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72" r:id="rId15"/>
    <p:sldId id="273"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C183D7F6-B498-43B3-948B-1728B52AA6E4}">
                <adec:decorative xmlns:adec="http://schemas.microsoft.com/office/drawing/2017/decorative" val="0"/>
              </a:ext>
            </a:extLst>
          </p:cNvPr>
          <p:cNvGrpSpPr/>
          <p:nvPr/>
        </p:nvGrpSpPr>
        <p:grpSpPr>
          <a:xfrm>
            <a:off x="876299" y="95043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7" name="object 7">
            <a:extLst>
              <a:ext uri="{C183D7F6-B498-43B3-948B-1728B52AA6E4}">
                <adec:decorative xmlns:adec="http://schemas.microsoft.com/office/drawing/2017/decorative" val="0"/>
              </a:ext>
            </a:extLst>
          </p:cNvPr>
          <p:cNvSpPr txBox="1">
            <a:spLocks noGrp="1"/>
          </p:cNvSpPr>
          <p:nvPr>
            <p:ph type="ctrTitle"/>
          </p:nvPr>
        </p:nvSpPr>
        <p:spPr>
          <a:xfrm>
            <a:off x="-609600" y="956607"/>
            <a:ext cx="10058399" cy="1001556"/>
          </a:xfrm>
          <a:prstGeom prst="rect">
            <a:avLst/>
          </a:prstGeom>
          <a:effectLst>
            <a:outerShdw blurRad="50800" dist="38100" dir="2700000" algn="tl" rotWithShape="0">
              <a:prstClr val="black">
                <a:alpha val="40000"/>
              </a:prstClr>
            </a:outerShdw>
          </a:effectLst>
        </p:spPr>
        <p:txBody>
          <a:bodyPr vert="horz" wrap="square" lIns="0" tIns="16510" rIns="0" bIns="0" rtlCol="0">
            <a:spAutoFit/>
          </a:bodyPr>
          <a:lstStyle/>
          <a:p>
            <a:pPr marL="3213735">
              <a:spcBef>
                <a:spcPts val="130"/>
              </a:spcBef>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Employee Data Analysis using Excel</a:t>
            </a:r>
            <a:r>
              <a:rPr lang="en-US"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br>
              <a:rPr lang="en-US"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9" name="object 9">
            <a:extLst>
              <a:ext uri="{C183D7F6-B498-43B3-948B-1728B52AA6E4}">
                <adec:decorative xmlns:adec="http://schemas.microsoft.com/office/drawing/2017/decorative" val="0"/>
              </a:ext>
            </a:extLst>
          </p:cNvPr>
          <p:cNvPicPr/>
          <p:nvPr/>
        </p:nvPicPr>
        <p:blipFill>
          <a:blip r:embed="rId3" cstate="print"/>
          <a:stretch>
            <a:fillRect/>
          </a:stretch>
        </p:blipFill>
        <p:spPr>
          <a:xfrm>
            <a:off x="676275" y="6467475"/>
            <a:ext cx="2143125" cy="200025"/>
          </a:xfrm>
          <a:prstGeom prst="rect">
            <a:avLst/>
          </a:prstGeom>
        </p:spPr>
      </p:pic>
      <p:sp>
        <p:nvSpPr>
          <p:cNvPr id="11" name="object 11">
            <a:extLst>
              <a:ext uri="{C183D7F6-B498-43B3-948B-1728B52AA6E4}">
                <adec:decorative xmlns:adec="http://schemas.microsoft.com/office/drawing/2017/decorative" val="0"/>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 uri="{C183D7F6-B498-43B3-948B-1728B52AA6E4}">
                <adec:decorative xmlns:adec="http://schemas.microsoft.com/office/drawing/2017/decorative" val="0"/>
              </a:ext>
            </a:extLst>
          </p:cNvPr>
          <p:cNvSpPr txBox="1"/>
          <p:nvPr/>
        </p:nvSpPr>
        <p:spPr>
          <a:xfrm>
            <a:off x="990600" y="2895600"/>
            <a:ext cx="8610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S. Nithish Kumar</a:t>
            </a:r>
          </a:p>
          <a:p>
            <a:r>
              <a:rPr lang="en-US" sz="2400" b="1" dirty="0">
                <a:latin typeface="Times New Roman" panose="02020603050405020304" pitchFamily="18" charset="0"/>
                <a:cs typeface="Times New Roman" panose="02020603050405020304" pitchFamily="18" charset="0"/>
              </a:rPr>
              <a:t>REGISTER NO</a:t>
            </a:r>
            <a:r>
              <a:rPr lang="en-US" sz="2400" dirty="0">
                <a:latin typeface="Times New Roman" panose="02020603050405020304" pitchFamily="18" charset="0"/>
                <a:cs typeface="Times New Roman" panose="02020603050405020304" pitchFamily="18" charset="0"/>
              </a:rPr>
              <a:t>: 122201451</a:t>
            </a:r>
          </a:p>
          <a:p>
            <a:r>
              <a:rPr lang="en-US" sz="2400" b="1" dirty="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B.COM CS(corporate secretaryship)</a:t>
            </a:r>
          </a:p>
          <a:p>
            <a:r>
              <a:rPr lang="en-US" sz="2400" b="1" dirty="0">
                <a:latin typeface="Times New Roman" panose="02020603050405020304" pitchFamily="18" charset="0"/>
                <a:cs typeface="Times New Roman" panose="02020603050405020304" pitchFamily="18" charset="0"/>
              </a:rPr>
              <a:t>COLLEGE</a:t>
            </a:r>
            <a:r>
              <a:rPr lang="en-US" sz="2400" dirty="0">
                <a:latin typeface="Times New Roman" panose="02020603050405020304" pitchFamily="18" charset="0"/>
                <a:cs typeface="Times New Roman" panose="02020603050405020304" pitchFamily="18" charset="0"/>
              </a:rPr>
              <a:t>: AM Jain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10" name="Picture 9" descr="A green and black diamond&#10;&#10;Description automatically generated">
            <a:extLst>
              <a:ext uri="{FF2B5EF4-FFF2-40B4-BE49-F238E27FC236}">
                <a16:creationId xmlns:a16="http://schemas.microsoft.com/office/drawing/2014/main" id="{5AC09BD0-E2E3-90E3-0F71-2F61278EA8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3200" y="2165458"/>
            <a:ext cx="1668103" cy="1460283"/>
          </a:xfrm>
          <a:prstGeom prst="rect">
            <a:avLst/>
          </a:prstGeom>
        </p:spPr>
      </p:pic>
      <p:pic>
        <p:nvPicPr>
          <p:cNvPr id="13" name="Picture 12" descr="A green diamond with black background&#10;&#10;Description automatically generated">
            <a:extLst>
              <a:ext uri="{FF2B5EF4-FFF2-40B4-BE49-F238E27FC236}">
                <a16:creationId xmlns:a16="http://schemas.microsoft.com/office/drawing/2014/main" id="{1ED6EE55-6CFD-2E02-D7B5-830A2357D1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0661" y="4525632"/>
            <a:ext cx="725985" cy="617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7490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36344" y="1557120"/>
            <a:ext cx="2466975" cy="3419475"/>
          </a:xfrm>
          <a:prstGeom prst="rect">
            <a:avLst/>
          </a:prstGeom>
        </p:spPr>
      </p:pic>
      <p:sp>
        <p:nvSpPr>
          <p:cNvPr id="7" name="object 7"/>
          <p:cNvSpPr txBox="1">
            <a:spLocks noGrp="1"/>
          </p:cNvSpPr>
          <p:nvPr>
            <p:ph type="title"/>
          </p:nvPr>
        </p:nvSpPr>
        <p:spPr>
          <a:xfrm>
            <a:off x="307784" y="478612"/>
            <a:ext cx="8480425" cy="570669"/>
          </a:xfrm>
          <a:prstGeom prst="rect">
            <a:avLst/>
          </a:prstGeom>
        </p:spPr>
        <p:txBody>
          <a:bodyPr vert="horz" wrap="square" lIns="0" tIns="16510" rIns="0" bIns="0" rtlCol="0">
            <a:spAutoFit/>
          </a:bodyPr>
          <a:lstStyle/>
          <a:p>
            <a:pPr marL="12700">
              <a:lnSpc>
                <a:spcPct val="100000"/>
              </a:lnSpc>
              <a:spcBef>
                <a:spcPts val="130"/>
              </a:spcBef>
            </a:pPr>
            <a:r>
              <a:rPr lang="en-US" sz="3600" spc="15" dirty="0">
                <a:effectLst>
                  <a:outerShdw blurRad="50800" dist="38100" dir="2700000" algn="tl" rotWithShape="0">
                    <a:prstClr val="black">
                      <a:alpha val="40000"/>
                    </a:prstClr>
                  </a:outerShdw>
                </a:effectLst>
              </a:rPr>
              <a:t>THE</a:t>
            </a:r>
            <a:r>
              <a:rPr lang="en-US" sz="3600" spc="20" dirty="0">
                <a:effectLst>
                  <a:outerShdw blurRad="50800" dist="38100" dir="2700000" algn="tl" rotWithShape="0">
                    <a:prstClr val="black">
                      <a:alpha val="40000"/>
                    </a:prstClr>
                  </a:outerShdw>
                </a:effectLst>
              </a:rPr>
              <a:t> "</a:t>
            </a:r>
            <a:r>
              <a:rPr lang="en-US" sz="3600" spc="10" dirty="0">
                <a:effectLst>
                  <a:outerShdw blurRad="50800" dist="38100" dir="2700000" algn="tl" rotWithShape="0">
                    <a:prstClr val="black">
                      <a:alpha val="40000"/>
                    </a:prstClr>
                  </a:outerShdw>
                </a:effectLst>
              </a:rPr>
              <a:t>WOW"</a:t>
            </a:r>
            <a:r>
              <a:rPr lang="en-US" sz="3600" spc="85" dirty="0">
                <a:effectLst>
                  <a:outerShdw blurRad="50800" dist="38100" dir="2700000" algn="tl" rotWithShape="0">
                    <a:prstClr val="black">
                      <a:alpha val="40000"/>
                    </a:prstClr>
                  </a:outerShdw>
                </a:effectLst>
              </a:rPr>
              <a:t> </a:t>
            </a:r>
            <a:r>
              <a:rPr lang="en-US" sz="3600" spc="10" dirty="0">
                <a:effectLst>
                  <a:outerShdw blurRad="50800" dist="38100" dir="2700000" algn="tl" rotWithShape="0">
                    <a:prstClr val="black">
                      <a:alpha val="40000"/>
                    </a:prstClr>
                  </a:outerShdw>
                </a:effectLst>
              </a:rPr>
              <a:t>IN</a:t>
            </a:r>
            <a:r>
              <a:rPr lang="en-US" sz="3600" spc="-5" dirty="0">
                <a:effectLst>
                  <a:outerShdw blurRad="50800" dist="38100" dir="2700000" algn="tl" rotWithShape="0">
                    <a:prstClr val="black">
                      <a:alpha val="40000"/>
                    </a:prstClr>
                  </a:outerShdw>
                </a:effectLst>
              </a:rPr>
              <a:t> </a:t>
            </a:r>
            <a:r>
              <a:rPr lang="en-US" sz="3600" spc="15" dirty="0">
                <a:effectLst>
                  <a:outerShdw blurRad="50800" dist="38100" dir="2700000" algn="tl" rotWithShape="0">
                    <a:prstClr val="black">
                      <a:alpha val="40000"/>
                    </a:prstClr>
                  </a:outerShdw>
                </a:effectLst>
              </a:rPr>
              <a:t>OUR</a:t>
            </a:r>
            <a:r>
              <a:rPr lang="en-US" sz="3600" spc="-10" dirty="0">
                <a:effectLst>
                  <a:outerShdw blurRad="50800" dist="38100" dir="2700000" algn="tl" rotWithShape="0">
                    <a:prstClr val="black">
                      <a:alpha val="40000"/>
                    </a:prstClr>
                  </a:outerShdw>
                </a:effectLst>
              </a:rPr>
              <a:t> </a:t>
            </a:r>
            <a:r>
              <a:rPr lang="en-US" sz="3600" spc="20" dirty="0">
                <a:effectLst>
                  <a:outerShdw blurRad="50800" dist="38100" dir="2700000" algn="tl" rotWithShape="0">
                    <a:prstClr val="black">
                      <a:alpha val="40000"/>
                    </a:prstClr>
                  </a:outerShdw>
                </a:effectLst>
              </a:rPr>
              <a:t>SOLUTION</a:t>
            </a:r>
            <a:endParaRPr lang="en-US" sz="3600" dirty="0">
              <a:effectLst>
                <a:outerShdw blurRad="50800" dist="38100" dir="2700000" algn="tl" rotWithShape="0">
                  <a:prstClr val="black">
                    <a:alpha val="40000"/>
                  </a:prstClr>
                </a:outerShdw>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1855" y="1072945"/>
            <a:ext cx="9322670" cy="5324535"/>
          </a:xfrm>
          <a:prstGeom prst="rect">
            <a:avLst/>
          </a:prstGeom>
          <a:noFill/>
        </p:spPr>
        <p:txBody>
          <a:bodyPr wrap="square" rtlCol="0">
            <a:spAutoFit/>
          </a:bodyPr>
          <a:lstStyle/>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Comprehensive Analysis</a:t>
            </a:r>
            <a:r>
              <a:rPr lang="en-US" sz="2000" b="0" i="0" dirty="0">
                <a:effectLst/>
                <a:latin typeface="Times New Roman" panose="02020603050405020304" pitchFamily="18" charset="0"/>
                <a:cs typeface="Times New Roman" panose="02020603050405020304" pitchFamily="18" charset="0"/>
              </a:rPr>
              <a:t>: Our solution integrates data from multiple departments, providing a holistic view of the workforce. This allows for in-depth analysis of employee demographics, performance, and compensation.</a:t>
            </a:r>
          </a:p>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Real-Time Insights</a:t>
            </a:r>
            <a:r>
              <a:rPr lang="en-US" sz="2000" b="0" i="0" dirty="0">
                <a:effectLst/>
                <a:latin typeface="Times New Roman" panose="02020603050405020304" pitchFamily="18" charset="0"/>
                <a:cs typeface="Times New Roman" panose="02020603050405020304" pitchFamily="18" charset="0"/>
              </a:rPr>
              <a:t>: By utilizing advanced analytics tools, our solution offers real-time insights into employee performance and salary trends, enabling HR teams to make timely and informed decisions.</a:t>
            </a:r>
          </a:p>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Enhanced Equity</a:t>
            </a:r>
            <a:r>
              <a:rPr lang="en-US" sz="2000" b="0" i="0" dirty="0">
                <a:effectLst/>
                <a:latin typeface="Times New Roman" panose="02020603050405020304" pitchFamily="18" charset="0"/>
                <a:cs typeface="Times New Roman" panose="02020603050405020304" pitchFamily="18" charset="0"/>
              </a:rPr>
              <a:t>: The solution identifies disparities in salary and performance ratings, fostering a culture of fairness and transparency within the organization.</a:t>
            </a:r>
          </a:p>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Predictive Analytics</a:t>
            </a:r>
            <a:r>
              <a:rPr lang="en-US" sz="2000" b="0" i="0" dirty="0">
                <a:effectLst/>
                <a:latin typeface="Times New Roman" panose="02020603050405020304" pitchFamily="18" charset="0"/>
                <a:cs typeface="Times New Roman" panose="02020603050405020304" pitchFamily="18" charset="0"/>
              </a:rPr>
              <a:t>: Leveraging historical data, our solution can predict future trends in employee performance and turnover, allowing for proactive workforce planning.</a:t>
            </a:r>
          </a:p>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User-Friendly Interface</a:t>
            </a:r>
            <a:r>
              <a:rPr lang="en-US" sz="2000" b="0" i="0" dirty="0">
                <a:effectLst/>
                <a:latin typeface="Times New Roman" panose="02020603050405020304" pitchFamily="18" charset="0"/>
                <a:cs typeface="Times New Roman" panose="02020603050405020304" pitchFamily="18" charset="0"/>
              </a:rPr>
              <a:t>: The intuitive design of the solution makes it accessible for HR professionals, enabling them to easily navigate and extract meaningful insights without requiring advanced technical skills.</a:t>
            </a:r>
          </a:p>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Actionable Recommendations</a:t>
            </a:r>
            <a:r>
              <a:rPr lang="en-US" sz="2000" b="0" i="0" dirty="0">
                <a:effectLst/>
                <a:latin typeface="Times New Roman" panose="02020603050405020304" pitchFamily="18" charset="0"/>
                <a:cs typeface="Times New Roman" panose="02020603050405020304" pitchFamily="18" charset="0"/>
              </a:rPr>
              <a:t>: Beyond just presenting data, the solution provides actionable recommendations based on analysis, helping HR teams implement effective strategies for employee development and retention.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381000" y="563585"/>
            <a:ext cx="5943600" cy="629018"/>
          </a:xfrm>
          <a:prstGeom prst="rect">
            <a:avLst/>
          </a:prstGeom>
        </p:spPr>
        <p:txBody>
          <a:bodyPr vert="horz" wrap="square" lIns="0" tIns="13335" rIns="0" bIns="0" rtlCol="0">
            <a:spAutoFit/>
          </a:bodyPr>
          <a:lstStyle/>
          <a:p>
            <a:pPr marL="12700">
              <a:lnSpc>
                <a:spcPct val="100000"/>
              </a:lnSpc>
              <a:spcBef>
                <a:spcPts val="105"/>
              </a:spcBef>
            </a:pPr>
            <a:r>
              <a:rPr sz="4000" b="1" spc="15" dirty="0">
                <a:effectLst>
                  <a:outerShdw blurRad="50800" dist="38100" dir="2700000" algn="tl" rotWithShape="0">
                    <a:prstClr val="black">
                      <a:alpha val="40000"/>
                    </a:prstClr>
                  </a:outerShdw>
                </a:effectLst>
                <a:latin typeface="Trebuchet MS"/>
                <a:cs typeface="Trebuchet MS"/>
              </a:rPr>
              <a:t>M</a:t>
            </a:r>
            <a:r>
              <a:rPr sz="4000" b="1" dirty="0">
                <a:effectLst>
                  <a:outerShdw blurRad="50800" dist="38100" dir="2700000" algn="tl" rotWithShape="0">
                    <a:prstClr val="black">
                      <a:alpha val="40000"/>
                    </a:prstClr>
                  </a:outerShdw>
                </a:effectLst>
                <a:latin typeface="Trebuchet MS"/>
                <a:cs typeface="Trebuchet MS"/>
              </a:rPr>
              <a:t>O</a:t>
            </a:r>
            <a:r>
              <a:rPr sz="4000" b="1" spc="-15" dirty="0">
                <a:effectLst>
                  <a:outerShdw blurRad="50800" dist="38100" dir="2700000" algn="tl" rotWithShape="0">
                    <a:prstClr val="black">
                      <a:alpha val="40000"/>
                    </a:prstClr>
                  </a:outerShdw>
                </a:effectLst>
                <a:latin typeface="Trebuchet MS"/>
                <a:cs typeface="Trebuchet MS"/>
              </a:rPr>
              <a:t>D</a:t>
            </a:r>
            <a:r>
              <a:rPr sz="4000" b="1" spc="-35" dirty="0">
                <a:effectLst>
                  <a:outerShdw blurRad="50800" dist="38100" dir="2700000" algn="tl" rotWithShape="0">
                    <a:prstClr val="black">
                      <a:alpha val="40000"/>
                    </a:prstClr>
                  </a:outerShdw>
                </a:effectLst>
                <a:latin typeface="Trebuchet MS"/>
                <a:cs typeface="Trebuchet MS"/>
              </a:rPr>
              <a:t>E</a:t>
            </a:r>
            <a:r>
              <a:rPr sz="4000" b="1" spc="-30" dirty="0">
                <a:effectLst>
                  <a:outerShdw blurRad="50800" dist="38100" dir="2700000" algn="tl" rotWithShape="0">
                    <a:prstClr val="black">
                      <a:alpha val="40000"/>
                    </a:prstClr>
                  </a:outerShdw>
                </a:effectLst>
                <a:latin typeface="Trebuchet MS"/>
                <a:cs typeface="Trebuchet MS"/>
              </a:rPr>
              <a:t>LL</a:t>
            </a:r>
            <a:r>
              <a:rPr sz="4000" b="1" spc="-5" dirty="0">
                <a:effectLst>
                  <a:outerShdw blurRad="50800" dist="38100" dir="2700000" algn="tl" rotWithShape="0">
                    <a:prstClr val="black">
                      <a:alpha val="40000"/>
                    </a:prstClr>
                  </a:outerShdw>
                </a:effectLst>
                <a:latin typeface="Trebuchet MS"/>
                <a:cs typeface="Trebuchet MS"/>
              </a:rPr>
              <a:t>I</a:t>
            </a:r>
            <a:r>
              <a:rPr sz="4000" b="1" spc="30" dirty="0">
                <a:effectLst>
                  <a:outerShdw blurRad="50800" dist="38100" dir="2700000" algn="tl" rotWithShape="0">
                    <a:prstClr val="black">
                      <a:alpha val="40000"/>
                    </a:prstClr>
                  </a:outerShdw>
                </a:effectLst>
                <a:latin typeface="Trebuchet MS"/>
                <a:cs typeface="Trebuchet MS"/>
              </a:rPr>
              <a:t>N</a:t>
            </a:r>
            <a:r>
              <a:rPr sz="4000" b="1" spc="5" dirty="0">
                <a:effectLst>
                  <a:outerShdw blurRad="50800" dist="38100" dir="2700000" algn="tl" rotWithShape="0">
                    <a:prstClr val="black">
                      <a:alpha val="40000"/>
                    </a:prstClr>
                  </a:outerShdw>
                </a:effectLst>
                <a:latin typeface="Trebuchet MS"/>
                <a:cs typeface="Trebuchet MS"/>
              </a:rPr>
              <a:t>G</a:t>
            </a:r>
            <a:endParaRPr sz="4000" dirty="0">
              <a:effectLst>
                <a:outerShdw blurRad="50800" dist="38100" dir="2700000" algn="tl" rotWithShape="0">
                  <a:prstClr val="black">
                    <a:alpha val="40000"/>
                  </a:prstClr>
                </a:outerShdw>
              </a:effectLst>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3751442-E561-5F0E-E9B7-4D430CD59BFC}"/>
              </a:ext>
            </a:extLst>
          </p:cNvPr>
          <p:cNvSpPr txBox="1"/>
          <p:nvPr/>
        </p:nvSpPr>
        <p:spPr>
          <a:xfrm>
            <a:off x="314325" y="1255622"/>
            <a:ext cx="9220200" cy="4939814"/>
          </a:xfrm>
          <a:prstGeom prst="rect">
            <a:avLst/>
          </a:prstGeom>
          <a:noFill/>
        </p:spPr>
        <p:txBody>
          <a:bodyPr wrap="square">
            <a:spAutoFit/>
          </a:bodyPr>
          <a:lstStyle/>
          <a:p>
            <a:pPr algn="l">
              <a:buFont typeface="Arial" panose="020B0604020202020204" pitchFamily="34" charset="0"/>
              <a:buChar char="•"/>
            </a:pPr>
            <a:r>
              <a:rPr lang="en-US" sz="2100" b="1" i="0" dirty="0">
                <a:effectLst/>
                <a:latin typeface="Times New Roman" panose="02020603050405020304" pitchFamily="18" charset="0"/>
                <a:cs typeface="Times New Roman" panose="02020603050405020304" pitchFamily="18" charset="0"/>
              </a:rPr>
              <a:t>Gender</a:t>
            </a:r>
            <a:r>
              <a:rPr lang="en-US" sz="2100" b="0" i="0" dirty="0">
                <a:effectLst/>
                <a:latin typeface="Times New Roman" panose="02020603050405020304" pitchFamily="18" charset="0"/>
                <a:cs typeface="Times New Roman" panose="02020603050405020304" pitchFamily="18" charset="0"/>
              </a:rPr>
              <a:t>: This categorical variable indicates the gender of each employee, which can be used to analyze gender diversity and its impact on performance and salary.</a:t>
            </a:r>
          </a:p>
          <a:p>
            <a:pPr algn="l">
              <a:buFont typeface="Arial" panose="020B0604020202020204" pitchFamily="34" charset="0"/>
              <a:buChar char="•"/>
            </a:pPr>
            <a:r>
              <a:rPr lang="en-US" sz="2100" b="1" i="0" dirty="0">
                <a:effectLst/>
                <a:latin typeface="Times New Roman" panose="02020603050405020304" pitchFamily="18" charset="0"/>
                <a:cs typeface="Times New Roman" panose="02020603050405020304" pitchFamily="18" charset="0"/>
              </a:rPr>
              <a:t>Department</a:t>
            </a:r>
            <a:r>
              <a:rPr lang="en-US" sz="2100" b="0" i="0" dirty="0">
                <a:effectLst/>
                <a:latin typeface="Times New Roman" panose="02020603050405020304" pitchFamily="18" charset="0"/>
                <a:cs typeface="Times New Roman" panose="02020603050405020304" pitchFamily="18" charset="0"/>
              </a:rPr>
              <a:t>: Employees are categorized into different departments such as Sales, Procurement, Finance, HR, and Website. This allows for departmental analysis and comparisons.</a:t>
            </a:r>
          </a:p>
          <a:p>
            <a:pPr algn="l">
              <a:buFont typeface="Arial" panose="020B0604020202020204" pitchFamily="34" charset="0"/>
              <a:buChar char="•"/>
            </a:pPr>
            <a:r>
              <a:rPr lang="en-US" sz="2100" b="1" i="0" dirty="0">
                <a:effectLst/>
                <a:latin typeface="Times New Roman" panose="02020603050405020304" pitchFamily="18" charset="0"/>
                <a:cs typeface="Times New Roman" panose="02020603050405020304" pitchFamily="18" charset="0"/>
              </a:rPr>
              <a:t>Age</a:t>
            </a:r>
            <a:r>
              <a:rPr lang="en-US" sz="2100" b="0" i="0" dirty="0">
                <a:effectLst/>
                <a:latin typeface="Times New Roman" panose="02020603050405020304" pitchFamily="18" charset="0"/>
                <a:cs typeface="Times New Roman" panose="02020603050405020304" pitchFamily="18" charset="0"/>
              </a:rPr>
              <a:t>: The age of employees, which can be used to study trends related to age diversity, experience, and its correlation with salary and performance ratings.</a:t>
            </a:r>
          </a:p>
          <a:p>
            <a:pPr algn="l">
              <a:buFont typeface="Arial" panose="020B0604020202020204" pitchFamily="34" charset="0"/>
              <a:buChar char="•"/>
            </a:pPr>
            <a:r>
              <a:rPr lang="en-US" sz="2100" b="1" i="0" dirty="0">
                <a:effectLst/>
                <a:latin typeface="Times New Roman" panose="02020603050405020304" pitchFamily="18" charset="0"/>
                <a:cs typeface="Times New Roman" panose="02020603050405020304" pitchFamily="18" charset="0"/>
              </a:rPr>
              <a:t>Date Joined</a:t>
            </a:r>
            <a:r>
              <a:rPr lang="en-US" sz="2100" b="0" i="0" dirty="0">
                <a:effectLst/>
                <a:latin typeface="Times New Roman" panose="02020603050405020304" pitchFamily="18" charset="0"/>
                <a:cs typeface="Times New Roman" panose="02020603050405020304" pitchFamily="18" charset="0"/>
              </a:rPr>
              <a:t>: This date provides insights into employee tenure, which can be useful for analyzing retention rates and the impact of experience on performance.</a:t>
            </a:r>
          </a:p>
          <a:p>
            <a:pPr algn="l">
              <a:buFont typeface="Arial" panose="020B0604020202020204" pitchFamily="34" charset="0"/>
              <a:buChar char="•"/>
            </a:pPr>
            <a:r>
              <a:rPr lang="en-US" sz="2100" b="1" i="0" dirty="0">
                <a:effectLst/>
                <a:latin typeface="Times New Roman" panose="02020603050405020304" pitchFamily="18" charset="0"/>
                <a:cs typeface="Times New Roman" panose="02020603050405020304" pitchFamily="18" charset="0"/>
              </a:rPr>
              <a:t>Salary</a:t>
            </a:r>
            <a:r>
              <a:rPr lang="en-US" sz="2100" b="0" i="0" dirty="0">
                <a:effectLst/>
                <a:latin typeface="Times New Roman" panose="02020603050405020304" pitchFamily="18" charset="0"/>
                <a:cs typeface="Times New Roman" panose="02020603050405020304" pitchFamily="18" charset="0"/>
              </a:rPr>
              <a:t>: The annual salary of employees, a critical variable for modeling compensation structures, salary disparities, and their relationship with performance ratings.</a:t>
            </a:r>
          </a:p>
          <a:p>
            <a:pPr algn="l">
              <a:buFont typeface="Arial" panose="020B0604020202020204" pitchFamily="34" charset="0"/>
              <a:buChar char="•"/>
            </a:pPr>
            <a:r>
              <a:rPr lang="en-US" sz="2100" b="1" i="0" dirty="0">
                <a:effectLst/>
                <a:latin typeface="Times New Roman" panose="02020603050405020304" pitchFamily="18" charset="0"/>
                <a:cs typeface="Times New Roman" panose="02020603050405020304" pitchFamily="18" charset="0"/>
              </a:rPr>
              <a:t>Rating</a:t>
            </a:r>
            <a:r>
              <a:rPr lang="en-US" sz="2100" b="0" i="0" dirty="0">
                <a:effectLst/>
                <a:latin typeface="Times New Roman" panose="02020603050405020304" pitchFamily="18" charset="0"/>
                <a:cs typeface="Times New Roman" panose="02020603050405020304" pitchFamily="18" charset="0"/>
              </a:rPr>
              <a:t>: Performance ratings categorized as Above Average, Average, Poor, Exceptional, and Very Poor. This variable is crucial for performance analysis and identifying high and low performers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AD11BF-0C4A-FC69-9928-5C00FE9F900F}"/>
              </a:ext>
            </a:extLst>
          </p:cNvPr>
          <p:cNvSpPr txBox="1"/>
          <p:nvPr/>
        </p:nvSpPr>
        <p:spPr>
          <a:xfrm>
            <a:off x="457200" y="533400"/>
            <a:ext cx="7924800" cy="677108"/>
          </a:xfrm>
          <a:prstGeom prst="rect">
            <a:avLst/>
          </a:prstGeom>
          <a:noFill/>
        </p:spPr>
        <p:txBody>
          <a:bodyPr wrap="square" rtlCol="0">
            <a:spAutoFit/>
          </a:bodyPr>
          <a:lstStyle/>
          <a:p>
            <a:pPr algn="l"/>
            <a:r>
              <a:rPr lang="en-IN" sz="3800" b="1" i="0" dirty="0">
                <a:effectLst>
                  <a:outerShdw blurRad="50800" dist="38100" dir="2700000" algn="tl" rotWithShape="0">
                    <a:prstClr val="black">
                      <a:alpha val="40000"/>
                    </a:prstClr>
                  </a:outerShdw>
                </a:effectLst>
                <a:latin typeface="Trebuchet MS" panose="020B0603020202020204" pitchFamily="34" charset="0"/>
              </a:rPr>
              <a:t>Potential </a:t>
            </a:r>
            <a:r>
              <a:rPr lang="en-IN" sz="3600" b="1" spc="15" dirty="0">
                <a:effectLst>
                  <a:outerShdw blurRad="50800" dist="38100" dir="2700000" algn="tl" rotWithShape="0">
                    <a:prstClr val="black">
                      <a:alpha val="40000"/>
                    </a:prstClr>
                  </a:outerShdw>
                </a:effectLst>
                <a:latin typeface="Trebuchet MS"/>
                <a:cs typeface="Trebuchet MS"/>
              </a:rPr>
              <a:t>M</a:t>
            </a:r>
            <a:r>
              <a:rPr lang="en-IN" sz="3600" b="1" dirty="0">
                <a:effectLst>
                  <a:outerShdw blurRad="50800" dist="38100" dir="2700000" algn="tl" rotWithShape="0">
                    <a:prstClr val="black">
                      <a:alpha val="40000"/>
                    </a:prstClr>
                  </a:outerShdw>
                </a:effectLst>
                <a:latin typeface="Trebuchet MS"/>
                <a:cs typeface="Trebuchet MS"/>
              </a:rPr>
              <a:t>O</a:t>
            </a:r>
            <a:r>
              <a:rPr lang="en-IN" sz="3600" b="1" spc="-15" dirty="0">
                <a:effectLst>
                  <a:outerShdw blurRad="50800" dist="38100" dir="2700000" algn="tl" rotWithShape="0">
                    <a:prstClr val="black">
                      <a:alpha val="40000"/>
                    </a:prstClr>
                  </a:outerShdw>
                </a:effectLst>
                <a:latin typeface="Trebuchet MS"/>
                <a:cs typeface="Trebuchet MS"/>
              </a:rPr>
              <a:t>D</a:t>
            </a:r>
            <a:r>
              <a:rPr lang="en-IN" sz="3600" b="1" spc="-35" dirty="0">
                <a:effectLst>
                  <a:outerShdw blurRad="50800" dist="38100" dir="2700000" algn="tl" rotWithShape="0">
                    <a:prstClr val="black">
                      <a:alpha val="40000"/>
                    </a:prstClr>
                  </a:outerShdw>
                </a:effectLst>
                <a:latin typeface="Trebuchet MS"/>
                <a:cs typeface="Trebuchet MS"/>
              </a:rPr>
              <a:t>E</a:t>
            </a:r>
            <a:r>
              <a:rPr lang="en-IN" sz="3600" b="1" spc="-30" dirty="0">
                <a:effectLst>
                  <a:outerShdw blurRad="50800" dist="38100" dir="2700000" algn="tl" rotWithShape="0">
                    <a:prstClr val="black">
                      <a:alpha val="40000"/>
                    </a:prstClr>
                  </a:outerShdw>
                </a:effectLst>
                <a:latin typeface="Trebuchet MS"/>
                <a:cs typeface="Trebuchet MS"/>
              </a:rPr>
              <a:t>LL</a:t>
            </a:r>
            <a:r>
              <a:rPr lang="en-IN" sz="3600" b="1" spc="-5" dirty="0">
                <a:effectLst>
                  <a:outerShdw blurRad="50800" dist="38100" dir="2700000" algn="tl" rotWithShape="0">
                    <a:prstClr val="black">
                      <a:alpha val="40000"/>
                    </a:prstClr>
                  </a:outerShdw>
                </a:effectLst>
                <a:latin typeface="Trebuchet MS"/>
                <a:cs typeface="Trebuchet MS"/>
              </a:rPr>
              <a:t>I</a:t>
            </a:r>
            <a:r>
              <a:rPr lang="en-IN" sz="3600" b="1" spc="30" dirty="0">
                <a:effectLst>
                  <a:outerShdw blurRad="50800" dist="38100" dir="2700000" algn="tl" rotWithShape="0">
                    <a:prstClr val="black">
                      <a:alpha val="40000"/>
                    </a:prstClr>
                  </a:outerShdw>
                </a:effectLst>
                <a:latin typeface="Trebuchet MS"/>
                <a:cs typeface="Trebuchet MS"/>
              </a:rPr>
              <a:t>N</a:t>
            </a:r>
            <a:r>
              <a:rPr lang="en-IN" sz="3600" b="1" spc="5" dirty="0">
                <a:effectLst>
                  <a:outerShdw blurRad="50800" dist="38100" dir="2700000" algn="tl" rotWithShape="0">
                    <a:prstClr val="black">
                      <a:alpha val="40000"/>
                    </a:prstClr>
                  </a:outerShdw>
                </a:effectLst>
                <a:latin typeface="Trebuchet MS"/>
                <a:cs typeface="Trebuchet MS"/>
              </a:rPr>
              <a:t>G</a:t>
            </a:r>
            <a:r>
              <a:rPr lang="en-IN" sz="3800" b="1" i="0" dirty="0">
                <a:effectLst>
                  <a:outerShdw blurRad="50800" dist="38100" dir="2700000" algn="tl" rotWithShape="0">
                    <a:prstClr val="black">
                      <a:alpha val="40000"/>
                    </a:prstClr>
                  </a:outerShdw>
                </a:effectLst>
                <a:latin typeface="Trebuchet MS" panose="020B0603020202020204" pitchFamily="34" charset="0"/>
              </a:rPr>
              <a:t> Applications </a:t>
            </a:r>
          </a:p>
        </p:txBody>
      </p:sp>
      <p:sp>
        <p:nvSpPr>
          <p:cNvPr id="4" name="TextBox 3">
            <a:extLst>
              <a:ext uri="{FF2B5EF4-FFF2-40B4-BE49-F238E27FC236}">
                <a16:creationId xmlns:a16="http://schemas.microsoft.com/office/drawing/2014/main" id="{175A8068-357D-0274-0726-81F24BCE0AF6}"/>
              </a:ext>
            </a:extLst>
          </p:cNvPr>
          <p:cNvSpPr txBox="1"/>
          <p:nvPr/>
        </p:nvSpPr>
        <p:spPr>
          <a:xfrm>
            <a:off x="533400" y="1307842"/>
            <a:ext cx="7696200" cy="4093428"/>
          </a:xfrm>
          <a:prstGeom prst="rect">
            <a:avLst/>
          </a:prstGeom>
          <a:noFill/>
        </p:spPr>
        <p:txBody>
          <a:bodyPr wrap="square">
            <a:sp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Clustering</a:t>
            </a:r>
            <a:r>
              <a:rPr lang="en-US" sz="2000" b="0" i="0" dirty="0">
                <a:effectLst/>
                <a:latin typeface="Times New Roman" panose="02020603050405020304" pitchFamily="18" charset="0"/>
                <a:cs typeface="Times New Roman" panose="02020603050405020304" pitchFamily="18" charset="0"/>
              </a:rPr>
              <a:t>: Grouping employees based on similarities in their attributes (e.g., salary, age, performance) to identify patterns or segments within the workforce.</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Regression Analysis</a:t>
            </a:r>
            <a:r>
              <a:rPr lang="en-US" sz="2000" b="0" i="0" dirty="0">
                <a:effectLst/>
                <a:latin typeface="Times New Roman" panose="02020603050405020304" pitchFamily="18" charset="0"/>
                <a:cs typeface="Times New Roman" panose="02020603050405020304" pitchFamily="18" charset="0"/>
              </a:rPr>
              <a:t>: Analyzing the relationship between salary and other factors like age, department, and performance ratings to understand what influences compensation.</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Predictive Modeling</a:t>
            </a:r>
            <a:r>
              <a:rPr lang="en-US" sz="2000" b="0" i="0" dirty="0">
                <a:effectLst/>
                <a:latin typeface="Times New Roman" panose="02020603050405020304" pitchFamily="18" charset="0"/>
                <a:cs typeface="Times New Roman" panose="02020603050405020304" pitchFamily="18" charset="0"/>
              </a:rPr>
              <a:t>: Using variables such as age, department, and tenure to predict salary levels or performance ratings.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Diversity Analysis</a:t>
            </a:r>
            <a:r>
              <a:rPr lang="en-US" sz="2000" b="0" i="0" dirty="0">
                <a:effectLst/>
                <a:latin typeface="Times New Roman" panose="02020603050405020304" pitchFamily="18" charset="0"/>
                <a:cs typeface="Times New Roman" panose="02020603050405020304" pitchFamily="18" charset="0"/>
              </a:rPr>
              <a:t>: Evaluating gender and departmental diversity and its impact on overall performance and employee satisfaction.</a:t>
            </a:r>
          </a:p>
          <a:p>
            <a:pPr algn="l">
              <a:buFont typeface="+mj-lt"/>
              <a:buAutoNum type="arabicPeriod"/>
            </a:pPr>
            <a:r>
              <a:rPr lang="en-US" sz="2000" i="0" dirty="0">
                <a:effectLst/>
                <a:latin typeface="Times New Roman" panose="02020603050405020304" pitchFamily="18" charset="0"/>
                <a:cs typeface="Times New Roman" panose="02020603050405020304" pitchFamily="18" charset="0"/>
              </a:rPr>
              <a:t>Retention Modeling</a:t>
            </a:r>
            <a:r>
              <a:rPr lang="en-US" sz="2000" b="0" i="0" dirty="0">
                <a:effectLst/>
                <a:latin typeface="Times New Roman" panose="02020603050405020304" pitchFamily="18" charset="0"/>
                <a:cs typeface="Times New Roman" panose="02020603050405020304" pitchFamily="18" charset="0"/>
              </a:rPr>
              <a:t>: Assessing factors that contribute to employee turnover and identifying strategies to improve retention rates based on tenure and performance data.</a:t>
            </a:r>
          </a:p>
        </p:txBody>
      </p:sp>
    </p:spTree>
    <p:extLst>
      <p:ext uri="{BB962C8B-B14F-4D97-AF65-F5344CB8AC3E}">
        <p14:creationId xmlns:p14="http://schemas.microsoft.com/office/powerpoint/2010/main" val="385263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effectLst>
                  <a:outerShdw blurRad="50800" dist="38100" dir="2700000" algn="tl" rotWithShape="0">
                    <a:prstClr val="black">
                      <a:alpha val="40000"/>
                    </a:prstClr>
                  </a:outerShdw>
                </a:effectLst>
              </a:rPr>
              <a:t>R</a:t>
            </a:r>
            <a:r>
              <a:rPr spc="-40" dirty="0">
                <a:effectLst>
                  <a:outerShdw blurRad="50800" dist="38100" dir="2700000" algn="tl" rotWithShape="0">
                    <a:prstClr val="black">
                      <a:alpha val="40000"/>
                    </a:prstClr>
                  </a:outerShdw>
                </a:effectLst>
              </a:rPr>
              <a:t>E</a:t>
            </a:r>
            <a:r>
              <a:rPr spc="15" dirty="0">
                <a:effectLst>
                  <a:outerShdw blurRad="50800" dist="38100" dir="2700000" algn="tl" rotWithShape="0">
                    <a:prstClr val="black">
                      <a:alpha val="40000"/>
                    </a:prstClr>
                  </a:outerShdw>
                </a:effectLst>
              </a:rPr>
              <a:t>S</a:t>
            </a:r>
            <a:r>
              <a:rPr spc="-30" dirty="0">
                <a:effectLst>
                  <a:outerShdw blurRad="50800" dist="38100" dir="2700000" algn="tl" rotWithShape="0">
                    <a:prstClr val="black">
                      <a:alpha val="40000"/>
                    </a:prstClr>
                  </a:outerShdw>
                </a:effectLst>
              </a:rPr>
              <a:t>U</a:t>
            </a:r>
            <a:r>
              <a:rPr spc="-405" dirty="0">
                <a:effectLst>
                  <a:outerShdw blurRad="50800" dist="38100" dir="2700000" algn="tl" rotWithShape="0">
                    <a:prstClr val="black">
                      <a:alpha val="40000"/>
                    </a:prstClr>
                  </a:outerShdw>
                </a:effectLst>
              </a:rPr>
              <a:t>L</a:t>
            </a:r>
            <a:r>
              <a:rPr dirty="0">
                <a:effectLst>
                  <a:outerShdw blurRad="50800" dist="38100" dir="2700000" algn="tl" rotWithShape="0">
                    <a:prstClr val="black">
                      <a:alpha val="40000"/>
                    </a:prstClr>
                  </a:outerShdw>
                </a:effectLs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436BC63A-C191-E1C8-653E-EA9D3CA36B5B}"/>
              </a:ext>
            </a:extLst>
          </p:cNvPr>
          <p:cNvSpPr txBox="1"/>
          <p:nvPr/>
        </p:nvSpPr>
        <p:spPr>
          <a:xfrm>
            <a:off x="609600" y="1295400"/>
            <a:ext cx="6100916" cy="2585323"/>
          </a:xfrm>
          <a:prstGeom prst="rect">
            <a:avLst/>
          </a:prstGeom>
          <a:noFill/>
        </p:spPr>
        <p:txBody>
          <a:bodyPr wrap="square">
            <a:spAutoFit/>
          </a:bodyPr>
          <a:lstStyle/>
          <a:p>
            <a:pPr algn="l"/>
            <a:r>
              <a:rPr lang="en-IN" b="1" i="0" dirty="0">
                <a:effectLst/>
                <a:latin typeface="Times New Roman" panose="02020603050405020304" pitchFamily="18" charset="0"/>
                <a:cs typeface="Times New Roman" panose="02020603050405020304" pitchFamily="18" charset="0"/>
              </a:rPr>
              <a:t>Performance Ratings Distribution:</a:t>
            </a:r>
          </a:p>
          <a:p>
            <a:pPr marL="342900" indent="-342900" algn="l">
              <a:buFont typeface="+mj-lt"/>
              <a:buAutoNum type="arabicPeriod"/>
            </a:pPr>
            <a:r>
              <a:rPr lang="en-US" b="0" i="0" dirty="0">
                <a:effectLst/>
                <a:latin typeface="Times New Roman" panose="02020603050405020304" pitchFamily="18" charset="0"/>
                <a:cs typeface="Times New Roman" panose="02020603050405020304" pitchFamily="18" charset="0"/>
              </a:rPr>
              <a:t>The majority of employees (165 out of 200) have an "Average" performance rating, while only 2 employees are rated as "Exceptional" and 17 as "Poor"</a:t>
            </a:r>
          </a:p>
          <a:p>
            <a:pPr marL="342900" indent="-342900"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b="0" i="0" dirty="0">
                <a:effectLst/>
                <a:latin typeface="Times New Roman" panose="02020603050405020304" pitchFamily="18" charset="0"/>
                <a:cs typeface="Times New Roman" panose="02020603050405020304" pitchFamily="18" charset="0"/>
              </a:rPr>
              <a:t>The distribution of performance ratings is skewed towards the middle, suggesting potential issues with the rating system or a lack of differentiation among employees.</a:t>
            </a:r>
          </a:p>
          <a:p>
            <a:pPr marL="342900" indent="-342900" algn="l">
              <a:buFont typeface="+mj-lt"/>
              <a:buAutoNum type="arabicPeriod"/>
            </a:pPr>
            <a:endParaRPr lang="en-IN" b="0" i="0" dirty="0">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E020CC1-AFF9-3577-9638-C69A735676DD}"/>
              </a:ext>
            </a:extLst>
          </p:cNvPr>
          <p:cNvSpPr txBox="1"/>
          <p:nvPr/>
        </p:nvSpPr>
        <p:spPr>
          <a:xfrm>
            <a:off x="609600" y="3663157"/>
            <a:ext cx="6100916" cy="2308324"/>
          </a:xfrm>
          <a:prstGeom prst="rect">
            <a:avLst/>
          </a:prstGeom>
          <a:noFill/>
        </p:spPr>
        <p:txBody>
          <a:bodyPr wrap="square">
            <a:spAutoFit/>
          </a:bodyPr>
          <a:lstStyle/>
          <a:p>
            <a:pPr algn="l"/>
            <a:r>
              <a:rPr lang="en-IN" b="1" i="0" dirty="0">
                <a:effectLst/>
                <a:latin typeface="Times New Roman" panose="02020603050405020304" pitchFamily="18" charset="0"/>
                <a:cs typeface="Times New Roman" panose="02020603050405020304" pitchFamily="18" charset="0"/>
              </a:rPr>
              <a:t>Demographic Trends:</a:t>
            </a:r>
          </a:p>
          <a:p>
            <a:pPr marL="342900" indent="-342900" algn="l">
              <a:buFont typeface="+mj-lt"/>
              <a:buAutoNum type="arabicPeriod"/>
            </a:pPr>
            <a:r>
              <a:rPr lang="en-US" b="0" i="0" dirty="0">
                <a:effectLst/>
                <a:latin typeface="Times New Roman" panose="02020603050405020304" pitchFamily="18" charset="0"/>
                <a:cs typeface="Times New Roman" panose="02020603050405020304" pitchFamily="18" charset="0"/>
              </a:rPr>
              <a:t>The dataset includes employees across various age groups, with the youngest being 19 years old and the oldest 46 years old. The average age is 30.52 years</a:t>
            </a:r>
          </a:p>
          <a:p>
            <a:pPr marL="342900" indent="-342900"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b="0" i="0" dirty="0">
                <a:effectLst/>
                <a:latin typeface="Times New Roman" panose="02020603050405020304" pitchFamily="18" charset="0"/>
                <a:cs typeface="Times New Roman" panose="02020603050405020304" pitchFamily="18" charset="0"/>
              </a:rPr>
              <a:t>Gender representation is relatively balanced, with 100 male and 100 female employees</a:t>
            </a:r>
          </a:p>
          <a:p>
            <a:pPr algn="l"/>
            <a:endParaRPr lang="en-US" b="0" i="0" dirty="0">
              <a:effectLst/>
              <a:latin typeface="var(--font-fk-grotesk)"/>
            </a:endParaRPr>
          </a:p>
        </p:txBody>
      </p:sp>
      <p:pic>
        <p:nvPicPr>
          <p:cNvPr id="16" name="Graphic 15" descr="Presentation with pie chart with solid fill">
            <a:extLst>
              <a:ext uri="{FF2B5EF4-FFF2-40B4-BE49-F238E27FC236}">
                <a16:creationId xmlns:a16="http://schemas.microsoft.com/office/drawing/2014/main" id="{813F8C84-318C-2BF5-C1B4-439025FAB2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4600" y="2136338"/>
            <a:ext cx="2585323" cy="25853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374C2-BB59-8C21-A122-A2889865EE8E}"/>
              </a:ext>
            </a:extLst>
          </p:cNvPr>
          <p:cNvSpPr txBox="1"/>
          <p:nvPr/>
        </p:nvSpPr>
        <p:spPr>
          <a:xfrm>
            <a:off x="771832" y="1245445"/>
            <a:ext cx="6172200" cy="2554545"/>
          </a:xfrm>
          <a:prstGeom prst="rect">
            <a:avLst/>
          </a:prstGeom>
          <a:noFill/>
        </p:spPr>
        <p:txBody>
          <a:bodyPr wrap="square">
            <a:spAutoFit/>
          </a:bodyPr>
          <a:lstStyle/>
          <a:p>
            <a:pPr algn="l"/>
            <a:r>
              <a:rPr lang="en-IN" sz="1950" b="1" i="0" dirty="0">
                <a:effectLst/>
                <a:latin typeface="Times New Roman" panose="02020603050405020304" pitchFamily="18" charset="0"/>
                <a:cs typeface="Times New Roman" panose="02020603050405020304" pitchFamily="18" charset="0"/>
              </a:rPr>
              <a:t>Tenure and Retention:</a:t>
            </a:r>
          </a:p>
          <a:p>
            <a:pPr marL="342900" indent="-342900" algn="l">
              <a:buFont typeface="+mj-lt"/>
              <a:buAutoNum type="arabicPeriod"/>
            </a:pPr>
            <a:r>
              <a:rPr lang="en-US" sz="1950" b="0" i="0" dirty="0">
                <a:effectLst/>
                <a:latin typeface="Times New Roman" panose="02020603050405020304" pitchFamily="18" charset="0"/>
                <a:cs typeface="Times New Roman" panose="02020603050405020304" pitchFamily="18" charset="0"/>
              </a:rPr>
              <a:t>Employee tenure varies, with some having joined as recently as 2022 and others as early as 2020. The average tenure is approximately 1.5 years</a:t>
            </a:r>
          </a:p>
          <a:p>
            <a:pPr marL="342900" indent="-342900" algn="l">
              <a:buFont typeface="+mj-lt"/>
              <a:buAutoNum type="arabicPeriod"/>
            </a:pPr>
            <a:endParaRPr lang="en-US" sz="1950"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950" b="0" i="0" dirty="0">
                <a:effectLst/>
                <a:latin typeface="Times New Roman" panose="02020603050405020304" pitchFamily="18" charset="0"/>
                <a:cs typeface="Times New Roman" panose="02020603050405020304" pitchFamily="18" charset="0"/>
              </a:rPr>
              <a:t>While the data does not directly indicate turnover rates, the varying tenure suggests some level of employee movement within the organization</a:t>
            </a:r>
            <a:r>
              <a:rPr lang="en-US" sz="1950" b="0" i="0" dirty="0">
                <a:effectLst/>
                <a:latin typeface="var(--font-fk-grotesk)"/>
              </a:rPr>
              <a:t>.</a:t>
            </a:r>
            <a:endParaRPr lang="en-IN" sz="1950" b="0" i="0" dirty="0">
              <a:effectLst/>
              <a:latin typeface="var(--font-fk-grotesk)"/>
            </a:endParaRPr>
          </a:p>
        </p:txBody>
      </p:sp>
      <p:sp>
        <p:nvSpPr>
          <p:cNvPr id="7" name="TextBox 6">
            <a:extLst>
              <a:ext uri="{FF2B5EF4-FFF2-40B4-BE49-F238E27FC236}">
                <a16:creationId xmlns:a16="http://schemas.microsoft.com/office/drawing/2014/main" id="{31A2231A-B9EB-D301-6262-BB6CFBFF2C36}"/>
              </a:ext>
            </a:extLst>
          </p:cNvPr>
          <p:cNvSpPr txBox="1"/>
          <p:nvPr/>
        </p:nvSpPr>
        <p:spPr>
          <a:xfrm>
            <a:off x="798870" y="3810000"/>
            <a:ext cx="6744929" cy="1292662"/>
          </a:xfrm>
          <a:prstGeom prst="rect">
            <a:avLst/>
          </a:prstGeom>
          <a:noFill/>
        </p:spPr>
        <p:txBody>
          <a:bodyPr wrap="square">
            <a:spAutoFit/>
          </a:bodyPr>
          <a:lstStyle/>
          <a:p>
            <a:r>
              <a:rPr lang="en-US" sz="1950" dirty="0">
                <a:latin typeface="Times New Roman" panose="02020603050405020304" pitchFamily="18" charset="0"/>
                <a:cs typeface="Times New Roman" panose="02020603050405020304" pitchFamily="18" charset="0"/>
              </a:rPr>
              <a:t>These insights highlight the need for a more equitable and transparent compensation structure, a review of the performance evaluation system, and a focus on employee retention strategies to ensure a fair and engaged workforce.</a:t>
            </a:r>
          </a:p>
        </p:txBody>
      </p:sp>
      <p:pic>
        <p:nvPicPr>
          <p:cNvPr id="9" name="Picture 8" descr="A green and black diamond&#10;&#10;Description automatically generated">
            <a:extLst>
              <a:ext uri="{FF2B5EF4-FFF2-40B4-BE49-F238E27FC236}">
                <a16:creationId xmlns:a16="http://schemas.microsoft.com/office/drawing/2014/main" id="{65AECA83-FB40-3725-037D-E371729DE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1600200"/>
            <a:ext cx="1668103" cy="1460283"/>
          </a:xfrm>
          <a:prstGeom prst="rect">
            <a:avLst/>
          </a:prstGeom>
        </p:spPr>
      </p:pic>
      <p:pic>
        <p:nvPicPr>
          <p:cNvPr id="10" name="Picture 9">
            <a:extLst>
              <a:ext uri="{FF2B5EF4-FFF2-40B4-BE49-F238E27FC236}">
                <a16:creationId xmlns:a16="http://schemas.microsoft.com/office/drawing/2014/main" id="{14E4BEEF-D8BC-D8D4-8FC0-2580E35F7ACD}"/>
              </a:ext>
            </a:extLst>
          </p:cNvPr>
          <p:cNvPicPr>
            <a:picLocks noChangeAspect="1"/>
          </p:cNvPicPr>
          <p:nvPr/>
        </p:nvPicPr>
        <p:blipFill>
          <a:blip r:embed="rId3"/>
          <a:stretch>
            <a:fillRect/>
          </a:stretch>
        </p:blipFill>
        <p:spPr>
          <a:xfrm>
            <a:off x="6671995" y="2761430"/>
            <a:ext cx="1743607" cy="1335140"/>
          </a:xfrm>
          <a:prstGeom prst="rect">
            <a:avLst/>
          </a:prstGeom>
        </p:spPr>
      </p:pic>
      <p:sp>
        <p:nvSpPr>
          <p:cNvPr id="12" name="TextBox 11">
            <a:extLst>
              <a:ext uri="{FF2B5EF4-FFF2-40B4-BE49-F238E27FC236}">
                <a16:creationId xmlns:a16="http://schemas.microsoft.com/office/drawing/2014/main" id="{780358BE-76B4-1AE8-085E-31AC819D1FDA}"/>
              </a:ext>
            </a:extLst>
          </p:cNvPr>
          <p:cNvSpPr txBox="1"/>
          <p:nvPr/>
        </p:nvSpPr>
        <p:spPr>
          <a:xfrm>
            <a:off x="771832" y="380035"/>
            <a:ext cx="6100916" cy="830997"/>
          </a:xfrm>
          <a:prstGeom prst="rect">
            <a:avLst/>
          </a:prstGeom>
          <a:noFill/>
        </p:spPr>
        <p:txBody>
          <a:bodyPr wrap="square">
            <a:spAutoFit/>
          </a:bodyPr>
          <a:lstStyle/>
          <a:p>
            <a:r>
              <a:rPr kumimoji="0" lang="en-IN" sz="4800" b="1" i="0" u="none" strike="noStrike" kern="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j-ea"/>
              </a:rPr>
              <a:t>R</a:t>
            </a:r>
            <a:r>
              <a:rPr kumimoji="0" lang="en-IN" sz="4800" b="1" i="0" u="none" strike="noStrike" kern="0" cap="none" spc="-40"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j-ea"/>
              </a:rPr>
              <a:t>E</a:t>
            </a:r>
            <a:r>
              <a:rPr kumimoji="0" lang="en-IN" sz="4800" b="1" i="0" u="none" strike="noStrike" kern="0" cap="none" spc="15"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j-ea"/>
              </a:rPr>
              <a:t>S</a:t>
            </a:r>
            <a:r>
              <a:rPr kumimoji="0" lang="en-IN" sz="4800" b="1" i="0" u="none" strike="noStrike" kern="0" cap="none" spc="-30"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j-ea"/>
              </a:rPr>
              <a:t>U</a:t>
            </a:r>
            <a:r>
              <a:rPr kumimoji="0" lang="en-IN" sz="4800" b="1" i="0" u="none" strike="noStrike" kern="0" cap="none" spc="-405"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j-ea"/>
              </a:rPr>
              <a:t>L</a:t>
            </a:r>
            <a:r>
              <a:rPr kumimoji="0" lang="en-IN" sz="4800" b="1" i="0" u="none" strike="noStrike" kern="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j-ea"/>
              </a:rPr>
              <a:t>TS</a:t>
            </a:r>
            <a:endParaRPr lang="en-IN"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3100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856F67-C5CB-2EE5-20F7-49D3A12729D9}"/>
              </a:ext>
            </a:extLst>
          </p:cNvPr>
          <p:cNvPicPr>
            <a:picLocks noChangeAspect="1"/>
          </p:cNvPicPr>
          <p:nvPr/>
        </p:nvPicPr>
        <p:blipFill>
          <a:blip r:embed="rId2"/>
          <a:stretch>
            <a:fillRect/>
          </a:stretch>
        </p:blipFill>
        <p:spPr>
          <a:xfrm>
            <a:off x="1066800" y="1676400"/>
            <a:ext cx="7521038" cy="3810000"/>
          </a:xfrm>
          <a:prstGeom prst="rect">
            <a:avLst/>
          </a:prstGeom>
        </p:spPr>
      </p:pic>
      <p:sp>
        <p:nvSpPr>
          <p:cNvPr id="4" name="TextBox 3">
            <a:extLst>
              <a:ext uri="{FF2B5EF4-FFF2-40B4-BE49-F238E27FC236}">
                <a16:creationId xmlns:a16="http://schemas.microsoft.com/office/drawing/2014/main" id="{4F187295-68BA-ADD6-8180-0EB79A9B4E04}"/>
              </a:ext>
            </a:extLst>
          </p:cNvPr>
          <p:cNvSpPr txBox="1"/>
          <p:nvPr/>
        </p:nvSpPr>
        <p:spPr>
          <a:xfrm>
            <a:off x="914400" y="457200"/>
            <a:ext cx="6100916" cy="830997"/>
          </a:xfrm>
          <a:prstGeom prst="rect">
            <a:avLst/>
          </a:prstGeom>
          <a:noFill/>
        </p:spPr>
        <p:txBody>
          <a:bodyPr wrap="square">
            <a:spAutoFit/>
          </a:bodyPr>
          <a:lstStyle/>
          <a:p>
            <a:r>
              <a:rPr kumimoji="0" lang="en-IN" sz="4800" b="1" i="0" u="none" strike="noStrike" kern="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n-ea"/>
                <a:cs typeface="+mn-cs"/>
              </a:rPr>
              <a:t>R</a:t>
            </a:r>
            <a:r>
              <a:rPr kumimoji="0" lang="en-IN" sz="4800" b="1" i="0" u="none" strike="noStrike" kern="0" cap="none" spc="-40"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n-ea"/>
                <a:cs typeface="+mn-cs"/>
              </a:rPr>
              <a:t>E</a:t>
            </a:r>
            <a:r>
              <a:rPr kumimoji="0" lang="en-IN" sz="4800" b="1" i="0" u="none" strike="noStrike" kern="0" cap="none" spc="15"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n-ea"/>
                <a:cs typeface="+mn-cs"/>
              </a:rPr>
              <a:t>S</a:t>
            </a:r>
            <a:r>
              <a:rPr kumimoji="0" lang="en-IN" sz="4800" b="1" i="0" u="none" strike="noStrike" kern="0" cap="none" spc="-30"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n-ea"/>
                <a:cs typeface="+mn-cs"/>
              </a:rPr>
              <a:t>U</a:t>
            </a:r>
            <a:r>
              <a:rPr kumimoji="0" lang="en-IN" sz="4800" b="1" i="0" u="none" strike="noStrike" kern="0" cap="none" spc="-405"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n-ea"/>
                <a:cs typeface="+mn-cs"/>
              </a:rPr>
              <a:t>L</a:t>
            </a:r>
            <a:r>
              <a:rPr kumimoji="0" lang="en-IN" sz="4800" b="1" i="0" u="none" strike="noStrike" kern="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Trebuchet MS"/>
                <a:ea typeface="+mn-ea"/>
                <a:cs typeface="+mn-cs"/>
              </a:rPr>
              <a:t>TS</a:t>
            </a:r>
            <a:endParaRPr lang="en-IN"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81704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B9EDA0-8870-CED0-50C5-586DD1706EEB}"/>
              </a:ext>
            </a:extLst>
          </p:cNvPr>
          <p:cNvSpPr txBox="1"/>
          <p:nvPr/>
        </p:nvSpPr>
        <p:spPr>
          <a:xfrm>
            <a:off x="457200" y="1295400"/>
            <a:ext cx="8686800" cy="5355312"/>
          </a:xfrm>
          <a:prstGeom prst="rect">
            <a:avLst/>
          </a:prstGeom>
          <a:noFill/>
        </p:spPr>
        <p:txBody>
          <a:bodyPr wrap="square">
            <a:spAutoFit/>
          </a:bodyPr>
          <a:lstStyle/>
          <a:p>
            <a:pPr marL="342900" indent="-342900" algn="l">
              <a:buFont typeface="Wingdings" panose="05000000000000000000" pitchFamily="2" charset="2"/>
              <a:buChar char="v"/>
            </a:pPr>
            <a:r>
              <a:rPr lang="en-US" sz="1900" b="1" i="0" dirty="0">
                <a:effectLst/>
                <a:latin typeface="Times New Roman" panose="02020603050405020304" pitchFamily="18" charset="0"/>
                <a:cs typeface="Times New Roman" panose="02020603050405020304" pitchFamily="18" charset="0"/>
              </a:rPr>
              <a:t>Addressing Compensation Inequities</a:t>
            </a:r>
            <a:r>
              <a:rPr lang="en-US" sz="1900" b="0" i="0" dirty="0">
                <a:effectLst/>
                <a:latin typeface="Times New Roman" panose="02020603050405020304" pitchFamily="18" charset="0"/>
                <a:cs typeface="Times New Roman" panose="02020603050405020304" pitchFamily="18" charset="0"/>
              </a:rPr>
              <a:t>: The analysis reveals significant salary disparities among employees in similar roles and performance categories. It is essential to implement a structured compensation review process to ensure equitable pay practices across the organization.</a:t>
            </a:r>
          </a:p>
          <a:p>
            <a:pPr marL="342900" indent="-342900" algn="l">
              <a:buFont typeface="Wingdings" panose="05000000000000000000" pitchFamily="2" charset="2"/>
              <a:buChar char="v"/>
            </a:pPr>
            <a:r>
              <a:rPr lang="en-US" sz="1900" b="1" i="0" dirty="0">
                <a:effectLst/>
                <a:latin typeface="Times New Roman" panose="02020603050405020304" pitchFamily="18" charset="0"/>
                <a:cs typeface="Times New Roman" panose="02020603050405020304" pitchFamily="18" charset="0"/>
              </a:rPr>
              <a:t>Improving Performance Evaluation Systems</a:t>
            </a:r>
            <a:r>
              <a:rPr lang="en-US" sz="1900" b="0" i="0" dirty="0">
                <a:effectLst/>
                <a:latin typeface="Times New Roman" panose="02020603050405020304" pitchFamily="18" charset="0"/>
                <a:cs typeface="Times New Roman" panose="02020603050405020304" pitchFamily="18" charset="0"/>
              </a:rPr>
              <a:t>: The current performance ratings show a skewed distribution, with most employees rated as "Average." This suggests a need for a more differentiated and transparent performance evaluation system that accurately reflects employee contributions and encourages high performance.</a:t>
            </a:r>
          </a:p>
          <a:p>
            <a:pPr marL="342900" indent="-342900" algn="l">
              <a:buFont typeface="Wingdings" panose="05000000000000000000" pitchFamily="2" charset="2"/>
              <a:buChar char="v"/>
            </a:pPr>
            <a:r>
              <a:rPr lang="en-US" sz="1900" b="1" i="0" dirty="0">
                <a:effectLst/>
                <a:latin typeface="Times New Roman" panose="02020603050405020304" pitchFamily="18" charset="0"/>
                <a:cs typeface="Times New Roman" panose="02020603050405020304" pitchFamily="18" charset="0"/>
              </a:rPr>
              <a:t>Enhancing Employee Engagement and Retention</a:t>
            </a:r>
            <a:r>
              <a:rPr lang="en-US" sz="1900" b="0" i="0" dirty="0">
                <a:effectLst/>
                <a:latin typeface="Times New Roman" panose="02020603050405020304" pitchFamily="18" charset="0"/>
                <a:cs typeface="Times New Roman" panose="02020603050405020304" pitchFamily="18" charset="0"/>
              </a:rPr>
              <a:t>: The combination of compensation inequities and unclear performance evaluations contributes to employee dissatisfaction and potential turnover. Strategies should be developed to enhance employee engagement, including clearer career advancement pathways and regular feedback mechanisms.</a:t>
            </a:r>
          </a:p>
          <a:p>
            <a:pPr marL="342900" indent="-342900" algn="l">
              <a:buFont typeface="Wingdings" panose="05000000000000000000" pitchFamily="2" charset="2"/>
              <a:buChar char="v"/>
            </a:pPr>
            <a:r>
              <a:rPr lang="en-US" sz="1900" b="1" i="0" dirty="0">
                <a:effectLst/>
                <a:latin typeface="Times New Roman" panose="02020603050405020304" pitchFamily="18" charset="0"/>
                <a:cs typeface="Times New Roman" panose="02020603050405020304" pitchFamily="18" charset="0"/>
              </a:rPr>
              <a:t>Leveraging Data for Strategic HR Decisions</a:t>
            </a:r>
            <a:r>
              <a:rPr lang="en-US" sz="1900" b="0" i="0" dirty="0">
                <a:effectLst/>
                <a:latin typeface="Times New Roman" panose="02020603050405020304" pitchFamily="18" charset="0"/>
                <a:cs typeface="Times New Roman" panose="02020603050405020304" pitchFamily="18" charset="0"/>
              </a:rPr>
              <a:t>: The insights gained from this analysis should be utilized to inform HR strategies, focusing on talent management, employee development, and retention initiatives. A data-driven approach will enable the organization to make informed decisions that positively impact employee satisfaction and overall organizational performance.</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F5BA7335-6DD6-0705-6853-665573A6D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129" y="2590800"/>
            <a:ext cx="2210141" cy="2210141"/>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48711" y="17768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392849" y="1169655"/>
            <a:ext cx="3909695" cy="632224"/>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pPr>
            <a:r>
              <a:rPr sz="4000" spc="5" dirty="0">
                <a:effectLst>
                  <a:outerShdw blurRad="50800" dist="38100" dir="2700000" algn="tl" rotWithShape="0">
                    <a:prstClr val="black">
                      <a:alpha val="40000"/>
                    </a:prstClr>
                  </a:outerShdw>
                </a:effectLst>
              </a:rPr>
              <a:t>PROJECT</a:t>
            </a:r>
            <a:r>
              <a:rPr sz="4000" spc="-85" dirty="0">
                <a:effectLst>
                  <a:outerShdw blurRad="50800" dist="38100" dir="2700000" algn="tl" rotWithShape="0">
                    <a:prstClr val="black">
                      <a:alpha val="40000"/>
                    </a:prstClr>
                  </a:outerShdw>
                </a:effectLst>
              </a:rPr>
              <a:t> </a:t>
            </a:r>
            <a:r>
              <a:rPr sz="4000" spc="25" dirty="0">
                <a:effectLst>
                  <a:outerShdw blurRad="50800" dist="38100" dir="2700000" algn="tl" rotWithShape="0">
                    <a:prstClr val="black">
                      <a:alpha val="40000"/>
                    </a:prstClr>
                  </a:outerShdw>
                </a:effectLst>
              </a:rPr>
              <a:t>TITLE</a:t>
            </a:r>
            <a:endParaRPr sz="4000" dirty="0">
              <a:effectLst>
                <a:outerShdw blurRad="50800" dist="38100" dir="2700000" algn="tl" rotWithShape="0">
                  <a:prstClr val="black">
                    <a:alpha val="40000"/>
                  </a:prst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a:effectLst>
            <a:outerShdw blurRad="50800" dist="38100" dir="13500000" algn="br" rotWithShape="0">
              <a:prstClr val="black">
                <a:alpha val="40000"/>
              </a:prstClr>
            </a:outerShdw>
          </a:effectLst>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65448"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721466"/>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effectLst>
                  <a:outerShdw blurRad="50800" dist="38100" dir="2700000" algn="tl" rotWithShape="0">
                    <a:prstClr val="black">
                      <a:alpha val="40000"/>
                    </a:prstClr>
                  </a:outerShdw>
                </a:effectLst>
              </a:rPr>
              <a:t>P</a:t>
            </a:r>
            <a:r>
              <a:rPr sz="4000" spc="15" dirty="0">
                <a:effectLst>
                  <a:outerShdw blurRad="50800" dist="38100" dir="2700000" algn="tl" rotWithShape="0">
                    <a:prstClr val="black">
                      <a:alpha val="40000"/>
                    </a:prstClr>
                  </a:outerShdw>
                </a:effectLst>
              </a:rPr>
              <a:t>ROB</a:t>
            </a:r>
            <a:r>
              <a:rPr sz="4000" spc="55" dirty="0">
                <a:effectLst>
                  <a:outerShdw blurRad="50800" dist="38100" dir="2700000" algn="tl" rotWithShape="0">
                    <a:prstClr val="black">
                      <a:alpha val="40000"/>
                    </a:prstClr>
                  </a:outerShdw>
                </a:effectLst>
              </a:rPr>
              <a:t>L</a:t>
            </a:r>
            <a:r>
              <a:rPr sz="4000" spc="-20" dirty="0">
                <a:effectLst>
                  <a:outerShdw blurRad="50800" dist="38100" dir="2700000" algn="tl" rotWithShape="0">
                    <a:prstClr val="black">
                      <a:alpha val="40000"/>
                    </a:prstClr>
                  </a:outerShdw>
                </a:effectLst>
              </a:rPr>
              <a:t>E</a:t>
            </a:r>
            <a:r>
              <a:rPr sz="4000" spc="20" dirty="0">
                <a:effectLst>
                  <a:outerShdw blurRad="50800" dist="38100" dir="2700000" algn="tl" rotWithShape="0">
                    <a:prstClr val="black">
                      <a:alpha val="40000"/>
                    </a:prstClr>
                  </a:outerShdw>
                </a:effectLst>
              </a:rPr>
              <a:t>M</a:t>
            </a:r>
            <a:r>
              <a:rPr sz="4000" dirty="0">
                <a:effectLst>
                  <a:outerShdw blurRad="50800" dist="38100" dir="2700000" algn="tl" rotWithShape="0">
                    <a:prstClr val="black">
                      <a:alpha val="40000"/>
                    </a:prstClr>
                  </a:outerShdw>
                </a:effectLst>
              </a:rPr>
              <a:t>	</a:t>
            </a:r>
            <a:r>
              <a:rPr sz="4000" spc="10" dirty="0">
                <a:effectLst>
                  <a:outerShdw blurRad="50800" dist="38100" dir="2700000" algn="tl" rotWithShape="0">
                    <a:prstClr val="black">
                      <a:alpha val="40000"/>
                    </a:prstClr>
                  </a:outerShdw>
                </a:effectLst>
              </a:rPr>
              <a:t>S</a:t>
            </a:r>
            <a:r>
              <a:rPr sz="4000" spc="-370" dirty="0">
                <a:effectLst>
                  <a:outerShdw blurRad="50800" dist="38100" dir="2700000" algn="tl" rotWithShape="0">
                    <a:prstClr val="black">
                      <a:alpha val="40000"/>
                    </a:prstClr>
                  </a:outerShdw>
                </a:effectLst>
              </a:rPr>
              <a:t>T</a:t>
            </a:r>
            <a:r>
              <a:rPr sz="4000" spc="-375" dirty="0">
                <a:effectLst>
                  <a:outerShdw blurRad="50800" dist="38100" dir="2700000" algn="tl" rotWithShape="0">
                    <a:prstClr val="black">
                      <a:alpha val="40000"/>
                    </a:prstClr>
                  </a:outerShdw>
                </a:effectLst>
              </a:rPr>
              <a:t>A</a:t>
            </a:r>
            <a:r>
              <a:rPr sz="4000" spc="15" dirty="0">
                <a:effectLst>
                  <a:outerShdw blurRad="50800" dist="38100" dir="2700000" algn="tl" rotWithShape="0">
                    <a:prstClr val="black">
                      <a:alpha val="40000"/>
                    </a:prstClr>
                  </a:outerShdw>
                </a:effectLst>
              </a:rPr>
              <a:t>T</a:t>
            </a:r>
            <a:r>
              <a:rPr sz="4000" spc="-10" dirty="0">
                <a:effectLst>
                  <a:outerShdw blurRad="50800" dist="38100" dir="2700000" algn="tl" rotWithShape="0">
                    <a:prstClr val="black">
                      <a:alpha val="40000"/>
                    </a:prstClr>
                  </a:outerShdw>
                </a:effectLst>
              </a:rPr>
              <a:t>E</a:t>
            </a:r>
            <a:r>
              <a:rPr sz="4000" spc="-20" dirty="0">
                <a:effectLst>
                  <a:outerShdw blurRad="50800" dist="38100" dir="2700000" algn="tl" rotWithShape="0">
                    <a:prstClr val="black">
                      <a:alpha val="40000"/>
                    </a:prstClr>
                  </a:outerShdw>
                </a:effectLst>
              </a:rPr>
              <a:t>ME</a:t>
            </a:r>
            <a:r>
              <a:rPr sz="4000" spc="10" dirty="0">
                <a:effectLst>
                  <a:outerShdw blurRad="50800" dist="38100" dir="2700000" algn="tl" rotWithShape="0">
                    <a:prstClr val="black">
                      <a:alpha val="40000"/>
                    </a:prstClr>
                  </a:outerShdw>
                </a:effectLst>
              </a:rPr>
              <a:t>NT</a:t>
            </a:r>
            <a:endParaRPr sz="4000" dirty="0">
              <a:effectLst>
                <a:outerShdw blurRad="50800" dist="38100" dir="2700000" algn="tl" rotWithShape="0">
                  <a:prstClr val="black">
                    <a:alpha val="40000"/>
                  </a:prstClr>
                </a:outerShdw>
              </a:effectLs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2738785E-54FD-2CD4-B6D4-01154309BB01}"/>
              </a:ext>
            </a:extLst>
          </p:cNvPr>
          <p:cNvSpPr>
            <a:spLocks noChangeArrowheads="1"/>
          </p:cNvSpPr>
          <p:nvPr/>
        </p:nvSpPr>
        <p:spPr bwMode="auto">
          <a:xfrm>
            <a:off x="570577" y="1304442"/>
            <a:ext cx="616388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Performance Evaluation Issues</a:t>
            </a:r>
          </a:p>
          <a:p>
            <a:pPr marL="285750" lvl="0" indent="-285750" eaLnBrk="0" fontAlgn="base" hangingPunct="0">
              <a:spcBef>
                <a:spcPct val="0"/>
              </a:spcBef>
              <a:spcAft>
                <a:spcPct val="0"/>
              </a:spcAf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Lack of Transparency</a:t>
            </a:r>
          </a:p>
          <a:p>
            <a:pPr marL="285750" lvl="0" indent="-285750" eaLnBrk="0" fontAlgn="base" hangingPunct="0">
              <a:spcBef>
                <a:spcPct val="0"/>
              </a:spcBef>
              <a:spcAft>
                <a:spcPct val="0"/>
              </a:spcAf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Employee Turnover Risk</a:t>
            </a:r>
          </a:p>
          <a:p>
            <a:pPr marL="285750" lvl="0" indent="-285750" eaLnBrk="0" fontAlgn="base" hangingPunct="0">
              <a:spcBef>
                <a:spcPct val="0"/>
              </a:spcBef>
              <a:spcAft>
                <a:spcPct val="0"/>
              </a:spcAf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Need for Data-Driven Solutions</a:t>
            </a:r>
          </a:p>
          <a:p>
            <a:pPr marL="285750" indent="-285750" eaLnBrk="0" fontAlgn="base" hangingPunct="0">
              <a:spcBef>
                <a:spcPct val="0"/>
              </a:spcBef>
              <a:spcAft>
                <a:spcPct val="0"/>
              </a:spcAf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Finance</a:t>
            </a:r>
          </a:p>
          <a:p>
            <a:pPr marL="285750" indent="-285750" eaLnBrk="0" fontAlgn="base" hangingPunct="0">
              <a:spcBef>
                <a:spcPct val="0"/>
              </a:spcBef>
              <a:spcAft>
                <a:spcPct val="0"/>
              </a:spcAf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Compensation Disparities</a:t>
            </a:r>
          </a:p>
          <a:p>
            <a:pPr marL="285750" indent="-285750" eaLnBrk="0" fontAlgn="base" hangingPunct="0">
              <a:spcBef>
                <a:spcPct val="0"/>
              </a:spcBef>
              <a:spcAft>
                <a:spcPct val="0"/>
              </a:spcAf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High Employee Turnover</a:t>
            </a:r>
            <a:r>
              <a:rPr lang="en-US" altLang="en-US" sz="2800" b="1" dirty="0">
                <a:latin typeface="Times New Roman" panose="02020603050405020304" pitchFamily="18" charset="0"/>
                <a:cs typeface="Times New Roman" panose="02020603050405020304" pitchFamily="18" charset="0"/>
              </a:rPr>
              <a:t> </a:t>
            </a:r>
          </a:p>
          <a:p>
            <a:pPr marL="285750" indent="-285750" eaLnBrk="0" fontAlgn="base" hangingPunct="0">
              <a:spcBef>
                <a:spcPct val="0"/>
              </a:spcBef>
              <a:spcAft>
                <a:spcPct val="0"/>
              </a:spcAf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Ineffective Talent Management</a:t>
            </a:r>
          </a:p>
          <a:p>
            <a:pPr marL="285750" lvl="0" indent="-285750" eaLnBrk="0" fontAlgn="base" hangingPunct="0">
              <a:spcBef>
                <a:spcPct val="0"/>
              </a:spcBef>
              <a:spcAft>
                <a:spcPct val="0"/>
              </a:spcAft>
              <a:buFont typeface="Wingdings" panose="05000000000000000000" pitchFamily="2" charset="2"/>
              <a:buChar char="v"/>
            </a:pPr>
            <a:endParaRPr lang="en-IN" sz="28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E99DC10-565B-AB73-278D-42DA5E7E77C8}"/>
              </a:ext>
            </a:extLst>
          </p:cNvPr>
          <p:cNvSpPr/>
          <p:nvPr/>
        </p:nvSpPr>
        <p:spPr>
          <a:xfrm>
            <a:off x="6786956" y="1619250"/>
            <a:ext cx="295275"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800" y="15625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737" y="930302"/>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effectLst>
                  <a:outerShdw blurRad="50800" dist="38100" dir="2700000" algn="tl" rotWithShape="0">
                    <a:prstClr val="black">
                      <a:alpha val="40000"/>
                    </a:prstClr>
                  </a:outerShdw>
                </a:effectLst>
              </a:rPr>
              <a:t>PROJECT</a:t>
            </a:r>
            <a:r>
              <a:rPr lang="en-IN" sz="4000" spc="5" dirty="0">
                <a:effectLst>
                  <a:outerShdw blurRad="50800" dist="38100" dir="2700000" algn="tl" rotWithShape="0">
                    <a:prstClr val="black">
                      <a:alpha val="40000"/>
                    </a:prstClr>
                  </a:outerShdw>
                </a:effectLst>
              </a:rPr>
              <a:t> </a:t>
            </a:r>
            <a:r>
              <a:rPr sz="4000" spc="-20" dirty="0">
                <a:effectLst>
                  <a:outerShdw blurRad="50800" dist="38100" dir="2700000" algn="tl" rotWithShape="0">
                    <a:prstClr val="black">
                      <a:alpha val="40000"/>
                    </a:prstClr>
                  </a:outerShdw>
                </a:effectLst>
              </a:rPr>
              <a:t>OVERVIEW</a:t>
            </a:r>
            <a:endParaRPr sz="4000" dirty="0">
              <a:effectLst>
                <a:outerShdw blurRad="50800" dist="38100" dir="2700000" algn="tl" rotWithShape="0">
                  <a:prstClr val="black">
                    <a:alpha val="40000"/>
                  </a:prstClr>
                </a:outerShdw>
              </a:effectLs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66443" y="1824498"/>
            <a:ext cx="7924800" cy="3785652"/>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Project Overview focuses on the analysis of employee data across various departments, highlighting key metrics such as age, gender, salary, and performance ratings. The data includes a diverse workforce with employees from Sales, Procurement, Finance, HR, and Website </a:t>
            </a:r>
            <a:r>
              <a:rPr lang="en-US" sz="2400" b="0" i="0" dirty="0" err="1">
                <a:effectLst/>
                <a:latin typeface="Times New Roman" panose="02020603050405020304" pitchFamily="18" charset="0"/>
                <a:cs typeface="Times New Roman" panose="02020603050405020304" pitchFamily="18" charset="0"/>
              </a:rPr>
              <a:t>departments.The</a:t>
            </a:r>
            <a:r>
              <a:rPr lang="en-US" sz="2400" b="0" i="0" dirty="0">
                <a:effectLst/>
                <a:latin typeface="Times New Roman" panose="02020603050405020304" pitchFamily="18" charset="0"/>
                <a:cs typeface="Times New Roman" panose="02020603050405020304" pitchFamily="18" charset="0"/>
              </a:rPr>
              <a:t> objective is to identify trends in employee demographics and compensation, as well as to assess performance ratings to inform future HR strategies. The dataset reveals a range of salaries, with notable differences across departments, indicating potential areas for salary adjustments.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208906" y="14099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effectLst>
                  <a:outerShdw blurRad="50800" dist="38100" dir="2700000" algn="tl" rotWithShape="0">
                    <a:prstClr val="black">
                      <a:alpha val="40000"/>
                    </a:prstClr>
                  </a:outerShdw>
                </a:effectLst>
              </a:rPr>
              <a:t>W</a:t>
            </a:r>
            <a:r>
              <a:rPr sz="3200" spc="-20" dirty="0">
                <a:effectLst>
                  <a:outerShdw blurRad="50800" dist="38100" dir="2700000" algn="tl" rotWithShape="0">
                    <a:prstClr val="black">
                      <a:alpha val="40000"/>
                    </a:prstClr>
                  </a:outerShdw>
                </a:effectLst>
              </a:rPr>
              <a:t>H</a:t>
            </a:r>
            <a:r>
              <a:rPr sz="3200" spc="20" dirty="0">
                <a:effectLst>
                  <a:outerShdw blurRad="50800" dist="38100" dir="2700000" algn="tl" rotWithShape="0">
                    <a:prstClr val="black">
                      <a:alpha val="40000"/>
                    </a:prstClr>
                  </a:outerShdw>
                </a:effectLst>
              </a:rPr>
              <a:t>O</a:t>
            </a:r>
            <a:r>
              <a:rPr sz="3200" spc="-235" dirty="0">
                <a:effectLst>
                  <a:outerShdw blurRad="50800" dist="38100" dir="2700000" algn="tl" rotWithShape="0">
                    <a:prstClr val="black">
                      <a:alpha val="40000"/>
                    </a:prstClr>
                  </a:outerShdw>
                </a:effectLst>
              </a:rPr>
              <a:t> </a:t>
            </a:r>
            <a:r>
              <a:rPr sz="3200" spc="-10" dirty="0">
                <a:effectLst>
                  <a:outerShdw blurRad="50800" dist="38100" dir="2700000" algn="tl" rotWithShape="0">
                    <a:prstClr val="black">
                      <a:alpha val="40000"/>
                    </a:prstClr>
                  </a:outerShdw>
                </a:effectLst>
              </a:rPr>
              <a:t>AR</a:t>
            </a:r>
            <a:r>
              <a:rPr sz="3200" spc="15" dirty="0">
                <a:effectLst>
                  <a:outerShdw blurRad="50800" dist="38100" dir="2700000" algn="tl" rotWithShape="0">
                    <a:prstClr val="black">
                      <a:alpha val="40000"/>
                    </a:prstClr>
                  </a:outerShdw>
                </a:effectLst>
              </a:rPr>
              <a:t>E</a:t>
            </a:r>
            <a:r>
              <a:rPr sz="3200" spc="-35" dirty="0">
                <a:effectLst>
                  <a:outerShdw blurRad="50800" dist="38100" dir="2700000" algn="tl" rotWithShape="0">
                    <a:prstClr val="black">
                      <a:alpha val="40000"/>
                    </a:prstClr>
                  </a:outerShdw>
                </a:effectLst>
              </a:rPr>
              <a:t> </a:t>
            </a:r>
            <a:r>
              <a:rPr sz="3200" spc="-10" dirty="0">
                <a:effectLst>
                  <a:outerShdw blurRad="50800" dist="38100" dir="2700000" algn="tl" rotWithShape="0">
                    <a:prstClr val="black">
                      <a:alpha val="40000"/>
                    </a:prstClr>
                  </a:outerShdw>
                </a:effectLst>
              </a:rPr>
              <a:t>T</a:t>
            </a:r>
            <a:r>
              <a:rPr sz="3200" spc="-15" dirty="0">
                <a:effectLst>
                  <a:outerShdw blurRad="50800" dist="38100" dir="2700000" algn="tl" rotWithShape="0">
                    <a:prstClr val="black">
                      <a:alpha val="40000"/>
                    </a:prstClr>
                  </a:outerShdw>
                </a:effectLst>
              </a:rPr>
              <a:t>H</a:t>
            </a:r>
            <a:r>
              <a:rPr sz="3200" spc="15" dirty="0">
                <a:effectLst>
                  <a:outerShdw blurRad="50800" dist="38100" dir="2700000" algn="tl" rotWithShape="0">
                    <a:prstClr val="black">
                      <a:alpha val="40000"/>
                    </a:prstClr>
                  </a:outerShdw>
                </a:effectLst>
              </a:rPr>
              <a:t>E</a:t>
            </a:r>
            <a:r>
              <a:rPr sz="3200" spc="-35" dirty="0">
                <a:effectLst>
                  <a:outerShdw blurRad="50800" dist="38100" dir="2700000" algn="tl" rotWithShape="0">
                    <a:prstClr val="black">
                      <a:alpha val="40000"/>
                    </a:prstClr>
                  </a:outerShdw>
                </a:effectLst>
              </a:rPr>
              <a:t> </a:t>
            </a:r>
            <a:r>
              <a:rPr sz="3200" spc="-20" dirty="0">
                <a:effectLst>
                  <a:outerShdw blurRad="50800" dist="38100" dir="2700000" algn="tl" rotWithShape="0">
                    <a:prstClr val="black">
                      <a:alpha val="40000"/>
                    </a:prstClr>
                  </a:outerShdw>
                </a:effectLst>
              </a:rPr>
              <a:t>E</a:t>
            </a:r>
            <a:r>
              <a:rPr sz="3200" spc="30" dirty="0">
                <a:effectLst>
                  <a:outerShdw blurRad="50800" dist="38100" dir="2700000" algn="tl" rotWithShape="0">
                    <a:prstClr val="black">
                      <a:alpha val="40000"/>
                    </a:prstClr>
                  </a:outerShdw>
                </a:effectLst>
              </a:rPr>
              <a:t>N</a:t>
            </a:r>
            <a:r>
              <a:rPr sz="3200" spc="15" dirty="0">
                <a:effectLst>
                  <a:outerShdw blurRad="50800" dist="38100" dir="2700000" algn="tl" rotWithShape="0">
                    <a:prstClr val="black">
                      <a:alpha val="40000"/>
                    </a:prstClr>
                  </a:outerShdw>
                </a:effectLst>
              </a:rPr>
              <a:t>D</a:t>
            </a:r>
            <a:r>
              <a:rPr sz="3200" spc="-45" dirty="0">
                <a:effectLst>
                  <a:outerShdw blurRad="50800" dist="38100" dir="2700000" algn="tl" rotWithShape="0">
                    <a:prstClr val="black">
                      <a:alpha val="40000"/>
                    </a:prstClr>
                  </a:outerShdw>
                </a:effectLst>
              </a:rPr>
              <a:t> </a:t>
            </a:r>
            <a:r>
              <a:rPr sz="3200" dirty="0">
                <a:effectLst>
                  <a:outerShdw blurRad="50800" dist="38100" dir="2700000" algn="tl" rotWithShape="0">
                    <a:prstClr val="black">
                      <a:alpha val="40000"/>
                    </a:prstClr>
                  </a:outerShdw>
                </a:effectLst>
              </a:rPr>
              <a:t>U</a:t>
            </a:r>
            <a:r>
              <a:rPr sz="3200" spc="10" dirty="0">
                <a:effectLst>
                  <a:outerShdw blurRad="50800" dist="38100" dir="2700000" algn="tl" rotWithShape="0">
                    <a:prstClr val="black">
                      <a:alpha val="40000"/>
                    </a:prstClr>
                  </a:outerShdw>
                </a:effectLst>
              </a:rPr>
              <a:t>S</a:t>
            </a:r>
            <a:r>
              <a:rPr sz="3200" spc="-25" dirty="0">
                <a:effectLst>
                  <a:outerShdw blurRad="50800" dist="38100" dir="2700000" algn="tl" rotWithShape="0">
                    <a:prstClr val="black">
                      <a:alpha val="40000"/>
                    </a:prstClr>
                  </a:outerShdw>
                </a:effectLst>
              </a:rPr>
              <a:t>E</a:t>
            </a:r>
            <a:r>
              <a:rPr sz="3200" spc="-10" dirty="0">
                <a:effectLst>
                  <a:outerShdw blurRad="50800" dist="38100" dir="2700000" algn="tl" rotWithShape="0">
                    <a:prstClr val="black">
                      <a:alpha val="40000"/>
                    </a:prstClr>
                  </a:outerShdw>
                </a:effectLst>
              </a:rPr>
              <a:t>R</a:t>
            </a:r>
            <a:r>
              <a:rPr sz="3200" spc="5" dirty="0">
                <a:effectLst>
                  <a:outerShdw blurRad="50800" dist="38100" dir="2700000" algn="tl" rotWithShape="0">
                    <a:prstClr val="black">
                      <a:alpha val="40000"/>
                    </a:prstClr>
                  </a:outerShdw>
                </a:effectLst>
              </a:rPr>
              <a:t>S?</a:t>
            </a:r>
            <a:endParaRPr sz="3200" dirty="0">
              <a:effectLst>
                <a:outerShdw blurRad="50800" dist="38100" dir="2700000" algn="tl" rotWithShape="0">
                  <a:prstClr val="black">
                    <a:alpha val="40000"/>
                  </a:prstClr>
                </a:outerShdw>
              </a:effectLs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5A5993D8-395E-8D40-455A-B9110D74735B}"/>
              </a:ext>
            </a:extLst>
          </p:cNvPr>
          <p:cNvSpPr>
            <a:spLocks noChangeArrowheads="1"/>
          </p:cNvSpPr>
          <p:nvPr/>
        </p:nvSpPr>
        <p:spPr bwMode="auto">
          <a:xfrm>
            <a:off x="699452" y="1295400"/>
            <a:ext cx="650945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compensation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salary levels across departments to identify potential areas for adjustment and ensure equitable compensation.</a:t>
            </a:r>
          </a:p>
          <a:p>
            <a:pPr marL="228600" marR="0" lvl="0" indent="-228600" algn="l" defTabSz="914400" rtl="0" eaLnBrk="0" fontAlgn="base" latinLnBrk="0" hangingPunct="0">
              <a:lnSpc>
                <a:spcPct val="100000"/>
              </a:lnSpc>
              <a:spcBef>
                <a:spcPct val="0"/>
              </a:spcBef>
              <a:spcAft>
                <a:spcPct val="0"/>
              </a:spcAft>
              <a:buClrTx/>
              <a:buSzTx/>
              <a:buFont typeface="+mj-lt"/>
              <a:buAutoNum type="arabicParenR" startAt="2"/>
              <a:tabLst/>
            </a:pPr>
            <a:r>
              <a:rPr kumimoji="0" lang="en-US" altLang="en-US" sz="22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management</a:t>
            </a:r>
            <a:r>
              <a:rPr kumimoji="0" lang="en-US" altLang="en-US" sz="22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Assessing the correlation between performance ratings and salary levels to identify high-performing employees and areas for improvement.</a:t>
            </a:r>
          </a:p>
          <a:p>
            <a:pPr marL="228600" marR="0" lvl="0" indent="-228600" algn="l" defTabSz="914400" rtl="0" eaLnBrk="0" fontAlgn="base" latinLnBrk="0" hangingPunct="0">
              <a:lnSpc>
                <a:spcPct val="100000"/>
              </a:lnSpc>
              <a:spcBef>
                <a:spcPct val="0"/>
              </a:spcBef>
              <a:spcAft>
                <a:spcPct val="0"/>
              </a:spcAft>
              <a:buClrTx/>
              <a:buSzTx/>
              <a:buFont typeface="+mj-lt"/>
              <a:buAutoNum type="arabicParenR" startAt="3"/>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Workforce planning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Understanding demographic trends and department-specific data to make informed decisions about hiring, training, and development initiatives.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2" name="Graphic 11" descr="Users with solid fill">
            <a:extLst>
              <a:ext uri="{FF2B5EF4-FFF2-40B4-BE49-F238E27FC236}">
                <a16:creationId xmlns:a16="http://schemas.microsoft.com/office/drawing/2014/main" id="{F4F9EC11-B013-5227-F9AF-407F2ACDA1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6068" y="2209800"/>
            <a:ext cx="1905000"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7180" y="1450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8933" y="769989"/>
            <a:ext cx="9763125" cy="536685"/>
          </a:xfrm>
          <a:prstGeom prst="rect">
            <a:avLst/>
          </a:prstGeom>
        </p:spPr>
        <p:txBody>
          <a:bodyPr vert="horz" wrap="square" lIns="0" tIns="13335" rIns="0" bIns="0" rtlCol="0">
            <a:spAutoFit/>
          </a:bodyPr>
          <a:lstStyle/>
          <a:p>
            <a:pPr marL="12700">
              <a:lnSpc>
                <a:spcPct val="100000"/>
              </a:lnSpc>
              <a:spcBef>
                <a:spcPts val="105"/>
              </a:spcBef>
            </a:pPr>
            <a:r>
              <a:rPr sz="3400" spc="10" dirty="0">
                <a:effectLst>
                  <a:outerShdw blurRad="50800" dist="38100" dir="2700000" algn="tl" rotWithShape="0">
                    <a:prstClr val="black">
                      <a:alpha val="40000"/>
                    </a:prstClr>
                  </a:outerShdw>
                </a:effectLst>
              </a:rPr>
              <a:t>O</a:t>
            </a:r>
            <a:r>
              <a:rPr sz="3400" spc="25" dirty="0">
                <a:effectLst>
                  <a:outerShdw blurRad="50800" dist="38100" dir="2700000" algn="tl" rotWithShape="0">
                    <a:prstClr val="black">
                      <a:alpha val="40000"/>
                    </a:prstClr>
                  </a:outerShdw>
                </a:effectLst>
              </a:rPr>
              <a:t>U</a:t>
            </a:r>
            <a:r>
              <a:rPr sz="3400" dirty="0">
                <a:effectLst>
                  <a:outerShdw blurRad="50800" dist="38100" dir="2700000" algn="tl" rotWithShape="0">
                    <a:prstClr val="black">
                      <a:alpha val="40000"/>
                    </a:prstClr>
                  </a:outerShdw>
                </a:effectLst>
              </a:rPr>
              <a:t>R</a:t>
            </a:r>
            <a:r>
              <a:rPr sz="3400" spc="5" dirty="0">
                <a:effectLst>
                  <a:outerShdw blurRad="50800" dist="38100" dir="2700000" algn="tl" rotWithShape="0">
                    <a:prstClr val="black">
                      <a:alpha val="40000"/>
                    </a:prstClr>
                  </a:outerShdw>
                </a:effectLst>
              </a:rPr>
              <a:t> </a:t>
            </a:r>
            <a:r>
              <a:rPr sz="3400" spc="25" dirty="0">
                <a:effectLst>
                  <a:outerShdw blurRad="50800" dist="38100" dir="2700000" algn="tl" rotWithShape="0">
                    <a:prstClr val="black">
                      <a:alpha val="40000"/>
                    </a:prstClr>
                  </a:outerShdw>
                </a:effectLst>
              </a:rPr>
              <a:t>S</a:t>
            </a:r>
            <a:r>
              <a:rPr sz="3400" spc="10" dirty="0">
                <a:effectLst>
                  <a:outerShdw blurRad="50800" dist="38100" dir="2700000" algn="tl" rotWithShape="0">
                    <a:prstClr val="black">
                      <a:alpha val="40000"/>
                    </a:prstClr>
                  </a:outerShdw>
                </a:effectLst>
              </a:rPr>
              <a:t>O</a:t>
            </a:r>
            <a:r>
              <a:rPr sz="3400" spc="25" dirty="0">
                <a:effectLst>
                  <a:outerShdw blurRad="50800" dist="38100" dir="2700000" algn="tl" rotWithShape="0">
                    <a:prstClr val="black">
                      <a:alpha val="40000"/>
                    </a:prstClr>
                  </a:outerShdw>
                </a:effectLst>
              </a:rPr>
              <a:t>LU</a:t>
            </a:r>
            <a:r>
              <a:rPr sz="3400" spc="-35" dirty="0">
                <a:effectLst>
                  <a:outerShdw blurRad="50800" dist="38100" dir="2700000" algn="tl" rotWithShape="0">
                    <a:prstClr val="black">
                      <a:alpha val="40000"/>
                    </a:prstClr>
                  </a:outerShdw>
                </a:effectLst>
              </a:rPr>
              <a:t>T</a:t>
            </a:r>
            <a:r>
              <a:rPr sz="3400" spc="-30" dirty="0">
                <a:effectLst>
                  <a:outerShdw blurRad="50800" dist="38100" dir="2700000" algn="tl" rotWithShape="0">
                    <a:prstClr val="black">
                      <a:alpha val="40000"/>
                    </a:prstClr>
                  </a:outerShdw>
                </a:effectLst>
              </a:rPr>
              <a:t>I</a:t>
            </a:r>
            <a:r>
              <a:rPr sz="3400" spc="10" dirty="0">
                <a:effectLst>
                  <a:outerShdw blurRad="50800" dist="38100" dir="2700000" algn="tl" rotWithShape="0">
                    <a:prstClr val="black">
                      <a:alpha val="40000"/>
                    </a:prstClr>
                  </a:outerShdw>
                </a:effectLst>
              </a:rPr>
              <a:t>O</a:t>
            </a:r>
            <a:r>
              <a:rPr sz="3400" dirty="0">
                <a:effectLst>
                  <a:outerShdw blurRad="50800" dist="38100" dir="2700000" algn="tl" rotWithShape="0">
                    <a:prstClr val="black">
                      <a:alpha val="40000"/>
                    </a:prstClr>
                  </a:outerShdw>
                </a:effectLst>
              </a:rPr>
              <a:t>N</a:t>
            </a:r>
            <a:r>
              <a:rPr sz="3400" spc="-345" dirty="0">
                <a:effectLst>
                  <a:outerShdw blurRad="50800" dist="38100" dir="2700000" algn="tl" rotWithShape="0">
                    <a:prstClr val="black">
                      <a:alpha val="40000"/>
                    </a:prstClr>
                  </a:outerShdw>
                </a:effectLst>
              </a:rPr>
              <a:t> </a:t>
            </a:r>
            <a:r>
              <a:rPr sz="3400" spc="-35" dirty="0">
                <a:effectLst>
                  <a:outerShdw blurRad="50800" dist="38100" dir="2700000" algn="tl" rotWithShape="0">
                    <a:prstClr val="black">
                      <a:alpha val="40000"/>
                    </a:prstClr>
                  </a:outerShdw>
                </a:effectLst>
              </a:rPr>
              <a:t>A</a:t>
            </a:r>
            <a:r>
              <a:rPr sz="3400" spc="-5" dirty="0">
                <a:effectLst>
                  <a:outerShdw blurRad="50800" dist="38100" dir="2700000" algn="tl" rotWithShape="0">
                    <a:prstClr val="black">
                      <a:alpha val="40000"/>
                    </a:prstClr>
                  </a:outerShdw>
                </a:effectLst>
              </a:rPr>
              <a:t>N</a:t>
            </a:r>
            <a:r>
              <a:rPr sz="3400" dirty="0">
                <a:effectLst>
                  <a:outerShdw blurRad="50800" dist="38100" dir="2700000" algn="tl" rotWithShape="0">
                    <a:prstClr val="black">
                      <a:alpha val="40000"/>
                    </a:prstClr>
                  </a:outerShdw>
                </a:effectLst>
              </a:rPr>
              <a:t>D</a:t>
            </a:r>
            <a:r>
              <a:rPr sz="3400" spc="35" dirty="0">
                <a:effectLst>
                  <a:outerShdw blurRad="50800" dist="38100" dir="2700000" algn="tl" rotWithShape="0">
                    <a:prstClr val="black">
                      <a:alpha val="40000"/>
                    </a:prstClr>
                  </a:outerShdw>
                </a:effectLst>
              </a:rPr>
              <a:t> </a:t>
            </a:r>
            <a:r>
              <a:rPr sz="3400" spc="-30" dirty="0">
                <a:effectLst>
                  <a:outerShdw blurRad="50800" dist="38100" dir="2700000" algn="tl" rotWithShape="0">
                    <a:prstClr val="black">
                      <a:alpha val="40000"/>
                    </a:prstClr>
                  </a:outerShdw>
                </a:effectLst>
              </a:rPr>
              <a:t>I</a:t>
            </a:r>
            <a:r>
              <a:rPr sz="3400" spc="-35" dirty="0">
                <a:effectLst>
                  <a:outerShdw blurRad="50800" dist="38100" dir="2700000" algn="tl" rotWithShape="0">
                    <a:prstClr val="black">
                      <a:alpha val="40000"/>
                    </a:prstClr>
                  </a:outerShdw>
                </a:effectLst>
              </a:rPr>
              <a:t>T</a:t>
            </a:r>
            <a:r>
              <a:rPr sz="3400" dirty="0">
                <a:effectLst>
                  <a:outerShdw blurRad="50800" dist="38100" dir="2700000" algn="tl" rotWithShape="0">
                    <a:prstClr val="black">
                      <a:alpha val="40000"/>
                    </a:prstClr>
                  </a:outerShdw>
                </a:effectLst>
              </a:rPr>
              <a:t>S</a:t>
            </a:r>
            <a:r>
              <a:rPr sz="3400" spc="60" dirty="0">
                <a:effectLst>
                  <a:outerShdw blurRad="50800" dist="38100" dir="2700000" algn="tl" rotWithShape="0">
                    <a:prstClr val="black">
                      <a:alpha val="40000"/>
                    </a:prstClr>
                  </a:outerShdw>
                </a:effectLst>
              </a:rPr>
              <a:t> </a:t>
            </a:r>
            <a:r>
              <a:rPr sz="3400" spc="-295" dirty="0">
                <a:effectLst>
                  <a:outerShdw blurRad="50800" dist="38100" dir="2700000" algn="tl" rotWithShape="0">
                    <a:prstClr val="black">
                      <a:alpha val="40000"/>
                    </a:prstClr>
                  </a:outerShdw>
                </a:effectLst>
              </a:rPr>
              <a:t>V</a:t>
            </a:r>
            <a:r>
              <a:rPr sz="3400" spc="-35" dirty="0">
                <a:effectLst>
                  <a:outerShdw blurRad="50800" dist="38100" dir="2700000" algn="tl" rotWithShape="0">
                    <a:prstClr val="black">
                      <a:alpha val="40000"/>
                    </a:prstClr>
                  </a:outerShdw>
                </a:effectLst>
              </a:rPr>
              <a:t>A</a:t>
            </a:r>
            <a:r>
              <a:rPr sz="3400" spc="25" dirty="0">
                <a:effectLst>
                  <a:outerShdw blurRad="50800" dist="38100" dir="2700000" algn="tl" rotWithShape="0">
                    <a:prstClr val="black">
                      <a:alpha val="40000"/>
                    </a:prstClr>
                  </a:outerShdw>
                </a:effectLst>
              </a:rPr>
              <a:t>LU</a:t>
            </a:r>
            <a:r>
              <a:rPr sz="3400" dirty="0">
                <a:effectLst>
                  <a:outerShdw blurRad="50800" dist="38100" dir="2700000" algn="tl" rotWithShape="0">
                    <a:prstClr val="black">
                      <a:alpha val="40000"/>
                    </a:prstClr>
                  </a:outerShdw>
                </a:effectLst>
              </a:rPr>
              <a:t>E</a:t>
            </a:r>
            <a:r>
              <a:rPr sz="3400" spc="-65" dirty="0">
                <a:effectLst>
                  <a:outerShdw blurRad="50800" dist="38100" dir="2700000" algn="tl" rotWithShape="0">
                    <a:prstClr val="black">
                      <a:alpha val="40000"/>
                    </a:prstClr>
                  </a:outerShdw>
                </a:effectLst>
              </a:rPr>
              <a:t> </a:t>
            </a:r>
            <a:r>
              <a:rPr sz="3400" spc="-15" dirty="0">
                <a:effectLst>
                  <a:outerShdw blurRad="50800" dist="38100" dir="2700000" algn="tl" rotWithShape="0">
                    <a:prstClr val="black">
                      <a:alpha val="40000"/>
                    </a:prstClr>
                  </a:outerShdw>
                </a:effectLst>
              </a:rPr>
              <a:t>P</a:t>
            </a:r>
            <a:r>
              <a:rPr sz="3400" spc="-30" dirty="0">
                <a:effectLst>
                  <a:outerShdw blurRad="50800" dist="38100" dir="2700000" algn="tl" rotWithShape="0">
                    <a:prstClr val="black">
                      <a:alpha val="40000"/>
                    </a:prstClr>
                  </a:outerShdw>
                </a:effectLst>
              </a:rPr>
              <a:t>R</a:t>
            </a:r>
            <a:r>
              <a:rPr sz="3400" spc="10" dirty="0">
                <a:effectLst>
                  <a:outerShdw blurRad="50800" dist="38100" dir="2700000" algn="tl" rotWithShape="0">
                    <a:prstClr val="black">
                      <a:alpha val="40000"/>
                    </a:prstClr>
                  </a:outerShdw>
                </a:effectLst>
              </a:rPr>
              <a:t>O</a:t>
            </a:r>
            <a:r>
              <a:rPr sz="3400" spc="-15" dirty="0">
                <a:effectLst>
                  <a:outerShdw blurRad="50800" dist="38100" dir="2700000" algn="tl" rotWithShape="0">
                    <a:prstClr val="black">
                      <a:alpha val="40000"/>
                    </a:prstClr>
                  </a:outerShdw>
                </a:effectLst>
              </a:rPr>
              <a:t>P</a:t>
            </a:r>
            <a:r>
              <a:rPr sz="3400" spc="10" dirty="0">
                <a:effectLst>
                  <a:outerShdw blurRad="50800" dist="38100" dir="2700000" algn="tl" rotWithShape="0">
                    <a:prstClr val="black">
                      <a:alpha val="40000"/>
                    </a:prstClr>
                  </a:outerShdw>
                </a:effectLst>
              </a:rPr>
              <a:t>O</a:t>
            </a:r>
            <a:r>
              <a:rPr sz="3400" spc="25" dirty="0">
                <a:effectLst>
                  <a:outerShdw blurRad="50800" dist="38100" dir="2700000" algn="tl" rotWithShape="0">
                    <a:prstClr val="black">
                      <a:alpha val="40000"/>
                    </a:prstClr>
                  </a:outerShdw>
                </a:effectLst>
              </a:rPr>
              <a:t>S</a:t>
            </a:r>
            <a:r>
              <a:rPr sz="3400" spc="-30" dirty="0">
                <a:effectLst>
                  <a:outerShdw blurRad="50800" dist="38100" dir="2700000" algn="tl" rotWithShape="0">
                    <a:prstClr val="black">
                      <a:alpha val="40000"/>
                    </a:prstClr>
                  </a:outerShdw>
                </a:effectLst>
              </a:rPr>
              <a:t>I</a:t>
            </a:r>
            <a:r>
              <a:rPr sz="3400" spc="-35" dirty="0">
                <a:effectLst>
                  <a:outerShdw blurRad="50800" dist="38100" dir="2700000" algn="tl" rotWithShape="0">
                    <a:prstClr val="black">
                      <a:alpha val="40000"/>
                    </a:prstClr>
                  </a:outerShdw>
                </a:effectLst>
              </a:rPr>
              <a:t>T</a:t>
            </a:r>
            <a:r>
              <a:rPr sz="3400" spc="-30" dirty="0">
                <a:effectLst>
                  <a:outerShdw blurRad="50800" dist="38100" dir="2700000" algn="tl" rotWithShape="0">
                    <a:prstClr val="black">
                      <a:alpha val="40000"/>
                    </a:prstClr>
                  </a:outerShdw>
                </a:effectLst>
              </a:rPr>
              <a:t>I</a:t>
            </a:r>
            <a:r>
              <a:rPr sz="3400" spc="10" dirty="0">
                <a:effectLst>
                  <a:outerShdw blurRad="50800" dist="38100" dir="2700000" algn="tl" rotWithShape="0">
                    <a:prstClr val="black">
                      <a:alpha val="40000"/>
                    </a:prstClr>
                  </a:outerShdw>
                </a:effectLst>
              </a:rPr>
              <a:t>O</a:t>
            </a:r>
            <a:r>
              <a:rPr sz="3400" dirty="0">
                <a:effectLst>
                  <a:outerShdw blurRad="50800" dist="38100" dir="2700000" algn="tl" rotWithShape="0">
                    <a:prstClr val="black">
                      <a:alpha val="40000"/>
                    </a:prstClr>
                  </a:outerShdw>
                </a:effectLst>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9C6C3E5-8CF7-A0B4-6736-EE6CC3D753E1}"/>
              </a:ext>
            </a:extLst>
          </p:cNvPr>
          <p:cNvSpPr txBox="1"/>
          <p:nvPr/>
        </p:nvSpPr>
        <p:spPr>
          <a:xfrm>
            <a:off x="286055" y="1612642"/>
            <a:ext cx="6858000" cy="4524315"/>
          </a:xfrm>
          <a:prstGeom prst="rect">
            <a:avLst/>
          </a:prstGeom>
          <a:noFill/>
        </p:spPr>
        <p:txBody>
          <a:bodyPr wrap="square">
            <a:sp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Data-Driven Insights: Our solution transforms raw employee data into actionable insights, enabling HR professionals to make informed decisions regarding compensation, promotions, and workforce planning.</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Equity and Transparency: By analyzing salary disparities and performance ratings, we promote a fair and transparent workplace, addressing potential biases and ensuring equitable treatment of all employees.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Performance Optimization: The analysis helps identify high-performing employees and areas needing improvement, facilitating targeted training and development initiatives to boost overall performance.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Strategic Workforce Planning: Understanding demographic trends allows for better forecasting of hiring needs and succession planning, ensuring the organization is prepared for future challenges.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Enhanced Employee Satisfaction: By addressing compensation and performance issues, our solution contributes to higher employee morale and retention rates, fostering a more engaged workforce.</a:t>
            </a:r>
          </a:p>
        </p:txBody>
      </p:sp>
      <p:pic>
        <p:nvPicPr>
          <p:cNvPr id="12" name="Picture 11" descr="A black background with a black square">
            <a:extLst>
              <a:ext uri="{FF2B5EF4-FFF2-40B4-BE49-F238E27FC236}">
                <a16:creationId xmlns:a16="http://schemas.microsoft.com/office/drawing/2014/main" id="{2365E3E0-6472-18A3-742A-6C3E8E752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055" y="2416739"/>
            <a:ext cx="2666695" cy="2666695"/>
          </a:xfrm>
          <a:prstGeom prst="rect">
            <a:avLst/>
          </a:prstGeom>
          <a:solidFill>
            <a:schemeClr val="bg1"/>
          </a:solidFill>
          <a:ln>
            <a:solidFill>
              <a:schemeClr val="bg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 uri="{C183D7F6-B498-43B3-948B-1728B52AA6E4}">
                <adec:decorative xmlns:adec="http://schemas.microsoft.com/office/drawing/2017/decorative" val="0"/>
              </a:ext>
            </a:extLst>
          </p:cNvPr>
          <p:cNvSpPr>
            <a:spLocks noGrp="1"/>
          </p:cNvSpPr>
          <p:nvPr>
            <p:ph type="title"/>
          </p:nvPr>
        </p:nvSpPr>
        <p:spPr>
          <a:xfrm>
            <a:off x="294969" y="685800"/>
            <a:ext cx="9992032" cy="615553"/>
          </a:xfrm>
        </p:spPr>
        <p:txBody>
          <a:bodyPr/>
          <a:lstStyle/>
          <a:p>
            <a:r>
              <a:rPr lang="en-IN" sz="4000" dirty="0">
                <a:effectLst>
                  <a:outerShdw blurRad="50800" dist="38100" dir="2700000" algn="tl" rotWithShape="0">
                    <a:prstClr val="black">
                      <a:alpha val="40000"/>
                    </a:prstClr>
                  </a:outerShdw>
                </a:effectLst>
              </a:rPr>
              <a:t>Dataset Description</a:t>
            </a:r>
          </a:p>
        </p:txBody>
      </p:sp>
      <p:sp>
        <p:nvSpPr>
          <p:cNvPr id="8" name="TextBox 7">
            <a:extLst>
              <a:ext uri="{FF2B5EF4-FFF2-40B4-BE49-F238E27FC236}">
                <a16:creationId xmlns:a16="http://schemas.microsoft.com/office/drawing/2014/main" id="{B43590A4-694A-1911-0004-9BC662971B07}"/>
              </a:ext>
              <a:ext uri="{C183D7F6-B498-43B3-948B-1728B52AA6E4}">
                <adec:decorative xmlns:adec="http://schemas.microsoft.com/office/drawing/2017/decorative" val="0"/>
              </a:ext>
            </a:extLst>
          </p:cNvPr>
          <p:cNvSpPr txBox="1"/>
          <p:nvPr/>
        </p:nvSpPr>
        <p:spPr>
          <a:xfrm>
            <a:off x="304800" y="1600200"/>
            <a:ext cx="8008374" cy="4431983"/>
          </a:xfrm>
          <a:prstGeom prst="rect">
            <a:avLst/>
          </a:prstGeom>
          <a:noFill/>
        </p:spPr>
        <p:txBody>
          <a:bodyPr wrap="square">
            <a:spAutoFit/>
          </a:bodyPr>
          <a:lstStyle/>
          <a:p>
            <a:r>
              <a:rPr lang="en-US" sz="2200" b="0" i="0" dirty="0">
                <a:effectLst/>
                <a:latin typeface="Times New Roman" panose="02020603050405020304" pitchFamily="18" charset="0"/>
                <a:cs typeface="Times New Roman" panose="02020603050405020304" pitchFamily="18" charset="0"/>
              </a:rPr>
              <a:t>The provided dataset contains employee data for an organization across various departments, including Sales, Procurement, Finance, HR, and Website. The dataset includes the following columns:</a:t>
            </a:r>
          </a:p>
          <a:p>
            <a:endParaRPr lang="en-US" sz="22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Name</a:t>
            </a:r>
            <a:r>
              <a:rPr lang="en-US" sz="2200" b="0" i="0" dirty="0">
                <a:effectLst/>
                <a:latin typeface="Times New Roman" panose="02020603050405020304" pitchFamily="18" charset="0"/>
                <a:cs typeface="Times New Roman" panose="02020603050405020304" pitchFamily="18" charset="0"/>
              </a:rPr>
              <a:t>: Employee name</a:t>
            </a:r>
          </a:p>
          <a:p>
            <a:pPr algn="l">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Gender</a:t>
            </a:r>
            <a:r>
              <a:rPr lang="en-US" sz="2200" b="0" i="0" dirty="0">
                <a:effectLst/>
                <a:latin typeface="Times New Roman" panose="02020603050405020304" pitchFamily="18" charset="0"/>
                <a:cs typeface="Times New Roman" panose="02020603050405020304" pitchFamily="18" charset="0"/>
              </a:rPr>
              <a:t>: Employee gender</a:t>
            </a:r>
          </a:p>
          <a:p>
            <a:pPr algn="l">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Age</a:t>
            </a:r>
            <a:r>
              <a:rPr lang="en-US" sz="2200" b="0" i="0" dirty="0">
                <a:effectLst/>
                <a:latin typeface="Times New Roman" panose="02020603050405020304" pitchFamily="18" charset="0"/>
                <a:cs typeface="Times New Roman" panose="02020603050405020304" pitchFamily="18" charset="0"/>
              </a:rPr>
              <a:t>: Employee age</a:t>
            </a:r>
          </a:p>
          <a:p>
            <a:pPr algn="l">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Rating</a:t>
            </a:r>
            <a:r>
              <a:rPr lang="en-US" sz="2200" b="0" i="0" dirty="0">
                <a:effectLst/>
                <a:latin typeface="Times New Roman" panose="02020603050405020304" pitchFamily="18" charset="0"/>
                <a:cs typeface="Times New Roman" panose="02020603050405020304" pitchFamily="18" charset="0"/>
              </a:rPr>
              <a:t>: Employee performance rating (Above average, Average, Poor, Exceptional, Very poor)</a:t>
            </a:r>
          </a:p>
          <a:p>
            <a:pPr algn="l">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Date Joined</a:t>
            </a:r>
            <a:r>
              <a:rPr lang="en-US" sz="2200" b="0" i="0" dirty="0">
                <a:effectLst/>
                <a:latin typeface="Times New Roman" panose="02020603050405020304" pitchFamily="18" charset="0"/>
                <a:cs typeface="Times New Roman" panose="02020603050405020304" pitchFamily="18" charset="0"/>
              </a:rPr>
              <a:t>: Date the employee joined the organization</a:t>
            </a:r>
          </a:p>
          <a:p>
            <a:pPr algn="l">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Department</a:t>
            </a:r>
            <a:r>
              <a:rPr lang="en-US" sz="2200" b="0" i="0" dirty="0">
                <a:effectLst/>
                <a:latin typeface="Times New Roman" panose="02020603050405020304" pitchFamily="18" charset="0"/>
                <a:cs typeface="Times New Roman" panose="02020603050405020304" pitchFamily="18" charset="0"/>
              </a:rPr>
              <a:t>: Department the employee works in</a:t>
            </a:r>
          </a:p>
          <a:p>
            <a:pPr algn="l">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Salary</a:t>
            </a:r>
            <a:r>
              <a:rPr lang="en-US" sz="2200" b="0" i="0" dirty="0">
                <a:effectLst/>
                <a:latin typeface="Times New Roman" panose="02020603050405020304" pitchFamily="18" charset="0"/>
                <a:cs typeface="Times New Roman" panose="02020603050405020304" pitchFamily="18" charset="0"/>
              </a:rPr>
              <a:t>: Employee's annual salary</a:t>
            </a:r>
          </a:p>
          <a:p>
            <a:endParaRPr lang="en-IN" dirty="0"/>
          </a:p>
        </p:txBody>
      </p:sp>
      <p:pic>
        <p:nvPicPr>
          <p:cNvPr id="17" name="Picture 16" descr="A black background with a black square">
            <a:extLst>
              <a:ext uri="{FF2B5EF4-FFF2-40B4-BE49-F238E27FC236}">
                <a16:creationId xmlns:a16="http://schemas.microsoft.com/office/drawing/2014/main" id="{256BAF4D-B31B-2D41-47A2-0E314B5AF7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2438400"/>
            <a:ext cx="1590872" cy="19812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9A5C67-807A-3B2D-B91A-C70AA9B82294}"/>
              </a:ext>
            </a:extLst>
          </p:cNvPr>
          <p:cNvSpPr txBox="1"/>
          <p:nvPr/>
        </p:nvSpPr>
        <p:spPr>
          <a:xfrm>
            <a:off x="457200" y="609600"/>
            <a:ext cx="7696200" cy="5324535"/>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dataset has a total of 200 employees, with an average age of 30.52 years and an average salary of $77,472.10. The performance ratings are distributed as follows:</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Above average</a:t>
            </a:r>
            <a:r>
              <a:rPr lang="en-US" sz="2000" b="0" i="0" dirty="0">
                <a:effectLst/>
                <a:latin typeface="Times New Roman" panose="02020603050405020304" pitchFamily="18" charset="0"/>
                <a:cs typeface="Times New Roman" panose="02020603050405020304" pitchFamily="18" charset="0"/>
              </a:rPr>
              <a:t>: 12 employees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Average</a:t>
            </a:r>
            <a:r>
              <a:rPr lang="en-US" sz="2000" b="0" i="0" dirty="0">
                <a:effectLst/>
                <a:latin typeface="Times New Roman" panose="02020603050405020304" pitchFamily="18" charset="0"/>
                <a:cs typeface="Times New Roman" panose="02020603050405020304" pitchFamily="18" charset="0"/>
              </a:rPr>
              <a:t>: 165 employees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Poor</a:t>
            </a:r>
            <a:r>
              <a:rPr lang="en-US" sz="2000" b="0" i="0" dirty="0">
                <a:effectLst/>
                <a:latin typeface="Times New Roman" panose="02020603050405020304" pitchFamily="18" charset="0"/>
                <a:cs typeface="Times New Roman" panose="02020603050405020304" pitchFamily="18" charset="0"/>
              </a:rPr>
              <a:t>: 17 employees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Exceptional</a:t>
            </a:r>
            <a:r>
              <a:rPr lang="en-US" sz="2000" b="0" i="0" dirty="0">
                <a:effectLst/>
                <a:latin typeface="Times New Roman" panose="02020603050405020304" pitchFamily="18" charset="0"/>
                <a:cs typeface="Times New Roman" panose="02020603050405020304" pitchFamily="18" charset="0"/>
              </a:rPr>
              <a:t>: 2 employees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Very poor</a:t>
            </a:r>
            <a:r>
              <a:rPr lang="en-US" sz="2000" b="0" i="0" dirty="0">
                <a:effectLst/>
                <a:latin typeface="Times New Roman" panose="02020603050405020304" pitchFamily="18" charset="0"/>
                <a:cs typeface="Times New Roman" panose="02020603050405020304" pitchFamily="18" charset="0"/>
              </a:rPr>
              <a:t>: 4 employees</a:t>
            </a:r>
          </a:p>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dataset provides a comprehensive view of the organization's workforce, including demographic information, compensation, and performance ratings. This data can be used to analyze trends, identify areas for improvement, and make informed decisions regarding human resource management.</a:t>
            </a:r>
          </a:p>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D8F2F6E-394F-8E94-461F-05C5C1063FE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219200"/>
            <a:ext cx="2819400" cy="2539682"/>
          </a:xfrm>
          <a:prstGeom prst="rect">
            <a:avLst/>
          </a:prstGeom>
        </p:spPr>
      </p:pic>
    </p:spTree>
    <p:extLst>
      <p:ext uri="{BB962C8B-B14F-4D97-AF65-F5344CB8AC3E}">
        <p14:creationId xmlns:p14="http://schemas.microsoft.com/office/powerpoint/2010/main" val="464082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1452</Words>
  <Application>Microsoft Office PowerPoint</Application>
  <PresentationFormat>Widescreen</PresentationFormat>
  <Paragraphs>114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var(--font-fk-grotesk)</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Nithish Kumar</cp:lastModifiedBy>
  <cp:revision>24</cp:revision>
  <dcterms:created xsi:type="dcterms:W3CDTF">2024-03-29T15:07:22Z</dcterms:created>
  <dcterms:modified xsi:type="dcterms:W3CDTF">2024-09-11T15:31:01Z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