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vya K R" initials="BKR" lastIdx="1" clrIdx="0">
    <p:extLst>
      <p:ext uri="{19B8F6BF-5375-455C-9EA6-DF929625EA0E}">
        <p15:presenceInfo xmlns:p15="http://schemas.microsoft.com/office/powerpoint/2012/main" userId="b8fb845d1813ef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9F8-96F0-46FE-8E91-59BDE4E2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9D28C-BB09-46ED-95CE-620A99BB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8A63C-BA03-44B2-B838-C2A37BB3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6C82B-E73C-43F4-82F1-76738E9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967E-9839-41A8-9B21-E9C8D516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84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3AE3-3A78-42D3-9DC7-F81805B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B66B5-21B8-40E5-93AC-AAE73474D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A371-5C72-4A2D-AA49-52206D17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491AE-0E5A-4CD8-8ADB-37864498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45F3-06DD-429A-9831-D0618818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2EB7A-5158-45AE-8149-98E9CB17F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FC6BD-C23A-4BD9-B676-6D465B63D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8D47A-A3E6-446F-BA25-1BE064B28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ECF1-970D-4032-AB77-1E90CC32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EBD3-2AFF-430C-9D2A-75E8BFD2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41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Admin\Downloads\WSBC_REVA_LOGO_180x180_px_150420_V001.png"/>
          <p:cNvPicPr>
            <a:picLocks noChangeAspect="1" noChangeArrowheads="1"/>
          </p:cNvPicPr>
          <p:nvPr userDrawn="1"/>
        </p:nvPicPr>
        <p:blipFill>
          <a:blip r:embed="rId2"/>
          <a:srcRect r="50000"/>
          <a:stretch>
            <a:fillRect/>
          </a:stretch>
        </p:blipFill>
        <p:spPr bwMode="auto">
          <a:xfrm>
            <a:off x="9334500" y="762000"/>
            <a:ext cx="2857500" cy="5715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7619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Roboto Medium" pitchFamily="2" charset="0"/>
              <a:ea typeface="Roboto Medium" pitchFamily="2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764976" y="2363699"/>
            <a:ext cx="10515600" cy="1325563"/>
          </a:xfrm>
          <a:prstGeom prst="rect">
            <a:avLst/>
          </a:prstGeom>
        </p:spPr>
        <p:txBody>
          <a:bodyPr lIns="109728" tIns="54864" rIns="109728" bIns="54864" anchor="ctr"/>
          <a:lstStyle>
            <a:lvl1pPr algn="l">
              <a:defRPr sz="7833" b="1" i="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850036" y="3796321"/>
            <a:ext cx="6755716" cy="407987"/>
          </a:xfrm>
          <a:prstGeom prst="rect">
            <a:avLst/>
          </a:prstGeom>
        </p:spPr>
        <p:txBody>
          <a:bodyPr lIns="109728" tIns="54864" rIns="109728" bIns="54864"/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 dirty="0" smtClean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161A43-230D-6D48-91E6-6DF531926408}"/>
              </a:ext>
            </a:extLst>
          </p:cNvPr>
          <p:cNvSpPr/>
          <p:nvPr userDrawn="1"/>
        </p:nvSpPr>
        <p:spPr>
          <a:xfrm>
            <a:off x="489087" y="2348880"/>
            <a:ext cx="85060" cy="1920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endParaRPr lang="en-US" sz="1500" b="0" i="0" dirty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6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100A-6087-48E5-BADE-881B0AA8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8FA3-624A-4F3B-BE46-101314F3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258C5-3778-4D01-ABBC-8D1F80DA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E5D70-B91C-4A24-BAF8-8517BA3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1E46-7C8E-4938-A068-A606AC7F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6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8EAC-00B2-4A78-8C6B-83E604D0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D1885-6967-4D33-B998-A697492C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56A7-7EAC-42F6-A5EC-77648840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83EF5-FB56-4313-9BED-29D703406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B3F01-BB4F-448B-84E8-260E3BB7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4106-E9FC-4312-91A3-3AED1925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5CDF-F114-4A0A-A7FC-7574EC78F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261AD-7971-49DA-8CF7-F6D49282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141F0-ADE8-4F61-9561-AEBB1812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E8F52-991B-4AAE-8D40-F9C5F52E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E141-8D64-4D64-94BD-9E9FBF39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7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A578-23D9-46B0-9C78-0C6F7F5A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90D03-0EBF-4FD0-8929-03D432C8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08A01-0D91-4F1C-809B-0D30A3F36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D0D84-9659-43E3-B428-3CD00145A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54B68-A148-4E6F-BB62-94C5AAE4C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11251-B6C1-4D1B-8C30-2B29887C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ED135-B67A-4FAD-9FD8-68A9D357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4B14F-E5A1-49DE-9F8A-07749978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6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B5EB-4C4E-4351-9DE8-06D8CA8C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7B52E-4E21-4C8E-AD06-6F1F031C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58EFE-1945-42E8-A1A8-40A8B135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D1536-2761-4AC1-9E94-299A1AD8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3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7B35B-E4BE-4929-AF3C-ED8BE559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050A0-E7BE-4B19-9C80-C7579DAE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A59E-3D20-4C26-BAA1-15DC1DE7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3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CF91-5650-4E76-9955-C8A51158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7BFF-2F15-48D5-88D6-54446FD8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22701-F528-4B19-ABD1-83BCF4048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0A54-3BE9-4261-9695-E1C77225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CFF1-8026-497B-8753-A58F063A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7308D-3CA6-4DDC-9ED0-90EA0592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57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74FB-593C-4297-966B-8970C7A0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915E63-5E70-40DA-8BEB-C2DEF544E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045AA-DA47-417F-BB53-5BA7410A7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96A6-0842-4AD1-8521-0DCFAEB4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BAD00-3595-4FC1-96A1-6FAF70EC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E9DEA-5EC9-4EB9-8904-D52C212B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2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BBEE-0EBB-41F6-8547-0563DF08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BBE1C-0503-4D8E-8397-8DA237C49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05FDB-A475-4353-849E-699B1418A1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7A8C7-F84D-4D7E-83CC-AF51E5EAD741}" type="datetimeFigureOut">
              <a:rPr lang="en-IN" smtClean="0"/>
              <a:t>21-12-2021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860A9-A992-466B-BE57-1730CEB8F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AC56-D0ED-4580-A96A-0339D40C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B31F0-65EA-4A29-9D26-E694AAEFCD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94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5C715-05D3-448B-9BA0-D508EB33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Roboto Medium" pitchFamily="2" charset="0"/>
                <a:ea typeface="Roboto Medium" pitchFamily="2" charset="0"/>
              </a:rPr>
              <a:t>Problem Solving</a:t>
            </a:r>
            <a:endParaRPr lang="en-IN" b="1" dirty="0">
              <a:latin typeface="Roboto Medium" pitchFamily="2" charset="0"/>
              <a:ea typeface="Roboto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00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4144" y="1219775"/>
            <a:ext cx="10250904" cy="49366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5"/>
              </a:spcBef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flowchart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simply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graphical representation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steps.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shows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sequential </a:t>
            </a:r>
            <a:r>
              <a:rPr sz="2400" spc="-45" dirty="0">
                <a:solidFill>
                  <a:srgbClr val="00AFEF"/>
                </a:solidFill>
                <a:latin typeface="Calibri"/>
                <a:cs typeface="Calibri"/>
              </a:rPr>
              <a:t>order,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 is widely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presenting flow of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algorithms,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workflow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processes.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Typically,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flowchart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shows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 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boxes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various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kinds, and their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order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by connecting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them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with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arrows.</a:t>
            </a:r>
            <a:endParaRPr lang="en-IN" sz="2400" dirty="0">
              <a:latin typeface="Calibri"/>
              <a:cs typeface="Calibri"/>
            </a:endParaRPr>
          </a:p>
          <a:p>
            <a:pPr marL="12700" algn="just"/>
            <a:r>
              <a:rPr lang="en-IN" sz="2400" spc="-10" dirty="0">
                <a:solidFill>
                  <a:srgbClr val="FF0000"/>
                </a:solidFill>
                <a:latin typeface="Calibri"/>
                <a:cs typeface="Calibri"/>
              </a:rPr>
              <a:t>Flowchart</a:t>
            </a:r>
            <a:r>
              <a:rPr lang="en-IN"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IN" sz="2400" spc="-5" dirty="0">
                <a:solidFill>
                  <a:srgbClr val="FF0000"/>
                </a:solidFill>
                <a:latin typeface="Calibri"/>
                <a:cs typeface="Calibri"/>
              </a:rPr>
              <a:t>Symbols</a:t>
            </a:r>
            <a:endParaRPr lang="en-IN" sz="2400" dirty="0">
              <a:latin typeface="Calibri"/>
              <a:cs typeface="Calibri"/>
            </a:endParaRPr>
          </a:p>
          <a:p>
            <a:pPr marL="12700" marR="6985" algn="just"/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flowchart shapes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have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different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conventional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meanings. The </a:t>
            </a:r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meanings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some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the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more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common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shapes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as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follows:</a:t>
            </a:r>
            <a:endParaRPr sz="2400" dirty="0">
              <a:latin typeface="Calibri"/>
              <a:cs typeface="Calibri"/>
            </a:endParaRPr>
          </a:p>
          <a:p>
            <a:pPr marL="311150" indent="-299085" algn="just">
              <a:spcBef>
                <a:spcPts val="5"/>
              </a:spcBef>
              <a:buAutoNum type="arabicPeriod"/>
              <a:tabLst>
                <a:tab pos="311785" algn="l"/>
              </a:tabLst>
            </a:pP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Terminator</a:t>
            </a:r>
            <a:endParaRPr sz="2400" dirty="0">
              <a:latin typeface="Calibri"/>
              <a:cs typeface="Calibri"/>
            </a:endParaRPr>
          </a:p>
          <a:p>
            <a:pPr marL="12700" marR="8890" algn="just"/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terminator symbol represents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starting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ending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point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311150" indent="-299085" algn="just">
              <a:buAutoNum type="arabicPeriod" startAt="2"/>
              <a:tabLst>
                <a:tab pos="31178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endParaRPr sz="2400" dirty="0">
              <a:latin typeface="Calibri"/>
              <a:cs typeface="Calibri"/>
            </a:endParaRPr>
          </a:p>
          <a:p>
            <a:pPr marL="12700" algn="just"/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box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indicates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some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particular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operation.</a:t>
            </a:r>
            <a:endParaRPr sz="2400" dirty="0">
              <a:latin typeface="Calibri"/>
              <a:cs typeface="Calibri"/>
            </a:endParaRPr>
          </a:p>
          <a:p>
            <a:pPr marL="311150" indent="-299085" algn="just">
              <a:buAutoNum type="arabicPeriod" startAt="3"/>
              <a:tabLst>
                <a:tab pos="31178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Document</a:t>
            </a:r>
            <a:endParaRPr sz="2400" dirty="0">
              <a:latin typeface="Calibri"/>
              <a:cs typeface="Calibri"/>
            </a:endParaRPr>
          </a:p>
          <a:p>
            <a:pPr marL="12700" algn="just"/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represents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printout,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document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report.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4846" y="3870959"/>
            <a:ext cx="1046988" cy="5044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4589" y="4636584"/>
            <a:ext cx="1028700" cy="4373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4846" y="5415533"/>
            <a:ext cx="1028700" cy="39928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EC689313-58FA-4EA7-9B59-AB8129433907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3019" y="1710054"/>
            <a:ext cx="10260530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 algn="just">
              <a:spcBef>
                <a:spcPts val="100"/>
              </a:spcBef>
              <a:buAutoNum type="arabicPeriod" startAt="4"/>
              <a:tabLst>
                <a:tab pos="31178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Decision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diamond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represents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decision or branching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point.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Lines coming out </a:t>
            </a:r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diamond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indicates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different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possible situations, leading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different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sub-processes.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311150" indent="-299085" algn="just">
              <a:buAutoNum type="arabicPeriod" startAt="5"/>
              <a:tabLst>
                <a:tab pos="311785" algn="l"/>
              </a:tabLst>
            </a:pP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2700" marR="5715" algn="just"/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represents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information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entering or leaving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system.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 input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might be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order from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customer.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output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can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product to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delivered.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311150" indent="-299085" algn="just">
              <a:buAutoNum type="arabicPeriod" startAt="6"/>
              <a:tabLst>
                <a:tab pos="31178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spcBef>
                <a:spcPts val="5"/>
              </a:spcBef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Lines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represent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flow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of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sequence</a:t>
            </a:r>
            <a:r>
              <a:rPr sz="24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direction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process.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1391" y="1330710"/>
            <a:ext cx="771144" cy="81838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8160" y="2822388"/>
            <a:ext cx="1181099" cy="73304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868424" y="4572187"/>
            <a:ext cx="2940050" cy="541655"/>
            <a:chOff x="2340864" y="5317235"/>
            <a:chExt cx="2940050" cy="54165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0864" y="5317235"/>
              <a:ext cx="2939795" cy="54104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83536" y="5452871"/>
              <a:ext cx="2628265" cy="228600"/>
            </a:xfrm>
            <a:custGeom>
              <a:avLst/>
              <a:gdLst/>
              <a:ahLst/>
              <a:cxnLst/>
              <a:rect l="l" t="t" r="r" b="b"/>
              <a:pathLst>
                <a:path w="2628265" h="228600">
                  <a:moveTo>
                    <a:pt x="2399665" y="0"/>
                  </a:moveTo>
                  <a:lnTo>
                    <a:pt x="2399665" y="228599"/>
                  </a:lnTo>
                  <a:lnTo>
                    <a:pt x="2552065" y="152399"/>
                  </a:lnTo>
                  <a:lnTo>
                    <a:pt x="2437765" y="152399"/>
                  </a:lnTo>
                  <a:lnTo>
                    <a:pt x="2437765" y="76199"/>
                  </a:lnTo>
                  <a:lnTo>
                    <a:pt x="2552065" y="76199"/>
                  </a:lnTo>
                  <a:lnTo>
                    <a:pt x="2399665" y="0"/>
                  </a:lnTo>
                  <a:close/>
                </a:path>
                <a:path w="2628265" h="228600">
                  <a:moveTo>
                    <a:pt x="2399665" y="76199"/>
                  </a:moveTo>
                  <a:lnTo>
                    <a:pt x="0" y="76199"/>
                  </a:lnTo>
                  <a:lnTo>
                    <a:pt x="0" y="152399"/>
                  </a:lnTo>
                  <a:lnTo>
                    <a:pt x="2399665" y="152399"/>
                  </a:lnTo>
                  <a:lnTo>
                    <a:pt x="2399665" y="76199"/>
                  </a:lnTo>
                  <a:close/>
                </a:path>
                <a:path w="2628265" h="228600">
                  <a:moveTo>
                    <a:pt x="2552065" y="76199"/>
                  </a:moveTo>
                  <a:lnTo>
                    <a:pt x="2437765" y="76199"/>
                  </a:lnTo>
                  <a:lnTo>
                    <a:pt x="2437765" y="152399"/>
                  </a:lnTo>
                  <a:lnTo>
                    <a:pt x="2552065" y="152399"/>
                  </a:lnTo>
                  <a:lnTo>
                    <a:pt x="2628265" y="114299"/>
                  </a:lnTo>
                  <a:lnTo>
                    <a:pt x="2552065" y="7619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9FAD8DC-5857-40BB-9CBD-A5D833D2EE6D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5469" y="1078607"/>
            <a:ext cx="8380730" cy="5523230"/>
            <a:chOff x="339852" y="1333449"/>
            <a:chExt cx="8380730" cy="55232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4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4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007" y="1333449"/>
              <a:ext cx="3296539" cy="53736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0080" y="1528704"/>
              <a:ext cx="2715911" cy="479284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8200" y="1528704"/>
            <a:ext cx="33712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520">
              <a:spcBef>
                <a:spcPts val="100"/>
              </a:spcBef>
            </a:pP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Representation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of 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algorithm</a:t>
            </a:r>
            <a:r>
              <a:rPr sz="2400" b="1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using</a:t>
            </a:r>
            <a:r>
              <a:rPr sz="2400" b="1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flowchart</a:t>
            </a:r>
            <a:endParaRPr sz="2400" dirty="0">
              <a:latin typeface="Calibri"/>
              <a:cs typeface="Calibri"/>
            </a:endParaRPr>
          </a:p>
          <a:p>
            <a:pPr marL="12700" marR="5080"/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E.g.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Flowchart</a:t>
            </a:r>
            <a:r>
              <a:rPr sz="24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addition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513BBAF-41AA-4CE1-B983-BD7D934028C5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8200" y="1511167"/>
            <a:ext cx="32746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Representation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of </a:t>
            </a:r>
            <a:r>
              <a:rPr sz="24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algorithm using 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flowchart </a:t>
            </a:r>
            <a:r>
              <a:rPr sz="2400" b="1" spc="-5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Example- Flowchart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finding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largest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two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numbers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7" name="object 7"/>
          <p:cNvGrpSpPr/>
          <p:nvPr/>
        </p:nvGrpSpPr>
        <p:grpSpPr>
          <a:xfrm>
            <a:off x="5858256" y="1370034"/>
            <a:ext cx="4399915" cy="5370830"/>
            <a:chOff x="4334255" y="1370034"/>
            <a:chExt cx="4399915" cy="53708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4255" y="1370034"/>
              <a:ext cx="4399788" cy="53705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9327" y="1565148"/>
              <a:ext cx="3829812" cy="4800600"/>
            </a:xfrm>
            <a:prstGeom prst="rect">
              <a:avLst/>
            </a:prstGeom>
          </p:spPr>
        </p:pic>
      </p:grpSp>
      <p:sp>
        <p:nvSpPr>
          <p:cNvPr id="12" name="Title 3">
            <a:extLst>
              <a:ext uri="{FF2B5EF4-FFF2-40B4-BE49-F238E27FC236}">
                <a16:creationId xmlns:a16="http://schemas.microsoft.com/office/drawing/2014/main" id="{3A89F763-17A7-4944-8B26-FA3C00BEEDA8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2269" y="1602104"/>
            <a:ext cx="9634889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Pseudo-code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Pseudocode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not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programming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language,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it is a simple 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way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describing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set of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instructions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does not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have to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use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specific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syntax.</a:t>
            </a:r>
            <a:endParaRPr sz="2400" dirty="0">
              <a:latin typeface="Calibri"/>
              <a:cs typeface="Calibri"/>
            </a:endParaRPr>
          </a:p>
          <a:p>
            <a:pPr marL="12700" marR="210185">
              <a:spcBef>
                <a:spcPts val="30"/>
              </a:spcBef>
            </a:pP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There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strict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set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standard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notations</a:t>
            </a:r>
            <a:r>
              <a:rPr sz="20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0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pseudocode,</a:t>
            </a:r>
            <a:r>
              <a:rPr sz="20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but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some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of the </a:t>
            </a:r>
            <a:r>
              <a:rPr sz="2000" b="1" spc="-43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most</a:t>
            </a:r>
            <a:r>
              <a:rPr sz="20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widely</a:t>
            </a:r>
            <a:r>
              <a:rPr sz="20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recognised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are:</a:t>
            </a:r>
            <a:endParaRPr sz="2000" dirty="0">
              <a:latin typeface="Calibri"/>
              <a:cs typeface="Calibri"/>
            </a:endParaRPr>
          </a:p>
          <a:p>
            <a:pPr marL="12700" marR="995680"/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INPUT/READ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indicates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user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will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inputting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something </a:t>
            </a:r>
            <a:r>
              <a:rPr sz="20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lang="en-US" sz="2000" b="1" spc="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995680"/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OUTPUT/WRITE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indicates that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an output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will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appear on the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screen </a:t>
            </a:r>
            <a:r>
              <a:rPr sz="2000" b="1" spc="-4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lang="en-US" sz="2000" b="1" spc="-440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995680"/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loop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(iteration</a:t>
            </a:r>
            <a:r>
              <a:rPr sz="20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has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condition</a:t>
            </a:r>
            <a:r>
              <a:rPr sz="20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the beginning)</a:t>
            </a:r>
            <a:endParaRPr sz="2000" dirty="0">
              <a:latin typeface="Calibri"/>
              <a:cs typeface="Calibri"/>
            </a:endParaRPr>
          </a:p>
          <a:p>
            <a:pPr marL="12700"/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0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counting</a:t>
            </a:r>
            <a:r>
              <a:rPr sz="20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loop</a:t>
            </a:r>
            <a:r>
              <a:rPr sz="20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(iteration)</a:t>
            </a:r>
            <a:endParaRPr sz="2000" dirty="0">
              <a:latin typeface="Calibri"/>
              <a:cs typeface="Calibri"/>
            </a:endParaRPr>
          </a:p>
          <a:p>
            <a:pPr marL="12700" marR="1193165"/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REPEAT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UNTIL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loop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(iteration)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has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condition</a:t>
            </a:r>
            <a:r>
              <a:rPr sz="20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end </a:t>
            </a:r>
            <a:r>
              <a:rPr sz="2000" b="1" spc="-43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lang="en-US" sz="2000" b="1" spc="-434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193165"/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–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THEN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– ELSE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decision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(selection)</a:t>
            </a:r>
            <a:r>
              <a:rPr sz="20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in which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 choice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made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any</a:t>
            </a:r>
            <a:r>
              <a:rPr sz="20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instructions</a:t>
            </a:r>
            <a:r>
              <a:rPr sz="20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occur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inside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0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selection</a:t>
            </a:r>
            <a:r>
              <a:rPr sz="20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sz="20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iteration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 usually</a:t>
            </a:r>
            <a:r>
              <a:rPr sz="2000" b="1" spc="-5" dirty="0">
                <a:solidFill>
                  <a:srgbClr val="00AFEF"/>
                </a:solidFill>
                <a:latin typeface="Calibri"/>
                <a:cs typeface="Calibri"/>
              </a:rPr>
              <a:t> indented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19E2122-C53A-4E06-A993-F0ADE3D13341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8200" y="1453416"/>
            <a:ext cx="8392795" cy="3739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Representation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 of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algorithm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using</a:t>
            </a:r>
            <a:r>
              <a:rPr sz="24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Pseudo-code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3340"/>
              </a:lnSpc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Example-</a:t>
            </a:r>
            <a:r>
              <a:rPr sz="2800" b="1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Pseudocode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find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 out</a:t>
            </a:r>
            <a:r>
              <a:rPr sz="2800" b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largest</a:t>
            </a:r>
            <a:r>
              <a:rPr sz="2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two</a:t>
            </a:r>
            <a:r>
              <a:rPr sz="2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numbers</a:t>
            </a:r>
            <a:endParaRPr sz="2800" dirty="0">
              <a:latin typeface="Calibri"/>
              <a:cs typeface="Calibri"/>
            </a:endParaRPr>
          </a:p>
          <a:p>
            <a:pPr marL="12700" marR="3018790">
              <a:lnSpc>
                <a:spcPts val="3840"/>
              </a:lnSpc>
              <a:spcBef>
                <a:spcPts val="120"/>
              </a:spcBef>
            </a:pPr>
            <a:r>
              <a:rPr sz="3200" b="1" spc="-25" dirty="0">
                <a:solidFill>
                  <a:srgbClr val="00AFEF"/>
                </a:solidFill>
                <a:latin typeface="Calibri"/>
                <a:cs typeface="Calibri"/>
              </a:rPr>
              <a:t>Write </a:t>
            </a:r>
            <a:r>
              <a:rPr sz="3200" b="1" spc="-5" dirty="0">
                <a:solidFill>
                  <a:srgbClr val="00AFEF"/>
                </a:solidFill>
                <a:latin typeface="Calibri"/>
                <a:cs typeface="Calibri"/>
              </a:rPr>
              <a:t>"please </a:t>
            </a:r>
            <a:r>
              <a:rPr sz="3200" b="1" spc="-15" dirty="0">
                <a:solidFill>
                  <a:srgbClr val="00AFEF"/>
                </a:solidFill>
                <a:latin typeface="Calibri"/>
                <a:cs typeface="Calibri"/>
              </a:rPr>
              <a:t>enter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2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numbers" </a:t>
            </a:r>
            <a:r>
              <a:rPr sz="3200" b="1" spc="-7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AFEF"/>
                </a:solidFill>
                <a:latin typeface="Calibri"/>
                <a:cs typeface="Calibri"/>
              </a:rPr>
              <a:t>Read</a:t>
            </a:r>
            <a:r>
              <a:rPr sz="3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0AFEF"/>
                </a:solidFill>
                <a:latin typeface="Calibri"/>
                <a:cs typeface="Calibri"/>
              </a:rPr>
              <a:t>n1,n2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715"/>
              </a:lnSpc>
            </a:pPr>
            <a:r>
              <a:rPr sz="3200" b="1" spc="-5" dirty="0">
                <a:solidFill>
                  <a:srgbClr val="00AFEF"/>
                </a:solidFill>
                <a:latin typeface="Calibri"/>
                <a:cs typeface="Calibri"/>
              </a:rPr>
              <a:t>If(n1</a:t>
            </a:r>
            <a:r>
              <a:rPr sz="32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&gt;</a:t>
            </a:r>
            <a:r>
              <a:rPr sz="3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n2)</a:t>
            </a:r>
            <a:endParaRPr sz="3200" dirty="0">
              <a:latin typeface="Calibri"/>
              <a:cs typeface="Calibri"/>
            </a:endParaRPr>
          </a:p>
          <a:p>
            <a:pPr marL="12700" marR="5973445" indent="91440"/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Set</a:t>
            </a:r>
            <a:r>
              <a:rPr sz="3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max</a:t>
            </a:r>
            <a:r>
              <a:rPr sz="32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32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n1 </a:t>
            </a:r>
            <a:r>
              <a:rPr sz="3200" b="1" spc="-7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endParaRPr sz="3200" dirty="0">
              <a:latin typeface="Calibri"/>
              <a:cs typeface="Calibri"/>
            </a:endParaRPr>
          </a:p>
          <a:p>
            <a:pPr marL="104139"/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Set</a:t>
            </a:r>
            <a:r>
              <a:rPr sz="32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max</a:t>
            </a:r>
            <a:r>
              <a:rPr sz="32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3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n2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EC9A9A1-B45C-4BD0-BB5B-46AB9D8E0BFC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8161" y="902989"/>
            <a:ext cx="9601595" cy="4568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Difference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C000"/>
                </a:solidFill>
                <a:latin typeface="Calibri"/>
                <a:cs typeface="Calibri"/>
              </a:rPr>
              <a:t>between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 algorithm</a:t>
            </a:r>
            <a:r>
              <a:rPr sz="3200" b="1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32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pseudo-code</a:t>
            </a:r>
            <a:endParaRPr sz="3200" dirty="0">
              <a:latin typeface="Calibri"/>
              <a:cs typeface="Calibri"/>
            </a:endParaRPr>
          </a:p>
          <a:p>
            <a:pPr marL="355600" marR="5080" indent="-343535" algn="just">
              <a:spcBef>
                <a:spcPts val="4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An algorithm is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well defined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sequence of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steps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that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provides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solution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given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problem, while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pseudocode is one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methods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can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used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represent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algorithm.</a:t>
            </a:r>
            <a:endParaRPr sz="2400" dirty="0">
              <a:latin typeface="Calibri"/>
              <a:cs typeface="Calibri"/>
            </a:endParaRPr>
          </a:p>
          <a:p>
            <a:pPr marL="355600" marR="8890" indent="-343535" algn="just">
              <a:spcBef>
                <a:spcPts val="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While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algorithms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can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written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natural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language,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pseudocode is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written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format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that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is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closely</a:t>
            </a:r>
            <a:r>
              <a:rPr sz="2400" b="1" spc="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related</a:t>
            </a:r>
            <a:r>
              <a:rPr sz="2400" b="1" spc="5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high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level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programming</a:t>
            </a:r>
            <a:r>
              <a:rPr sz="24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language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structures.</a:t>
            </a:r>
            <a:endParaRPr sz="2400" dirty="0">
              <a:latin typeface="Calibri"/>
              <a:cs typeface="Calibri"/>
            </a:endParaRPr>
          </a:p>
          <a:p>
            <a:pPr marL="355600" marR="5080" indent="-343535" algn="just">
              <a:buFont typeface="Arial MT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Pseudocode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does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not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use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specific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programming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language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syntax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therefore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could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understood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programmers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who</a:t>
            </a:r>
            <a:r>
              <a:rPr sz="2400" b="1" spc="5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familiar</a:t>
            </a:r>
            <a:r>
              <a:rPr sz="2400" b="1" spc="5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with</a:t>
            </a:r>
            <a:r>
              <a:rPr sz="2400" b="1" spc="5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different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programming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language.Transforming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algorithm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presented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 pseudocode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programming code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could be much easier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than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converting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algorithm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written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natural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2A692EC7-311E-47EE-9DC8-484914DCD5E3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4324" y="954638"/>
            <a:ext cx="10382700" cy="6440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Coding</a:t>
            </a:r>
            <a:r>
              <a:rPr sz="32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100"/>
              </a:spcBef>
              <a:tabLst>
                <a:tab pos="974090" algn="l"/>
              </a:tabLst>
            </a:pP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Co</a:t>
            </a:r>
            <a:r>
              <a:rPr lang="en-IN" sz="3200" b="1" spc="-1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lang="en-IN" sz="3200" b="1" spc="-1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3200" b="1" spc="-1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si</a:t>
            </a:r>
            <a:r>
              <a:rPr sz="3200" b="1" spc="-25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ally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implementing </a:t>
            </a:r>
            <a:r>
              <a:rPr lang="en-US" sz="3200" b="1" spc="-10" dirty="0">
                <a:solidFill>
                  <a:srgbClr val="00AFEF"/>
                </a:solidFill>
                <a:latin typeface="Calibri"/>
                <a:cs typeface="Calibri"/>
              </a:rPr>
              <a:t>logic/algorithm/pseudocode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10" dirty="0">
                <a:solidFill>
                  <a:srgbClr val="00AFEF"/>
                </a:solidFill>
                <a:latin typeface="Calibri"/>
                <a:cs typeface="Calibri"/>
              </a:rPr>
              <a:t>(derived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10" dirty="0">
                <a:solidFill>
                  <a:srgbClr val="00AFEF"/>
                </a:solidFill>
                <a:latin typeface="Calibri"/>
                <a:cs typeface="Calibri"/>
              </a:rPr>
              <a:t>from </a:t>
            </a:r>
            <a:r>
              <a:rPr lang="en-US" sz="3200" b="1" spc="-7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requirement </a:t>
            </a:r>
            <a:r>
              <a:rPr lang="en-US" sz="3200" b="1" spc="-10" dirty="0">
                <a:solidFill>
                  <a:srgbClr val="00AFEF"/>
                </a:solidFill>
                <a:latin typeface="Calibri"/>
                <a:cs typeface="Calibri"/>
              </a:rPr>
              <a:t>analysis/problem 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definition) in 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one </a:t>
            </a:r>
            <a:r>
              <a:rPr lang="en-US" sz="3200" b="1" spc="5" dirty="0">
                <a:solidFill>
                  <a:srgbClr val="00AFEF"/>
                </a:solidFill>
                <a:latin typeface="Calibri"/>
                <a:cs typeface="Calibri"/>
              </a:rPr>
              <a:t> of</a:t>
            </a:r>
            <a:r>
              <a:rPr lang="en-US" sz="3200" b="1" spc="3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lang="en-US" sz="3200" b="1" spc="3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20" dirty="0">
                <a:solidFill>
                  <a:srgbClr val="00AFEF"/>
                </a:solidFill>
                <a:latin typeface="Calibri"/>
                <a:cs typeface="Calibri"/>
              </a:rPr>
              <a:t>preferred</a:t>
            </a:r>
            <a:r>
              <a:rPr lang="en-US" sz="3200" b="1" spc="3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programming</a:t>
            </a:r>
            <a:r>
              <a:rPr lang="en-US" sz="3200" b="1" spc="3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language(C,C++,</a:t>
            </a:r>
            <a:r>
              <a:rPr lang="fr-FR" sz="3200" b="1" spc="-5" dirty="0">
                <a:solidFill>
                  <a:srgbClr val="00AFEF"/>
                </a:solidFill>
                <a:latin typeface="Calibri"/>
                <a:cs typeface="Calibri"/>
              </a:rPr>
              <a:t> J</a:t>
            </a:r>
            <a:r>
              <a:rPr lang="fr-FR" sz="3200" b="1" spc="-50" dirty="0">
                <a:solidFill>
                  <a:srgbClr val="00AFEF"/>
                </a:solidFill>
                <a:latin typeface="Calibri"/>
                <a:cs typeface="Calibri"/>
              </a:rPr>
              <a:t>av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a, </a:t>
            </a:r>
            <a:r>
              <a:rPr lang="fr-FR" sz="3200" b="1" spc="-5" dirty="0">
                <a:solidFill>
                  <a:srgbClr val="00AFEF"/>
                </a:solidFill>
                <a:latin typeface="Calibri"/>
                <a:cs typeface="Calibri"/>
              </a:rPr>
              <a:t>J</a:t>
            </a:r>
            <a:r>
              <a:rPr lang="fr-FR" sz="3200" b="1" spc="-55" dirty="0">
                <a:solidFill>
                  <a:srgbClr val="00AFEF"/>
                </a:solidFill>
                <a:latin typeface="Calibri"/>
                <a:cs typeface="Calibri"/>
              </a:rPr>
              <a:t>av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asc</a:t>
            </a:r>
            <a:r>
              <a:rPr lang="fr-FR" sz="3200" b="1" spc="-1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lang="fr-FR" sz="3200" b="1" spc="-1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t,	</a:t>
            </a:r>
            <a:r>
              <a:rPr lang="fr-FR" sz="3200" b="1" spc="-1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ython	</a:t>
            </a:r>
            <a:r>
              <a:rPr lang="fr-FR" sz="3200" b="1" spc="-35" dirty="0" err="1">
                <a:solidFill>
                  <a:srgbClr val="00AFEF"/>
                </a:solidFill>
                <a:latin typeface="Calibri"/>
                <a:cs typeface="Calibri"/>
              </a:rPr>
              <a:t>et</a:t>
            </a:r>
            <a:r>
              <a:rPr lang="fr-FR" sz="3200" b="1" dirty="0" err="1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lang="fr-FR" sz="3200" b="1" dirty="0">
                <a:solidFill>
                  <a:srgbClr val="00AFEF"/>
                </a:solidFill>
                <a:latin typeface="Calibri"/>
                <a:cs typeface="Calibri"/>
              </a:rPr>
              <a:t>)	as </a:t>
            </a: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pe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r the p</a:t>
            </a:r>
            <a:r>
              <a:rPr lang="en-IN" sz="3200" b="1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IN" sz="3200" b="1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IN" sz="3200" b="1" spc="-10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IN" sz="3200" b="1" spc="-15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IN" sz="3200" b="1" spc="5" dirty="0">
                <a:solidFill>
                  <a:srgbClr val="00AFEF"/>
                </a:solidFill>
                <a:latin typeface="Calibri"/>
                <a:cs typeface="Calibri"/>
              </a:rPr>
              <a:t>/</a:t>
            </a: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rule</a:t>
            </a:r>
            <a:r>
              <a:rPr lang="en-IN" sz="3200" b="1" spc="-1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IN" sz="3200" b="1" spc="-95" dirty="0">
                <a:solidFill>
                  <a:srgbClr val="00AFEF"/>
                </a:solidFill>
                <a:latin typeface="Calibri"/>
                <a:cs typeface="Calibri"/>
              </a:rPr>
              <a:t>/ </a:t>
            </a:r>
            <a:r>
              <a:rPr lang="en-IN" sz="3200" b="1" spc="-5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lang="en-IN" sz="3200" b="1" spc="-3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IN" sz="3200" b="1" spc="-3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actic	</a:t>
            </a: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IN" sz="3200" b="1" spc="-8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lang="en-IN" sz="3200" b="1" spc="-15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lang="en-IN" sz="3200" b="1" spc="-5" dirty="0">
                <a:solidFill>
                  <a:srgbClr val="00AFEF"/>
                </a:solidFill>
                <a:latin typeface="Calibri"/>
                <a:cs typeface="Calibri"/>
              </a:rPr>
              <a:t>mar </a:t>
            </a:r>
            <a:r>
              <a:rPr lang="en-IN" sz="3200" b="1" spc="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f	the 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chosen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	la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US" sz="3200" b="1" spc="-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ua</a:t>
            </a:r>
            <a:r>
              <a:rPr lang="en-US" sz="3200" b="1" spc="-3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e	</a:t>
            </a:r>
            <a:r>
              <a:rPr lang="en-US" sz="3200" b="1" spc="-20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y	</a:t>
            </a:r>
            <a:r>
              <a:rPr lang="en-US" sz="3200" b="1" spc="-60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ollowi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g	the	d</a:t>
            </a:r>
            <a:r>
              <a:rPr lang="en-US" sz="3200" b="1" spc="-1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si</a:t>
            </a:r>
            <a:r>
              <a:rPr lang="en-US" sz="3200" b="1" spc="-1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US" sz="3200" b="1" dirty="0">
                <a:solidFill>
                  <a:srgbClr val="00AFEF"/>
                </a:solidFill>
                <a:latin typeface="Calibri"/>
                <a:cs typeface="Calibri"/>
              </a:rPr>
              <a:t>n  decisions.</a:t>
            </a:r>
            <a:endParaRPr lang="en-US" sz="3200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  <a:tabLst>
                <a:tab pos="974090" algn="l"/>
              </a:tabLst>
            </a:pPr>
            <a:r>
              <a:rPr lang="en-IN" sz="32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lang="en-IN" sz="3200" dirty="0">
              <a:latin typeface="Calibri"/>
              <a:cs typeface="Calibri"/>
            </a:endParaRPr>
          </a:p>
          <a:p>
            <a:pPr marL="91440">
              <a:spcBef>
                <a:spcPts val="5"/>
              </a:spcBef>
              <a:tabLst>
                <a:tab pos="974090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>
              <a:tabLst>
                <a:tab pos="2164715" algn="l"/>
                <a:tab pos="3464560" algn="l"/>
              </a:tabLst>
            </a:pPr>
            <a:endParaRPr lang="fr-FR" sz="3200" dirty="0">
              <a:latin typeface="Calibri"/>
              <a:cs typeface="Calibri"/>
            </a:endParaRPr>
          </a:p>
          <a:p>
            <a:pPr marL="12700">
              <a:tabLst>
                <a:tab pos="2164715" algn="l"/>
                <a:tab pos="3464560" algn="l"/>
              </a:tabLst>
            </a:pPr>
            <a:endParaRPr lang="en-US" sz="3200" dirty="0">
              <a:latin typeface="Calibri"/>
              <a:cs typeface="Calibri"/>
            </a:endParaRPr>
          </a:p>
          <a:p>
            <a:pPr marL="12700">
              <a:tabLst>
                <a:tab pos="2164715" algn="l"/>
                <a:tab pos="3464560" algn="l"/>
              </a:tabLst>
            </a:pPr>
            <a:endParaRPr lang="en-IN" sz="3200" dirty="0">
              <a:latin typeface="Calibri"/>
              <a:cs typeface="Calibri"/>
            </a:endParaRPr>
          </a:p>
          <a:p>
            <a:pPr marL="12700">
              <a:tabLst>
                <a:tab pos="2164715" algn="l"/>
                <a:tab pos="3464560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9EED21A7-CEFC-42A8-849C-946FB7ACE480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06392" y="1248282"/>
            <a:ext cx="9971772" cy="3953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b="1" spc="-45" dirty="0">
                <a:solidFill>
                  <a:srgbClr val="00AF50"/>
                </a:solidFill>
                <a:latin typeface="Calibri"/>
                <a:cs typeface="Calibri"/>
              </a:rPr>
              <a:t>Testing</a:t>
            </a:r>
            <a:r>
              <a:rPr sz="32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12700" marR="5715" algn="just">
              <a:spcBef>
                <a:spcPts val="15"/>
              </a:spcBef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00AFEF"/>
                </a:solidFill>
                <a:latin typeface="Calibri"/>
                <a:cs typeface="Calibri"/>
              </a:rPr>
              <a:t>Testing</a:t>
            </a:r>
            <a:r>
              <a:rPr sz="2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method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check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whether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actual</a:t>
            </a:r>
            <a:r>
              <a:rPr sz="28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product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matches</a:t>
            </a:r>
            <a:r>
              <a:rPr sz="2800" b="1" spc="6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expected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requirements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and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ensure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that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product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800" b="1" spc="-6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EF"/>
                </a:solidFill>
                <a:latin typeface="Calibri"/>
                <a:cs typeface="Calibri"/>
              </a:rPr>
              <a:t>Defect</a:t>
            </a:r>
            <a:r>
              <a:rPr sz="2800" b="1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free.</a:t>
            </a:r>
            <a:endParaRPr sz="2800" dirty="0">
              <a:latin typeface="Calibri"/>
              <a:cs typeface="Calibri"/>
            </a:endParaRPr>
          </a:p>
          <a:p>
            <a:pPr marL="12700" marR="5080" algn="just"/>
            <a:r>
              <a:rPr sz="2800" b="1" spc="-45" dirty="0">
                <a:solidFill>
                  <a:srgbClr val="00AFEF"/>
                </a:solidFill>
                <a:latin typeface="Calibri"/>
                <a:cs typeface="Calibri"/>
              </a:rPr>
              <a:t>Testing</a:t>
            </a:r>
            <a:r>
              <a:rPr sz="28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Important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because if there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are </a:t>
            </a:r>
            <a:r>
              <a:rPr sz="2800" b="1" spc="-20" dirty="0">
                <a:solidFill>
                  <a:srgbClr val="00AFEF"/>
                </a:solidFill>
                <a:latin typeface="Calibri"/>
                <a:cs typeface="Calibri"/>
              </a:rPr>
              <a:t>any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bugs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errors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software,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be identified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early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can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be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solved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EF"/>
                </a:solidFill>
                <a:latin typeface="Calibri"/>
                <a:cs typeface="Calibri"/>
              </a:rPr>
              <a:t>before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delivery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product.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Properly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AFEF"/>
                </a:solidFill>
                <a:latin typeface="Calibri"/>
                <a:cs typeface="Calibri"/>
              </a:rPr>
              <a:t>tested</a:t>
            </a:r>
            <a:r>
              <a:rPr sz="28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product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ensures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EF"/>
                </a:solidFill>
                <a:latin typeface="Calibri"/>
                <a:cs typeface="Calibri"/>
              </a:rPr>
              <a:t>reliability,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security and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high performance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which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further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results in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time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saving,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cost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00AFEF"/>
                </a:solidFill>
                <a:latin typeface="Calibri"/>
                <a:cs typeface="Calibri"/>
              </a:rPr>
              <a:t>effectiveness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 and</a:t>
            </a:r>
            <a:r>
              <a:rPr sz="2800" b="1" spc="6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customer </a:t>
            </a:r>
            <a:r>
              <a:rPr sz="28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satisfaction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41AC950-6098-4339-BE64-D6CBEFCAA011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84959" y="1248282"/>
            <a:ext cx="791718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5" dirty="0">
                <a:solidFill>
                  <a:srgbClr val="00AF50"/>
                </a:solidFill>
                <a:latin typeface="Calibri"/>
                <a:cs typeface="Calibri"/>
              </a:rPr>
              <a:t>Types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 Software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AF50"/>
                </a:solidFill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Functional</a:t>
            </a:r>
            <a:r>
              <a:rPr sz="32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AFEF"/>
                </a:solidFill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469900" marR="846455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Non-Functional </a:t>
            </a:r>
            <a:r>
              <a:rPr sz="3200" b="1" spc="-45" dirty="0">
                <a:solidFill>
                  <a:srgbClr val="00AFEF"/>
                </a:solidFill>
                <a:latin typeface="Calibri"/>
                <a:cs typeface="Calibri"/>
              </a:rPr>
              <a:t>Testing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Performance </a:t>
            </a:r>
            <a:r>
              <a:rPr sz="3200" b="1" spc="-7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00AFEF"/>
                </a:solidFill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  <a:p>
            <a:pPr marL="469900" indent="-457200"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Maintenance</a:t>
            </a:r>
            <a:r>
              <a:rPr sz="32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(Regression</a:t>
            </a:r>
            <a:r>
              <a:rPr sz="32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32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EF"/>
                </a:solidFill>
                <a:latin typeface="Calibri"/>
                <a:cs typeface="Calibri"/>
              </a:rPr>
              <a:t>Maintenance)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988" y="3902964"/>
            <a:ext cx="6153150" cy="2462022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8B8BCCCA-E45E-48BF-AD3F-0E5D9F10A16F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38200" y="1675299"/>
            <a:ext cx="9302874" cy="4744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What</a:t>
            </a:r>
            <a:r>
              <a:rPr sz="2800" b="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 problem</a:t>
            </a:r>
            <a:endParaRPr sz="2800" dirty="0">
              <a:latin typeface="Calibri"/>
              <a:cs typeface="Calibri"/>
            </a:endParaRPr>
          </a:p>
          <a:p>
            <a:pPr marL="12700" marR="8255">
              <a:spcBef>
                <a:spcPts val="5"/>
              </a:spcBef>
              <a:tabLst>
                <a:tab pos="1528445" algn="l"/>
                <a:tab pos="2153920" algn="l"/>
                <a:tab pos="2599055" algn="l"/>
                <a:tab pos="3239135" algn="l"/>
                <a:tab pos="4324350" algn="l"/>
                <a:tab pos="4778375" algn="l"/>
                <a:tab pos="5663565" algn="l"/>
                <a:tab pos="6619875" algn="l"/>
                <a:tab pos="7773670" algn="l"/>
                <a:tab pos="8305800" algn="l"/>
              </a:tabLst>
            </a:pP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800" spc="-6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ce</a:t>
            </a:r>
            <a:r>
              <a:rPr sz="2800" spc="-3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-3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er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wh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2800" spc="1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peopl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at 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work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every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65" dirty="0">
                <a:solidFill>
                  <a:srgbClr val="00AFEF"/>
                </a:solidFill>
                <a:latin typeface="Calibri"/>
                <a:cs typeface="Calibri"/>
              </a:rPr>
              <a:t>day.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tabLst>
                <a:tab pos="375285" algn="l"/>
                <a:tab pos="1513205" algn="l"/>
                <a:tab pos="1981835" algn="l"/>
                <a:tab pos="3404870" algn="l"/>
                <a:tab pos="4857750" algn="l"/>
                <a:tab pos="5325745" algn="l"/>
                <a:tab pos="7158990" algn="l"/>
                <a:tab pos="7454900" algn="l"/>
              </a:tabLst>
            </a:pP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	m</a:t>
            </a:r>
            <a:r>
              <a:rPr sz="2800" u="heavy" spc="-3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</a:t>
            </a:r>
            <a:r>
              <a:rPr sz="2800" u="heavy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t</a:t>
            </a:r>
            <a:r>
              <a:rPr sz="2800" u="heavy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t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er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or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s</a:t>
            </a:r>
            <a:r>
              <a:rPr sz="2800" u="heavy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i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t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u</a:t>
            </a:r>
            <a:r>
              <a:rPr sz="2800" u="heavy" spc="-3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t</a:t>
            </a:r>
            <a:r>
              <a:rPr sz="28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i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o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n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5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r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e</a:t>
            </a:r>
            <a:r>
              <a:rPr sz="2800" u="heavy" spc="-5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g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</a:t>
            </a:r>
            <a:r>
              <a:rPr sz="2800" u="heavy" spc="-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r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de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d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as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10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u</a:t>
            </a:r>
            <a:r>
              <a:rPr sz="2800" u="heavy" spc="-15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w</a:t>
            </a:r>
            <a:r>
              <a:rPr sz="2800" u="heavy" spc="-5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e</a:t>
            </a:r>
            <a:r>
              <a:rPr sz="2800" u="heavy" spc="-15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l</a:t>
            </a:r>
            <a:r>
              <a:rPr sz="2800" u="heavy" spc="-25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c</a:t>
            </a:r>
            <a:r>
              <a:rPr sz="2800" u="heavy" spc="-10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om</a:t>
            </a:r>
            <a:r>
              <a:rPr sz="2800" u="heavy" spc="-5" dirty="0" err="1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e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/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	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har</a:t>
            </a:r>
            <a:r>
              <a:rPr sz="2800" u="heavy" spc="-3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m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ful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and</a:t>
            </a:r>
            <a:r>
              <a:rPr sz="2800" u="heavy" spc="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need</a:t>
            </a:r>
            <a:r>
              <a:rPr sz="2800" u="heavy" spc="2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to</a:t>
            </a:r>
            <a:r>
              <a:rPr sz="2800" u="heavy" spc="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be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dealt</a:t>
            </a:r>
            <a:r>
              <a:rPr sz="2800" u="heavy" spc="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with</a:t>
            </a:r>
            <a:r>
              <a:rPr sz="2800" u="heavy" spc="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overcome</a:t>
            </a:r>
            <a:r>
              <a:rPr sz="2800" u="heavy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is</a:t>
            </a:r>
            <a:r>
              <a:rPr sz="2800" u="heavy" spc="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known</a:t>
            </a:r>
            <a:r>
              <a:rPr sz="2800" u="heavy" spc="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as</a:t>
            </a:r>
            <a:r>
              <a:rPr sz="2800" u="heavy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Calibri"/>
                <a:cs typeface="Calibri"/>
              </a:rPr>
              <a:t>problem.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 algn="just"/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Computer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/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Microprocessor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 is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 main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device</a:t>
            </a:r>
            <a:r>
              <a:rPr sz="2800" spc="6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nowadays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finding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 solution of a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problem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,because of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it’s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speed 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AFEF"/>
                </a:solidFill>
                <a:latin typeface="Calibri"/>
                <a:cs typeface="Calibri"/>
              </a:rPr>
              <a:t>way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can</a:t>
            </a:r>
            <a:r>
              <a:rPr sz="2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deal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with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12700" marR="5715" algn="just">
              <a:spcBef>
                <a:spcPts val="5"/>
              </a:spcBef>
            </a:pP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Generally</a:t>
            </a:r>
            <a:r>
              <a:rPr sz="2800" spc="6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problems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solved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using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some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sort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of 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program/software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using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any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computer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programming </a:t>
            </a:r>
            <a:r>
              <a:rPr sz="2800" spc="-6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language.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9FBBE-AB6C-48ED-95D2-32CB7DDF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391"/>
            <a:ext cx="5350844" cy="1322776"/>
          </a:xfrm>
        </p:spPr>
        <p:txBody>
          <a:bodyPr>
            <a:normAutofit/>
          </a:bodyPr>
          <a:lstStyle/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662" y="6412802"/>
            <a:ext cx="8381365" cy="443865"/>
            <a:chOff x="339661" y="6412801"/>
            <a:chExt cx="8381365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4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4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66748" y="709422"/>
            <a:ext cx="4321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25" dirty="0">
                <a:solidFill>
                  <a:srgbClr val="00AF50"/>
                </a:solidFill>
                <a:latin typeface="Calibri"/>
                <a:cs typeface="Calibri"/>
              </a:rPr>
              <a:t>Types</a:t>
            </a:r>
            <a:r>
              <a:rPr sz="32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 Software</a:t>
            </a:r>
            <a:r>
              <a:rPr sz="32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AF50"/>
                </a:solidFill>
                <a:latin typeface="Calibri"/>
                <a:cs typeface="Calibri"/>
              </a:rPr>
              <a:t>Testing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3915" y="1239011"/>
            <a:ext cx="8951976" cy="5245608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347579"/>
              </p:ext>
            </p:extLst>
          </p:nvPr>
        </p:nvGraphicFramePr>
        <p:xfrm>
          <a:off x="336884" y="1261427"/>
          <a:ext cx="11492564" cy="51511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8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30" dirty="0"/>
                        <a:t>Testing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20" dirty="0"/>
                        <a:t>Types </a:t>
                      </a:r>
                      <a:r>
                        <a:rPr sz="1800" spc="-5" dirty="0"/>
                        <a:t>of</a:t>
                      </a:r>
                      <a:r>
                        <a:rPr sz="1800" spc="-25" dirty="0"/>
                        <a:t> </a:t>
                      </a:r>
                      <a:r>
                        <a:rPr sz="1800" spc="-30" dirty="0"/>
                        <a:t>Testing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7840">
                <a:tc>
                  <a:txBody>
                    <a:bodyPr/>
                    <a:lstStyle/>
                    <a:p>
                      <a:pPr marL="60960" marR="18097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Fu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onal 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60960" marR="1137920" algn="just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Unit 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</a:rPr>
                        <a:t>Testing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individual units or components of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 are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tested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 Integration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</a:rPr>
                        <a:t>Testing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–components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are combined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tested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as a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group </a:t>
                      </a:r>
                      <a:r>
                        <a:rPr sz="1800" spc="-39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</a:rPr>
                        <a:t>Smoke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determines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whether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employed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build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stable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or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60960" marR="198755">
                        <a:lnSpc>
                          <a:spcPct val="100000"/>
                        </a:lnSpc>
                      </a:pPr>
                      <a:r>
                        <a:rPr sz="1800" spc="-65" dirty="0">
                          <a:solidFill>
                            <a:srgbClr val="FF0000"/>
                          </a:solidFill>
                        </a:rPr>
                        <a:t>UAT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Acceptance</a:t>
                      </a:r>
                      <a:r>
                        <a:rPr sz="1800" spc="35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</a:rPr>
                        <a:t>Testing)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actual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users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the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as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 was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required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Localization-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behavior of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is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tested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specific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region,locale</a:t>
                      </a:r>
                      <a:r>
                        <a:rPr sz="1800" spc="5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,culture </a:t>
                      </a:r>
                      <a:r>
                        <a:rPr sz="1800" spc="-39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Globalization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ensure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can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work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locale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7839">
                <a:tc>
                  <a:txBody>
                    <a:bodyPr/>
                    <a:lstStyle/>
                    <a:p>
                      <a:pPr marL="60960" marR="17970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Non- 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Func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ti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onal 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</a:rPr>
                        <a:t>Performance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speed,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time,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</a:rPr>
                        <a:t>stability,reliability,</a:t>
                      </a:r>
                      <a:r>
                        <a:rPr sz="1800" spc="3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scalability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60960" marR="118173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</a:rPr>
                        <a:t>Endurance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</a:rPr>
                        <a:t>system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with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significant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given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over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time </a:t>
                      </a:r>
                      <a:r>
                        <a:rPr sz="1800" spc="-39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tested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under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specific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load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</a:rPr>
                        <a:t>Volume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data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volume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handled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by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60960" marR="748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Scalability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ability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scale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scale down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number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user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requests </a:t>
                      </a:r>
                      <a:r>
                        <a:rPr sz="1800" spc="-39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Usability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how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easy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user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-friendly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sz="1800" spc="2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is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25">
                <a:tc>
                  <a:txBody>
                    <a:bodyPr/>
                    <a:lstStyle/>
                    <a:p>
                      <a:pPr marL="60960" marR="13970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an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ce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60960" marR="8953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</a:rPr>
                        <a:t>Regression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existing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applications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make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sure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that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a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change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sz="1800" spc="-39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addition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hasn't </a:t>
                      </a:r>
                      <a:r>
                        <a:rPr sz="1800" spc="-20" dirty="0">
                          <a:solidFill>
                            <a:schemeClr val="tx1"/>
                          </a:solidFill>
                        </a:rPr>
                        <a:t>broken</a:t>
                      </a:r>
                      <a:r>
                        <a:rPr sz="1800" spc="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5" dirty="0">
                          <a:solidFill>
                            <a:schemeClr val="tx1"/>
                          </a:solidFill>
                        </a:rPr>
                        <a:t>any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existing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60960" marR="47942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0000"/>
                          </a:solidFill>
                        </a:rPr>
                        <a:t>Maintenance</a:t>
                      </a:r>
                      <a:r>
                        <a:rPr sz="1800" spc="3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sz="1800" spc="-30" dirty="0">
                          <a:solidFill>
                            <a:schemeClr val="tx1"/>
                          </a:solidFill>
                        </a:rPr>
                        <a:t>Testing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done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during</a:t>
                      </a:r>
                      <a:r>
                        <a:rPr sz="1800" spc="15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this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enhancement,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change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and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migration </a:t>
                      </a:r>
                      <a:r>
                        <a:rPr sz="1800" spc="-39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cycle</a:t>
                      </a:r>
                      <a:r>
                        <a:rPr sz="1800" spc="2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known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</a:rPr>
                        <a:t>as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</a:rPr>
                        <a:t>maintenance</a:t>
                      </a:r>
                      <a:r>
                        <a:rPr sz="1800" spc="1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sz="18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itle 3">
            <a:extLst>
              <a:ext uri="{FF2B5EF4-FFF2-40B4-BE49-F238E27FC236}">
                <a16:creationId xmlns:a16="http://schemas.microsoft.com/office/drawing/2014/main" id="{C37AAC36-8D75-439E-9D53-7B112762778F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6392" y="2270197"/>
            <a:ext cx="8380730" cy="2638644"/>
            <a:chOff x="339852" y="3717035"/>
            <a:chExt cx="8380730" cy="3139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379" y="3717035"/>
              <a:ext cx="7543800" cy="270052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sz="quarter" idx="11"/>
          </p:nvPr>
        </p:nvSpPr>
        <p:spPr>
          <a:xfrm>
            <a:off x="496846" y="5081026"/>
            <a:ext cx="10507775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process. </a:t>
            </a:r>
            <a:r>
              <a:rPr spc="-20" dirty="0"/>
              <a:t>Usually, </a:t>
            </a:r>
            <a:r>
              <a:rPr spc="-10" dirty="0"/>
              <a:t>software contains </a:t>
            </a:r>
            <a:r>
              <a:rPr spc="-15" dirty="0"/>
              <a:t>errors </a:t>
            </a:r>
            <a:r>
              <a:rPr dirty="0"/>
              <a:t>and </a:t>
            </a:r>
            <a:r>
              <a:rPr spc="-5" dirty="0"/>
              <a:t>bugs, which </a:t>
            </a:r>
            <a:r>
              <a:rPr spc="-10" dirty="0"/>
              <a:t>are </a:t>
            </a:r>
            <a:r>
              <a:rPr spc="-5" dirty="0"/>
              <a:t> </a:t>
            </a:r>
            <a:r>
              <a:rPr spc="-10" dirty="0"/>
              <a:t>removed</a:t>
            </a:r>
            <a:r>
              <a:rPr spc="320" dirty="0"/>
              <a:t> </a:t>
            </a:r>
            <a:r>
              <a:rPr spc="-25" dirty="0"/>
              <a:t>routinely.</a:t>
            </a:r>
            <a:r>
              <a:rPr spc="310" dirty="0"/>
              <a:t> </a:t>
            </a:r>
            <a:r>
              <a:rPr dirty="0"/>
              <a:t>Debugging</a:t>
            </a:r>
            <a:r>
              <a:rPr spc="325" dirty="0"/>
              <a:t> </a:t>
            </a:r>
            <a:r>
              <a:rPr spc="-5" dirty="0"/>
              <a:t>is</a:t>
            </a:r>
            <a:r>
              <a:rPr spc="320" dirty="0"/>
              <a:t> </a:t>
            </a:r>
            <a:r>
              <a:rPr dirty="0"/>
              <a:t>the</a:t>
            </a:r>
            <a:r>
              <a:rPr spc="325" dirty="0"/>
              <a:t> </a:t>
            </a:r>
            <a:r>
              <a:rPr spc="-5" dirty="0"/>
              <a:t>process</a:t>
            </a:r>
            <a:r>
              <a:rPr spc="315" dirty="0"/>
              <a:t> </a:t>
            </a:r>
            <a:r>
              <a:rPr dirty="0"/>
              <a:t>of</a:t>
            </a:r>
            <a:r>
              <a:rPr spc="315" dirty="0"/>
              <a:t> </a:t>
            </a:r>
            <a:r>
              <a:rPr spc="-10" dirty="0"/>
              <a:t>fixing</a:t>
            </a:r>
            <a:r>
              <a:rPr spc="325" dirty="0"/>
              <a:t> </a:t>
            </a:r>
            <a:r>
              <a:rPr dirty="0"/>
              <a:t>a</a:t>
            </a:r>
            <a:r>
              <a:rPr spc="330" dirty="0"/>
              <a:t> </a:t>
            </a:r>
            <a:r>
              <a:rPr spc="-5" dirty="0"/>
              <a:t>bug</a:t>
            </a:r>
            <a:r>
              <a:rPr spc="320" dirty="0"/>
              <a:t> </a:t>
            </a:r>
            <a:r>
              <a:rPr spc="10" dirty="0"/>
              <a:t>in </a:t>
            </a:r>
            <a:r>
              <a:rPr spc="-53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software.</a:t>
            </a:r>
          </a:p>
          <a:p>
            <a:pPr marL="12700" algn="just">
              <a:lnSpc>
                <a:spcPct val="100000"/>
              </a:lnSpc>
            </a:pPr>
            <a:r>
              <a:rPr spc="-5" dirty="0">
                <a:solidFill>
                  <a:srgbClr val="00AF50"/>
                </a:solidFill>
              </a:rPr>
              <a:t>Debugging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Steps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spc="-5" dirty="0">
                <a:solidFill>
                  <a:srgbClr val="00AF50"/>
                </a:solidFill>
              </a:rPr>
              <a:t>-&gt;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06392" y="947420"/>
            <a:ext cx="10289406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00AF50"/>
                </a:solidFill>
                <a:latin typeface="Calibri"/>
                <a:cs typeface="Calibri"/>
              </a:rPr>
              <a:t>Debugging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spcBef>
                <a:spcPts val="40"/>
              </a:spcBef>
              <a:tabLst>
                <a:tab pos="1574800" algn="l"/>
                <a:tab pos="2329180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Software	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programs</a:t>
            </a:r>
            <a:r>
              <a:rPr lang="en-US"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IN" sz="2400" b="1" spc="-2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IN" sz="2400" b="1" spc="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s	t</a:t>
            </a: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h</a:t>
            </a:r>
            <a:r>
              <a:rPr lang="en-IN" sz="2400" b="1" spc="-3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ough	</a:t>
            </a:r>
            <a:r>
              <a:rPr lang="en-IN" sz="2400" b="1" spc="-3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lang="en-IN" sz="2400" b="1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lang="en-IN" sz="2400" b="1" spc="-20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IN" sz="2400" b="1" spc="30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,	</a:t>
            </a:r>
            <a:r>
              <a:rPr lang="en-IN" sz="2400" b="1" spc="5" dirty="0">
                <a:solidFill>
                  <a:srgbClr val="00AFEF"/>
                </a:solidFill>
                <a:latin typeface="Calibri"/>
                <a:cs typeface="Calibri"/>
              </a:rPr>
              <a:t>u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lang="en-IN" sz="2400" b="1" spc="-10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lang="en-IN" sz="2400" b="1" spc="-2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tin</a:t>
            </a:r>
            <a:r>
              <a:rPr lang="en-IN" sz="2400" b="1" spc="3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lang="en-IN" sz="2400" b="1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endParaRPr lang="en-IN" sz="2400" dirty="0">
              <a:latin typeface="Calibri"/>
              <a:cs typeface="Calibri"/>
            </a:endParaRPr>
          </a:p>
          <a:p>
            <a:pPr marL="12700" marR="5080">
              <a:spcBef>
                <a:spcPts val="40"/>
              </a:spcBef>
              <a:tabLst>
                <a:tab pos="1574800" algn="l"/>
                <a:tab pos="2329180" algn="l"/>
              </a:tabLst>
            </a:pP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oub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esh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400" b="1" spc="30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,	and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3305" y="1792155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64360" algn="l"/>
                <a:tab pos="2884170" algn="l"/>
                <a:tab pos="3510279" algn="l"/>
              </a:tabLst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maintenance	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during	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the	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development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269015F-47DD-4F7C-ADB8-F28D3B845CC1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3019" y="838962"/>
            <a:ext cx="10809170" cy="53072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rgbClr val="00AF50"/>
                </a:solidFill>
                <a:latin typeface="Calibri"/>
                <a:cs typeface="Calibri"/>
              </a:rPr>
              <a:t>3.</a:t>
            </a:r>
            <a:r>
              <a:rPr sz="32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AF50"/>
                </a:solidFill>
                <a:latin typeface="Calibri"/>
                <a:cs typeface="Calibri"/>
              </a:rPr>
              <a:t>Implementation</a:t>
            </a:r>
            <a:endParaRPr sz="3200" dirty="0">
              <a:latin typeface="Calibri"/>
              <a:cs typeface="Calibri"/>
            </a:endParaRPr>
          </a:p>
          <a:p>
            <a:pPr marL="12700" marR="5080" algn="just">
              <a:spcBef>
                <a:spcPts val="40"/>
              </a:spcBef>
            </a:pP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Implementation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refers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process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adopting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integrating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software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application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into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real environment.Implementation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new </a:t>
            </a:r>
            <a:r>
              <a:rPr sz="2400" b="1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tools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software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into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enterprise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can be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complex,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depending </a:t>
            </a:r>
            <a:r>
              <a:rPr sz="2400" b="1" spc="15" dirty="0">
                <a:solidFill>
                  <a:srgbClr val="00AFEF"/>
                </a:solidFill>
                <a:latin typeface="Calibri"/>
                <a:cs typeface="Calibri"/>
              </a:rPr>
              <a:t>on </a:t>
            </a:r>
            <a:r>
              <a:rPr sz="2400" b="1" spc="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size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organization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software.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spcBef>
                <a:spcPts val="5"/>
              </a:spcBef>
            </a:pP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Implementation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Methods</a:t>
            </a:r>
            <a:endParaRPr sz="2400" dirty="0">
              <a:latin typeface="Calibri"/>
              <a:cs typeface="Calibri"/>
            </a:endParaRPr>
          </a:p>
          <a:p>
            <a:pPr marL="12700" marR="7620" algn="just"/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Parallel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-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When the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new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used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at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the same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time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as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old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two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systems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said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running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parallel.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Phased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-When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small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parts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 new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gradually replace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small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parts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the old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system,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implementation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method is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said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phased.</a:t>
            </a:r>
            <a:endParaRPr sz="2400" dirty="0">
              <a:latin typeface="Calibri"/>
              <a:cs typeface="Calibri"/>
            </a:endParaRPr>
          </a:p>
          <a:p>
            <a:pPr marL="12700" marR="6350" algn="just">
              <a:spcBef>
                <a:spcPts val="5"/>
              </a:spcBef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Pilot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-When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small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group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users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within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organization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uses a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new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prior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to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wider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use,</a:t>
            </a:r>
            <a:r>
              <a:rPr sz="2400" b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is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said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piloted.</a:t>
            </a:r>
            <a:endParaRPr sz="2400" dirty="0">
              <a:latin typeface="Calibri"/>
              <a:cs typeface="Calibri"/>
            </a:endParaRPr>
          </a:p>
          <a:p>
            <a:pPr marL="12700" marR="5715" algn="just"/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Direct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-When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new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implemented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without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any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phased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or </a:t>
            </a:r>
            <a:r>
              <a:rPr sz="2400" b="1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pilot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implementation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476A688-A65F-470E-87F9-A617DB509DA4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662" y="6412802"/>
            <a:ext cx="8381365" cy="443865"/>
            <a:chOff x="339661" y="6412801"/>
            <a:chExt cx="8381365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4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4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28575" y="898016"/>
            <a:ext cx="9172599" cy="3460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Decomposition</a:t>
            </a:r>
            <a:endParaRPr sz="3200" dirty="0">
              <a:latin typeface="Calibri"/>
              <a:cs typeface="Calibri"/>
            </a:endParaRPr>
          </a:p>
          <a:p>
            <a:pPr marL="12700" marR="5080" algn="just">
              <a:spcBef>
                <a:spcPts val="40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Decomposition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also known as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factoring,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is breaking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complex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problem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or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into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parts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easier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conceive,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understand,</a:t>
            </a:r>
            <a:r>
              <a:rPr sz="2400" b="1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program,</a:t>
            </a:r>
            <a:r>
              <a:rPr sz="24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maintain.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spcBef>
                <a:spcPts val="5"/>
              </a:spcBef>
            </a:pP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Need</a:t>
            </a:r>
            <a:r>
              <a:rPr sz="2400" b="1" spc="-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alibri"/>
                <a:cs typeface="Calibri"/>
              </a:rPr>
              <a:t>for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decomposing</a:t>
            </a:r>
            <a:r>
              <a:rPr sz="2400" b="1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C000"/>
                </a:solidFill>
                <a:latin typeface="Calibri"/>
                <a:cs typeface="Calibri"/>
              </a:rPr>
              <a:t> problem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involves breaking down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complex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problem or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 into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smaller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parts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more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manageable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easier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understand.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The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smaller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parts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can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then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examined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400" b="1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solved,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or designed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individually,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as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they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are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simpler 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work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with.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1198" y="4055694"/>
            <a:ext cx="1680972" cy="2072639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681D0E42-C0C2-4A03-8F72-E01B376778D0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5014595" y="2022603"/>
            <a:ext cx="1858010" cy="485140"/>
            <a:chOff x="3491420" y="2042096"/>
            <a:chExt cx="1858010" cy="485140"/>
          </a:xfrm>
        </p:grpSpPr>
        <p:sp>
          <p:nvSpPr>
            <p:cNvPr id="7" name="object 7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1755394" y="0"/>
                  </a:moveTo>
                  <a:lnTo>
                    <a:pt x="76453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70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3" y="458724"/>
                  </a:lnTo>
                  <a:lnTo>
                    <a:pt x="1755394" y="458724"/>
                  </a:lnTo>
                  <a:lnTo>
                    <a:pt x="1785127" y="452707"/>
                  </a:lnTo>
                  <a:lnTo>
                    <a:pt x="1809432" y="436308"/>
                  </a:lnTo>
                  <a:lnTo>
                    <a:pt x="1825831" y="412003"/>
                  </a:lnTo>
                  <a:lnTo>
                    <a:pt x="1831848" y="382270"/>
                  </a:lnTo>
                  <a:lnTo>
                    <a:pt x="1831848" y="76453"/>
                  </a:lnTo>
                  <a:lnTo>
                    <a:pt x="1825831" y="46720"/>
                  </a:lnTo>
                  <a:lnTo>
                    <a:pt x="1809432" y="22415"/>
                  </a:lnTo>
                  <a:lnTo>
                    <a:pt x="1785127" y="6016"/>
                  </a:lnTo>
                  <a:lnTo>
                    <a:pt x="17553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3" y="0"/>
                  </a:lnTo>
                  <a:lnTo>
                    <a:pt x="1755394" y="0"/>
                  </a:lnTo>
                  <a:lnTo>
                    <a:pt x="1785127" y="6016"/>
                  </a:lnTo>
                  <a:lnTo>
                    <a:pt x="1809432" y="22415"/>
                  </a:lnTo>
                  <a:lnTo>
                    <a:pt x="1825831" y="46720"/>
                  </a:lnTo>
                  <a:lnTo>
                    <a:pt x="1831848" y="76453"/>
                  </a:lnTo>
                  <a:lnTo>
                    <a:pt x="1831848" y="382270"/>
                  </a:lnTo>
                  <a:lnTo>
                    <a:pt x="1825831" y="412003"/>
                  </a:lnTo>
                  <a:lnTo>
                    <a:pt x="1809432" y="436308"/>
                  </a:lnTo>
                  <a:lnTo>
                    <a:pt x="1785127" y="452707"/>
                  </a:lnTo>
                  <a:lnTo>
                    <a:pt x="1755394" y="458724"/>
                  </a:lnTo>
                  <a:lnTo>
                    <a:pt x="76453" y="458724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70"/>
                  </a:lnTo>
                  <a:lnTo>
                    <a:pt x="0" y="7645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643" y="1418475"/>
            <a:ext cx="4548505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Example</a:t>
            </a:r>
            <a:r>
              <a:rPr sz="3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Decomposition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40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1.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Banking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Transaction System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300" dirty="0">
              <a:latin typeface="Calibri"/>
              <a:cs typeface="Calibri"/>
            </a:endParaRPr>
          </a:p>
          <a:p>
            <a:pPr marR="108585" algn="r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BANKING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8524" y="2513077"/>
            <a:ext cx="6617334" cy="1997075"/>
            <a:chOff x="894524" y="2513076"/>
            <a:chExt cx="6617334" cy="1997075"/>
          </a:xfrm>
        </p:grpSpPr>
        <p:sp>
          <p:nvSpPr>
            <p:cNvPr id="11" name="object 11"/>
            <p:cNvSpPr/>
            <p:nvPr/>
          </p:nvSpPr>
          <p:spPr>
            <a:xfrm>
              <a:off x="4381500" y="2513076"/>
              <a:ext cx="76200" cy="561975"/>
            </a:xfrm>
            <a:custGeom>
              <a:avLst/>
              <a:gdLst/>
              <a:ahLst/>
              <a:cxnLst/>
              <a:rect l="l" t="t" r="r" b="b"/>
              <a:pathLst>
                <a:path w="76200" h="561975">
                  <a:moveTo>
                    <a:pt x="31750" y="485648"/>
                  </a:moveTo>
                  <a:lnTo>
                    <a:pt x="0" y="485648"/>
                  </a:lnTo>
                  <a:lnTo>
                    <a:pt x="38100" y="561848"/>
                  </a:lnTo>
                  <a:lnTo>
                    <a:pt x="69850" y="498348"/>
                  </a:lnTo>
                  <a:lnTo>
                    <a:pt x="31750" y="498348"/>
                  </a:lnTo>
                  <a:lnTo>
                    <a:pt x="31750" y="485648"/>
                  </a:lnTo>
                  <a:close/>
                </a:path>
                <a:path w="76200" h="561975">
                  <a:moveTo>
                    <a:pt x="44450" y="0"/>
                  </a:moveTo>
                  <a:lnTo>
                    <a:pt x="31750" y="0"/>
                  </a:lnTo>
                  <a:lnTo>
                    <a:pt x="31750" y="498348"/>
                  </a:lnTo>
                  <a:lnTo>
                    <a:pt x="44450" y="498348"/>
                  </a:lnTo>
                  <a:lnTo>
                    <a:pt x="44450" y="0"/>
                  </a:lnTo>
                  <a:close/>
                </a:path>
                <a:path w="76200" h="561975">
                  <a:moveTo>
                    <a:pt x="76200" y="485648"/>
                  </a:moveTo>
                  <a:lnTo>
                    <a:pt x="44450" y="485648"/>
                  </a:lnTo>
                  <a:lnTo>
                    <a:pt x="44450" y="498348"/>
                  </a:lnTo>
                  <a:lnTo>
                    <a:pt x="69850" y="498348"/>
                  </a:lnTo>
                  <a:lnTo>
                    <a:pt x="76200" y="4856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3" y="3073908"/>
              <a:ext cx="5955665" cy="0"/>
            </a:xfrm>
            <a:custGeom>
              <a:avLst/>
              <a:gdLst/>
              <a:ahLst/>
              <a:cxnLst/>
              <a:rect l="l" t="t" r="r" b="b"/>
              <a:pathLst>
                <a:path w="5955665">
                  <a:moveTo>
                    <a:pt x="0" y="0"/>
                  </a:moveTo>
                  <a:lnTo>
                    <a:pt x="5955538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9804" y="3063239"/>
              <a:ext cx="6032500" cy="518159"/>
            </a:xfrm>
            <a:custGeom>
              <a:avLst/>
              <a:gdLst/>
              <a:ahLst/>
              <a:cxnLst/>
              <a:rect l="l" t="t" r="r" b="b"/>
              <a:pathLst>
                <a:path w="6032500" h="518160">
                  <a:moveTo>
                    <a:pt x="76200" y="441579"/>
                  </a:moveTo>
                  <a:lnTo>
                    <a:pt x="44450" y="441579"/>
                  </a:lnTo>
                  <a:lnTo>
                    <a:pt x="44450" y="10668"/>
                  </a:lnTo>
                  <a:lnTo>
                    <a:pt x="31750" y="10668"/>
                  </a:lnTo>
                  <a:lnTo>
                    <a:pt x="31750" y="441579"/>
                  </a:lnTo>
                  <a:lnTo>
                    <a:pt x="0" y="441579"/>
                  </a:lnTo>
                  <a:lnTo>
                    <a:pt x="38100" y="517791"/>
                  </a:lnTo>
                  <a:lnTo>
                    <a:pt x="69850" y="454279"/>
                  </a:lnTo>
                  <a:lnTo>
                    <a:pt x="76200" y="441579"/>
                  </a:lnTo>
                  <a:close/>
                </a:path>
                <a:path w="6032500" h="518160">
                  <a:moveTo>
                    <a:pt x="2977896" y="441579"/>
                  </a:moveTo>
                  <a:lnTo>
                    <a:pt x="2946146" y="441579"/>
                  </a:lnTo>
                  <a:lnTo>
                    <a:pt x="2946146" y="10668"/>
                  </a:lnTo>
                  <a:lnTo>
                    <a:pt x="2933446" y="10668"/>
                  </a:lnTo>
                  <a:lnTo>
                    <a:pt x="2933446" y="441579"/>
                  </a:lnTo>
                  <a:lnTo>
                    <a:pt x="2901696" y="441579"/>
                  </a:lnTo>
                  <a:lnTo>
                    <a:pt x="2939796" y="517791"/>
                  </a:lnTo>
                  <a:lnTo>
                    <a:pt x="2971546" y="454279"/>
                  </a:lnTo>
                  <a:lnTo>
                    <a:pt x="2977896" y="441579"/>
                  </a:lnTo>
                  <a:close/>
                </a:path>
                <a:path w="6032500" h="518160">
                  <a:moveTo>
                    <a:pt x="6031992" y="430911"/>
                  </a:moveTo>
                  <a:lnTo>
                    <a:pt x="6000242" y="430911"/>
                  </a:lnTo>
                  <a:lnTo>
                    <a:pt x="6000242" y="0"/>
                  </a:lnTo>
                  <a:lnTo>
                    <a:pt x="5987542" y="0"/>
                  </a:lnTo>
                  <a:lnTo>
                    <a:pt x="5987542" y="430911"/>
                  </a:lnTo>
                  <a:lnTo>
                    <a:pt x="5955792" y="430911"/>
                  </a:lnTo>
                  <a:lnTo>
                    <a:pt x="5993892" y="507111"/>
                  </a:lnTo>
                  <a:lnTo>
                    <a:pt x="6025642" y="443611"/>
                  </a:lnTo>
                  <a:lnTo>
                    <a:pt x="6031992" y="43091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37232" y="3737610"/>
            <a:ext cx="962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endParaRPr>
              <a:latin typeface="Calibri"/>
              <a:cs typeface="Calibri"/>
            </a:endParaRPr>
          </a:p>
          <a:p>
            <a:pPr marL="12700"/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pc="-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pc="-14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TION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20220" y="3601149"/>
            <a:ext cx="1400810" cy="940435"/>
            <a:chOff x="3796220" y="3601148"/>
            <a:chExt cx="1400810" cy="940435"/>
          </a:xfrm>
        </p:grpSpPr>
        <p:sp>
          <p:nvSpPr>
            <p:cNvPr id="18" name="object 18"/>
            <p:cNvSpPr/>
            <p:nvPr/>
          </p:nvSpPr>
          <p:spPr>
            <a:xfrm>
              <a:off x="3809238" y="3614165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0" y="761999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399"/>
                  </a:lnTo>
                  <a:lnTo>
                    <a:pt x="1222248" y="914399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1999"/>
                  </a:lnTo>
                  <a:lnTo>
                    <a:pt x="1374648" y="152399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09238" y="3614165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399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399"/>
                  </a:lnTo>
                  <a:lnTo>
                    <a:pt x="1374648" y="761999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399"/>
                  </a:lnTo>
                  <a:lnTo>
                    <a:pt x="152400" y="914399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1999"/>
                  </a:lnTo>
                  <a:lnTo>
                    <a:pt x="0" y="152399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610606" y="3769564"/>
            <a:ext cx="8204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DEPOSIT</a:t>
            </a:r>
            <a:endParaRPr>
              <a:latin typeface="Calibri"/>
              <a:cs typeface="Calibri"/>
            </a:endParaRPr>
          </a:p>
          <a:p>
            <a:pPr marL="50800">
              <a:spcBef>
                <a:spcPts val="5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4380" y="3610356"/>
            <a:ext cx="1400810" cy="940435"/>
            <a:chOff x="6850380" y="3610355"/>
            <a:chExt cx="1400810" cy="940435"/>
          </a:xfrm>
        </p:grpSpPr>
        <p:sp>
          <p:nvSpPr>
            <p:cNvPr id="22" name="object 22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75294" y="3778377"/>
            <a:ext cx="9982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WITHDRA </a:t>
            </a:r>
            <a:r>
              <a:rPr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endParaRPr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1710" y="5586171"/>
            <a:ext cx="573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further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as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endParaRPr>
              <a:latin typeface="Calibri"/>
              <a:cs typeface="Calibri"/>
            </a:endParaRP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1A899A82-42D9-4154-8A31-FFF02FC1D2F7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5015420" y="2042096"/>
            <a:ext cx="1858010" cy="485140"/>
            <a:chOff x="3491420" y="2042096"/>
            <a:chExt cx="1858010" cy="485140"/>
          </a:xfrm>
        </p:grpSpPr>
        <p:sp>
          <p:nvSpPr>
            <p:cNvPr id="7" name="object 7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1755394" y="0"/>
                  </a:moveTo>
                  <a:lnTo>
                    <a:pt x="76453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70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3" y="458724"/>
                  </a:lnTo>
                  <a:lnTo>
                    <a:pt x="1755394" y="458724"/>
                  </a:lnTo>
                  <a:lnTo>
                    <a:pt x="1785127" y="452707"/>
                  </a:lnTo>
                  <a:lnTo>
                    <a:pt x="1809432" y="436308"/>
                  </a:lnTo>
                  <a:lnTo>
                    <a:pt x="1825831" y="412003"/>
                  </a:lnTo>
                  <a:lnTo>
                    <a:pt x="1831848" y="382270"/>
                  </a:lnTo>
                  <a:lnTo>
                    <a:pt x="1831848" y="76453"/>
                  </a:lnTo>
                  <a:lnTo>
                    <a:pt x="1825831" y="46720"/>
                  </a:lnTo>
                  <a:lnTo>
                    <a:pt x="1809432" y="22415"/>
                  </a:lnTo>
                  <a:lnTo>
                    <a:pt x="1785127" y="6016"/>
                  </a:lnTo>
                  <a:lnTo>
                    <a:pt x="17553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3" y="0"/>
                  </a:lnTo>
                  <a:lnTo>
                    <a:pt x="1755394" y="0"/>
                  </a:lnTo>
                  <a:lnTo>
                    <a:pt x="1785127" y="6016"/>
                  </a:lnTo>
                  <a:lnTo>
                    <a:pt x="1809432" y="22415"/>
                  </a:lnTo>
                  <a:lnTo>
                    <a:pt x="1825831" y="46720"/>
                  </a:lnTo>
                  <a:lnTo>
                    <a:pt x="1831848" y="76453"/>
                  </a:lnTo>
                  <a:lnTo>
                    <a:pt x="1831848" y="382270"/>
                  </a:lnTo>
                  <a:lnTo>
                    <a:pt x="1825831" y="412003"/>
                  </a:lnTo>
                  <a:lnTo>
                    <a:pt x="1809432" y="436308"/>
                  </a:lnTo>
                  <a:lnTo>
                    <a:pt x="1785127" y="452707"/>
                  </a:lnTo>
                  <a:lnTo>
                    <a:pt x="1755394" y="458724"/>
                  </a:lnTo>
                  <a:lnTo>
                    <a:pt x="76453" y="458724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70"/>
                  </a:lnTo>
                  <a:lnTo>
                    <a:pt x="0" y="7645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7469" y="898016"/>
            <a:ext cx="4548505" cy="165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Example</a:t>
            </a:r>
            <a:r>
              <a:rPr sz="3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Decomposition</a:t>
            </a:r>
            <a:endParaRPr sz="3200" dirty="0">
              <a:latin typeface="Calibri"/>
              <a:cs typeface="Calibri"/>
            </a:endParaRPr>
          </a:p>
          <a:p>
            <a:pPr marL="12700">
              <a:spcBef>
                <a:spcPts val="40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2.</a:t>
            </a:r>
            <a:r>
              <a:rPr sz="24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LIBRARY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EF"/>
                </a:solidFill>
                <a:latin typeface="Calibri"/>
                <a:cs typeface="Calibri"/>
              </a:rPr>
              <a:t>MANAGEMENT</a:t>
            </a:r>
            <a:r>
              <a:rPr sz="24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3578225" marR="128905" indent="33020" algn="r">
              <a:spcBef>
                <a:spcPts val="177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LIBRARY </a:t>
            </a:r>
            <a:r>
              <a:rPr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TIVITY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8524" y="2513077"/>
            <a:ext cx="6617334" cy="1997075"/>
            <a:chOff x="894524" y="2513076"/>
            <a:chExt cx="6617334" cy="1997075"/>
          </a:xfrm>
        </p:grpSpPr>
        <p:sp>
          <p:nvSpPr>
            <p:cNvPr id="11" name="object 11"/>
            <p:cNvSpPr/>
            <p:nvPr/>
          </p:nvSpPr>
          <p:spPr>
            <a:xfrm>
              <a:off x="4381500" y="2513076"/>
              <a:ext cx="76200" cy="561975"/>
            </a:xfrm>
            <a:custGeom>
              <a:avLst/>
              <a:gdLst/>
              <a:ahLst/>
              <a:cxnLst/>
              <a:rect l="l" t="t" r="r" b="b"/>
              <a:pathLst>
                <a:path w="76200" h="561975">
                  <a:moveTo>
                    <a:pt x="31750" y="485648"/>
                  </a:moveTo>
                  <a:lnTo>
                    <a:pt x="0" y="485648"/>
                  </a:lnTo>
                  <a:lnTo>
                    <a:pt x="38100" y="561848"/>
                  </a:lnTo>
                  <a:lnTo>
                    <a:pt x="69850" y="498348"/>
                  </a:lnTo>
                  <a:lnTo>
                    <a:pt x="31750" y="498348"/>
                  </a:lnTo>
                  <a:lnTo>
                    <a:pt x="31750" y="485648"/>
                  </a:lnTo>
                  <a:close/>
                </a:path>
                <a:path w="76200" h="561975">
                  <a:moveTo>
                    <a:pt x="44450" y="0"/>
                  </a:moveTo>
                  <a:lnTo>
                    <a:pt x="31750" y="0"/>
                  </a:lnTo>
                  <a:lnTo>
                    <a:pt x="31750" y="498348"/>
                  </a:lnTo>
                  <a:lnTo>
                    <a:pt x="44450" y="498348"/>
                  </a:lnTo>
                  <a:lnTo>
                    <a:pt x="44450" y="0"/>
                  </a:lnTo>
                  <a:close/>
                </a:path>
                <a:path w="76200" h="561975">
                  <a:moveTo>
                    <a:pt x="76200" y="485648"/>
                  </a:moveTo>
                  <a:lnTo>
                    <a:pt x="44450" y="485648"/>
                  </a:lnTo>
                  <a:lnTo>
                    <a:pt x="44450" y="498348"/>
                  </a:lnTo>
                  <a:lnTo>
                    <a:pt x="69850" y="498348"/>
                  </a:lnTo>
                  <a:lnTo>
                    <a:pt x="76200" y="4856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3" y="3073908"/>
              <a:ext cx="5955665" cy="0"/>
            </a:xfrm>
            <a:custGeom>
              <a:avLst/>
              <a:gdLst/>
              <a:ahLst/>
              <a:cxnLst/>
              <a:rect l="l" t="t" r="r" b="b"/>
              <a:pathLst>
                <a:path w="5955665">
                  <a:moveTo>
                    <a:pt x="0" y="0"/>
                  </a:moveTo>
                  <a:lnTo>
                    <a:pt x="5955538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9804" y="3063239"/>
              <a:ext cx="6032500" cy="518159"/>
            </a:xfrm>
            <a:custGeom>
              <a:avLst/>
              <a:gdLst/>
              <a:ahLst/>
              <a:cxnLst/>
              <a:rect l="l" t="t" r="r" b="b"/>
              <a:pathLst>
                <a:path w="6032500" h="518160">
                  <a:moveTo>
                    <a:pt x="76200" y="441579"/>
                  </a:moveTo>
                  <a:lnTo>
                    <a:pt x="44450" y="441579"/>
                  </a:lnTo>
                  <a:lnTo>
                    <a:pt x="44450" y="10668"/>
                  </a:lnTo>
                  <a:lnTo>
                    <a:pt x="31750" y="10668"/>
                  </a:lnTo>
                  <a:lnTo>
                    <a:pt x="31750" y="441579"/>
                  </a:lnTo>
                  <a:lnTo>
                    <a:pt x="0" y="441579"/>
                  </a:lnTo>
                  <a:lnTo>
                    <a:pt x="38100" y="517791"/>
                  </a:lnTo>
                  <a:lnTo>
                    <a:pt x="69850" y="454279"/>
                  </a:lnTo>
                  <a:lnTo>
                    <a:pt x="76200" y="441579"/>
                  </a:lnTo>
                  <a:close/>
                </a:path>
                <a:path w="6032500" h="518160">
                  <a:moveTo>
                    <a:pt x="4151376" y="441579"/>
                  </a:moveTo>
                  <a:lnTo>
                    <a:pt x="4119626" y="441579"/>
                  </a:lnTo>
                  <a:lnTo>
                    <a:pt x="4119626" y="10668"/>
                  </a:lnTo>
                  <a:lnTo>
                    <a:pt x="4106926" y="10668"/>
                  </a:lnTo>
                  <a:lnTo>
                    <a:pt x="4106926" y="441579"/>
                  </a:lnTo>
                  <a:lnTo>
                    <a:pt x="4075176" y="441579"/>
                  </a:lnTo>
                  <a:lnTo>
                    <a:pt x="4113276" y="517791"/>
                  </a:lnTo>
                  <a:lnTo>
                    <a:pt x="4145026" y="454279"/>
                  </a:lnTo>
                  <a:lnTo>
                    <a:pt x="4151376" y="441579"/>
                  </a:lnTo>
                  <a:close/>
                </a:path>
                <a:path w="6032500" h="518160">
                  <a:moveTo>
                    <a:pt x="6031992" y="430911"/>
                  </a:moveTo>
                  <a:lnTo>
                    <a:pt x="6000242" y="430911"/>
                  </a:lnTo>
                  <a:lnTo>
                    <a:pt x="6000242" y="0"/>
                  </a:lnTo>
                  <a:lnTo>
                    <a:pt x="5987542" y="0"/>
                  </a:lnTo>
                  <a:lnTo>
                    <a:pt x="5987542" y="430911"/>
                  </a:lnTo>
                  <a:lnTo>
                    <a:pt x="5955792" y="430911"/>
                  </a:lnTo>
                  <a:lnTo>
                    <a:pt x="5993892" y="507111"/>
                  </a:lnTo>
                  <a:lnTo>
                    <a:pt x="6025642" y="443611"/>
                  </a:lnTo>
                  <a:lnTo>
                    <a:pt x="6031992" y="43091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50948" y="3737610"/>
            <a:ext cx="9353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r>
              <a:rPr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17500" y="3624009"/>
            <a:ext cx="1400810" cy="940435"/>
            <a:chOff x="4893500" y="3624008"/>
            <a:chExt cx="1400810" cy="940435"/>
          </a:xfrm>
        </p:grpSpPr>
        <p:sp>
          <p:nvSpPr>
            <p:cNvPr id="18" name="object 18"/>
            <p:cNvSpPr/>
            <p:nvPr/>
          </p:nvSpPr>
          <p:spPr>
            <a:xfrm>
              <a:off x="4906518" y="3637026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6518" y="3637026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31329" y="3792473"/>
            <a:ext cx="57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ISSUE  BOOK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4316" y="3610293"/>
            <a:ext cx="1400810" cy="940435"/>
            <a:chOff x="6850316" y="3610292"/>
            <a:chExt cx="1400810" cy="940435"/>
          </a:xfrm>
        </p:grpSpPr>
        <p:sp>
          <p:nvSpPr>
            <p:cNvPr id="22" name="object 22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665210" y="3778377"/>
            <a:ext cx="819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 marR="5080" indent="-123825"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EP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OSIT 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BOOK</a:t>
            </a:r>
            <a:endParaRPr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56760" y="3073907"/>
            <a:ext cx="1400810" cy="1477010"/>
            <a:chOff x="3032760" y="3073907"/>
            <a:chExt cx="1400810" cy="1477010"/>
          </a:xfrm>
        </p:grpSpPr>
        <p:sp>
          <p:nvSpPr>
            <p:cNvPr id="26" name="object 26"/>
            <p:cNvSpPr/>
            <p:nvPr/>
          </p:nvSpPr>
          <p:spPr>
            <a:xfrm>
              <a:off x="3617976" y="3073907"/>
              <a:ext cx="76200" cy="507365"/>
            </a:xfrm>
            <a:custGeom>
              <a:avLst/>
              <a:gdLst/>
              <a:ahLst/>
              <a:cxnLst/>
              <a:rect l="l" t="t" r="r" b="b"/>
              <a:pathLst>
                <a:path w="76200" h="507364">
                  <a:moveTo>
                    <a:pt x="31750" y="430911"/>
                  </a:moveTo>
                  <a:lnTo>
                    <a:pt x="0" y="430911"/>
                  </a:lnTo>
                  <a:lnTo>
                    <a:pt x="38100" y="507111"/>
                  </a:lnTo>
                  <a:lnTo>
                    <a:pt x="69850" y="443611"/>
                  </a:lnTo>
                  <a:lnTo>
                    <a:pt x="31750" y="443611"/>
                  </a:lnTo>
                  <a:lnTo>
                    <a:pt x="31750" y="430911"/>
                  </a:lnTo>
                  <a:close/>
                </a:path>
                <a:path w="76200" h="507364">
                  <a:moveTo>
                    <a:pt x="44450" y="0"/>
                  </a:moveTo>
                  <a:lnTo>
                    <a:pt x="31750" y="0"/>
                  </a:lnTo>
                  <a:lnTo>
                    <a:pt x="31750" y="443611"/>
                  </a:lnTo>
                  <a:lnTo>
                    <a:pt x="44450" y="443611"/>
                  </a:lnTo>
                  <a:lnTo>
                    <a:pt x="44450" y="0"/>
                  </a:lnTo>
                  <a:close/>
                </a:path>
                <a:path w="76200" h="507364">
                  <a:moveTo>
                    <a:pt x="76200" y="430911"/>
                  </a:moveTo>
                  <a:lnTo>
                    <a:pt x="44450" y="430911"/>
                  </a:lnTo>
                  <a:lnTo>
                    <a:pt x="44450" y="443611"/>
                  </a:lnTo>
                  <a:lnTo>
                    <a:pt x="69850" y="443611"/>
                  </a:lnTo>
                  <a:lnTo>
                    <a:pt x="76200" y="43091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571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571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813553" y="3778377"/>
            <a:ext cx="887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2240" marR="5080" indent="-129539">
              <a:spcBef>
                <a:spcPts val="100"/>
              </a:spcBef>
            </a:pP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MBER 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1710" y="5586171"/>
            <a:ext cx="573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further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as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1CCF39D7-80B7-4146-BE41-C566FDC223B7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6" name="object 6"/>
          <p:cNvGrpSpPr/>
          <p:nvPr/>
        </p:nvGrpSpPr>
        <p:grpSpPr>
          <a:xfrm>
            <a:off x="5015420" y="2042096"/>
            <a:ext cx="1858010" cy="485140"/>
            <a:chOff x="3491420" y="2042096"/>
            <a:chExt cx="1858010" cy="485140"/>
          </a:xfrm>
        </p:grpSpPr>
        <p:sp>
          <p:nvSpPr>
            <p:cNvPr id="7" name="object 7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1755394" y="0"/>
                  </a:moveTo>
                  <a:lnTo>
                    <a:pt x="76453" y="0"/>
                  </a:lnTo>
                  <a:lnTo>
                    <a:pt x="46720" y="6016"/>
                  </a:lnTo>
                  <a:lnTo>
                    <a:pt x="22415" y="22415"/>
                  </a:lnTo>
                  <a:lnTo>
                    <a:pt x="6016" y="46720"/>
                  </a:lnTo>
                  <a:lnTo>
                    <a:pt x="0" y="76453"/>
                  </a:lnTo>
                  <a:lnTo>
                    <a:pt x="0" y="382270"/>
                  </a:lnTo>
                  <a:lnTo>
                    <a:pt x="6016" y="412003"/>
                  </a:lnTo>
                  <a:lnTo>
                    <a:pt x="22415" y="436308"/>
                  </a:lnTo>
                  <a:lnTo>
                    <a:pt x="46720" y="452707"/>
                  </a:lnTo>
                  <a:lnTo>
                    <a:pt x="76453" y="458724"/>
                  </a:lnTo>
                  <a:lnTo>
                    <a:pt x="1755394" y="458724"/>
                  </a:lnTo>
                  <a:lnTo>
                    <a:pt x="1785127" y="452707"/>
                  </a:lnTo>
                  <a:lnTo>
                    <a:pt x="1809432" y="436308"/>
                  </a:lnTo>
                  <a:lnTo>
                    <a:pt x="1825831" y="412003"/>
                  </a:lnTo>
                  <a:lnTo>
                    <a:pt x="1831848" y="382270"/>
                  </a:lnTo>
                  <a:lnTo>
                    <a:pt x="1831848" y="76453"/>
                  </a:lnTo>
                  <a:lnTo>
                    <a:pt x="1825831" y="46720"/>
                  </a:lnTo>
                  <a:lnTo>
                    <a:pt x="1809432" y="22415"/>
                  </a:lnTo>
                  <a:lnTo>
                    <a:pt x="1785127" y="6016"/>
                  </a:lnTo>
                  <a:lnTo>
                    <a:pt x="175539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4438" y="2055113"/>
              <a:ext cx="1831975" cy="459105"/>
            </a:xfrm>
            <a:custGeom>
              <a:avLst/>
              <a:gdLst/>
              <a:ahLst/>
              <a:cxnLst/>
              <a:rect l="l" t="t" r="r" b="b"/>
              <a:pathLst>
                <a:path w="1831975" h="459105">
                  <a:moveTo>
                    <a:pt x="0" y="76453"/>
                  </a:moveTo>
                  <a:lnTo>
                    <a:pt x="6016" y="46720"/>
                  </a:lnTo>
                  <a:lnTo>
                    <a:pt x="22415" y="22415"/>
                  </a:lnTo>
                  <a:lnTo>
                    <a:pt x="46720" y="6016"/>
                  </a:lnTo>
                  <a:lnTo>
                    <a:pt x="76453" y="0"/>
                  </a:lnTo>
                  <a:lnTo>
                    <a:pt x="1755394" y="0"/>
                  </a:lnTo>
                  <a:lnTo>
                    <a:pt x="1785127" y="6016"/>
                  </a:lnTo>
                  <a:lnTo>
                    <a:pt x="1809432" y="22415"/>
                  </a:lnTo>
                  <a:lnTo>
                    <a:pt x="1825831" y="46720"/>
                  </a:lnTo>
                  <a:lnTo>
                    <a:pt x="1831848" y="76453"/>
                  </a:lnTo>
                  <a:lnTo>
                    <a:pt x="1831848" y="382270"/>
                  </a:lnTo>
                  <a:lnTo>
                    <a:pt x="1825831" y="412003"/>
                  </a:lnTo>
                  <a:lnTo>
                    <a:pt x="1809432" y="436308"/>
                  </a:lnTo>
                  <a:lnTo>
                    <a:pt x="1785127" y="452707"/>
                  </a:lnTo>
                  <a:lnTo>
                    <a:pt x="1755394" y="458724"/>
                  </a:lnTo>
                  <a:lnTo>
                    <a:pt x="76453" y="458724"/>
                  </a:lnTo>
                  <a:lnTo>
                    <a:pt x="46720" y="452707"/>
                  </a:lnTo>
                  <a:lnTo>
                    <a:pt x="22415" y="436308"/>
                  </a:lnTo>
                  <a:lnTo>
                    <a:pt x="6016" y="412003"/>
                  </a:lnTo>
                  <a:lnTo>
                    <a:pt x="0" y="382270"/>
                  </a:lnTo>
                  <a:lnTo>
                    <a:pt x="0" y="76453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47469" y="898016"/>
            <a:ext cx="4548505" cy="1521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Example</a:t>
            </a:r>
            <a:r>
              <a:rPr sz="3200" b="1" spc="-5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FFC000"/>
                </a:solidFill>
                <a:latin typeface="Calibri"/>
                <a:cs typeface="Calibri"/>
              </a:rPr>
              <a:t>Decomposition</a:t>
            </a:r>
            <a:endParaRPr sz="3200">
              <a:latin typeface="Calibri"/>
              <a:cs typeface="Calibri"/>
            </a:endParaRPr>
          </a:p>
          <a:p>
            <a:pPr marL="12700">
              <a:spcBef>
                <a:spcPts val="40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3.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00AFEF"/>
                </a:solidFill>
                <a:latin typeface="Calibri"/>
                <a:cs typeface="Calibri"/>
              </a:rPr>
              <a:t>PAYROLL</a:t>
            </a:r>
            <a:r>
              <a:rPr sz="2400" b="1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00AFEF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R="147320" algn="r"/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PAYROLL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18524" y="2513077"/>
            <a:ext cx="6617334" cy="1997075"/>
            <a:chOff x="894524" y="2513076"/>
            <a:chExt cx="6617334" cy="1997075"/>
          </a:xfrm>
        </p:grpSpPr>
        <p:sp>
          <p:nvSpPr>
            <p:cNvPr id="11" name="object 11"/>
            <p:cNvSpPr/>
            <p:nvPr/>
          </p:nvSpPr>
          <p:spPr>
            <a:xfrm>
              <a:off x="4381500" y="2513076"/>
              <a:ext cx="76200" cy="561975"/>
            </a:xfrm>
            <a:custGeom>
              <a:avLst/>
              <a:gdLst/>
              <a:ahLst/>
              <a:cxnLst/>
              <a:rect l="l" t="t" r="r" b="b"/>
              <a:pathLst>
                <a:path w="76200" h="561975">
                  <a:moveTo>
                    <a:pt x="31750" y="485648"/>
                  </a:moveTo>
                  <a:lnTo>
                    <a:pt x="0" y="485648"/>
                  </a:lnTo>
                  <a:lnTo>
                    <a:pt x="38100" y="561848"/>
                  </a:lnTo>
                  <a:lnTo>
                    <a:pt x="69850" y="498348"/>
                  </a:lnTo>
                  <a:lnTo>
                    <a:pt x="31750" y="498348"/>
                  </a:lnTo>
                  <a:lnTo>
                    <a:pt x="31750" y="485648"/>
                  </a:lnTo>
                  <a:close/>
                </a:path>
                <a:path w="76200" h="561975">
                  <a:moveTo>
                    <a:pt x="44450" y="0"/>
                  </a:moveTo>
                  <a:lnTo>
                    <a:pt x="31750" y="0"/>
                  </a:lnTo>
                  <a:lnTo>
                    <a:pt x="31750" y="498348"/>
                  </a:lnTo>
                  <a:lnTo>
                    <a:pt x="44450" y="498348"/>
                  </a:lnTo>
                  <a:lnTo>
                    <a:pt x="44450" y="0"/>
                  </a:lnTo>
                  <a:close/>
                </a:path>
                <a:path w="76200" h="561975">
                  <a:moveTo>
                    <a:pt x="76200" y="485648"/>
                  </a:moveTo>
                  <a:lnTo>
                    <a:pt x="44450" y="485648"/>
                  </a:lnTo>
                  <a:lnTo>
                    <a:pt x="44450" y="498348"/>
                  </a:lnTo>
                  <a:lnTo>
                    <a:pt x="69850" y="498348"/>
                  </a:lnTo>
                  <a:lnTo>
                    <a:pt x="76200" y="4856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903" y="3073908"/>
              <a:ext cx="5955665" cy="0"/>
            </a:xfrm>
            <a:custGeom>
              <a:avLst/>
              <a:gdLst/>
              <a:ahLst/>
              <a:cxnLst/>
              <a:rect l="l" t="t" r="r" b="b"/>
              <a:pathLst>
                <a:path w="5955665">
                  <a:moveTo>
                    <a:pt x="0" y="0"/>
                  </a:moveTo>
                  <a:lnTo>
                    <a:pt x="5955538" y="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9804" y="3063239"/>
              <a:ext cx="6032500" cy="518159"/>
            </a:xfrm>
            <a:custGeom>
              <a:avLst/>
              <a:gdLst/>
              <a:ahLst/>
              <a:cxnLst/>
              <a:rect l="l" t="t" r="r" b="b"/>
              <a:pathLst>
                <a:path w="6032500" h="518160">
                  <a:moveTo>
                    <a:pt x="76200" y="441579"/>
                  </a:moveTo>
                  <a:lnTo>
                    <a:pt x="44450" y="441579"/>
                  </a:lnTo>
                  <a:lnTo>
                    <a:pt x="44450" y="10668"/>
                  </a:lnTo>
                  <a:lnTo>
                    <a:pt x="31750" y="10668"/>
                  </a:lnTo>
                  <a:lnTo>
                    <a:pt x="31750" y="441579"/>
                  </a:lnTo>
                  <a:lnTo>
                    <a:pt x="0" y="441579"/>
                  </a:lnTo>
                  <a:lnTo>
                    <a:pt x="38100" y="517791"/>
                  </a:lnTo>
                  <a:lnTo>
                    <a:pt x="69850" y="454279"/>
                  </a:lnTo>
                  <a:lnTo>
                    <a:pt x="76200" y="441579"/>
                  </a:lnTo>
                  <a:close/>
                </a:path>
                <a:path w="6032500" h="518160">
                  <a:moveTo>
                    <a:pt x="4151376" y="441579"/>
                  </a:moveTo>
                  <a:lnTo>
                    <a:pt x="4119626" y="441579"/>
                  </a:lnTo>
                  <a:lnTo>
                    <a:pt x="4119626" y="10668"/>
                  </a:lnTo>
                  <a:lnTo>
                    <a:pt x="4106926" y="10668"/>
                  </a:lnTo>
                  <a:lnTo>
                    <a:pt x="4106926" y="441579"/>
                  </a:lnTo>
                  <a:lnTo>
                    <a:pt x="4075176" y="441579"/>
                  </a:lnTo>
                  <a:lnTo>
                    <a:pt x="4113276" y="517791"/>
                  </a:lnTo>
                  <a:lnTo>
                    <a:pt x="4145026" y="454279"/>
                  </a:lnTo>
                  <a:lnTo>
                    <a:pt x="4151376" y="441579"/>
                  </a:lnTo>
                  <a:close/>
                </a:path>
                <a:path w="6032500" h="518160">
                  <a:moveTo>
                    <a:pt x="6031992" y="430911"/>
                  </a:moveTo>
                  <a:lnTo>
                    <a:pt x="6000242" y="430911"/>
                  </a:lnTo>
                  <a:lnTo>
                    <a:pt x="6000242" y="0"/>
                  </a:lnTo>
                  <a:lnTo>
                    <a:pt x="5987542" y="0"/>
                  </a:lnTo>
                  <a:lnTo>
                    <a:pt x="5987542" y="430911"/>
                  </a:lnTo>
                  <a:lnTo>
                    <a:pt x="5955792" y="430911"/>
                  </a:lnTo>
                  <a:lnTo>
                    <a:pt x="5993892" y="507111"/>
                  </a:lnTo>
                  <a:lnTo>
                    <a:pt x="6025642" y="443611"/>
                  </a:lnTo>
                  <a:lnTo>
                    <a:pt x="6031992" y="43091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31" y="7766"/>
                  </a:lnTo>
                  <a:lnTo>
                    <a:pt x="62396" y="29394"/>
                  </a:lnTo>
                  <a:lnTo>
                    <a:pt x="29405" y="62380"/>
                  </a:lnTo>
                  <a:lnTo>
                    <a:pt x="7769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9" y="810182"/>
                  </a:lnTo>
                  <a:lnTo>
                    <a:pt x="29405" y="852019"/>
                  </a:lnTo>
                  <a:lnTo>
                    <a:pt x="62396" y="885005"/>
                  </a:lnTo>
                  <a:lnTo>
                    <a:pt x="104231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07541" y="3582162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9" y="104217"/>
                  </a:lnTo>
                  <a:lnTo>
                    <a:pt x="29405" y="62380"/>
                  </a:lnTo>
                  <a:lnTo>
                    <a:pt x="62396" y="29394"/>
                  </a:lnTo>
                  <a:lnTo>
                    <a:pt x="104231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31" y="906633"/>
                  </a:lnTo>
                  <a:lnTo>
                    <a:pt x="62396" y="885005"/>
                  </a:lnTo>
                  <a:lnTo>
                    <a:pt x="29405" y="852019"/>
                  </a:lnTo>
                  <a:lnTo>
                    <a:pt x="7769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08275" y="3737610"/>
            <a:ext cx="1019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2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>
              <a:latin typeface="Calibri"/>
              <a:cs typeface="Calibri"/>
            </a:endParaRPr>
          </a:p>
          <a:p>
            <a:pPr marL="1270" algn="ctr"/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17500" y="3624009"/>
            <a:ext cx="1400810" cy="940435"/>
            <a:chOff x="4893500" y="3624008"/>
            <a:chExt cx="1400810" cy="940435"/>
          </a:xfrm>
        </p:grpSpPr>
        <p:sp>
          <p:nvSpPr>
            <p:cNvPr id="18" name="object 18"/>
            <p:cNvSpPr/>
            <p:nvPr/>
          </p:nvSpPr>
          <p:spPr>
            <a:xfrm>
              <a:off x="4906518" y="3637026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6518" y="3637026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85966" y="3615690"/>
            <a:ext cx="10623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spcBef>
                <a:spcPts val="100"/>
              </a:spcBef>
            </a:pPr>
            <a:r>
              <a:rPr sz="1200" b="1" spc="-65" dirty="0">
                <a:solidFill>
                  <a:srgbClr val="FFFFFF"/>
                </a:solidFill>
                <a:latin typeface="Calibri"/>
                <a:cs typeface="Calibri"/>
              </a:rPr>
              <a:t>PAY </a:t>
            </a:r>
            <a:r>
              <a:rPr sz="1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200" b="1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spc="-8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1200" b="1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FFFFFF"/>
                </a:solidFill>
                <a:latin typeface="Calibri"/>
                <a:cs typeface="Calibri"/>
              </a:rPr>
              <a:t>ANSF  ER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MONEY</a:t>
            </a:r>
            <a:r>
              <a:rPr sz="1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1200" b="1" spc="-25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libri"/>
                <a:cs typeface="Calibri"/>
              </a:rPr>
              <a:t>EMPLOYEE </a:t>
            </a:r>
            <a:r>
              <a:rPr sz="1200" b="1" spc="-5" dirty="0">
                <a:solidFill>
                  <a:srgbClr val="FFFFFF"/>
                </a:solidFill>
                <a:latin typeface="Calibri"/>
                <a:cs typeface="Calibri"/>
              </a:rPr>
              <a:t> ACCOUNT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4316" y="3610293"/>
            <a:ext cx="1400810" cy="940435"/>
            <a:chOff x="6850316" y="3610292"/>
            <a:chExt cx="1400810" cy="940435"/>
          </a:xfrm>
        </p:grpSpPr>
        <p:sp>
          <p:nvSpPr>
            <p:cNvPr id="22" name="object 22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6333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25002" y="3641217"/>
            <a:ext cx="10985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spcBef>
                <a:spcPts val="100"/>
              </a:spcBef>
            </a:pPr>
            <a:r>
              <a:rPr spc="-45" dirty="0">
                <a:solidFill>
                  <a:srgbClr val="FFFFFF"/>
                </a:solidFill>
                <a:latin typeface="Calibri"/>
                <a:cs typeface="Calibri"/>
              </a:rPr>
              <a:t>PAYSLIP </a:t>
            </a:r>
            <a:r>
              <a:rPr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GENER</a:t>
            </a:r>
            <a:r>
              <a:rPr spc="-1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TIO  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56760" y="3073907"/>
            <a:ext cx="1400810" cy="1477010"/>
            <a:chOff x="3032760" y="3073907"/>
            <a:chExt cx="1400810" cy="1477010"/>
          </a:xfrm>
        </p:grpSpPr>
        <p:sp>
          <p:nvSpPr>
            <p:cNvPr id="26" name="object 26"/>
            <p:cNvSpPr/>
            <p:nvPr/>
          </p:nvSpPr>
          <p:spPr>
            <a:xfrm>
              <a:off x="3617976" y="3073907"/>
              <a:ext cx="76200" cy="507365"/>
            </a:xfrm>
            <a:custGeom>
              <a:avLst/>
              <a:gdLst/>
              <a:ahLst/>
              <a:cxnLst/>
              <a:rect l="l" t="t" r="r" b="b"/>
              <a:pathLst>
                <a:path w="76200" h="507364">
                  <a:moveTo>
                    <a:pt x="31750" y="430911"/>
                  </a:moveTo>
                  <a:lnTo>
                    <a:pt x="0" y="430911"/>
                  </a:lnTo>
                  <a:lnTo>
                    <a:pt x="38100" y="507111"/>
                  </a:lnTo>
                  <a:lnTo>
                    <a:pt x="69850" y="443611"/>
                  </a:lnTo>
                  <a:lnTo>
                    <a:pt x="31750" y="443611"/>
                  </a:lnTo>
                  <a:lnTo>
                    <a:pt x="31750" y="430911"/>
                  </a:lnTo>
                  <a:close/>
                </a:path>
                <a:path w="76200" h="507364">
                  <a:moveTo>
                    <a:pt x="44450" y="0"/>
                  </a:moveTo>
                  <a:lnTo>
                    <a:pt x="31750" y="0"/>
                  </a:lnTo>
                  <a:lnTo>
                    <a:pt x="31750" y="443611"/>
                  </a:lnTo>
                  <a:lnTo>
                    <a:pt x="44450" y="443611"/>
                  </a:lnTo>
                  <a:lnTo>
                    <a:pt x="44450" y="0"/>
                  </a:lnTo>
                  <a:close/>
                </a:path>
                <a:path w="76200" h="507364">
                  <a:moveTo>
                    <a:pt x="76200" y="430911"/>
                  </a:moveTo>
                  <a:lnTo>
                    <a:pt x="44450" y="430911"/>
                  </a:lnTo>
                  <a:lnTo>
                    <a:pt x="44450" y="443611"/>
                  </a:lnTo>
                  <a:lnTo>
                    <a:pt x="69850" y="443611"/>
                  </a:lnTo>
                  <a:lnTo>
                    <a:pt x="76200" y="430911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571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122224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222248" y="914400"/>
                  </a:lnTo>
                  <a:lnTo>
                    <a:pt x="1270430" y="906633"/>
                  </a:lnTo>
                  <a:lnTo>
                    <a:pt x="1312267" y="885005"/>
                  </a:lnTo>
                  <a:lnTo>
                    <a:pt x="1345253" y="852019"/>
                  </a:lnTo>
                  <a:lnTo>
                    <a:pt x="1366881" y="810182"/>
                  </a:lnTo>
                  <a:lnTo>
                    <a:pt x="1374648" y="762000"/>
                  </a:lnTo>
                  <a:lnTo>
                    <a:pt x="1374648" y="152400"/>
                  </a:lnTo>
                  <a:lnTo>
                    <a:pt x="1366881" y="104217"/>
                  </a:lnTo>
                  <a:lnTo>
                    <a:pt x="1345253" y="62380"/>
                  </a:lnTo>
                  <a:lnTo>
                    <a:pt x="1312267" y="29394"/>
                  </a:lnTo>
                  <a:lnTo>
                    <a:pt x="1270430" y="7766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45714" y="3623309"/>
              <a:ext cx="1374775" cy="914400"/>
            </a:xfrm>
            <a:custGeom>
              <a:avLst/>
              <a:gdLst/>
              <a:ahLst/>
              <a:cxnLst/>
              <a:rect l="l" t="t" r="r" b="b"/>
              <a:pathLst>
                <a:path w="137477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222248" y="0"/>
                  </a:lnTo>
                  <a:lnTo>
                    <a:pt x="1270430" y="7766"/>
                  </a:lnTo>
                  <a:lnTo>
                    <a:pt x="1312267" y="29394"/>
                  </a:lnTo>
                  <a:lnTo>
                    <a:pt x="1345253" y="62380"/>
                  </a:lnTo>
                  <a:lnTo>
                    <a:pt x="1366881" y="104217"/>
                  </a:lnTo>
                  <a:lnTo>
                    <a:pt x="1374648" y="152400"/>
                  </a:lnTo>
                  <a:lnTo>
                    <a:pt x="1374648" y="762000"/>
                  </a:lnTo>
                  <a:lnTo>
                    <a:pt x="1366881" y="810182"/>
                  </a:lnTo>
                  <a:lnTo>
                    <a:pt x="1345253" y="852019"/>
                  </a:lnTo>
                  <a:lnTo>
                    <a:pt x="1312267" y="885005"/>
                  </a:lnTo>
                  <a:lnTo>
                    <a:pt x="1270430" y="906633"/>
                  </a:lnTo>
                  <a:lnTo>
                    <a:pt x="122224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25907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35830" y="3641217"/>
            <a:ext cx="10407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  <a:latin typeface="Calibri"/>
                <a:cs typeface="Calibri"/>
              </a:rPr>
              <a:t>WORK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 H</a:t>
            </a:r>
            <a:r>
              <a:rPr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R/</a:t>
            </a:r>
            <a:r>
              <a:rPr spc="-3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pc="-1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Y  S</a:t>
            </a:r>
            <a:r>
              <a:rPr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1710" y="5586171"/>
            <a:ext cx="573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Note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It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further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decomposed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next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 as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per</a:t>
            </a:r>
            <a:r>
              <a:rPr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/>
                <a:cs typeface="Calibri"/>
              </a:rPr>
              <a:t>need</a:t>
            </a:r>
            <a:endParaRPr>
              <a:latin typeface="Calibri"/>
              <a:cs typeface="Calibri"/>
            </a:endParaRP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EE284177-23E3-4D2C-B03A-219B03539F3F}"/>
              </a:ext>
            </a:extLst>
          </p:cNvPr>
          <p:cNvSpPr txBox="1">
            <a:spLocks/>
          </p:cNvSpPr>
          <p:nvPr/>
        </p:nvSpPr>
        <p:spPr bwMode="gray">
          <a:xfrm>
            <a:off x="828575" y="-110640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295857" y="166014"/>
            <a:ext cx="12951116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 algn="ctr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0468" y="1177723"/>
            <a:ext cx="8606790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spcBef>
                <a:spcPts val="30"/>
              </a:spcBef>
              <a:tabLst>
                <a:tab pos="1025525" algn="l"/>
                <a:tab pos="1726564" algn="l"/>
                <a:tab pos="2179955" algn="l"/>
                <a:tab pos="3101975" algn="l"/>
                <a:tab pos="4045585" algn="l"/>
                <a:tab pos="4697730" algn="l"/>
                <a:tab pos="5855970" algn="l"/>
                <a:tab pos="6593840" algn="l"/>
                <a:tab pos="7941309" algn="l"/>
              </a:tabLst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	a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	3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basi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c	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s	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r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lving	a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y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oble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m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using 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computer/computer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Analyse</a:t>
            </a:r>
            <a:r>
              <a:rPr sz="2400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/</a:t>
            </a:r>
            <a:r>
              <a:rPr sz="2400" spc="-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Define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469900" marR="5080" indent="-457200">
              <a:buAutoNum type="arabicPeriod"/>
              <a:tabLst>
                <a:tab pos="469265" algn="l"/>
                <a:tab pos="469900" algn="l"/>
                <a:tab pos="1447800" algn="l"/>
                <a:tab pos="2616835" algn="l"/>
                <a:tab pos="4217670" algn="l"/>
                <a:tab pos="4670425" algn="l"/>
                <a:tab pos="6092190" algn="l"/>
                <a:tab pos="7138034" algn="l"/>
                <a:tab pos="8127365" algn="l"/>
              </a:tabLst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Desig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n	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Soluti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n	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(de</a:t>
            </a:r>
            <a:r>
              <a:rPr sz="2400" spc="-35" dirty="0">
                <a:solidFill>
                  <a:srgbClr val="77923B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eloping	an	al</a:t>
            </a:r>
            <a:r>
              <a:rPr sz="2400" spc="-15" dirty="0">
                <a:solidFill>
                  <a:srgbClr val="77923B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orit</a:t>
            </a:r>
            <a:r>
              <a:rPr sz="2400" spc="-20" dirty="0">
                <a:solidFill>
                  <a:srgbClr val="77923B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m,	</a:t>
            </a:r>
            <a:r>
              <a:rPr sz="2400" spc="-20" dirty="0">
                <a:solidFill>
                  <a:srgbClr val="77923B"/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odin</a:t>
            </a:r>
            <a:r>
              <a:rPr sz="2400" spc="10" dirty="0">
                <a:solidFill>
                  <a:srgbClr val="77923B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,	</a:t>
            </a:r>
            <a:r>
              <a:rPr sz="2400" spc="-25" dirty="0">
                <a:solidFill>
                  <a:srgbClr val="77923B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solidFill>
                  <a:srgbClr val="77923B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ting	and  debugging)</a:t>
            </a:r>
            <a:endParaRPr sz="2400" dirty="0">
              <a:latin typeface="Calibri"/>
              <a:cs typeface="Calibri"/>
            </a:endParaRPr>
          </a:p>
          <a:p>
            <a:pPr marL="469900" indent="-457200"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Implement</a:t>
            </a:r>
            <a:r>
              <a:rPr sz="2400" spc="-3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solution</a:t>
            </a:r>
            <a:endParaRPr sz="2400" dirty="0">
              <a:latin typeface="Calibri"/>
              <a:cs typeface="Calibri"/>
            </a:endParaRPr>
          </a:p>
          <a:p>
            <a:pPr marL="469900"/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Which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can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 further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extended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larger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domain.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04940" y="4128491"/>
            <a:ext cx="4693920" cy="2563495"/>
            <a:chOff x="2391155" y="4128490"/>
            <a:chExt cx="4693920" cy="25634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91155" y="4128490"/>
              <a:ext cx="4693920" cy="25634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6227" y="4323588"/>
              <a:ext cx="4123944" cy="1993392"/>
            </a:xfrm>
            <a:prstGeom prst="rect">
              <a:avLst/>
            </a:prstGeom>
          </p:spPr>
        </p:pic>
      </p:grpSp>
      <p:sp>
        <p:nvSpPr>
          <p:cNvPr id="11" name="Title 3">
            <a:extLst>
              <a:ext uri="{FF2B5EF4-FFF2-40B4-BE49-F238E27FC236}">
                <a16:creationId xmlns:a16="http://schemas.microsoft.com/office/drawing/2014/main" id="{20C89578-432C-4548-A443-A9F51B79A997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180356" y="412700"/>
            <a:ext cx="13576667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25642" y="1287527"/>
            <a:ext cx="9798518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spcBef>
                <a:spcPts val="30"/>
              </a:spcBef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1.</a:t>
            </a:r>
            <a:r>
              <a:rPr sz="2400" spc="68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Analyse</a:t>
            </a:r>
            <a:r>
              <a:rPr sz="2400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/</a:t>
            </a:r>
            <a:r>
              <a:rPr sz="2400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Define</a:t>
            </a:r>
            <a:r>
              <a:rPr sz="2400" spc="1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12700" marR="6350" algn="just"/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almost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every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methodology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the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first</a:t>
            </a:r>
            <a:r>
              <a:rPr sz="2400" spc="5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</a:t>
            </a:r>
            <a:r>
              <a:rPr sz="2400" spc="5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defining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or identifying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the problem.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 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most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difficult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 the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most important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all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steps.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It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involves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diagnosing 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situation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 </a:t>
            </a:r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that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focus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on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real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not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on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symptoms.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example,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‘if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performance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any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department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substandard,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we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might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think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with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individuals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submitting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work. </a:t>
            </a:r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However,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if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look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bit </a:t>
            </a:r>
            <a:r>
              <a:rPr sz="2400" spc="-35" dirty="0">
                <a:solidFill>
                  <a:srgbClr val="00AFEF"/>
                </a:solidFill>
                <a:latin typeface="Calibri"/>
                <a:cs typeface="Calibri"/>
              </a:rPr>
              <a:t>deeper,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the real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issue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might be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lack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training,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an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unreasonable</a:t>
            </a:r>
            <a:r>
              <a:rPr sz="24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workload’.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tabLst>
                <a:tab pos="440690" algn="l"/>
                <a:tab pos="1324610" algn="l"/>
                <a:tab pos="2581910" algn="l"/>
                <a:tab pos="3374390" algn="l"/>
                <a:tab pos="4142740" algn="l"/>
                <a:tab pos="4796790" algn="l"/>
                <a:tab pos="5869940" algn="l"/>
                <a:tab pos="6552565" algn="l"/>
                <a:tab pos="7734300" algn="l"/>
              </a:tabLst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	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above	example,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same	thing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may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happen	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with	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solving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901065" algn="l"/>
                <a:tab pos="2344420" algn="l"/>
                <a:tab pos="3711575" algn="l"/>
                <a:tab pos="4248150" algn="l"/>
                <a:tab pos="5293360" algn="l"/>
                <a:tab pos="6471920" algn="l"/>
              </a:tabLst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using	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computer	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program,	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So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before	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starting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designing/coding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,problem must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thoroughly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defined/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analysed.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A29BFEF-BE48-4BA6-9BF4-2C45D9E5C9BF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0568" y="1682242"/>
            <a:ext cx="3258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0568" y="2112009"/>
            <a:ext cx="5466080" cy="12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1.	Analyse</a:t>
            </a:r>
            <a:r>
              <a:rPr sz="2400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/</a:t>
            </a:r>
            <a:r>
              <a:rPr sz="2400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Define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problem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3360"/>
              </a:lnSpc>
              <a:spcBef>
                <a:spcPts val="85"/>
              </a:spcBef>
              <a:tabLst>
                <a:tab pos="783590" algn="l"/>
                <a:tab pos="2117090" algn="l"/>
                <a:tab pos="2649220" algn="l"/>
                <a:tab pos="4968875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Th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ess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u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de</a:t>
            </a:r>
            <a:r>
              <a:rPr sz="2800" spc="-5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-45" dirty="0">
                <a:solidFill>
                  <a:srgbClr val="00AFEF"/>
                </a:solidFill>
                <a:latin typeface="Calibri"/>
                <a:cs typeface="Calibri"/>
              </a:rPr>
              <a:t>st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din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he 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defining</a:t>
            </a:r>
            <a:r>
              <a:rPr sz="2800" spc="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it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sz="2800" spc="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basis</a:t>
            </a:r>
            <a:r>
              <a:rPr sz="2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following: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5310" y="2474417"/>
            <a:ext cx="293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467485" algn="l"/>
                <a:tab pos="2246630" algn="l"/>
              </a:tabLst>
            </a:pP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800" spc="-5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ob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t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hen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0569" y="3328542"/>
            <a:ext cx="60826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Data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requirement</a:t>
            </a:r>
            <a:r>
              <a:rPr sz="2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given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 problem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0" dirty="0">
                <a:solidFill>
                  <a:srgbClr val="00AFEF"/>
                </a:solidFill>
                <a:latin typeface="Calibri"/>
                <a:cs typeface="Calibri"/>
              </a:rPr>
              <a:t>Type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 input</a:t>
            </a:r>
            <a:r>
              <a:rPr sz="2800" spc="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variable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required</a:t>
            </a:r>
            <a:endParaRPr sz="2800" dirty="0">
              <a:latin typeface="Calibri"/>
              <a:cs typeface="Calibri"/>
            </a:endParaRPr>
          </a:p>
          <a:p>
            <a:pPr marL="355600" marR="5080" indent="-342900">
              <a:buFont typeface="Arial MT"/>
              <a:buChar char="•"/>
              <a:tabLst>
                <a:tab pos="354965" algn="l"/>
                <a:tab pos="355600" algn="l"/>
                <a:tab pos="1264920" algn="l"/>
                <a:tab pos="1792605" algn="l"/>
                <a:tab pos="3008630" algn="l"/>
                <a:tab pos="4384040" algn="l"/>
                <a:tab pos="5847080" algn="l"/>
              </a:tabLst>
            </a:pPr>
            <a:r>
              <a:rPr sz="2800" spc="-13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y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ou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spc="-10" dirty="0">
                <a:solidFill>
                  <a:srgbClr val="00AFEF"/>
                </a:solidFill>
                <a:latin typeface="Calibri"/>
                <a:cs typeface="Calibri"/>
              </a:rPr>
              <a:t>pu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ariab</a:t>
            </a:r>
            <a:r>
              <a:rPr sz="2800" spc="-20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equi</a:t>
            </a:r>
            <a:r>
              <a:rPr sz="2800" spc="-5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2800" dirty="0">
                <a:solidFill>
                  <a:srgbClr val="00AFEF"/>
                </a:solidFill>
                <a:latin typeface="Calibri"/>
                <a:cs typeface="Calibri"/>
              </a:rPr>
              <a:t>	is  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37956" y="4182236"/>
            <a:ext cx="868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25" dirty="0">
                <a:solidFill>
                  <a:srgbClr val="00AFEF"/>
                </a:solidFill>
                <a:latin typeface="Calibri"/>
                <a:cs typeface="Calibri"/>
              </a:rPr>
              <a:t>c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al</a:t>
            </a: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l</a:t>
            </a:r>
            <a:r>
              <a:rPr sz="2800" spc="-5" dirty="0">
                <a:solidFill>
                  <a:srgbClr val="00AFEF"/>
                </a:solidFill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11234" y="4182236"/>
            <a:ext cx="1246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5" dirty="0">
                <a:solidFill>
                  <a:srgbClr val="00AFEF"/>
                </a:solidFill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3417E8BF-101D-42F8-9B7D-950289926DD8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200" y="1395627"/>
            <a:ext cx="8812161" cy="447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  <a:p>
            <a:pPr marL="12700" algn="just">
              <a:spcBef>
                <a:spcPts val="25"/>
              </a:spcBef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1.</a:t>
            </a:r>
            <a:r>
              <a:rPr sz="2400" spc="68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Analyse</a:t>
            </a:r>
            <a:r>
              <a:rPr sz="2400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/</a:t>
            </a:r>
            <a:r>
              <a:rPr sz="2400" spc="-1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Define</a:t>
            </a:r>
            <a:r>
              <a:rPr sz="2400" spc="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problem</a:t>
            </a:r>
            <a:endParaRPr sz="2400" dirty="0">
              <a:latin typeface="Calibri"/>
              <a:cs typeface="Calibri"/>
            </a:endParaRPr>
          </a:p>
          <a:p>
            <a:pPr marL="12700" marR="5080" algn="just"/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Suppose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we are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assigned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solve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an arithmetic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we are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familiar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with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steps involved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solving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that problem.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In Such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case,we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will not be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able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solve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same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applied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writing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computer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programs.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computer programmer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cannot write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the instructions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followed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by</a:t>
            </a:r>
            <a:r>
              <a:rPr sz="2400" spc="5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computer</a:t>
            </a:r>
            <a:r>
              <a:rPr sz="2400" spc="5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unless 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knows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how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solve that problem.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first step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application development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 definition.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 addition, a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souce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data,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logical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practical procedures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needed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solve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problem.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This analysis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must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taken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placed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before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actual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preparation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program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development,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otherwise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cause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much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cost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6C86EBF-1EAB-4A01-A0C4-ED7024E424BF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95999" y="556783"/>
            <a:ext cx="5877827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976" y="1368245"/>
            <a:ext cx="10515600" cy="3760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lang="en-US" sz="2800" dirty="0">
              <a:latin typeface="Calibri"/>
              <a:cs typeface="Calibri"/>
            </a:endParaRPr>
          </a:p>
          <a:p>
            <a:pPr marL="12700" marR="155575">
              <a:spcBef>
                <a:spcPts val="25"/>
              </a:spcBef>
              <a:tabLst>
                <a:tab pos="1024255" algn="l"/>
                <a:tab pos="1393190" algn="l"/>
                <a:tab pos="1719580" algn="l"/>
                <a:tab pos="2840990" algn="l"/>
              </a:tabLst>
            </a:pPr>
            <a:r>
              <a:rPr lang="en-US" sz="2400" spc="-5" dirty="0">
                <a:solidFill>
                  <a:srgbClr val="77923B"/>
                </a:solidFill>
                <a:latin typeface="Calibri"/>
                <a:cs typeface="Calibri"/>
              </a:rPr>
              <a:t>2.</a:t>
            </a:r>
            <a:r>
              <a:rPr lang="en-US" sz="240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77923B"/>
                </a:solidFill>
                <a:latin typeface="Calibri"/>
                <a:cs typeface="Calibri"/>
              </a:rPr>
              <a:t>Design</a:t>
            </a:r>
            <a:r>
              <a:rPr lang="en-US" sz="2400" spc="5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77923B"/>
                </a:solidFill>
                <a:latin typeface="Calibri"/>
                <a:cs typeface="Calibri"/>
              </a:rPr>
              <a:t>Solution </a:t>
            </a:r>
            <a:r>
              <a:rPr lang="en-US" sz="240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Desig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n is	a 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lang="en-US" sz="24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oces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s </a:t>
            </a:r>
            <a:r>
              <a:rPr lang="en-US" sz="2400" spc="-40" dirty="0">
                <a:solidFill>
                  <a:srgbClr val="00AFEF"/>
                </a:solidFill>
                <a:latin typeface="Calibri"/>
                <a:cs typeface="Calibri"/>
              </a:rPr>
              <a:t>to 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lang="en-US" sz="2400" spc="-5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lang="en-US" sz="2400" spc="-30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US" sz="2400" spc="-50" dirty="0">
                <a:solidFill>
                  <a:srgbClr val="00AFEF"/>
                </a:solidFill>
                <a:latin typeface="Calibri"/>
                <a:cs typeface="Calibri"/>
              </a:rPr>
              <a:t>f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or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m	 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use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r </a:t>
            </a:r>
            <a:r>
              <a:rPr lang="en-US" sz="2400" spc="-3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equi</a:t>
            </a:r>
            <a:r>
              <a:rPr lang="en-US" sz="2400" spc="-3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em</a:t>
            </a:r>
            <a:r>
              <a:rPr lang="en-US" sz="2400" spc="10" dirty="0">
                <a:solidFill>
                  <a:srgbClr val="00AFEF"/>
                </a:solidFill>
                <a:latin typeface="Calibri"/>
                <a:cs typeface="Calibri"/>
              </a:rPr>
              <a:t>e</a:t>
            </a:r>
            <a:r>
              <a:rPr lang="en-US" sz="2400" spc="-2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ts i</a:t>
            </a:r>
            <a:r>
              <a:rPr lang="en-US" sz="2400" spc="-25" dirty="0">
                <a:solidFill>
                  <a:srgbClr val="00AFEF"/>
                </a:solidFill>
                <a:latin typeface="Calibri"/>
                <a:cs typeface="Calibri"/>
              </a:rPr>
              <a:t>nt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o </a:t>
            </a:r>
            <a:r>
              <a:rPr lang="en-US" sz="2400" spc="-5" dirty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lang="en-US" sz="2400" spc="-10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me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suitable</a:t>
            </a:r>
            <a:r>
              <a:rPr sz="2400" spc="3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form,</a:t>
            </a:r>
            <a:r>
              <a:rPr sz="2400" spc="3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which</a:t>
            </a:r>
            <a:r>
              <a:rPr sz="2400" spc="3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helps</a:t>
            </a:r>
            <a:r>
              <a:rPr sz="2400" spc="3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3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programmer</a:t>
            </a:r>
            <a:r>
              <a:rPr sz="2400" spc="3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400" spc="2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software</a:t>
            </a:r>
            <a:r>
              <a:rPr sz="2400" spc="30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coding</a:t>
            </a:r>
            <a:r>
              <a:rPr sz="2400" spc="2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and</a:t>
            </a:r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implementation.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tabLst>
                <a:tab pos="1845945" algn="l"/>
                <a:tab pos="2696210" algn="l"/>
                <a:tab pos="3916045" algn="l"/>
                <a:tab pos="4885055" algn="l"/>
                <a:tab pos="5659755" algn="l"/>
                <a:tab pos="6224905" algn="l"/>
                <a:tab pos="6804025" algn="l"/>
                <a:tab pos="7578725" algn="l"/>
                <a:tab pos="8336280" algn="l"/>
              </a:tabLst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400" spc="-4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mi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g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ls,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am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gn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ls	a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e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ls	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use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d	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develop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a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program.</a:t>
            </a:r>
            <a:r>
              <a:rPr sz="2400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following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some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them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AF50"/>
                </a:solidFill>
                <a:latin typeface="Calibri"/>
                <a:cs typeface="Calibri"/>
              </a:rPr>
              <a:t>Algorithm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Flowchart</a:t>
            </a:r>
            <a:endParaRPr sz="2400" dirty="0">
              <a:latin typeface="Calibri"/>
              <a:cs typeface="Calibri"/>
            </a:endParaRPr>
          </a:p>
          <a:p>
            <a:pPr marL="927100" lvl="1" indent="-457200">
              <a:spcBef>
                <a:spcPts val="5"/>
              </a:spcBef>
              <a:buFont typeface="Wingdings"/>
              <a:buChar char=""/>
              <a:tabLst>
                <a:tab pos="926465" algn="l"/>
                <a:tab pos="927100" algn="l"/>
              </a:tabLst>
            </a:pP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Pseudo-code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758998B-CE8B-40C0-8E3A-E91001C241A2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4143" y="1332652"/>
            <a:ext cx="10212404" cy="375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  <a:p>
            <a:pPr marL="12700" marR="5657850">
              <a:spcBef>
                <a:spcPts val="25"/>
              </a:spcBef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2. Design Solution </a:t>
            </a:r>
            <a:r>
              <a:rPr sz="24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Designing</a:t>
            </a:r>
            <a:r>
              <a:rPr sz="2400" u="heavy" spc="-5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</a:t>
            </a:r>
            <a:r>
              <a:rPr sz="2400" u="heavy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algorithm: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spcBef>
                <a:spcPts val="5"/>
              </a:spcBef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algorithm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 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plan,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logical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step-by-step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process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for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solving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problem.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Algorithms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normally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written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flowchart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or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in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pseudo-code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as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it’s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next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level.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/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When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designing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algorithm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there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are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two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main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areas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look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at: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big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picture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What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final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goal?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individual</a:t>
            </a:r>
            <a:r>
              <a:rPr sz="2400" spc="1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stages</a:t>
            </a:r>
            <a:r>
              <a:rPr sz="2400" spc="1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–</a:t>
            </a:r>
            <a:r>
              <a:rPr sz="2400" spc="1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What</a:t>
            </a:r>
            <a:r>
              <a:rPr sz="2400" spc="1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hurdles</a:t>
            </a:r>
            <a:r>
              <a:rPr sz="2400" spc="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need</a:t>
            </a:r>
            <a:r>
              <a:rPr sz="2400" spc="1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spc="1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be</a:t>
            </a:r>
            <a:r>
              <a:rPr sz="2400" spc="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overcome</a:t>
            </a:r>
            <a:r>
              <a:rPr sz="2400" spc="1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sz="2400" spc="1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endParaRPr sz="2400" dirty="0">
              <a:latin typeface="Calibri"/>
              <a:cs typeface="Calibri"/>
            </a:endParaRPr>
          </a:p>
          <a:p>
            <a:pPr marL="355600"/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way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goal?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E6F5EE4-F38E-4973-90CB-4712A86CEED6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976" y="2417371"/>
            <a:ext cx="10515600" cy="121821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14096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 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0" y="6548438"/>
            <a:ext cx="39433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810"/>
              </a:lnSpc>
            </a:pPr>
            <a:r>
              <a:rPr lang="en-IN" spc="-5"/>
              <a:t>Visit</a:t>
            </a:r>
            <a:r>
              <a:rPr lang="en-IN"/>
              <a:t> :</a:t>
            </a:r>
            <a:r>
              <a:rPr lang="en-IN" spc="5"/>
              <a:t> </a:t>
            </a:r>
            <a:r>
              <a:rPr lang="en-IN" spc="-5"/>
              <a:t>python.mykvs.in</a:t>
            </a:r>
            <a:r>
              <a:rPr lang="en-IN" spc="-15"/>
              <a:t> for</a:t>
            </a:r>
            <a:r>
              <a:rPr lang="en-IN" spc="-10"/>
              <a:t> regular</a:t>
            </a:r>
            <a:r>
              <a:rPr lang="en-IN" spc="-5"/>
              <a:t> </a:t>
            </a:r>
            <a:r>
              <a:rPr lang="en-IN" spc="-10"/>
              <a:t>updates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63852" y="6412992"/>
            <a:ext cx="8380730" cy="443865"/>
            <a:chOff x="339852" y="6412991"/>
            <a:chExt cx="8380730" cy="443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424" y="6417563"/>
              <a:ext cx="8371332" cy="43433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44424" y="6417563"/>
              <a:ext cx="8371840" cy="434340"/>
            </a:xfrm>
            <a:custGeom>
              <a:avLst/>
              <a:gdLst/>
              <a:ahLst/>
              <a:cxnLst/>
              <a:rect l="l" t="t" r="r" b="b"/>
              <a:pathLst>
                <a:path w="8371840" h="434340">
                  <a:moveTo>
                    <a:pt x="0" y="81432"/>
                  </a:moveTo>
                  <a:lnTo>
                    <a:pt x="2133" y="70869"/>
                  </a:lnTo>
                  <a:lnTo>
                    <a:pt x="7950" y="62242"/>
                  </a:lnTo>
                  <a:lnTo>
                    <a:pt x="16577" y="56425"/>
                  </a:lnTo>
                  <a:lnTo>
                    <a:pt x="27139" y="54292"/>
                  </a:lnTo>
                  <a:lnTo>
                    <a:pt x="8317103" y="54292"/>
                  </a:lnTo>
                  <a:lnTo>
                    <a:pt x="8317103" y="27139"/>
                  </a:lnTo>
                  <a:lnTo>
                    <a:pt x="8319222" y="16577"/>
                  </a:lnTo>
                  <a:lnTo>
                    <a:pt x="8325008" y="7950"/>
                  </a:lnTo>
                  <a:lnTo>
                    <a:pt x="8333605" y="2133"/>
                  </a:lnTo>
                  <a:lnTo>
                    <a:pt x="8344154" y="0"/>
                  </a:lnTo>
                  <a:lnTo>
                    <a:pt x="8354722" y="2133"/>
                  </a:lnTo>
                  <a:lnTo>
                    <a:pt x="8363362" y="7950"/>
                  </a:lnTo>
                  <a:lnTo>
                    <a:pt x="8369192" y="16577"/>
                  </a:lnTo>
                  <a:lnTo>
                    <a:pt x="8371332" y="27139"/>
                  </a:lnTo>
                  <a:lnTo>
                    <a:pt x="8371332" y="352903"/>
                  </a:lnTo>
                  <a:lnTo>
                    <a:pt x="8369192" y="363470"/>
                  </a:lnTo>
                  <a:lnTo>
                    <a:pt x="8363362" y="372099"/>
                  </a:lnTo>
                  <a:lnTo>
                    <a:pt x="8354722" y="377916"/>
                  </a:lnTo>
                  <a:lnTo>
                    <a:pt x="8344154" y="380050"/>
                  </a:lnTo>
                  <a:lnTo>
                    <a:pt x="54292" y="380050"/>
                  </a:lnTo>
                  <a:lnTo>
                    <a:pt x="54292" y="407195"/>
                  </a:lnTo>
                  <a:lnTo>
                    <a:pt x="52159" y="417760"/>
                  </a:lnTo>
                  <a:lnTo>
                    <a:pt x="46340" y="426388"/>
                  </a:lnTo>
                  <a:lnTo>
                    <a:pt x="37710" y="432206"/>
                  </a:lnTo>
                  <a:lnTo>
                    <a:pt x="27139" y="434339"/>
                  </a:lnTo>
                  <a:lnTo>
                    <a:pt x="16577" y="432206"/>
                  </a:lnTo>
                  <a:lnTo>
                    <a:pt x="7950" y="426388"/>
                  </a:lnTo>
                  <a:lnTo>
                    <a:pt x="2133" y="417760"/>
                  </a:lnTo>
                  <a:lnTo>
                    <a:pt x="0" y="407195"/>
                  </a:lnTo>
                  <a:lnTo>
                    <a:pt x="0" y="81432"/>
                  </a:lnTo>
                  <a:close/>
                </a:path>
                <a:path w="8371840" h="434340">
                  <a:moveTo>
                    <a:pt x="8317103" y="54292"/>
                  </a:moveTo>
                  <a:lnTo>
                    <a:pt x="8344154" y="54292"/>
                  </a:lnTo>
                  <a:lnTo>
                    <a:pt x="8354722" y="52159"/>
                  </a:lnTo>
                  <a:lnTo>
                    <a:pt x="8363362" y="46340"/>
                  </a:lnTo>
                  <a:lnTo>
                    <a:pt x="8369192" y="37710"/>
                  </a:lnTo>
                  <a:lnTo>
                    <a:pt x="8371332" y="27139"/>
                  </a:lnTo>
                </a:path>
                <a:path w="8371840" h="434340">
                  <a:moveTo>
                    <a:pt x="8344154" y="54292"/>
                  </a:moveTo>
                  <a:lnTo>
                    <a:pt x="8344154" y="27139"/>
                  </a:lnTo>
                  <a:lnTo>
                    <a:pt x="8344154" y="34645"/>
                  </a:lnTo>
                  <a:lnTo>
                    <a:pt x="8338058" y="40716"/>
                  </a:lnTo>
                  <a:lnTo>
                    <a:pt x="8330565" y="40716"/>
                  </a:lnTo>
                  <a:lnTo>
                    <a:pt x="8323072" y="40716"/>
                  </a:lnTo>
                  <a:lnTo>
                    <a:pt x="8316976" y="34645"/>
                  </a:lnTo>
                  <a:lnTo>
                    <a:pt x="8316976" y="27139"/>
                  </a:lnTo>
                </a:path>
                <a:path w="8371840" h="434340">
                  <a:moveTo>
                    <a:pt x="27139" y="108585"/>
                  </a:moveTo>
                  <a:lnTo>
                    <a:pt x="27139" y="81432"/>
                  </a:lnTo>
                  <a:lnTo>
                    <a:pt x="27139" y="73939"/>
                  </a:lnTo>
                  <a:lnTo>
                    <a:pt x="33223" y="67856"/>
                  </a:lnTo>
                  <a:lnTo>
                    <a:pt x="40716" y="67856"/>
                  </a:lnTo>
                  <a:lnTo>
                    <a:pt x="48221" y="67856"/>
                  </a:lnTo>
                  <a:lnTo>
                    <a:pt x="54292" y="73939"/>
                  </a:lnTo>
                  <a:lnTo>
                    <a:pt x="54292" y="81432"/>
                  </a:lnTo>
                  <a:lnTo>
                    <a:pt x="52161" y="92002"/>
                  </a:lnTo>
                  <a:lnTo>
                    <a:pt x="46347" y="100633"/>
                  </a:lnTo>
                  <a:lnTo>
                    <a:pt x="37720" y="106451"/>
                  </a:lnTo>
                  <a:lnTo>
                    <a:pt x="27152" y="108585"/>
                  </a:lnTo>
                  <a:lnTo>
                    <a:pt x="16589" y="106451"/>
                  </a:lnTo>
                  <a:lnTo>
                    <a:pt x="7962" y="100633"/>
                  </a:lnTo>
                  <a:lnTo>
                    <a:pt x="2145" y="92002"/>
                  </a:lnTo>
                  <a:lnTo>
                    <a:pt x="12" y="81432"/>
                  </a:lnTo>
                </a:path>
                <a:path w="8371840" h="434340">
                  <a:moveTo>
                    <a:pt x="54292" y="81432"/>
                  </a:moveTo>
                  <a:lnTo>
                    <a:pt x="54292" y="38005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6017" y="1682243"/>
            <a:ext cx="7623208" cy="4136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C000"/>
                </a:solidFill>
                <a:latin typeface="Calibri"/>
                <a:cs typeface="Calibri"/>
              </a:rPr>
              <a:t>Cycle</a:t>
            </a:r>
            <a:endParaRPr sz="2800" dirty="0">
              <a:latin typeface="Calibri"/>
              <a:cs typeface="Calibri"/>
            </a:endParaRPr>
          </a:p>
          <a:p>
            <a:pPr marL="12700">
              <a:spcBef>
                <a:spcPts val="25"/>
              </a:spcBef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2.</a:t>
            </a:r>
            <a:r>
              <a:rPr sz="24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Design</a:t>
            </a:r>
            <a:r>
              <a:rPr sz="24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Solution</a:t>
            </a:r>
            <a:endParaRPr sz="2400" dirty="0">
              <a:latin typeface="Calibri"/>
              <a:cs typeface="Calibri"/>
            </a:endParaRPr>
          </a:p>
          <a:p>
            <a:pPr marL="12700" marR="5080"/>
            <a:r>
              <a:rPr sz="2400" u="heavy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An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algorithm </a:t>
            </a:r>
            <a:r>
              <a:rPr sz="240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to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Find </a:t>
            </a:r>
            <a:r>
              <a:rPr sz="2400" u="heavy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largest </a:t>
            </a:r>
            <a:r>
              <a:rPr sz="2400" u="heavy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of </a:t>
            </a:r>
            <a:r>
              <a:rPr sz="2400" u="heavy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two numbers </a:t>
            </a:r>
            <a:endParaRPr lang="en-US" sz="2400" u="heavy" spc="-10" dirty="0">
              <a:solidFill>
                <a:srgbClr val="00AF50"/>
              </a:solidFill>
              <a:uFill>
                <a:solidFill>
                  <a:srgbClr val="00AF50"/>
                </a:solidFill>
              </a:uFill>
              <a:latin typeface="Calibri"/>
              <a:cs typeface="Calibri"/>
            </a:endParaRPr>
          </a:p>
          <a:p>
            <a:pPr marL="12700" marR="5080"/>
            <a:r>
              <a:rPr sz="2400" spc="-5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Step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1: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Start</a:t>
            </a:r>
            <a:endParaRPr sz="2400" dirty="0">
              <a:latin typeface="Calibri"/>
              <a:cs typeface="Calibri"/>
            </a:endParaRPr>
          </a:p>
          <a:p>
            <a:pPr marL="12700" marR="1978660">
              <a:spcBef>
                <a:spcPts val="5"/>
              </a:spcBef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Step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2:</a:t>
            </a:r>
            <a:r>
              <a:rPr sz="24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Declare</a:t>
            </a:r>
            <a:r>
              <a:rPr sz="24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variables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rgbClr val="00AFEF"/>
                </a:solidFill>
                <a:latin typeface="Calibri"/>
                <a:cs typeface="Calibri"/>
              </a:rPr>
              <a:t>a,b</a:t>
            </a:r>
            <a:endParaRPr lang="en-US" sz="2400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978660">
              <a:spcBef>
                <a:spcPts val="5"/>
              </a:spcBef>
            </a:pP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Step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3: 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Read variables </a:t>
            </a:r>
            <a:r>
              <a:rPr sz="2400" dirty="0" err="1">
                <a:solidFill>
                  <a:srgbClr val="00AFEF"/>
                </a:solidFill>
                <a:latin typeface="Calibri"/>
                <a:cs typeface="Calibri"/>
              </a:rPr>
              <a:t>a,b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endParaRPr lang="en-US" sz="2400" spc="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978660">
              <a:spcBef>
                <a:spcPts val="5"/>
              </a:spcBef>
            </a:pP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Step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4:</a:t>
            </a:r>
            <a:r>
              <a:rPr sz="2400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a&gt;b</a:t>
            </a:r>
            <a:endParaRPr sz="2400" dirty="0">
              <a:latin typeface="Calibri"/>
              <a:cs typeface="Calibri"/>
            </a:endParaRPr>
          </a:p>
          <a:p>
            <a:pPr marL="12700"/>
            <a:r>
              <a:rPr lang="en-US" sz="2400" dirty="0">
                <a:solidFill>
                  <a:srgbClr val="00AFEF"/>
                </a:solidFill>
                <a:latin typeface="Calibri"/>
                <a:cs typeface="Calibri"/>
              </a:rPr>
              <a:t>            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a&gt;b</a:t>
            </a:r>
            <a:endParaRPr sz="2400" dirty="0">
              <a:latin typeface="Calibri"/>
              <a:cs typeface="Calibri"/>
            </a:endParaRPr>
          </a:p>
          <a:p>
            <a:pPr marL="12700" marR="1628775"/>
            <a:r>
              <a:rPr lang="en-US" sz="2400" spc="-15" dirty="0">
                <a:solidFill>
                  <a:srgbClr val="00AFEF"/>
                </a:solidFill>
                <a:latin typeface="Calibri"/>
                <a:cs typeface="Calibri"/>
              </a:rPr>
              <a:t>          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Display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a is 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largest </a:t>
            </a:r>
            <a:r>
              <a:rPr sz="2400" spc="-40" dirty="0">
                <a:solidFill>
                  <a:srgbClr val="00AFEF"/>
                </a:solidFill>
                <a:latin typeface="Calibri"/>
                <a:cs typeface="Calibri"/>
              </a:rPr>
              <a:t>number. </a:t>
            </a:r>
            <a:endParaRPr lang="en-US" sz="2400" spc="-40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2700" marR="1628775"/>
            <a:r>
              <a:rPr sz="2400" spc="-5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2400" spc="-530" dirty="0">
                <a:solidFill>
                  <a:srgbClr val="00AFEF"/>
                </a:solidFill>
                <a:latin typeface="Calibri"/>
                <a:cs typeface="Calibri"/>
              </a:rPr>
              <a:t>      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Else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</a:pPr>
            <a:r>
              <a:rPr lang="en-US" sz="2400" spc="-15" dirty="0">
                <a:solidFill>
                  <a:srgbClr val="00AFEF"/>
                </a:solidFill>
                <a:latin typeface="Calibri"/>
                <a:cs typeface="Calibri"/>
              </a:rPr>
              <a:t>         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Display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b</a:t>
            </a:r>
            <a:r>
              <a:rPr sz="2400" spc="-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AFE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00AFEF"/>
                </a:solidFill>
                <a:latin typeface="Calibri"/>
                <a:cs typeface="Calibri"/>
              </a:rPr>
              <a:t> the </a:t>
            </a:r>
            <a:r>
              <a:rPr sz="2400" spc="-15" dirty="0">
                <a:solidFill>
                  <a:srgbClr val="00AFEF"/>
                </a:solidFill>
                <a:latin typeface="Calibri"/>
                <a:cs typeface="Calibri"/>
              </a:rPr>
              <a:t>largest </a:t>
            </a:r>
            <a:r>
              <a:rPr sz="2400" spc="-40" dirty="0">
                <a:solidFill>
                  <a:srgbClr val="00AFEF"/>
                </a:solidFill>
                <a:latin typeface="Calibri"/>
                <a:cs typeface="Calibri"/>
              </a:rPr>
              <a:t>number.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CE1BBC9D-EC09-4B85-BB57-A0D4FDBA9889}"/>
              </a:ext>
            </a:extLst>
          </p:cNvPr>
          <p:cNvSpPr txBox="1">
            <a:spLocks/>
          </p:cNvSpPr>
          <p:nvPr/>
        </p:nvSpPr>
        <p:spPr bwMode="gray">
          <a:xfrm>
            <a:off x="838200" y="188391"/>
            <a:ext cx="5350844" cy="1322776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33" b="1" i="0" kern="1200" spc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4400" dirty="0"/>
              <a:t>Problem Solving</a:t>
            </a:r>
            <a:endParaRPr lang="en-IN" sz="4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2241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Roboto Medium</vt:lpstr>
      <vt:lpstr>Wingdings</vt:lpstr>
      <vt:lpstr>Office Theme</vt:lpstr>
      <vt:lpstr>Problem Solving</vt:lpstr>
      <vt:lpstr>Problem Solving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PowerPoint Presentation</vt:lpstr>
      <vt:lpstr>PowerPoint Presentation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Bhavya K R</cp:lastModifiedBy>
  <cp:revision>19</cp:revision>
  <dcterms:created xsi:type="dcterms:W3CDTF">2021-11-17T15:23:44Z</dcterms:created>
  <dcterms:modified xsi:type="dcterms:W3CDTF">2021-12-21T16:19:04Z</dcterms:modified>
</cp:coreProperties>
</file>