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5"/>
  </p:notesMasterIdLst>
  <p:sldIdLst>
    <p:sldId id="256" r:id="rId2"/>
    <p:sldId id="258" r:id="rId3"/>
    <p:sldId id="316" r:id="rId4"/>
    <p:sldId id="259" r:id="rId5"/>
    <p:sldId id="260" r:id="rId6"/>
    <p:sldId id="261" r:id="rId7"/>
    <p:sldId id="262" r:id="rId8"/>
    <p:sldId id="263" r:id="rId9"/>
    <p:sldId id="264" r:id="rId10"/>
    <p:sldId id="265" r:id="rId11"/>
    <p:sldId id="266" r:id="rId12"/>
    <p:sldId id="298" r:id="rId13"/>
    <p:sldId id="269" r:id="rId14"/>
    <p:sldId id="302" r:id="rId15"/>
    <p:sldId id="300" r:id="rId16"/>
    <p:sldId id="301" r:id="rId17"/>
    <p:sldId id="270" r:id="rId18"/>
    <p:sldId id="303" r:id="rId19"/>
    <p:sldId id="272" r:id="rId20"/>
    <p:sldId id="273" r:id="rId21"/>
    <p:sldId id="274" r:id="rId22"/>
    <p:sldId id="304" r:id="rId23"/>
    <p:sldId id="305" r:id="rId24"/>
    <p:sldId id="306" r:id="rId25"/>
    <p:sldId id="307" r:id="rId26"/>
    <p:sldId id="308" r:id="rId27"/>
    <p:sldId id="309" r:id="rId28"/>
    <p:sldId id="312" r:id="rId29"/>
    <p:sldId id="310" r:id="rId30"/>
    <p:sldId id="313" r:id="rId31"/>
    <p:sldId id="311" r:id="rId32"/>
    <p:sldId id="314" r:id="rId33"/>
    <p:sldId id="315" r:id="rId34"/>
  </p:sldIdLst>
  <p:sldSz cx="9144000" cy="5143500" type="screen16x9"/>
  <p:notesSz cx="6858000" cy="9144000"/>
  <p:embeddedFontLst>
    <p:embeddedFont>
      <p:font typeface="Space Grotesk" panose="020B0604020202020204" charset="0"/>
      <p:regular r:id="rId36"/>
      <p:bold r:id="rId37"/>
    </p:embeddedFont>
    <p:embeddedFont>
      <p:font typeface="Space Grotesk SemiBold" panose="020B060402020202020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FAE1"/>
    <a:srgbClr val="9E1BF5"/>
    <a:srgbClr val="F5881B"/>
    <a:srgbClr val="C43E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0769D9-E634-8FDF-DFF9-5791C783CC73}" v="491" dt="2025-07-15T07:48:06.268"/>
    <p1510:client id="{F05B7F7A-A7B6-54B7-1DFC-B6CF895B271C}" v="7" dt="2025-07-15T07:14:21.804"/>
    <p1510:client id="{F13B7925-3273-4B80-A9FB-258EF58C2181}" v="420" dt="2025-07-15T08:46:46.296"/>
  </p1510:revLst>
</p1510:revInfo>
</file>

<file path=ppt/tableStyles.xml><?xml version="1.0" encoding="utf-8"?>
<a:tblStyleLst xmlns:a="http://schemas.openxmlformats.org/drawingml/2006/main" def="{65D47868-F4C6-4F2F-8F46-E3ABBB139D8D}">
  <a:tblStyle styleId="{65D47868-F4C6-4F2F-8F46-E3ABBB139D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E93BF1-31D6-4D34-BEB5-E6B50274B7C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g2b9d487d155_0_22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9" name="Google Shape;1079;g2b9d487d155_0_22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2b9d487d155_0_22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2b9d487d155_0_22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2b9d487d155_0_22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9" name="Google Shape;1149;g2b9d487d155_0_22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5"/>
        <p:cNvGrpSpPr/>
        <p:nvPr/>
      </p:nvGrpSpPr>
      <p:grpSpPr>
        <a:xfrm>
          <a:off x="0" y="0"/>
          <a:ext cx="0" cy="0"/>
          <a:chOff x="0" y="0"/>
          <a:chExt cx="0" cy="0"/>
        </a:xfrm>
      </p:grpSpPr>
      <p:sp>
        <p:nvSpPr>
          <p:cNvPr id="1176" name="Google Shape;1176;g2b9d487d155_0_22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7" name="Google Shape;1177;g2b9d487d155_0_22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2b9d487d155_0_22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2b9d487d155_0_22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2b9d487d155_0_22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2b9d487d155_0_22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2b97266ab2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2b97266ab2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b9d487d155_0_220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b9d487d155_0_22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2b97266ab2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2b97266ab2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2b97266ab2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2b97266ab2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g2b9d487d155_0_22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0" name="Google Shape;950;g2b9d487d155_0_22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2b9d487d155_0_22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2b9d487d155_0_22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2b9d487d155_0_22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2b9d487d155_0_22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2b9d487d155_0_22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2b9d487d155_0_22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977124"/>
            <a:ext cx="7036800" cy="1703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13100" y="2988146"/>
            <a:ext cx="2988000" cy="678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grpSp>
        <p:nvGrpSpPr>
          <p:cNvPr id="11" name="Google Shape;11;p2"/>
          <p:cNvGrpSpPr/>
          <p:nvPr/>
        </p:nvGrpSpPr>
        <p:grpSpPr>
          <a:xfrm>
            <a:off x="350675" y="287938"/>
            <a:ext cx="8547900" cy="4567625"/>
            <a:chOff x="350675" y="287938"/>
            <a:chExt cx="8547900" cy="4567625"/>
          </a:xfrm>
        </p:grpSpPr>
        <p:cxnSp>
          <p:nvCxnSpPr>
            <p:cNvPr id="12" name="Google Shape;12;p2"/>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13" name="Google Shape;13;p2"/>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14" name="Google Shape;14;p2"/>
          <p:cNvGrpSpPr/>
          <p:nvPr/>
        </p:nvGrpSpPr>
        <p:grpSpPr>
          <a:xfrm>
            <a:off x="-437896" y="539405"/>
            <a:ext cx="864333" cy="864453"/>
            <a:chOff x="131002" y="3665364"/>
            <a:chExt cx="599940" cy="600106"/>
          </a:xfrm>
        </p:grpSpPr>
        <p:sp>
          <p:nvSpPr>
            <p:cNvPr id="15" name="Google Shape;15;p2"/>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6;p2"/>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7;p2"/>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8;p2"/>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9;p2"/>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20;p2"/>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21;p2"/>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2;p2"/>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24;p2"/>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7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1"/>
        </a:solidFill>
        <a:effectLst/>
      </p:bgPr>
    </p:bg>
    <p:spTree>
      <p:nvGrpSpPr>
        <p:cNvPr id="1" name="Shape 314"/>
        <p:cNvGrpSpPr/>
        <p:nvPr/>
      </p:nvGrpSpPr>
      <p:grpSpPr>
        <a:xfrm>
          <a:off x="0" y="0"/>
          <a:ext cx="0" cy="0"/>
          <a:chOff x="0" y="0"/>
          <a:chExt cx="0" cy="0"/>
        </a:xfrm>
      </p:grpSpPr>
      <p:sp>
        <p:nvSpPr>
          <p:cNvPr id="315" name="Google Shape;315;p11"/>
          <p:cNvSpPr txBox="1">
            <a:spLocks noGrp="1"/>
          </p:cNvSpPr>
          <p:nvPr>
            <p:ph type="title" hasCustomPrompt="1"/>
          </p:nvPr>
        </p:nvSpPr>
        <p:spPr>
          <a:xfrm>
            <a:off x="2325350" y="1752950"/>
            <a:ext cx="4493400" cy="1164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000"/>
              <a:buNone/>
              <a:defRPr sz="7200">
                <a:solidFill>
                  <a:schemeClr val="lt1"/>
                </a:solidFill>
              </a:defRPr>
            </a:lvl1pPr>
            <a:lvl2pPr lvl="1" algn="ctr">
              <a:spcBef>
                <a:spcPts val="0"/>
              </a:spcBef>
              <a:spcAft>
                <a:spcPts val="0"/>
              </a:spcAft>
              <a:buClr>
                <a:schemeClr val="lt1"/>
              </a:buClr>
              <a:buSzPts val="9000"/>
              <a:buNone/>
              <a:defRPr sz="9000">
                <a:solidFill>
                  <a:schemeClr val="lt1"/>
                </a:solidFill>
              </a:defRPr>
            </a:lvl2pPr>
            <a:lvl3pPr lvl="2" algn="ctr">
              <a:spcBef>
                <a:spcPts val="0"/>
              </a:spcBef>
              <a:spcAft>
                <a:spcPts val="0"/>
              </a:spcAft>
              <a:buClr>
                <a:schemeClr val="lt1"/>
              </a:buClr>
              <a:buSzPts val="9000"/>
              <a:buNone/>
              <a:defRPr sz="9000">
                <a:solidFill>
                  <a:schemeClr val="lt1"/>
                </a:solidFill>
              </a:defRPr>
            </a:lvl3pPr>
            <a:lvl4pPr lvl="3" algn="ctr">
              <a:spcBef>
                <a:spcPts val="0"/>
              </a:spcBef>
              <a:spcAft>
                <a:spcPts val="0"/>
              </a:spcAft>
              <a:buClr>
                <a:schemeClr val="lt1"/>
              </a:buClr>
              <a:buSzPts val="9000"/>
              <a:buNone/>
              <a:defRPr sz="9000">
                <a:solidFill>
                  <a:schemeClr val="lt1"/>
                </a:solidFill>
              </a:defRPr>
            </a:lvl4pPr>
            <a:lvl5pPr lvl="4" algn="ctr">
              <a:spcBef>
                <a:spcPts val="0"/>
              </a:spcBef>
              <a:spcAft>
                <a:spcPts val="0"/>
              </a:spcAft>
              <a:buClr>
                <a:schemeClr val="lt1"/>
              </a:buClr>
              <a:buSzPts val="9000"/>
              <a:buNone/>
              <a:defRPr sz="9000">
                <a:solidFill>
                  <a:schemeClr val="lt1"/>
                </a:solidFill>
              </a:defRPr>
            </a:lvl5pPr>
            <a:lvl6pPr lvl="5" algn="ctr">
              <a:spcBef>
                <a:spcPts val="0"/>
              </a:spcBef>
              <a:spcAft>
                <a:spcPts val="0"/>
              </a:spcAft>
              <a:buClr>
                <a:schemeClr val="lt1"/>
              </a:buClr>
              <a:buSzPts val="9000"/>
              <a:buNone/>
              <a:defRPr sz="9000">
                <a:solidFill>
                  <a:schemeClr val="lt1"/>
                </a:solidFill>
              </a:defRPr>
            </a:lvl6pPr>
            <a:lvl7pPr lvl="6" algn="ctr">
              <a:spcBef>
                <a:spcPts val="0"/>
              </a:spcBef>
              <a:spcAft>
                <a:spcPts val="0"/>
              </a:spcAft>
              <a:buClr>
                <a:schemeClr val="lt1"/>
              </a:buClr>
              <a:buSzPts val="9000"/>
              <a:buNone/>
              <a:defRPr sz="9000">
                <a:solidFill>
                  <a:schemeClr val="lt1"/>
                </a:solidFill>
              </a:defRPr>
            </a:lvl7pPr>
            <a:lvl8pPr lvl="7" algn="ctr">
              <a:spcBef>
                <a:spcPts val="0"/>
              </a:spcBef>
              <a:spcAft>
                <a:spcPts val="0"/>
              </a:spcAft>
              <a:buClr>
                <a:schemeClr val="lt1"/>
              </a:buClr>
              <a:buSzPts val="9000"/>
              <a:buNone/>
              <a:defRPr sz="9000">
                <a:solidFill>
                  <a:schemeClr val="lt1"/>
                </a:solidFill>
              </a:defRPr>
            </a:lvl8pPr>
            <a:lvl9pPr lvl="8" algn="ctr">
              <a:spcBef>
                <a:spcPts val="0"/>
              </a:spcBef>
              <a:spcAft>
                <a:spcPts val="0"/>
              </a:spcAft>
              <a:buClr>
                <a:schemeClr val="lt1"/>
              </a:buClr>
              <a:buSzPts val="9000"/>
              <a:buNone/>
              <a:defRPr sz="9000">
                <a:solidFill>
                  <a:schemeClr val="lt1"/>
                </a:solidFill>
              </a:defRPr>
            </a:lvl9pPr>
          </a:lstStyle>
          <a:p>
            <a:r>
              <a:t>xx%</a:t>
            </a:r>
          </a:p>
        </p:txBody>
      </p:sp>
      <p:sp>
        <p:nvSpPr>
          <p:cNvPr id="316" name="Google Shape;316;p11"/>
          <p:cNvSpPr txBox="1">
            <a:spLocks noGrp="1"/>
          </p:cNvSpPr>
          <p:nvPr>
            <p:ph type="subTitle" idx="1"/>
          </p:nvPr>
        </p:nvSpPr>
        <p:spPr>
          <a:xfrm>
            <a:off x="2325350" y="3049150"/>
            <a:ext cx="4493400" cy="44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grpSp>
        <p:nvGrpSpPr>
          <p:cNvPr id="317" name="Google Shape;317;p11"/>
          <p:cNvGrpSpPr/>
          <p:nvPr/>
        </p:nvGrpSpPr>
        <p:grpSpPr>
          <a:xfrm>
            <a:off x="350675" y="287938"/>
            <a:ext cx="8547900" cy="4567625"/>
            <a:chOff x="350675" y="287938"/>
            <a:chExt cx="8547900" cy="4567625"/>
          </a:xfrm>
        </p:grpSpPr>
        <p:cxnSp>
          <p:nvCxnSpPr>
            <p:cNvPr id="318" name="Google Shape;318;p11"/>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11"/>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320" name="Google Shape;320;p11"/>
          <p:cNvGrpSpPr/>
          <p:nvPr/>
        </p:nvGrpSpPr>
        <p:grpSpPr>
          <a:xfrm>
            <a:off x="-359876" y="539411"/>
            <a:ext cx="9728160" cy="4140799"/>
            <a:chOff x="-359876" y="539411"/>
            <a:chExt cx="9728160" cy="4140799"/>
          </a:xfrm>
        </p:grpSpPr>
        <p:grpSp>
          <p:nvGrpSpPr>
            <p:cNvPr id="321" name="Google Shape;321;p11"/>
            <p:cNvGrpSpPr/>
            <p:nvPr/>
          </p:nvGrpSpPr>
          <p:grpSpPr>
            <a:xfrm rot="-5400000" flipH="1">
              <a:off x="8128708" y="3440634"/>
              <a:ext cx="1397491" cy="1081660"/>
              <a:chOff x="5888880" y="2238480"/>
              <a:chExt cx="2414880" cy="1869120"/>
            </a:xfrm>
          </p:grpSpPr>
          <p:sp>
            <p:nvSpPr>
              <p:cNvPr id="322" name="Google Shape;322;p11"/>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11"/>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11"/>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11"/>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11"/>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11"/>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11"/>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11"/>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11"/>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11"/>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11"/>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11"/>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11"/>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11"/>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11"/>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11"/>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11"/>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9" name="Google Shape;339;p11"/>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0" name="Google Shape;340;p11"/>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11"/>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2" name="Google Shape;342;p11"/>
            <p:cNvGrpSpPr/>
            <p:nvPr/>
          </p:nvGrpSpPr>
          <p:grpSpPr>
            <a:xfrm>
              <a:off x="7941479" y="539411"/>
              <a:ext cx="719568" cy="719648"/>
              <a:chOff x="131002" y="3665364"/>
              <a:chExt cx="599940" cy="600106"/>
            </a:xfrm>
          </p:grpSpPr>
          <p:sp>
            <p:nvSpPr>
              <p:cNvPr id="343" name="Google Shape;343;p11"/>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11"/>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11"/>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11"/>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11"/>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11"/>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11"/>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11"/>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11"/>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11"/>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53" name="Google Shape;353;p11"/>
            <p:cNvGrpSpPr/>
            <p:nvPr/>
          </p:nvGrpSpPr>
          <p:grpSpPr>
            <a:xfrm rot="5400000">
              <a:off x="-517792" y="813059"/>
              <a:ext cx="1397491" cy="1081660"/>
              <a:chOff x="5888880" y="2238480"/>
              <a:chExt cx="2414880" cy="1869120"/>
            </a:xfrm>
          </p:grpSpPr>
          <p:sp>
            <p:nvSpPr>
              <p:cNvPr id="354" name="Google Shape;354;p11"/>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5" name="Google Shape;355;p11"/>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6" name="Google Shape;356;p11"/>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11"/>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11"/>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11"/>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11"/>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11"/>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11"/>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11"/>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11"/>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11"/>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11"/>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11"/>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11"/>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11"/>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11"/>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 name="Google Shape;371;p11"/>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11"/>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11"/>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dk1"/>
        </a:solidFill>
        <a:effectLst/>
      </p:bgPr>
    </p:bg>
    <p:spTree>
      <p:nvGrpSpPr>
        <p:cNvPr id="1" name="Shape 375"/>
        <p:cNvGrpSpPr/>
        <p:nvPr/>
      </p:nvGrpSpPr>
      <p:grpSpPr>
        <a:xfrm>
          <a:off x="0" y="0"/>
          <a:ext cx="0" cy="0"/>
          <a:chOff x="0" y="0"/>
          <a:chExt cx="0" cy="0"/>
        </a:xfrm>
      </p:grpSpPr>
      <p:sp>
        <p:nvSpPr>
          <p:cNvPr id="376" name="Google Shape;376;p13"/>
          <p:cNvSpPr txBox="1">
            <a:spLocks noGrp="1"/>
          </p:cNvSpPr>
          <p:nvPr>
            <p:ph type="title" hasCustomPrompt="1"/>
          </p:nvPr>
        </p:nvSpPr>
        <p:spPr>
          <a:xfrm>
            <a:off x="872375" y="1630674"/>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77" name="Google Shape;377;p13"/>
          <p:cNvSpPr txBox="1">
            <a:spLocks noGrp="1"/>
          </p:cNvSpPr>
          <p:nvPr>
            <p:ph type="title" idx="2" hasCustomPrompt="1"/>
          </p:nvPr>
        </p:nvSpPr>
        <p:spPr>
          <a:xfrm>
            <a:off x="872375" y="3227502"/>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78" name="Google Shape;378;p13"/>
          <p:cNvSpPr txBox="1">
            <a:spLocks noGrp="1"/>
          </p:cNvSpPr>
          <p:nvPr>
            <p:ph type="title" idx="3" hasCustomPrompt="1"/>
          </p:nvPr>
        </p:nvSpPr>
        <p:spPr>
          <a:xfrm>
            <a:off x="3419250" y="1630674"/>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79" name="Google Shape;379;p13"/>
          <p:cNvSpPr txBox="1">
            <a:spLocks noGrp="1"/>
          </p:cNvSpPr>
          <p:nvPr>
            <p:ph type="title" idx="4" hasCustomPrompt="1"/>
          </p:nvPr>
        </p:nvSpPr>
        <p:spPr>
          <a:xfrm>
            <a:off x="3419250" y="3227502"/>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80" name="Google Shape;380;p13"/>
          <p:cNvSpPr txBox="1">
            <a:spLocks noGrp="1"/>
          </p:cNvSpPr>
          <p:nvPr>
            <p:ph type="title" idx="5" hasCustomPrompt="1"/>
          </p:nvPr>
        </p:nvSpPr>
        <p:spPr>
          <a:xfrm>
            <a:off x="5966125" y="1630674"/>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81" name="Google Shape;381;p13"/>
          <p:cNvSpPr txBox="1">
            <a:spLocks noGrp="1"/>
          </p:cNvSpPr>
          <p:nvPr>
            <p:ph type="title" idx="6" hasCustomPrompt="1"/>
          </p:nvPr>
        </p:nvSpPr>
        <p:spPr>
          <a:xfrm>
            <a:off x="5966125" y="3227502"/>
            <a:ext cx="734700" cy="510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800">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382" name="Google Shape;382;p13"/>
          <p:cNvSpPr txBox="1">
            <a:spLocks noGrp="1"/>
          </p:cNvSpPr>
          <p:nvPr>
            <p:ph type="subTitle" idx="1"/>
          </p:nvPr>
        </p:nvSpPr>
        <p:spPr>
          <a:xfrm>
            <a:off x="872375" y="214135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3" name="Google Shape;383;p13"/>
          <p:cNvSpPr txBox="1">
            <a:spLocks noGrp="1"/>
          </p:cNvSpPr>
          <p:nvPr>
            <p:ph type="subTitle" idx="7"/>
          </p:nvPr>
        </p:nvSpPr>
        <p:spPr>
          <a:xfrm>
            <a:off x="3419250" y="214135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4" name="Google Shape;384;p13"/>
          <p:cNvSpPr txBox="1">
            <a:spLocks noGrp="1"/>
          </p:cNvSpPr>
          <p:nvPr>
            <p:ph type="subTitle" idx="8"/>
          </p:nvPr>
        </p:nvSpPr>
        <p:spPr>
          <a:xfrm>
            <a:off x="5966125" y="214135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5" name="Google Shape;385;p13"/>
          <p:cNvSpPr txBox="1">
            <a:spLocks noGrp="1"/>
          </p:cNvSpPr>
          <p:nvPr>
            <p:ph type="subTitle" idx="9"/>
          </p:nvPr>
        </p:nvSpPr>
        <p:spPr>
          <a:xfrm>
            <a:off x="872375" y="373840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6" name="Google Shape;386;p13"/>
          <p:cNvSpPr txBox="1">
            <a:spLocks noGrp="1"/>
          </p:cNvSpPr>
          <p:nvPr>
            <p:ph type="subTitle" idx="13"/>
          </p:nvPr>
        </p:nvSpPr>
        <p:spPr>
          <a:xfrm>
            <a:off x="3419250" y="373840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7" name="Google Shape;387;p13"/>
          <p:cNvSpPr txBox="1">
            <a:spLocks noGrp="1"/>
          </p:cNvSpPr>
          <p:nvPr>
            <p:ph type="subTitle" idx="14"/>
          </p:nvPr>
        </p:nvSpPr>
        <p:spPr>
          <a:xfrm>
            <a:off x="5966125" y="3738400"/>
            <a:ext cx="2305500" cy="4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000"/>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None/>
              <a:defRPr sz="2000" b="1">
                <a:solidFill>
                  <a:schemeClr val="lt1"/>
                </a:solidFill>
              </a:defRPr>
            </a:lvl2pPr>
            <a:lvl3pPr lvl="2" rtl="0">
              <a:lnSpc>
                <a:spcPct val="100000"/>
              </a:lnSpc>
              <a:spcBef>
                <a:spcPts val="0"/>
              </a:spcBef>
              <a:spcAft>
                <a:spcPts val="0"/>
              </a:spcAft>
              <a:buClr>
                <a:schemeClr val="lt1"/>
              </a:buClr>
              <a:buSzPts val="2000"/>
              <a:buNone/>
              <a:defRPr sz="2000" b="1">
                <a:solidFill>
                  <a:schemeClr val="lt1"/>
                </a:solidFill>
              </a:defRPr>
            </a:lvl3pPr>
            <a:lvl4pPr lvl="3" rtl="0">
              <a:lnSpc>
                <a:spcPct val="100000"/>
              </a:lnSpc>
              <a:spcBef>
                <a:spcPts val="0"/>
              </a:spcBef>
              <a:spcAft>
                <a:spcPts val="0"/>
              </a:spcAft>
              <a:buClr>
                <a:schemeClr val="lt1"/>
              </a:buClr>
              <a:buSzPts val="2000"/>
              <a:buNone/>
              <a:defRPr sz="2000" b="1">
                <a:solidFill>
                  <a:schemeClr val="lt1"/>
                </a:solidFill>
              </a:defRPr>
            </a:lvl4pPr>
            <a:lvl5pPr lvl="4" rtl="0">
              <a:lnSpc>
                <a:spcPct val="100000"/>
              </a:lnSpc>
              <a:spcBef>
                <a:spcPts val="0"/>
              </a:spcBef>
              <a:spcAft>
                <a:spcPts val="0"/>
              </a:spcAft>
              <a:buClr>
                <a:schemeClr val="lt1"/>
              </a:buClr>
              <a:buSzPts val="2000"/>
              <a:buNone/>
              <a:defRPr sz="2000" b="1">
                <a:solidFill>
                  <a:schemeClr val="lt1"/>
                </a:solidFill>
              </a:defRPr>
            </a:lvl5pPr>
            <a:lvl6pPr lvl="5" rtl="0">
              <a:lnSpc>
                <a:spcPct val="100000"/>
              </a:lnSpc>
              <a:spcBef>
                <a:spcPts val="0"/>
              </a:spcBef>
              <a:spcAft>
                <a:spcPts val="0"/>
              </a:spcAft>
              <a:buClr>
                <a:schemeClr val="lt1"/>
              </a:buClr>
              <a:buSzPts val="2000"/>
              <a:buNone/>
              <a:defRPr sz="2000" b="1">
                <a:solidFill>
                  <a:schemeClr val="lt1"/>
                </a:solidFill>
              </a:defRPr>
            </a:lvl6pPr>
            <a:lvl7pPr lvl="6" rtl="0">
              <a:lnSpc>
                <a:spcPct val="100000"/>
              </a:lnSpc>
              <a:spcBef>
                <a:spcPts val="0"/>
              </a:spcBef>
              <a:spcAft>
                <a:spcPts val="0"/>
              </a:spcAft>
              <a:buClr>
                <a:schemeClr val="lt1"/>
              </a:buClr>
              <a:buSzPts val="2000"/>
              <a:buNone/>
              <a:defRPr sz="2000" b="1">
                <a:solidFill>
                  <a:schemeClr val="lt1"/>
                </a:solidFill>
              </a:defRPr>
            </a:lvl7pPr>
            <a:lvl8pPr lvl="7" rtl="0">
              <a:lnSpc>
                <a:spcPct val="100000"/>
              </a:lnSpc>
              <a:spcBef>
                <a:spcPts val="0"/>
              </a:spcBef>
              <a:spcAft>
                <a:spcPts val="0"/>
              </a:spcAft>
              <a:buClr>
                <a:schemeClr val="lt1"/>
              </a:buClr>
              <a:buSzPts val="2000"/>
              <a:buNone/>
              <a:defRPr sz="2000" b="1">
                <a:solidFill>
                  <a:schemeClr val="lt1"/>
                </a:solidFill>
              </a:defRPr>
            </a:lvl8pPr>
            <a:lvl9pPr lvl="8" rtl="0">
              <a:lnSpc>
                <a:spcPct val="100000"/>
              </a:lnSpc>
              <a:spcBef>
                <a:spcPts val="0"/>
              </a:spcBef>
              <a:spcAft>
                <a:spcPts val="0"/>
              </a:spcAft>
              <a:buClr>
                <a:schemeClr val="lt1"/>
              </a:buClr>
              <a:buSzPts val="2000"/>
              <a:buNone/>
              <a:defRPr sz="2000" b="1">
                <a:solidFill>
                  <a:schemeClr val="lt1"/>
                </a:solidFill>
              </a:defRPr>
            </a:lvl9pPr>
          </a:lstStyle>
          <a:p>
            <a:endParaRPr/>
          </a:p>
        </p:txBody>
      </p:sp>
      <p:sp>
        <p:nvSpPr>
          <p:cNvPr id="388" name="Google Shape;388;p13"/>
          <p:cNvSpPr txBox="1">
            <a:spLocks noGrp="1"/>
          </p:cNvSpPr>
          <p:nvPr>
            <p:ph type="title" idx="15"/>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grpSp>
        <p:nvGrpSpPr>
          <p:cNvPr id="389" name="Google Shape;389;p13"/>
          <p:cNvGrpSpPr/>
          <p:nvPr/>
        </p:nvGrpSpPr>
        <p:grpSpPr>
          <a:xfrm>
            <a:off x="350675" y="287938"/>
            <a:ext cx="8547900" cy="4567625"/>
            <a:chOff x="350675" y="287938"/>
            <a:chExt cx="8547900" cy="4567625"/>
          </a:xfrm>
        </p:grpSpPr>
        <p:cxnSp>
          <p:nvCxnSpPr>
            <p:cNvPr id="390" name="Google Shape;390;p13"/>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13"/>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392" name="Google Shape;392;p13"/>
          <p:cNvGrpSpPr/>
          <p:nvPr/>
        </p:nvGrpSpPr>
        <p:grpSpPr>
          <a:xfrm>
            <a:off x="-373823" y="1029330"/>
            <a:ext cx="9903558" cy="2860378"/>
            <a:chOff x="-373823" y="1029330"/>
            <a:chExt cx="9903558" cy="2860378"/>
          </a:xfrm>
        </p:grpSpPr>
        <p:grpSp>
          <p:nvGrpSpPr>
            <p:cNvPr id="393" name="Google Shape;393;p13"/>
            <p:cNvGrpSpPr/>
            <p:nvPr/>
          </p:nvGrpSpPr>
          <p:grpSpPr>
            <a:xfrm>
              <a:off x="8665402" y="3025255"/>
              <a:ext cx="864333" cy="864453"/>
              <a:chOff x="131002" y="3665364"/>
              <a:chExt cx="599940" cy="600106"/>
            </a:xfrm>
          </p:grpSpPr>
          <p:sp>
            <p:nvSpPr>
              <p:cNvPr id="394" name="Google Shape;394;p13"/>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 name="Google Shape;395;p13"/>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13"/>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7" name="Google Shape;397;p13"/>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13"/>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9" name="Google Shape;399;p13"/>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0" name="Google Shape;400;p13"/>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1" name="Google Shape;401;p13"/>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2" name="Google Shape;402;p13"/>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3" name="Google Shape;403;p13"/>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04" name="Google Shape;404;p13"/>
            <p:cNvGrpSpPr/>
            <p:nvPr/>
          </p:nvGrpSpPr>
          <p:grpSpPr>
            <a:xfrm>
              <a:off x="-373823" y="1029330"/>
              <a:ext cx="864333" cy="864453"/>
              <a:chOff x="131002" y="3665364"/>
              <a:chExt cx="599940" cy="600106"/>
            </a:xfrm>
          </p:grpSpPr>
          <p:sp>
            <p:nvSpPr>
              <p:cNvPr id="405" name="Google Shape;405;p13"/>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6" name="Google Shape;406;p13"/>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7" name="Google Shape;407;p13"/>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 name="Google Shape;408;p13"/>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 name="Google Shape;409;p13"/>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0" name="Google Shape;410;p13"/>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1" name="Google Shape;411;p13"/>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2" name="Google Shape;412;p13"/>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3" name="Google Shape;413;p13"/>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4" name="Google Shape;414;p13"/>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dk1"/>
        </a:solidFill>
        <a:effectLst/>
      </p:bgPr>
    </p:bg>
    <p:spTree>
      <p:nvGrpSpPr>
        <p:cNvPr id="1" name="Shape 415"/>
        <p:cNvGrpSpPr/>
        <p:nvPr/>
      </p:nvGrpSpPr>
      <p:grpSpPr>
        <a:xfrm>
          <a:off x="0" y="0"/>
          <a:ext cx="0" cy="0"/>
          <a:chOff x="0" y="0"/>
          <a:chExt cx="0" cy="0"/>
        </a:xfrm>
      </p:grpSpPr>
      <p:grpSp>
        <p:nvGrpSpPr>
          <p:cNvPr id="416" name="Google Shape;416;p14"/>
          <p:cNvGrpSpPr/>
          <p:nvPr/>
        </p:nvGrpSpPr>
        <p:grpSpPr>
          <a:xfrm>
            <a:off x="350675" y="287938"/>
            <a:ext cx="8547900" cy="4567625"/>
            <a:chOff x="350675" y="287938"/>
            <a:chExt cx="8547900" cy="4567625"/>
          </a:xfrm>
        </p:grpSpPr>
        <p:cxnSp>
          <p:nvCxnSpPr>
            <p:cNvPr id="417" name="Google Shape;417;p14"/>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14"/>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419" name="Google Shape;419;p14"/>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420" name="Google Shape;420;p14"/>
          <p:cNvSpPr txBox="1">
            <a:spLocks noGrp="1"/>
          </p:cNvSpPr>
          <p:nvPr>
            <p:ph type="body" idx="1"/>
          </p:nvPr>
        </p:nvSpPr>
        <p:spPr>
          <a:xfrm>
            <a:off x="713100" y="1869025"/>
            <a:ext cx="3778500" cy="149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421" name="Google Shape;421;p14"/>
          <p:cNvSpPr txBox="1">
            <a:spLocks noGrp="1"/>
          </p:cNvSpPr>
          <p:nvPr>
            <p:ph type="body" idx="2"/>
          </p:nvPr>
        </p:nvSpPr>
        <p:spPr>
          <a:xfrm>
            <a:off x="4645500" y="1869025"/>
            <a:ext cx="3778500" cy="1493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grpSp>
        <p:nvGrpSpPr>
          <p:cNvPr id="422" name="Google Shape;422;p14"/>
          <p:cNvGrpSpPr/>
          <p:nvPr/>
        </p:nvGrpSpPr>
        <p:grpSpPr>
          <a:xfrm>
            <a:off x="-298098" y="698980"/>
            <a:ext cx="9831012" cy="4028504"/>
            <a:chOff x="-298098" y="698980"/>
            <a:chExt cx="9831012" cy="4028504"/>
          </a:xfrm>
        </p:grpSpPr>
        <p:grpSp>
          <p:nvGrpSpPr>
            <p:cNvPr id="423" name="Google Shape;423;p14"/>
            <p:cNvGrpSpPr/>
            <p:nvPr/>
          </p:nvGrpSpPr>
          <p:grpSpPr>
            <a:xfrm rot="-5400000" flipH="1">
              <a:off x="8293338" y="3487908"/>
              <a:ext cx="1397491" cy="1081660"/>
              <a:chOff x="5888880" y="2238480"/>
              <a:chExt cx="2414880" cy="1869120"/>
            </a:xfrm>
          </p:grpSpPr>
          <p:sp>
            <p:nvSpPr>
              <p:cNvPr id="424" name="Google Shape;424;p14"/>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5" name="Google Shape;425;p14"/>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6" name="Google Shape;426;p14"/>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7" name="Google Shape;427;p14"/>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14"/>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14"/>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0" name="Google Shape;430;p14"/>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1" name="Google Shape;431;p14"/>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2" name="Google Shape;432;p14"/>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3" name="Google Shape;433;p14"/>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4" name="Google Shape;434;p14"/>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14"/>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6" name="Google Shape;436;p14"/>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7" name="Google Shape;437;p14"/>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8" name="Google Shape;438;p14"/>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14"/>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14"/>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14"/>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14"/>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14"/>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44" name="Google Shape;444;p14"/>
            <p:cNvGrpSpPr/>
            <p:nvPr/>
          </p:nvGrpSpPr>
          <p:grpSpPr>
            <a:xfrm>
              <a:off x="-298098" y="698980"/>
              <a:ext cx="864333" cy="864453"/>
              <a:chOff x="131002" y="3665364"/>
              <a:chExt cx="599940" cy="600106"/>
            </a:xfrm>
          </p:grpSpPr>
          <p:sp>
            <p:nvSpPr>
              <p:cNvPr id="445" name="Google Shape;445;p14"/>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14"/>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14"/>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14"/>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9" name="Google Shape;449;p14"/>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14"/>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1" name="Google Shape;451;p14"/>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14"/>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3" name="Google Shape;453;p14"/>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4" name="Google Shape;454;p14"/>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dk1"/>
        </a:solidFill>
        <a:effectLst/>
      </p:bgPr>
    </p:bg>
    <p:spTree>
      <p:nvGrpSpPr>
        <p:cNvPr id="1" name="Shape 455"/>
        <p:cNvGrpSpPr/>
        <p:nvPr/>
      </p:nvGrpSpPr>
      <p:grpSpPr>
        <a:xfrm>
          <a:off x="0" y="0"/>
          <a:ext cx="0" cy="0"/>
          <a:chOff x="0" y="0"/>
          <a:chExt cx="0" cy="0"/>
        </a:xfrm>
      </p:grpSpPr>
      <p:grpSp>
        <p:nvGrpSpPr>
          <p:cNvPr id="456" name="Google Shape;456;p15"/>
          <p:cNvGrpSpPr/>
          <p:nvPr/>
        </p:nvGrpSpPr>
        <p:grpSpPr>
          <a:xfrm>
            <a:off x="350675" y="287938"/>
            <a:ext cx="8547900" cy="4567625"/>
            <a:chOff x="350675" y="287938"/>
            <a:chExt cx="8547900" cy="4567625"/>
          </a:xfrm>
        </p:grpSpPr>
        <p:cxnSp>
          <p:nvCxnSpPr>
            <p:cNvPr id="457" name="Google Shape;457;p15"/>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458" name="Google Shape;458;p15"/>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459" name="Google Shape;459;p15"/>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460" name="Google Shape;460;p15"/>
          <p:cNvSpPr txBox="1">
            <a:spLocks noGrp="1"/>
          </p:cNvSpPr>
          <p:nvPr>
            <p:ph type="subTitle" idx="1"/>
          </p:nvPr>
        </p:nvSpPr>
        <p:spPr>
          <a:xfrm>
            <a:off x="780075" y="2643078"/>
            <a:ext cx="23511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461" name="Google Shape;461;p15"/>
          <p:cNvSpPr txBox="1">
            <a:spLocks noGrp="1"/>
          </p:cNvSpPr>
          <p:nvPr>
            <p:ph type="subTitle" idx="2"/>
          </p:nvPr>
        </p:nvSpPr>
        <p:spPr>
          <a:xfrm>
            <a:off x="780075" y="3021953"/>
            <a:ext cx="2351100" cy="9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462" name="Google Shape;462;p15"/>
          <p:cNvSpPr txBox="1">
            <a:spLocks noGrp="1"/>
          </p:cNvSpPr>
          <p:nvPr>
            <p:ph type="subTitle" idx="3"/>
          </p:nvPr>
        </p:nvSpPr>
        <p:spPr>
          <a:xfrm>
            <a:off x="3396450" y="2643078"/>
            <a:ext cx="23511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463" name="Google Shape;463;p15"/>
          <p:cNvSpPr txBox="1">
            <a:spLocks noGrp="1"/>
          </p:cNvSpPr>
          <p:nvPr>
            <p:ph type="subTitle" idx="4"/>
          </p:nvPr>
        </p:nvSpPr>
        <p:spPr>
          <a:xfrm>
            <a:off x="3396450" y="3021953"/>
            <a:ext cx="2351100" cy="9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464" name="Google Shape;464;p15"/>
          <p:cNvSpPr txBox="1">
            <a:spLocks noGrp="1"/>
          </p:cNvSpPr>
          <p:nvPr>
            <p:ph type="subTitle" idx="5"/>
          </p:nvPr>
        </p:nvSpPr>
        <p:spPr>
          <a:xfrm>
            <a:off x="6012825" y="2643078"/>
            <a:ext cx="23511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465" name="Google Shape;465;p15"/>
          <p:cNvSpPr txBox="1">
            <a:spLocks noGrp="1"/>
          </p:cNvSpPr>
          <p:nvPr>
            <p:ph type="subTitle" idx="6"/>
          </p:nvPr>
        </p:nvSpPr>
        <p:spPr>
          <a:xfrm>
            <a:off x="6012825" y="3021953"/>
            <a:ext cx="2351100" cy="9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grpSp>
        <p:nvGrpSpPr>
          <p:cNvPr id="466" name="Google Shape;466;p15"/>
          <p:cNvGrpSpPr/>
          <p:nvPr/>
        </p:nvGrpSpPr>
        <p:grpSpPr>
          <a:xfrm>
            <a:off x="-279348" y="2139530"/>
            <a:ext cx="9772883" cy="2592578"/>
            <a:chOff x="-279348" y="2139530"/>
            <a:chExt cx="9772883" cy="2592578"/>
          </a:xfrm>
        </p:grpSpPr>
        <p:grpSp>
          <p:nvGrpSpPr>
            <p:cNvPr id="467" name="Google Shape;467;p15"/>
            <p:cNvGrpSpPr/>
            <p:nvPr/>
          </p:nvGrpSpPr>
          <p:grpSpPr>
            <a:xfrm>
              <a:off x="8629202" y="3867655"/>
              <a:ext cx="864333" cy="864453"/>
              <a:chOff x="131002" y="3665364"/>
              <a:chExt cx="599940" cy="600106"/>
            </a:xfrm>
          </p:grpSpPr>
          <p:sp>
            <p:nvSpPr>
              <p:cNvPr id="468" name="Google Shape;468;p15"/>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9" name="Google Shape;469;p15"/>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15"/>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15"/>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15"/>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15"/>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15"/>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15"/>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6" name="Google Shape;476;p15"/>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7" name="Google Shape;477;p15"/>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78" name="Google Shape;478;p15"/>
            <p:cNvGrpSpPr/>
            <p:nvPr/>
          </p:nvGrpSpPr>
          <p:grpSpPr>
            <a:xfrm>
              <a:off x="-279348" y="2139530"/>
              <a:ext cx="864333" cy="864453"/>
              <a:chOff x="131002" y="3665364"/>
              <a:chExt cx="599940" cy="600106"/>
            </a:xfrm>
          </p:grpSpPr>
          <p:sp>
            <p:nvSpPr>
              <p:cNvPr id="479" name="Google Shape;479;p15"/>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15"/>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1" name="Google Shape;481;p15"/>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2" name="Google Shape;482;p15"/>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3" name="Google Shape;483;p15"/>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4" name="Google Shape;484;p15"/>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5" name="Google Shape;485;p15"/>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6" name="Google Shape;486;p15"/>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7" name="Google Shape;487;p15"/>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8" name="Google Shape;488;p15"/>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dk1"/>
        </a:solidFill>
        <a:effectLst/>
      </p:bgPr>
    </p:bg>
    <p:spTree>
      <p:nvGrpSpPr>
        <p:cNvPr id="1" name="Shape 489"/>
        <p:cNvGrpSpPr/>
        <p:nvPr/>
      </p:nvGrpSpPr>
      <p:grpSpPr>
        <a:xfrm>
          <a:off x="0" y="0"/>
          <a:ext cx="0" cy="0"/>
          <a:chOff x="0" y="0"/>
          <a:chExt cx="0" cy="0"/>
        </a:xfrm>
      </p:grpSpPr>
      <p:grpSp>
        <p:nvGrpSpPr>
          <p:cNvPr id="490" name="Google Shape;490;p16"/>
          <p:cNvGrpSpPr/>
          <p:nvPr/>
        </p:nvGrpSpPr>
        <p:grpSpPr>
          <a:xfrm>
            <a:off x="350675" y="287938"/>
            <a:ext cx="8547900" cy="4567625"/>
            <a:chOff x="350675" y="287938"/>
            <a:chExt cx="8547900" cy="4567625"/>
          </a:xfrm>
        </p:grpSpPr>
        <p:cxnSp>
          <p:nvCxnSpPr>
            <p:cNvPr id="491" name="Google Shape;491;p16"/>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492" name="Google Shape;492;p16"/>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493" name="Google Shape;493;p16"/>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494" name="Google Shape;494;p16"/>
          <p:cNvSpPr txBox="1">
            <a:spLocks noGrp="1"/>
          </p:cNvSpPr>
          <p:nvPr>
            <p:ph type="subTitle" idx="1"/>
          </p:nvPr>
        </p:nvSpPr>
        <p:spPr>
          <a:xfrm>
            <a:off x="1087444" y="1408575"/>
            <a:ext cx="32043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495" name="Google Shape;495;p16"/>
          <p:cNvSpPr txBox="1">
            <a:spLocks noGrp="1"/>
          </p:cNvSpPr>
          <p:nvPr>
            <p:ph type="subTitle" idx="2"/>
          </p:nvPr>
        </p:nvSpPr>
        <p:spPr>
          <a:xfrm>
            <a:off x="1087431" y="1752382"/>
            <a:ext cx="3204300" cy="102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496" name="Google Shape;496;p16"/>
          <p:cNvSpPr txBox="1">
            <a:spLocks noGrp="1"/>
          </p:cNvSpPr>
          <p:nvPr>
            <p:ph type="subTitle" idx="3"/>
          </p:nvPr>
        </p:nvSpPr>
        <p:spPr>
          <a:xfrm>
            <a:off x="1087444" y="3017538"/>
            <a:ext cx="32043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497" name="Google Shape;497;p16"/>
          <p:cNvSpPr txBox="1">
            <a:spLocks noGrp="1"/>
          </p:cNvSpPr>
          <p:nvPr>
            <p:ph type="subTitle" idx="4"/>
          </p:nvPr>
        </p:nvSpPr>
        <p:spPr>
          <a:xfrm>
            <a:off x="1087431" y="3361331"/>
            <a:ext cx="3204300" cy="102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498" name="Google Shape;498;p16"/>
          <p:cNvSpPr txBox="1">
            <a:spLocks noGrp="1"/>
          </p:cNvSpPr>
          <p:nvPr>
            <p:ph type="subTitle" idx="5"/>
          </p:nvPr>
        </p:nvSpPr>
        <p:spPr>
          <a:xfrm>
            <a:off x="4852269" y="1408575"/>
            <a:ext cx="32043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499" name="Google Shape;499;p16"/>
          <p:cNvSpPr txBox="1">
            <a:spLocks noGrp="1"/>
          </p:cNvSpPr>
          <p:nvPr>
            <p:ph type="subTitle" idx="6"/>
          </p:nvPr>
        </p:nvSpPr>
        <p:spPr>
          <a:xfrm>
            <a:off x="4852256" y="1752382"/>
            <a:ext cx="3204300" cy="102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500" name="Google Shape;500;p16"/>
          <p:cNvSpPr txBox="1">
            <a:spLocks noGrp="1"/>
          </p:cNvSpPr>
          <p:nvPr>
            <p:ph type="subTitle" idx="7"/>
          </p:nvPr>
        </p:nvSpPr>
        <p:spPr>
          <a:xfrm>
            <a:off x="4852269" y="3017538"/>
            <a:ext cx="32043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501" name="Google Shape;501;p16"/>
          <p:cNvSpPr txBox="1">
            <a:spLocks noGrp="1"/>
          </p:cNvSpPr>
          <p:nvPr>
            <p:ph type="subTitle" idx="8"/>
          </p:nvPr>
        </p:nvSpPr>
        <p:spPr>
          <a:xfrm>
            <a:off x="4852256" y="3361331"/>
            <a:ext cx="3204300" cy="102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grpSp>
        <p:nvGrpSpPr>
          <p:cNvPr id="502" name="Google Shape;502;p16"/>
          <p:cNvGrpSpPr/>
          <p:nvPr/>
        </p:nvGrpSpPr>
        <p:grpSpPr>
          <a:xfrm>
            <a:off x="-373823" y="1029330"/>
            <a:ext cx="9903558" cy="2860378"/>
            <a:chOff x="-373823" y="1029330"/>
            <a:chExt cx="9903558" cy="2860378"/>
          </a:xfrm>
        </p:grpSpPr>
        <p:grpSp>
          <p:nvGrpSpPr>
            <p:cNvPr id="503" name="Google Shape;503;p16"/>
            <p:cNvGrpSpPr/>
            <p:nvPr/>
          </p:nvGrpSpPr>
          <p:grpSpPr>
            <a:xfrm>
              <a:off x="8665402" y="3025255"/>
              <a:ext cx="864333" cy="864453"/>
              <a:chOff x="131002" y="3665364"/>
              <a:chExt cx="599940" cy="600106"/>
            </a:xfrm>
          </p:grpSpPr>
          <p:sp>
            <p:nvSpPr>
              <p:cNvPr id="504" name="Google Shape;504;p16"/>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5" name="Google Shape;505;p16"/>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6" name="Google Shape;506;p16"/>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7" name="Google Shape;507;p16"/>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8" name="Google Shape;508;p16"/>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9" name="Google Shape;509;p16"/>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0" name="Google Shape;510;p16"/>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1" name="Google Shape;511;p16"/>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2" name="Google Shape;512;p16"/>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3" name="Google Shape;513;p16"/>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14" name="Google Shape;514;p16"/>
            <p:cNvGrpSpPr/>
            <p:nvPr/>
          </p:nvGrpSpPr>
          <p:grpSpPr>
            <a:xfrm>
              <a:off x="-373823" y="1029330"/>
              <a:ext cx="864333" cy="864453"/>
              <a:chOff x="131002" y="3665364"/>
              <a:chExt cx="599940" cy="600106"/>
            </a:xfrm>
          </p:grpSpPr>
          <p:sp>
            <p:nvSpPr>
              <p:cNvPr id="515" name="Google Shape;515;p16"/>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16"/>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16"/>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16"/>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16"/>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16"/>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16"/>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16"/>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16"/>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16"/>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solidFill>
          <a:schemeClr val="dk1"/>
        </a:solidFill>
        <a:effectLst/>
      </p:bgPr>
    </p:bg>
    <p:spTree>
      <p:nvGrpSpPr>
        <p:cNvPr id="1" name="Shape 525"/>
        <p:cNvGrpSpPr/>
        <p:nvPr/>
      </p:nvGrpSpPr>
      <p:grpSpPr>
        <a:xfrm>
          <a:off x="0" y="0"/>
          <a:ext cx="0" cy="0"/>
          <a:chOff x="0" y="0"/>
          <a:chExt cx="0" cy="0"/>
        </a:xfrm>
      </p:grpSpPr>
      <p:grpSp>
        <p:nvGrpSpPr>
          <p:cNvPr id="526" name="Google Shape;526;p17"/>
          <p:cNvGrpSpPr/>
          <p:nvPr/>
        </p:nvGrpSpPr>
        <p:grpSpPr>
          <a:xfrm>
            <a:off x="350675" y="287938"/>
            <a:ext cx="8547900" cy="4567625"/>
            <a:chOff x="350675" y="287938"/>
            <a:chExt cx="8547900" cy="4567625"/>
          </a:xfrm>
        </p:grpSpPr>
        <p:cxnSp>
          <p:nvCxnSpPr>
            <p:cNvPr id="527" name="Google Shape;527;p17"/>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528" name="Google Shape;528;p17"/>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529" name="Google Shape;529;p17"/>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530" name="Google Shape;530;p17"/>
          <p:cNvSpPr txBox="1">
            <a:spLocks noGrp="1"/>
          </p:cNvSpPr>
          <p:nvPr>
            <p:ph type="subTitle" idx="1"/>
          </p:nvPr>
        </p:nvSpPr>
        <p:spPr>
          <a:xfrm>
            <a:off x="1646764" y="1364325"/>
            <a:ext cx="2644500" cy="44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531" name="Google Shape;531;p17"/>
          <p:cNvSpPr txBox="1">
            <a:spLocks noGrp="1"/>
          </p:cNvSpPr>
          <p:nvPr>
            <p:ph type="subTitle" idx="2"/>
          </p:nvPr>
        </p:nvSpPr>
        <p:spPr>
          <a:xfrm>
            <a:off x="1646753" y="1699361"/>
            <a:ext cx="2644500" cy="4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
        <p:nvSpPr>
          <p:cNvPr id="532" name="Google Shape;532;p17"/>
          <p:cNvSpPr txBox="1">
            <a:spLocks noGrp="1"/>
          </p:cNvSpPr>
          <p:nvPr>
            <p:ph type="subTitle" idx="3"/>
          </p:nvPr>
        </p:nvSpPr>
        <p:spPr>
          <a:xfrm>
            <a:off x="1646764" y="2470527"/>
            <a:ext cx="2644500" cy="44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533" name="Google Shape;533;p17"/>
          <p:cNvSpPr txBox="1">
            <a:spLocks noGrp="1"/>
          </p:cNvSpPr>
          <p:nvPr>
            <p:ph type="subTitle" idx="4"/>
          </p:nvPr>
        </p:nvSpPr>
        <p:spPr>
          <a:xfrm>
            <a:off x="1646753" y="2805563"/>
            <a:ext cx="2644500" cy="4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
        <p:nvSpPr>
          <p:cNvPr id="534" name="Google Shape;534;p17"/>
          <p:cNvSpPr txBox="1">
            <a:spLocks noGrp="1"/>
          </p:cNvSpPr>
          <p:nvPr>
            <p:ph type="subTitle" idx="5"/>
          </p:nvPr>
        </p:nvSpPr>
        <p:spPr>
          <a:xfrm>
            <a:off x="1646764" y="3576728"/>
            <a:ext cx="2644500" cy="44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535" name="Google Shape;535;p17"/>
          <p:cNvSpPr txBox="1">
            <a:spLocks noGrp="1"/>
          </p:cNvSpPr>
          <p:nvPr>
            <p:ph type="subTitle" idx="6"/>
          </p:nvPr>
        </p:nvSpPr>
        <p:spPr>
          <a:xfrm>
            <a:off x="1646753" y="3911765"/>
            <a:ext cx="2644500" cy="4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
        <p:nvSpPr>
          <p:cNvPr id="536" name="Google Shape;536;p17"/>
          <p:cNvSpPr txBox="1">
            <a:spLocks noGrp="1"/>
          </p:cNvSpPr>
          <p:nvPr>
            <p:ph type="subTitle" idx="7"/>
          </p:nvPr>
        </p:nvSpPr>
        <p:spPr>
          <a:xfrm>
            <a:off x="5457189" y="1364325"/>
            <a:ext cx="2644500" cy="44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537" name="Google Shape;537;p17"/>
          <p:cNvSpPr txBox="1">
            <a:spLocks noGrp="1"/>
          </p:cNvSpPr>
          <p:nvPr>
            <p:ph type="subTitle" idx="8"/>
          </p:nvPr>
        </p:nvSpPr>
        <p:spPr>
          <a:xfrm>
            <a:off x="5457178" y="1699361"/>
            <a:ext cx="2644500" cy="4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
        <p:nvSpPr>
          <p:cNvPr id="538" name="Google Shape;538;p17"/>
          <p:cNvSpPr txBox="1">
            <a:spLocks noGrp="1"/>
          </p:cNvSpPr>
          <p:nvPr>
            <p:ph type="subTitle" idx="9"/>
          </p:nvPr>
        </p:nvSpPr>
        <p:spPr>
          <a:xfrm>
            <a:off x="5457189" y="2470527"/>
            <a:ext cx="2644500" cy="44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539" name="Google Shape;539;p17"/>
          <p:cNvSpPr txBox="1">
            <a:spLocks noGrp="1"/>
          </p:cNvSpPr>
          <p:nvPr>
            <p:ph type="subTitle" idx="13"/>
          </p:nvPr>
        </p:nvSpPr>
        <p:spPr>
          <a:xfrm>
            <a:off x="5457178" y="2805563"/>
            <a:ext cx="2644500" cy="4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sp>
        <p:nvSpPr>
          <p:cNvPr id="540" name="Google Shape;540;p17"/>
          <p:cNvSpPr txBox="1">
            <a:spLocks noGrp="1"/>
          </p:cNvSpPr>
          <p:nvPr>
            <p:ph type="subTitle" idx="14"/>
          </p:nvPr>
        </p:nvSpPr>
        <p:spPr>
          <a:xfrm>
            <a:off x="5457189" y="3576728"/>
            <a:ext cx="2644500" cy="44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541" name="Google Shape;541;p17"/>
          <p:cNvSpPr txBox="1">
            <a:spLocks noGrp="1"/>
          </p:cNvSpPr>
          <p:nvPr>
            <p:ph type="subTitle" idx="15"/>
          </p:nvPr>
        </p:nvSpPr>
        <p:spPr>
          <a:xfrm>
            <a:off x="5457178" y="3911765"/>
            <a:ext cx="2644500" cy="49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a:solidFill>
                  <a:schemeClr val="lt1"/>
                </a:solidFill>
              </a:defRPr>
            </a:lvl1pPr>
            <a:lvl2pPr lvl="1" rtl="0">
              <a:lnSpc>
                <a:spcPct val="100000"/>
              </a:lnSpc>
              <a:spcBef>
                <a:spcPts val="0"/>
              </a:spcBef>
              <a:spcAft>
                <a:spcPts val="0"/>
              </a:spcAft>
              <a:buClr>
                <a:schemeClr val="lt1"/>
              </a:buClr>
              <a:buSzPts val="1200"/>
              <a:buNone/>
              <a:defRPr>
                <a:solidFill>
                  <a:schemeClr val="lt1"/>
                </a:solidFill>
              </a:defRPr>
            </a:lvl2pPr>
            <a:lvl3pPr lvl="2" rtl="0">
              <a:lnSpc>
                <a:spcPct val="100000"/>
              </a:lnSpc>
              <a:spcBef>
                <a:spcPts val="0"/>
              </a:spcBef>
              <a:spcAft>
                <a:spcPts val="0"/>
              </a:spcAft>
              <a:buClr>
                <a:schemeClr val="lt1"/>
              </a:buClr>
              <a:buSzPts val="1200"/>
              <a:buNone/>
              <a:defRPr>
                <a:solidFill>
                  <a:schemeClr val="lt1"/>
                </a:solidFill>
              </a:defRPr>
            </a:lvl3pPr>
            <a:lvl4pPr lvl="3" rtl="0">
              <a:lnSpc>
                <a:spcPct val="100000"/>
              </a:lnSpc>
              <a:spcBef>
                <a:spcPts val="0"/>
              </a:spcBef>
              <a:spcAft>
                <a:spcPts val="0"/>
              </a:spcAft>
              <a:buClr>
                <a:schemeClr val="lt1"/>
              </a:buClr>
              <a:buSzPts val="1200"/>
              <a:buNone/>
              <a:defRPr>
                <a:solidFill>
                  <a:schemeClr val="lt1"/>
                </a:solidFill>
              </a:defRPr>
            </a:lvl4pPr>
            <a:lvl5pPr lvl="4" rtl="0">
              <a:lnSpc>
                <a:spcPct val="100000"/>
              </a:lnSpc>
              <a:spcBef>
                <a:spcPts val="0"/>
              </a:spcBef>
              <a:spcAft>
                <a:spcPts val="0"/>
              </a:spcAft>
              <a:buClr>
                <a:schemeClr val="lt1"/>
              </a:buClr>
              <a:buSzPts val="1200"/>
              <a:buNone/>
              <a:defRPr>
                <a:solidFill>
                  <a:schemeClr val="lt1"/>
                </a:solidFill>
              </a:defRPr>
            </a:lvl5pPr>
            <a:lvl6pPr lvl="5" rtl="0">
              <a:lnSpc>
                <a:spcPct val="100000"/>
              </a:lnSpc>
              <a:spcBef>
                <a:spcPts val="0"/>
              </a:spcBef>
              <a:spcAft>
                <a:spcPts val="0"/>
              </a:spcAft>
              <a:buClr>
                <a:schemeClr val="lt1"/>
              </a:buClr>
              <a:buSzPts val="1200"/>
              <a:buNone/>
              <a:defRPr>
                <a:solidFill>
                  <a:schemeClr val="lt1"/>
                </a:solidFill>
              </a:defRPr>
            </a:lvl6pPr>
            <a:lvl7pPr lvl="6" rtl="0">
              <a:lnSpc>
                <a:spcPct val="100000"/>
              </a:lnSpc>
              <a:spcBef>
                <a:spcPts val="0"/>
              </a:spcBef>
              <a:spcAft>
                <a:spcPts val="0"/>
              </a:spcAft>
              <a:buClr>
                <a:schemeClr val="lt1"/>
              </a:buClr>
              <a:buSzPts val="1200"/>
              <a:buNone/>
              <a:defRPr>
                <a:solidFill>
                  <a:schemeClr val="lt1"/>
                </a:solidFill>
              </a:defRPr>
            </a:lvl7pPr>
            <a:lvl8pPr lvl="7" rtl="0">
              <a:lnSpc>
                <a:spcPct val="100000"/>
              </a:lnSpc>
              <a:spcBef>
                <a:spcPts val="0"/>
              </a:spcBef>
              <a:spcAft>
                <a:spcPts val="0"/>
              </a:spcAft>
              <a:buClr>
                <a:schemeClr val="lt1"/>
              </a:buClr>
              <a:buSzPts val="1200"/>
              <a:buNone/>
              <a:defRPr>
                <a:solidFill>
                  <a:schemeClr val="lt1"/>
                </a:solidFill>
              </a:defRPr>
            </a:lvl8pPr>
            <a:lvl9pPr lvl="8" rtl="0">
              <a:lnSpc>
                <a:spcPct val="100000"/>
              </a:lnSpc>
              <a:spcBef>
                <a:spcPts val="0"/>
              </a:spcBef>
              <a:spcAft>
                <a:spcPts val="0"/>
              </a:spcAft>
              <a:buClr>
                <a:schemeClr val="lt1"/>
              </a:buClr>
              <a:buSzPts val="1200"/>
              <a:buNone/>
              <a:defRPr>
                <a:solidFill>
                  <a:schemeClr val="lt1"/>
                </a:solidFill>
              </a:defRPr>
            </a:lvl9pPr>
          </a:lstStyle>
          <a:p>
            <a:endParaRPr/>
          </a:p>
        </p:txBody>
      </p:sp>
      <p:grpSp>
        <p:nvGrpSpPr>
          <p:cNvPr id="542" name="Google Shape;542;p17"/>
          <p:cNvGrpSpPr/>
          <p:nvPr/>
        </p:nvGrpSpPr>
        <p:grpSpPr>
          <a:xfrm rot="-5400000" flipH="1">
            <a:off x="8398821" y="621109"/>
            <a:ext cx="1397491" cy="1081660"/>
            <a:chOff x="5888880" y="2238480"/>
            <a:chExt cx="2414880" cy="1869120"/>
          </a:xfrm>
        </p:grpSpPr>
        <p:sp>
          <p:nvSpPr>
            <p:cNvPr id="543" name="Google Shape;543;p17"/>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4" name="Google Shape;544;p17"/>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5" name="Google Shape;545;p17"/>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6" name="Google Shape;546;p17"/>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7" name="Google Shape;547;p17"/>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8" name="Google Shape;548;p17"/>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9" name="Google Shape;549;p17"/>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0" name="Google Shape;550;p17"/>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1" name="Google Shape;551;p17"/>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2" name="Google Shape;552;p17"/>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3" name="Google Shape;553;p17"/>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4" name="Google Shape;554;p17"/>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5" name="Google Shape;555;p17"/>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6" name="Google Shape;556;p17"/>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7" name="Google Shape;557;p17"/>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8" name="Google Shape;558;p17"/>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9" name="Google Shape;559;p17"/>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17"/>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17"/>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17"/>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dk1"/>
        </a:solidFill>
        <a:effectLst/>
      </p:bgPr>
    </p:bg>
    <p:spTree>
      <p:nvGrpSpPr>
        <p:cNvPr id="1" name="Shape 563"/>
        <p:cNvGrpSpPr/>
        <p:nvPr/>
      </p:nvGrpSpPr>
      <p:grpSpPr>
        <a:xfrm>
          <a:off x="0" y="0"/>
          <a:ext cx="0" cy="0"/>
          <a:chOff x="0" y="0"/>
          <a:chExt cx="0" cy="0"/>
        </a:xfrm>
      </p:grpSpPr>
      <p:grpSp>
        <p:nvGrpSpPr>
          <p:cNvPr id="564" name="Google Shape;564;p18"/>
          <p:cNvGrpSpPr/>
          <p:nvPr/>
        </p:nvGrpSpPr>
        <p:grpSpPr>
          <a:xfrm>
            <a:off x="350675" y="287938"/>
            <a:ext cx="8547900" cy="4567625"/>
            <a:chOff x="350675" y="287938"/>
            <a:chExt cx="8547900" cy="4567625"/>
          </a:xfrm>
        </p:grpSpPr>
        <p:cxnSp>
          <p:nvCxnSpPr>
            <p:cNvPr id="565" name="Google Shape;565;p18"/>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566" name="Google Shape;566;p18"/>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567" name="Google Shape;567;p18"/>
          <p:cNvSpPr txBox="1">
            <a:spLocks noGrp="1"/>
          </p:cNvSpPr>
          <p:nvPr>
            <p:ph type="title"/>
          </p:nvPr>
        </p:nvSpPr>
        <p:spPr>
          <a:xfrm>
            <a:off x="4762500" y="809900"/>
            <a:ext cx="3661500" cy="112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568" name="Google Shape;568;p18"/>
          <p:cNvSpPr txBox="1">
            <a:spLocks noGrp="1"/>
          </p:cNvSpPr>
          <p:nvPr>
            <p:ph type="subTitle" idx="1"/>
          </p:nvPr>
        </p:nvSpPr>
        <p:spPr>
          <a:xfrm>
            <a:off x="4762500" y="1988200"/>
            <a:ext cx="3661500" cy="234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91919"/>
              </a:buClr>
              <a:buSzPts val="1400"/>
              <a:buFont typeface="Open Sans"/>
              <a:buAutoNum type="arabicPeriod"/>
              <a:defRPr>
                <a:solidFill>
                  <a:schemeClr val="lt1"/>
                </a:solidFill>
              </a:defRPr>
            </a:lvl1pPr>
            <a:lvl2pPr lvl="1" rtl="0">
              <a:lnSpc>
                <a:spcPct val="100000"/>
              </a:lnSpc>
              <a:spcBef>
                <a:spcPts val="0"/>
              </a:spcBef>
              <a:spcAft>
                <a:spcPts val="0"/>
              </a:spcAft>
              <a:buClr>
                <a:srgbClr val="191919"/>
              </a:buClr>
              <a:buSzPts val="1600"/>
              <a:buFont typeface="Open Sans"/>
              <a:buAutoNum type="alphaLcPeriod"/>
              <a:defRPr>
                <a:solidFill>
                  <a:schemeClr val="lt1"/>
                </a:solidFill>
              </a:defRPr>
            </a:lvl2pPr>
            <a:lvl3pPr lvl="2" rtl="0">
              <a:lnSpc>
                <a:spcPct val="100000"/>
              </a:lnSpc>
              <a:spcBef>
                <a:spcPts val="0"/>
              </a:spcBef>
              <a:spcAft>
                <a:spcPts val="0"/>
              </a:spcAft>
              <a:buClr>
                <a:srgbClr val="191919"/>
              </a:buClr>
              <a:buSzPts val="1600"/>
              <a:buFont typeface="Open Sans"/>
              <a:buAutoNum type="romanLcPeriod"/>
              <a:defRPr>
                <a:solidFill>
                  <a:schemeClr val="lt1"/>
                </a:solidFill>
              </a:defRPr>
            </a:lvl3pPr>
            <a:lvl4pPr lvl="3" rtl="0">
              <a:lnSpc>
                <a:spcPct val="100000"/>
              </a:lnSpc>
              <a:spcBef>
                <a:spcPts val="0"/>
              </a:spcBef>
              <a:spcAft>
                <a:spcPts val="0"/>
              </a:spcAft>
              <a:buClr>
                <a:srgbClr val="191919"/>
              </a:buClr>
              <a:buSzPts val="1600"/>
              <a:buFont typeface="Open Sans"/>
              <a:buAutoNum type="arabicPeriod"/>
              <a:defRPr>
                <a:solidFill>
                  <a:schemeClr val="lt1"/>
                </a:solidFill>
              </a:defRPr>
            </a:lvl4pPr>
            <a:lvl5pPr lvl="4" rtl="0">
              <a:lnSpc>
                <a:spcPct val="100000"/>
              </a:lnSpc>
              <a:spcBef>
                <a:spcPts val="0"/>
              </a:spcBef>
              <a:spcAft>
                <a:spcPts val="0"/>
              </a:spcAft>
              <a:buClr>
                <a:srgbClr val="191919"/>
              </a:buClr>
              <a:buSzPts val="1600"/>
              <a:buFont typeface="Open Sans"/>
              <a:buAutoNum type="alphaLcPeriod"/>
              <a:defRPr>
                <a:solidFill>
                  <a:schemeClr val="lt1"/>
                </a:solidFill>
              </a:defRPr>
            </a:lvl5pPr>
            <a:lvl6pPr lvl="5" rtl="0">
              <a:lnSpc>
                <a:spcPct val="100000"/>
              </a:lnSpc>
              <a:spcBef>
                <a:spcPts val="0"/>
              </a:spcBef>
              <a:spcAft>
                <a:spcPts val="0"/>
              </a:spcAft>
              <a:buClr>
                <a:srgbClr val="191919"/>
              </a:buClr>
              <a:buSzPts val="1600"/>
              <a:buFont typeface="Open Sans"/>
              <a:buAutoNum type="romanLcPeriod"/>
              <a:defRPr>
                <a:solidFill>
                  <a:schemeClr val="lt1"/>
                </a:solidFill>
              </a:defRPr>
            </a:lvl6pPr>
            <a:lvl7pPr lvl="6" rtl="0">
              <a:lnSpc>
                <a:spcPct val="100000"/>
              </a:lnSpc>
              <a:spcBef>
                <a:spcPts val="0"/>
              </a:spcBef>
              <a:spcAft>
                <a:spcPts val="0"/>
              </a:spcAft>
              <a:buClr>
                <a:srgbClr val="191919"/>
              </a:buClr>
              <a:buSzPts val="1600"/>
              <a:buFont typeface="Open Sans"/>
              <a:buAutoNum type="arabicPeriod"/>
              <a:defRPr>
                <a:solidFill>
                  <a:schemeClr val="lt1"/>
                </a:solidFill>
              </a:defRPr>
            </a:lvl7pPr>
            <a:lvl8pPr lvl="7" rtl="0">
              <a:lnSpc>
                <a:spcPct val="100000"/>
              </a:lnSpc>
              <a:spcBef>
                <a:spcPts val="0"/>
              </a:spcBef>
              <a:spcAft>
                <a:spcPts val="0"/>
              </a:spcAft>
              <a:buClr>
                <a:srgbClr val="191919"/>
              </a:buClr>
              <a:buSzPts val="1600"/>
              <a:buFont typeface="Open Sans"/>
              <a:buAutoNum type="alphaLcPeriod"/>
              <a:defRPr>
                <a:solidFill>
                  <a:schemeClr val="lt1"/>
                </a:solidFill>
              </a:defRPr>
            </a:lvl8pPr>
            <a:lvl9pPr lvl="8" rtl="0">
              <a:lnSpc>
                <a:spcPct val="100000"/>
              </a:lnSpc>
              <a:spcBef>
                <a:spcPts val="0"/>
              </a:spcBef>
              <a:spcAft>
                <a:spcPts val="0"/>
              </a:spcAft>
              <a:buClr>
                <a:srgbClr val="191919"/>
              </a:buClr>
              <a:buSzPts val="1600"/>
              <a:buFont typeface="Open Sans"/>
              <a:buAutoNum type="romanLcPeriod"/>
              <a:defRPr>
                <a:solidFill>
                  <a:schemeClr val="lt1"/>
                </a:solidFill>
              </a:defRPr>
            </a:lvl9pPr>
          </a:lstStyle>
          <a:p>
            <a:endParaRPr/>
          </a:p>
        </p:txBody>
      </p:sp>
      <p:grpSp>
        <p:nvGrpSpPr>
          <p:cNvPr id="569" name="Google Shape;569;p18"/>
          <p:cNvGrpSpPr/>
          <p:nvPr/>
        </p:nvGrpSpPr>
        <p:grpSpPr>
          <a:xfrm>
            <a:off x="-243373" y="2047805"/>
            <a:ext cx="9906787" cy="2386304"/>
            <a:chOff x="-243373" y="2047805"/>
            <a:chExt cx="9906787" cy="2386304"/>
          </a:xfrm>
        </p:grpSpPr>
        <p:grpSp>
          <p:nvGrpSpPr>
            <p:cNvPr id="570" name="Google Shape;570;p18"/>
            <p:cNvGrpSpPr/>
            <p:nvPr/>
          </p:nvGrpSpPr>
          <p:grpSpPr>
            <a:xfrm rot="-5400000" flipH="1">
              <a:off x="8423838" y="3194533"/>
              <a:ext cx="1397491" cy="1081660"/>
              <a:chOff x="5888880" y="2238480"/>
              <a:chExt cx="2414880" cy="1869120"/>
            </a:xfrm>
          </p:grpSpPr>
          <p:sp>
            <p:nvSpPr>
              <p:cNvPr id="571" name="Google Shape;571;p18"/>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8"/>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8"/>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4" name="Google Shape;574;p18"/>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5" name="Google Shape;575;p18"/>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8"/>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8"/>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8"/>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8"/>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0" name="Google Shape;580;p18"/>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1" name="Google Shape;581;p18"/>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2" name="Google Shape;582;p18"/>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3" name="Google Shape;583;p18"/>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4" name="Google Shape;584;p18"/>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5" name="Google Shape;585;p18"/>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6" name="Google Shape;586;p18"/>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18"/>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18"/>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18"/>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18"/>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91" name="Google Shape;591;p18"/>
            <p:cNvGrpSpPr/>
            <p:nvPr/>
          </p:nvGrpSpPr>
          <p:grpSpPr>
            <a:xfrm>
              <a:off x="-243373" y="2047805"/>
              <a:ext cx="864333" cy="864453"/>
              <a:chOff x="131002" y="3665364"/>
              <a:chExt cx="599940" cy="600106"/>
            </a:xfrm>
          </p:grpSpPr>
          <p:sp>
            <p:nvSpPr>
              <p:cNvPr id="592" name="Google Shape;592;p18"/>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18"/>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18"/>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5" name="Google Shape;595;p18"/>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6" name="Google Shape;596;p18"/>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18"/>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18"/>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9" name="Google Shape;599;p18"/>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0" name="Google Shape;600;p18"/>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1" name="Google Shape;601;p18"/>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dk1"/>
        </a:solidFill>
        <a:effectLst/>
      </p:bgPr>
    </p:bg>
    <p:spTree>
      <p:nvGrpSpPr>
        <p:cNvPr id="1" name="Shape 602"/>
        <p:cNvGrpSpPr/>
        <p:nvPr/>
      </p:nvGrpSpPr>
      <p:grpSpPr>
        <a:xfrm>
          <a:off x="0" y="0"/>
          <a:ext cx="0" cy="0"/>
          <a:chOff x="0" y="0"/>
          <a:chExt cx="0" cy="0"/>
        </a:xfrm>
      </p:grpSpPr>
      <p:grpSp>
        <p:nvGrpSpPr>
          <p:cNvPr id="603" name="Google Shape;603;p19"/>
          <p:cNvGrpSpPr/>
          <p:nvPr/>
        </p:nvGrpSpPr>
        <p:grpSpPr>
          <a:xfrm>
            <a:off x="350675" y="287938"/>
            <a:ext cx="8547900" cy="4567625"/>
            <a:chOff x="350675" y="287938"/>
            <a:chExt cx="8547900" cy="4567625"/>
          </a:xfrm>
        </p:grpSpPr>
        <p:cxnSp>
          <p:nvCxnSpPr>
            <p:cNvPr id="604" name="Google Shape;604;p19"/>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605" name="Google Shape;605;p19"/>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606" name="Google Shape;606;p19"/>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607" name="Google Shape;607;p19"/>
          <p:cNvSpPr txBox="1">
            <a:spLocks noGrp="1"/>
          </p:cNvSpPr>
          <p:nvPr>
            <p:ph type="body" idx="1"/>
          </p:nvPr>
        </p:nvSpPr>
        <p:spPr>
          <a:xfrm>
            <a:off x="716550" y="1336324"/>
            <a:ext cx="7710900" cy="1031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lt1"/>
              </a:buClr>
              <a:buSzPts val="1200"/>
              <a:buChar char="●"/>
              <a:defRPr>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grpSp>
        <p:nvGrpSpPr>
          <p:cNvPr id="608" name="Google Shape;608;p19"/>
          <p:cNvGrpSpPr/>
          <p:nvPr/>
        </p:nvGrpSpPr>
        <p:grpSpPr>
          <a:xfrm>
            <a:off x="-542096" y="663974"/>
            <a:ext cx="10017707" cy="3707184"/>
            <a:chOff x="-542096" y="663974"/>
            <a:chExt cx="10017707" cy="3707184"/>
          </a:xfrm>
        </p:grpSpPr>
        <p:grpSp>
          <p:nvGrpSpPr>
            <p:cNvPr id="609" name="Google Shape;609;p19"/>
            <p:cNvGrpSpPr/>
            <p:nvPr/>
          </p:nvGrpSpPr>
          <p:grpSpPr>
            <a:xfrm rot="5400000">
              <a:off x="-700012" y="3131583"/>
              <a:ext cx="1397491" cy="1081660"/>
              <a:chOff x="5888880" y="2238480"/>
              <a:chExt cx="2414880" cy="1869120"/>
            </a:xfrm>
          </p:grpSpPr>
          <p:sp>
            <p:nvSpPr>
              <p:cNvPr id="610" name="Google Shape;610;p19"/>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1" name="Google Shape;611;p19"/>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19"/>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19"/>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19"/>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 name="Google Shape;615;p19"/>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6" name="Google Shape;616;p19"/>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 name="Google Shape;617;p19"/>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19"/>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19"/>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19"/>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 name="Google Shape;621;p19"/>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19"/>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19"/>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19"/>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19"/>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19"/>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 name="Google Shape;627;p19"/>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19"/>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19"/>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30" name="Google Shape;630;p19"/>
            <p:cNvGrpSpPr/>
            <p:nvPr/>
          </p:nvGrpSpPr>
          <p:grpSpPr>
            <a:xfrm>
              <a:off x="8611277" y="663974"/>
              <a:ext cx="864333" cy="864453"/>
              <a:chOff x="131002" y="3665364"/>
              <a:chExt cx="599940" cy="600106"/>
            </a:xfrm>
          </p:grpSpPr>
          <p:sp>
            <p:nvSpPr>
              <p:cNvPr id="631" name="Google Shape;631;p19"/>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19"/>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 name="Google Shape;633;p19"/>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19"/>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 name="Google Shape;635;p19"/>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 name="Google Shape;636;p19"/>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 name="Google Shape;637;p19"/>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 name="Google Shape;638;p19"/>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 name="Google Shape;639;p19"/>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 name="Google Shape;640;p19"/>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dk1"/>
        </a:solidFill>
        <a:effectLst/>
      </p:bgPr>
    </p:bg>
    <p:spTree>
      <p:nvGrpSpPr>
        <p:cNvPr id="1" name="Shape 641"/>
        <p:cNvGrpSpPr/>
        <p:nvPr/>
      </p:nvGrpSpPr>
      <p:grpSpPr>
        <a:xfrm>
          <a:off x="0" y="0"/>
          <a:ext cx="0" cy="0"/>
          <a:chOff x="0" y="0"/>
          <a:chExt cx="0" cy="0"/>
        </a:xfrm>
      </p:grpSpPr>
      <p:grpSp>
        <p:nvGrpSpPr>
          <p:cNvPr id="642" name="Google Shape;642;p20"/>
          <p:cNvGrpSpPr/>
          <p:nvPr/>
        </p:nvGrpSpPr>
        <p:grpSpPr>
          <a:xfrm>
            <a:off x="350675" y="287938"/>
            <a:ext cx="8547900" cy="4567625"/>
            <a:chOff x="350675" y="287938"/>
            <a:chExt cx="8547900" cy="4567625"/>
          </a:xfrm>
        </p:grpSpPr>
        <p:cxnSp>
          <p:nvCxnSpPr>
            <p:cNvPr id="643" name="Google Shape;643;p20"/>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644" name="Google Shape;644;p20"/>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645" name="Google Shape;645;p20"/>
          <p:cNvSpPr txBox="1">
            <a:spLocks noGrp="1"/>
          </p:cNvSpPr>
          <p:nvPr>
            <p:ph type="title" hasCustomPrompt="1"/>
          </p:nvPr>
        </p:nvSpPr>
        <p:spPr>
          <a:xfrm>
            <a:off x="1695750" y="1953699"/>
            <a:ext cx="57525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6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46" name="Google Shape;646;p20"/>
          <p:cNvSpPr txBox="1">
            <a:spLocks noGrp="1"/>
          </p:cNvSpPr>
          <p:nvPr>
            <p:ph type="subTitle" idx="1"/>
          </p:nvPr>
        </p:nvSpPr>
        <p:spPr>
          <a:xfrm>
            <a:off x="1695750" y="2630212"/>
            <a:ext cx="5752500" cy="32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47" name="Google Shape;647;p20"/>
          <p:cNvSpPr txBox="1">
            <a:spLocks noGrp="1"/>
          </p:cNvSpPr>
          <p:nvPr>
            <p:ph type="title" idx="2" hasCustomPrompt="1"/>
          </p:nvPr>
        </p:nvSpPr>
        <p:spPr>
          <a:xfrm>
            <a:off x="1695750" y="3350848"/>
            <a:ext cx="57525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6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48" name="Google Shape;648;p20"/>
          <p:cNvSpPr txBox="1">
            <a:spLocks noGrp="1"/>
          </p:cNvSpPr>
          <p:nvPr>
            <p:ph type="subTitle" idx="3"/>
          </p:nvPr>
        </p:nvSpPr>
        <p:spPr>
          <a:xfrm>
            <a:off x="1695750" y="4027449"/>
            <a:ext cx="5752500" cy="32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649" name="Google Shape;649;p20"/>
          <p:cNvSpPr txBox="1">
            <a:spLocks noGrp="1"/>
          </p:cNvSpPr>
          <p:nvPr>
            <p:ph type="title" idx="4" hasCustomPrompt="1"/>
          </p:nvPr>
        </p:nvSpPr>
        <p:spPr>
          <a:xfrm>
            <a:off x="1695750" y="556550"/>
            <a:ext cx="5752500" cy="67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6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50" name="Google Shape;650;p20"/>
          <p:cNvSpPr txBox="1">
            <a:spLocks noGrp="1"/>
          </p:cNvSpPr>
          <p:nvPr>
            <p:ph type="subTitle" idx="5"/>
          </p:nvPr>
        </p:nvSpPr>
        <p:spPr>
          <a:xfrm>
            <a:off x="1695750" y="1232975"/>
            <a:ext cx="5752500" cy="32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None/>
              <a:defRPr sz="14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grpSp>
        <p:nvGrpSpPr>
          <p:cNvPr id="651" name="Google Shape;651;p20"/>
          <p:cNvGrpSpPr/>
          <p:nvPr/>
        </p:nvGrpSpPr>
        <p:grpSpPr>
          <a:xfrm>
            <a:off x="-351576" y="539483"/>
            <a:ext cx="9197576" cy="4188126"/>
            <a:chOff x="-351576" y="539483"/>
            <a:chExt cx="9197576" cy="4188126"/>
          </a:xfrm>
        </p:grpSpPr>
        <p:grpSp>
          <p:nvGrpSpPr>
            <p:cNvPr id="652" name="Google Shape;652;p20"/>
            <p:cNvGrpSpPr/>
            <p:nvPr/>
          </p:nvGrpSpPr>
          <p:grpSpPr>
            <a:xfrm rot="-5400000" flipH="1">
              <a:off x="-509492" y="3073722"/>
              <a:ext cx="1397491" cy="1081660"/>
              <a:chOff x="5888880" y="2238480"/>
              <a:chExt cx="2414880" cy="1869120"/>
            </a:xfrm>
          </p:grpSpPr>
          <p:sp>
            <p:nvSpPr>
              <p:cNvPr id="653" name="Google Shape;653;p20"/>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 name="Google Shape;654;p20"/>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 name="Google Shape;655;p20"/>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 name="Google Shape;656;p20"/>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20"/>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20"/>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20"/>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20"/>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 name="Google Shape;661;p20"/>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 name="Google Shape;662;p20"/>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 name="Google Shape;663;p20"/>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 name="Google Shape;664;p20"/>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5" name="Google Shape;665;p20"/>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6" name="Google Shape;666;p20"/>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20"/>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8" name="Google Shape;668;p20"/>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20"/>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20"/>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20"/>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20"/>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3" name="Google Shape;673;p20"/>
            <p:cNvGrpSpPr/>
            <p:nvPr/>
          </p:nvGrpSpPr>
          <p:grpSpPr>
            <a:xfrm>
              <a:off x="436319" y="539483"/>
              <a:ext cx="696830" cy="696963"/>
              <a:chOff x="131002" y="3665364"/>
              <a:chExt cx="599940" cy="600106"/>
            </a:xfrm>
          </p:grpSpPr>
          <p:sp>
            <p:nvSpPr>
              <p:cNvPr id="674" name="Google Shape;674;p20"/>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20"/>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6" name="Google Shape;676;p20"/>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20"/>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20"/>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20"/>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20"/>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1" name="Google Shape;681;p20"/>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2" name="Google Shape;682;p20"/>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3" name="Google Shape;683;p20"/>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84" name="Google Shape;684;p20"/>
            <p:cNvGrpSpPr/>
            <p:nvPr/>
          </p:nvGrpSpPr>
          <p:grpSpPr>
            <a:xfrm>
              <a:off x="8149169" y="4030646"/>
              <a:ext cx="696830" cy="696963"/>
              <a:chOff x="131002" y="3665364"/>
              <a:chExt cx="599940" cy="600106"/>
            </a:xfrm>
          </p:grpSpPr>
          <p:sp>
            <p:nvSpPr>
              <p:cNvPr id="685" name="Google Shape;685;p20"/>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6" name="Google Shape;686;p20"/>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7" name="Google Shape;687;p20"/>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8" name="Google Shape;688;p20"/>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9" name="Google Shape;689;p20"/>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0" name="Google Shape;690;p20"/>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1" name="Google Shape;691;p20"/>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2" name="Google Shape;692;p20"/>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3" name="Google Shape;693;p20"/>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4" name="Google Shape;694;p20"/>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dk1"/>
        </a:solidFill>
        <a:effectLst/>
      </p:bgPr>
    </p:bg>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4572000" y="2224094"/>
            <a:ext cx="3852000" cy="934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lt1"/>
              </a:buClr>
              <a:buSzPts val="3600"/>
              <a:buNone/>
              <a:defRPr sz="5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7" name="Google Shape;27;p3"/>
          <p:cNvSpPr txBox="1">
            <a:spLocks noGrp="1"/>
          </p:cNvSpPr>
          <p:nvPr>
            <p:ph type="title" idx="2" hasCustomPrompt="1"/>
          </p:nvPr>
        </p:nvSpPr>
        <p:spPr>
          <a:xfrm>
            <a:off x="6927000" y="1132759"/>
            <a:ext cx="1497000" cy="9981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lt1"/>
              </a:buClr>
              <a:buSzPts val="7000"/>
              <a:buNone/>
              <a:defRPr sz="6200">
                <a:solidFill>
                  <a:schemeClr val="lt1"/>
                </a:solidFill>
              </a:defRPr>
            </a:lvl1pPr>
            <a:lvl2pPr lvl="1" algn="ctr" rtl="0">
              <a:spcBef>
                <a:spcPts val="0"/>
              </a:spcBef>
              <a:spcAft>
                <a:spcPts val="0"/>
              </a:spcAft>
              <a:buClr>
                <a:schemeClr val="lt1"/>
              </a:buClr>
              <a:buSzPts val="7000"/>
              <a:buNone/>
              <a:defRPr sz="7000">
                <a:solidFill>
                  <a:schemeClr val="lt1"/>
                </a:solidFill>
              </a:defRPr>
            </a:lvl2pPr>
            <a:lvl3pPr lvl="2" algn="ctr" rtl="0">
              <a:spcBef>
                <a:spcPts val="0"/>
              </a:spcBef>
              <a:spcAft>
                <a:spcPts val="0"/>
              </a:spcAft>
              <a:buClr>
                <a:schemeClr val="lt1"/>
              </a:buClr>
              <a:buSzPts val="7000"/>
              <a:buNone/>
              <a:defRPr sz="7000">
                <a:solidFill>
                  <a:schemeClr val="lt1"/>
                </a:solidFill>
              </a:defRPr>
            </a:lvl3pPr>
            <a:lvl4pPr lvl="3" algn="ctr" rtl="0">
              <a:spcBef>
                <a:spcPts val="0"/>
              </a:spcBef>
              <a:spcAft>
                <a:spcPts val="0"/>
              </a:spcAft>
              <a:buClr>
                <a:schemeClr val="lt1"/>
              </a:buClr>
              <a:buSzPts val="7000"/>
              <a:buNone/>
              <a:defRPr sz="7000">
                <a:solidFill>
                  <a:schemeClr val="lt1"/>
                </a:solidFill>
              </a:defRPr>
            </a:lvl4pPr>
            <a:lvl5pPr lvl="4" algn="ctr" rtl="0">
              <a:spcBef>
                <a:spcPts val="0"/>
              </a:spcBef>
              <a:spcAft>
                <a:spcPts val="0"/>
              </a:spcAft>
              <a:buClr>
                <a:schemeClr val="lt1"/>
              </a:buClr>
              <a:buSzPts val="7000"/>
              <a:buNone/>
              <a:defRPr sz="7000">
                <a:solidFill>
                  <a:schemeClr val="lt1"/>
                </a:solidFill>
              </a:defRPr>
            </a:lvl5pPr>
            <a:lvl6pPr lvl="5" algn="ctr" rtl="0">
              <a:spcBef>
                <a:spcPts val="0"/>
              </a:spcBef>
              <a:spcAft>
                <a:spcPts val="0"/>
              </a:spcAft>
              <a:buClr>
                <a:schemeClr val="lt1"/>
              </a:buClr>
              <a:buSzPts val="7000"/>
              <a:buNone/>
              <a:defRPr sz="7000">
                <a:solidFill>
                  <a:schemeClr val="lt1"/>
                </a:solidFill>
              </a:defRPr>
            </a:lvl6pPr>
            <a:lvl7pPr lvl="6" algn="ctr" rtl="0">
              <a:spcBef>
                <a:spcPts val="0"/>
              </a:spcBef>
              <a:spcAft>
                <a:spcPts val="0"/>
              </a:spcAft>
              <a:buClr>
                <a:schemeClr val="lt1"/>
              </a:buClr>
              <a:buSzPts val="7000"/>
              <a:buNone/>
              <a:defRPr sz="7000">
                <a:solidFill>
                  <a:schemeClr val="lt1"/>
                </a:solidFill>
              </a:defRPr>
            </a:lvl7pPr>
            <a:lvl8pPr lvl="7" algn="ctr" rtl="0">
              <a:spcBef>
                <a:spcPts val="0"/>
              </a:spcBef>
              <a:spcAft>
                <a:spcPts val="0"/>
              </a:spcAft>
              <a:buClr>
                <a:schemeClr val="lt1"/>
              </a:buClr>
              <a:buSzPts val="7000"/>
              <a:buNone/>
              <a:defRPr sz="7000">
                <a:solidFill>
                  <a:schemeClr val="lt1"/>
                </a:solidFill>
              </a:defRPr>
            </a:lvl8pPr>
            <a:lvl9pPr lvl="8" algn="ctr" rtl="0">
              <a:spcBef>
                <a:spcPts val="0"/>
              </a:spcBef>
              <a:spcAft>
                <a:spcPts val="0"/>
              </a:spcAft>
              <a:buClr>
                <a:schemeClr val="lt1"/>
              </a:buClr>
              <a:buSzPts val="7000"/>
              <a:buNone/>
              <a:defRPr sz="7000">
                <a:solidFill>
                  <a:schemeClr val="lt1"/>
                </a:solidFill>
              </a:defRPr>
            </a:lvl9pPr>
          </a:lstStyle>
          <a:p>
            <a:r>
              <a:t>xx%</a:t>
            </a:r>
          </a:p>
        </p:txBody>
      </p:sp>
      <p:grpSp>
        <p:nvGrpSpPr>
          <p:cNvPr id="28" name="Google Shape;28;p3"/>
          <p:cNvGrpSpPr/>
          <p:nvPr/>
        </p:nvGrpSpPr>
        <p:grpSpPr>
          <a:xfrm>
            <a:off x="350675" y="287938"/>
            <a:ext cx="8547900" cy="4567625"/>
            <a:chOff x="350675" y="287938"/>
            <a:chExt cx="8547900" cy="4567625"/>
          </a:xfrm>
        </p:grpSpPr>
        <p:cxnSp>
          <p:nvCxnSpPr>
            <p:cNvPr id="29" name="Google Shape;29;p3"/>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3"/>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31" name="Google Shape;31;p3"/>
          <p:cNvGrpSpPr/>
          <p:nvPr/>
        </p:nvGrpSpPr>
        <p:grpSpPr>
          <a:xfrm>
            <a:off x="8708698" y="3863455"/>
            <a:ext cx="864333" cy="864453"/>
            <a:chOff x="131002" y="3665364"/>
            <a:chExt cx="599940" cy="600106"/>
          </a:xfrm>
        </p:grpSpPr>
        <p:sp>
          <p:nvSpPr>
            <p:cNvPr id="32" name="Google Shape;32;p3"/>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3"/>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p3"/>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5;p3"/>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3"/>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3"/>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3"/>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3"/>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3"/>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3"/>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dk1"/>
        </a:solidFill>
        <a:effectLst/>
      </p:bgPr>
    </p:bg>
    <p:spTree>
      <p:nvGrpSpPr>
        <p:cNvPr id="1" name="Shape 695"/>
        <p:cNvGrpSpPr/>
        <p:nvPr/>
      </p:nvGrpSpPr>
      <p:grpSpPr>
        <a:xfrm>
          <a:off x="0" y="0"/>
          <a:ext cx="0" cy="0"/>
          <a:chOff x="0" y="0"/>
          <a:chExt cx="0" cy="0"/>
        </a:xfrm>
      </p:grpSpPr>
      <p:grpSp>
        <p:nvGrpSpPr>
          <p:cNvPr id="696" name="Google Shape;696;p21"/>
          <p:cNvGrpSpPr/>
          <p:nvPr/>
        </p:nvGrpSpPr>
        <p:grpSpPr>
          <a:xfrm>
            <a:off x="350675" y="287938"/>
            <a:ext cx="8547900" cy="4567625"/>
            <a:chOff x="350675" y="287938"/>
            <a:chExt cx="8547900" cy="4567625"/>
          </a:xfrm>
        </p:grpSpPr>
        <p:cxnSp>
          <p:nvCxnSpPr>
            <p:cNvPr id="697" name="Google Shape;697;p21"/>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698" name="Google Shape;698;p21"/>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699" name="Google Shape;699;p21"/>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grpSp>
        <p:nvGrpSpPr>
          <p:cNvPr id="700" name="Google Shape;700;p21"/>
          <p:cNvGrpSpPr/>
          <p:nvPr/>
        </p:nvGrpSpPr>
        <p:grpSpPr>
          <a:xfrm>
            <a:off x="-373823" y="1029330"/>
            <a:ext cx="9903558" cy="2860378"/>
            <a:chOff x="-373823" y="1029330"/>
            <a:chExt cx="9903558" cy="2860378"/>
          </a:xfrm>
        </p:grpSpPr>
        <p:grpSp>
          <p:nvGrpSpPr>
            <p:cNvPr id="701" name="Google Shape;701;p21"/>
            <p:cNvGrpSpPr/>
            <p:nvPr/>
          </p:nvGrpSpPr>
          <p:grpSpPr>
            <a:xfrm>
              <a:off x="8665402" y="3025255"/>
              <a:ext cx="864333" cy="864453"/>
              <a:chOff x="131002" y="3665364"/>
              <a:chExt cx="599940" cy="600106"/>
            </a:xfrm>
          </p:grpSpPr>
          <p:sp>
            <p:nvSpPr>
              <p:cNvPr id="702" name="Google Shape;702;p21"/>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21"/>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21"/>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21"/>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6" name="Google Shape;706;p21"/>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7" name="Google Shape;707;p21"/>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8" name="Google Shape;708;p21"/>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9" name="Google Shape;709;p21"/>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0" name="Google Shape;710;p21"/>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1" name="Google Shape;711;p21"/>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2" name="Google Shape;712;p21"/>
            <p:cNvGrpSpPr/>
            <p:nvPr/>
          </p:nvGrpSpPr>
          <p:grpSpPr>
            <a:xfrm>
              <a:off x="-373823" y="1029330"/>
              <a:ext cx="864333" cy="864453"/>
              <a:chOff x="131002" y="3665364"/>
              <a:chExt cx="599940" cy="600106"/>
            </a:xfrm>
          </p:grpSpPr>
          <p:sp>
            <p:nvSpPr>
              <p:cNvPr id="713" name="Google Shape;713;p21"/>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4" name="Google Shape;714;p21"/>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21"/>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21"/>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21"/>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21"/>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21"/>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21"/>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21"/>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21"/>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dk1"/>
        </a:solidFill>
        <a:effectLst/>
      </p:bgPr>
    </p:bg>
    <p:spTree>
      <p:nvGrpSpPr>
        <p:cNvPr id="1" name="Shape 723"/>
        <p:cNvGrpSpPr/>
        <p:nvPr/>
      </p:nvGrpSpPr>
      <p:grpSpPr>
        <a:xfrm>
          <a:off x="0" y="0"/>
          <a:ext cx="0" cy="0"/>
          <a:chOff x="0" y="0"/>
          <a:chExt cx="0" cy="0"/>
        </a:xfrm>
      </p:grpSpPr>
      <p:grpSp>
        <p:nvGrpSpPr>
          <p:cNvPr id="724" name="Google Shape;724;p22"/>
          <p:cNvGrpSpPr/>
          <p:nvPr/>
        </p:nvGrpSpPr>
        <p:grpSpPr>
          <a:xfrm>
            <a:off x="350675" y="287938"/>
            <a:ext cx="8547900" cy="4567625"/>
            <a:chOff x="350675" y="287938"/>
            <a:chExt cx="8547900" cy="4567625"/>
          </a:xfrm>
        </p:grpSpPr>
        <p:cxnSp>
          <p:nvCxnSpPr>
            <p:cNvPr id="725" name="Google Shape;725;p22"/>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726" name="Google Shape;726;p22"/>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727" name="Google Shape;727;p22"/>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grpSp>
        <p:nvGrpSpPr>
          <p:cNvPr id="728" name="Google Shape;728;p22"/>
          <p:cNvGrpSpPr/>
          <p:nvPr/>
        </p:nvGrpSpPr>
        <p:grpSpPr>
          <a:xfrm>
            <a:off x="-370646" y="892574"/>
            <a:ext cx="9846257" cy="3707184"/>
            <a:chOff x="-370646" y="892574"/>
            <a:chExt cx="9846257" cy="3707184"/>
          </a:xfrm>
        </p:grpSpPr>
        <p:grpSp>
          <p:nvGrpSpPr>
            <p:cNvPr id="729" name="Google Shape;729;p22"/>
            <p:cNvGrpSpPr/>
            <p:nvPr/>
          </p:nvGrpSpPr>
          <p:grpSpPr>
            <a:xfrm>
              <a:off x="8611277" y="892574"/>
              <a:ext cx="864333" cy="864453"/>
              <a:chOff x="131002" y="3665364"/>
              <a:chExt cx="599940" cy="600106"/>
            </a:xfrm>
          </p:grpSpPr>
          <p:sp>
            <p:nvSpPr>
              <p:cNvPr id="730" name="Google Shape;730;p22"/>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22"/>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2" name="Google Shape;732;p22"/>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22"/>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22"/>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22"/>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22"/>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22"/>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22"/>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22"/>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40" name="Google Shape;740;p22"/>
            <p:cNvGrpSpPr/>
            <p:nvPr/>
          </p:nvGrpSpPr>
          <p:grpSpPr>
            <a:xfrm rot="5400000">
              <a:off x="-528562" y="3360183"/>
              <a:ext cx="1397491" cy="1081660"/>
              <a:chOff x="5888880" y="2238480"/>
              <a:chExt cx="2414880" cy="1869120"/>
            </a:xfrm>
          </p:grpSpPr>
          <p:sp>
            <p:nvSpPr>
              <p:cNvPr id="741" name="Google Shape;741;p22"/>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22"/>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3" name="Google Shape;743;p22"/>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22"/>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5" name="Google Shape;745;p22"/>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6" name="Google Shape;746;p22"/>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7" name="Google Shape;747;p22"/>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8" name="Google Shape;748;p22"/>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9" name="Google Shape;749;p22"/>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0" name="Google Shape;750;p22"/>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22"/>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22"/>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22"/>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22"/>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22"/>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22"/>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22"/>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2"/>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2"/>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2"/>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761"/>
        <p:cNvGrpSpPr/>
        <p:nvPr/>
      </p:nvGrpSpPr>
      <p:grpSpPr>
        <a:xfrm>
          <a:off x="0" y="0"/>
          <a:ext cx="0" cy="0"/>
          <a:chOff x="0" y="0"/>
          <a:chExt cx="0" cy="0"/>
        </a:xfrm>
      </p:grpSpPr>
      <p:sp>
        <p:nvSpPr>
          <p:cNvPr id="762" name="Google Shape;762;p23"/>
          <p:cNvSpPr txBox="1">
            <a:spLocks noGrp="1"/>
          </p:cNvSpPr>
          <p:nvPr>
            <p:ph type="title"/>
          </p:nvPr>
        </p:nvSpPr>
        <p:spPr>
          <a:xfrm>
            <a:off x="5002500" y="835675"/>
            <a:ext cx="3421500" cy="8379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3200"/>
              <a:buNone/>
              <a:defRPr sz="5000">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sp>
        <p:nvSpPr>
          <p:cNvPr id="763" name="Google Shape;763;p23"/>
          <p:cNvSpPr txBox="1">
            <a:spLocks noGrp="1"/>
          </p:cNvSpPr>
          <p:nvPr>
            <p:ph type="subTitle" idx="1"/>
          </p:nvPr>
        </p:nvSpPr>
        <p:spPr>
          <a:xfrm>
            <a:off x="5002575" y="1755705"/>
            <a:ext cx="3421500" cy="8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grpSp>
        <p:nvGrpSpPr>
          <p:cNvPr id="764" name="Google Shape;764;p23"/>
          <p:cNvGrpSpPr/>
          <p:nvPr/>
        </p:nvGrpSpPr>
        <p:grpSpPr>
          <a:xfrm>
            <a:off x="350675" y="287938"/>
            <a:ext cx="8547900" cy="4567625"/>
            <a:chOff x="350675" y="287938"/>
            <a:chExt cx="8547900" cy="4567625"/>
          </a:xfrm>
        </p:grpSpPr>
        <p:cxnSp>
          <p:nvCxnSpPr>
            <p:cNvPr id="765" name="Google Shape;765;p23"/>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766" name="Google Shape;766;p23"/>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767" name="Google Shape;767;p23"/>
          <p:cNvGrpSpPr/>
          <p:nvPr/>
        </p:nvGrpSpPr>
        <p:grpSpPr>
          <a:xfrm>
            <a:off x="8626704" y="3907610"/>
            <a:ext cx="750830" cy="751039"/>
            <a:chOff x="8626704" y="3145610"/>
            <a:chExt cx="750830" cy="751039"/>
          </a:xfrm>
        </p:grpSpPr>
        <p:sp>
          <p:nvSpPr>
            <p:cNvPr id="768" name="Google Shape;768;p23"/>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9" name="Google Shape;769;p23"/>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3"/>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3"/>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3"/>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3" name="Google Shape;773;p23"/>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3"/>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23"/>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23"/>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23"/>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78" name="Google Shape;778;p23"/>
          <p:cNvSpPr txBox="1"/>
          <p:nvPr/>
        </p:nvSpPr>
        <p:spPr>
          <a:xfrm>
            <a:off x="5002525" y="3396875"/>
            <a:ext cx="3421500" cy="5319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300"/>
              </a:spcBef>
              <a:spcAft>
                <a:spcPts val="0"/>
              </a:spcAft>
              <a:buNone/>
            </a:pPr>
            <a:r>
              <a:rPr lang="en" sz="1000">
                <a:solidFill>
                  <a:schemeClr val="lt1"/>
                </a:solidFill>
                <a:latin typeface="Space Grotesk"/>
                <a:ea typeface="Space Grotesk"/>
                <a:cs typeface="Space Grotesk"/>
                <a:sym typeface="Space Grotesk"/>
              </a:rPr>
              <a:t>Credits: This presentation template was created by </a:t>
            </a:r>
            <a:r>
              <a:rPr lang="en" sz="1000" b="1">
                <a:solidFill>
                  <a:schemeClr val="lt1"/>
                </a:solidFill>
                <a:uFill>
                  <a:noFill/>
                </a:uFill>
                <a:latin typeface="Space Grotesk"/>
                <a:ea typeface="Space Grotesk"/>
                <a:cs typeface="Space Grotesk"/>
                <a:sym typeface="Space Grotesk"/>
                <a:hlinkClick r:id="rId2">
                  <a:extLst>
                    <a:ext uri="{A12FA001-AC4F-418D-AE19-62706E023703}">
                      <ahyp:hlinkClr xmlns:ahyp="http://schemas.microsoft.com/office/drawing/2018/hyperlinkcolor" val="tx"/>
                    </a:ext>
                  </a:extLst>
                </a:hlinkClick>
              </a:rPr>
              <a:t>Slidesgo</a:t>
            </a:r>
            <a:r>
              <a:rPr lang="en" sz="1000">
                <a:solidFill>
                  <a:schemeClr val="lt1"/>
                </a:solidFill>
                <a:latin typeface="Space Grotesk"/>
                <a:ea typeface="Space Grotesk"/>
                <a:cs typeface="Space Grotesk"/>
                <a:sym typeface="Space Grotesk"/>
              </a:rPr>
              <a:t>, and includes icons by </a:t>
            </a:r>
            <a:r>
              <a:rPr lang="en" sz="1000" b="1">
                <a:solidFill>
                  <a:schemeClr val="lt1"/>
                </a:solidFill>
                <a:uFill>
                  <a:noFill/>
                </a:uFill>
                <a:latin typeface="Space Grotesk"/>
                <a:ea typeface="Space Grotesk"/>
                <a:cs typeface="Space Grotesk"/>
                <a:sym typeface="Space Grotesk"/>
                <a:hlinkClick r:id="rId3">
                  <a:extLst>
                    <a:ext uri="{A12FA001-AC4F-418D-AE19-62706E023703}">
                      <ahyp:hlinkClr xmlns:ahyp="http://schemas.microsoft.com/office/drawing/2018/hyperlinkcolor" val="tx"/>
                    </a:ext>
                  </a:extLst>
                </a:hlinkClick>
              </a:rPr>
              <a:t>Flaticon</a:t>
            </a:r>
            <a:r>
              <a:rPr lang="en" sz="1000">
                <a:solidFill>
                  <a:schemeClr val="lt1"/>
                </a:solidFill>
                <a:latin typeface="Space Grotesk"/>
                <a:ea typeface="Space Grotesk"/>
                <a:cs typeface="Space Grotesk"/>
                <a:sym typeface="Space Grotesk"/>
              </a:rPr>
              <a:t>, and infographics &amp; images by </a:t>
            </a:r>
            <a:r>
              <a:rPr lang="en" sz="1000" b="1">
                <a:solidFill>
                  <a:schemeClr val="lt1"/>
                </a:solidFill>
                <a:uFill>
                  <a:noFill/>
                </a:uFill>
                <a:latin typeface="Space Grotesk"/>
                <a:ea typeface="Space Grotesk"/>
                <a:cs typeface="Space Grotesk"/>
                <a:sym typeface="Space Grotesk"/>
                <a:hlinkClick r:id="rId4">
                  <a:extLst>
                    <a:ext uri="{A12FA001-AC4F-418D-AE19-62706E023703}">
                      <ahyp:hlinkClr xmlns:ahyp="http://schemas.microsoft.com/office/drawing/2018/hyperlinkcolor" val="tx"/>
                    </a:ext>
                  </a:extLst>
                </a:hlinkClick>
              </a:rPr>
              <a:t>Freepik</a:t>
            </a:r>
            <a:endParaRPr sz="1000" b="1">
              <a:solidFill>
                <a:schemeClr val="lt1"/>
              </a:solidFill>
              <a:latin typeface="Space Grotesk"/>
              <a:ea typeface="Space Grotesk"/>
              <a:cs typeface="Space Grotesk"/>
              <a:sym typeface="Space Grotes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ackground">
    <p:bg>
      <p:bgPr>
        <a:solidFill>
          <a:schemeClr val="dk1"/>
        </a:solidFill>
        <a:effectLst/>
      </p:bgPr>
    </p:bg>
    <p:spTree>
      <p:nvGrpSpPr>
        <p:cNvPr id="1" name="Shape 779"/>
        <p:cNvGrpSpPr/>
        <p:nvPr/>
      </p:nvGrpSpPr>
      <p:grpSpPr>
        <a:xfrm>
          <a:off x="0" y="0"/>
          <a:ext cx="0" cy="0"/>
          <a:chOff x="0" y="0"/>
          <a:chExt cx="0" cy="0"/>
        </a:xfrm>
      </p:grpSpPr>
      <p:grpSp>
        <p:nvGrpSpPr>
          <p:cNvPr id="780" name="Google Shape;780;p24"/>
          <p:cNvGrpSpPr/>
          <p:nvPr/>
        </p:nvGrpSpPr>
        <p:grpSpPr>
          <a:xfrm>
            <a:off x="350675" y="287938"/>
            <a:ext cx="8547900" cy="4567625"/>
            <a:chOff x="350675" y="287938"/>
            <a:chExt cx="8547900" cy="4567625"/>
          </a:xfrm>
        </p:grpSpPr>
        <p:cxnSp>
          <p:nvCxnSpPr>
            <p:cNvPr id="781" name="Google Shape;781;p24"/>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782" name="Google Shape;782;p24"/>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783" name="Google Shape;783;p24"/>
          <p:cNvGrpSpPr/>
          <p:nvPr/>
        </p:nvGrpSpPr>
        <p:grpSpPr>
          <a:xfrm>
            <a:off x="-219521" y="3699610"/>
            <a:ext cx="750830" cy="751039"/>
            <a:chOff x="8626704" y="3145610"/>
            <a:chExt cx="750830" cy="751039"/>
          </a:xfrm>
        </p:grpSpPr>
        <p:sp>
          <p:nvSpPr>
            <p:cNvPr id="784" name="Google Shape;784;p24"/>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5" name="Google Shape;785;p24"/>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6" name="Google Shape;786;p24"/>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7" name="Google Shape;787;p24"/>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8" name="Google Shape;788;p24"/>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9" name="Google Shape;789;p24"/>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3" name="Google Shape;793;p24"/>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bg>
      <p:bgPr>
        <a:solidFill>
          <a:schemeClr val="dk1"/>
        </a:solidFill>
        <a:effectLst/>
      </p:bgPr>
    </p:bg>
    <p:spTree>
      <p:nvGrpSpPr>
        <p:cNvPr id="1" name="Shape 794"/>
        <p:cNvGrpSpPr/>
        <p:nvPr/>
      </p:nvGrpSpPr>
      <p:grpSpPr>
        <a:xfrm>
          <a:off x="0" y="0"/>
          <a:ext cx="0" cy="0"/>
          <a:chOff x="0" y="0"/>
          <a:chExt cx="0" cy="0"/>
        </a:xfrm>
      </p:grpSpPr>
      <p:grpSp>
        <p:nvGrpSpPr>
          <p:cNvPr id="795" name="Google Shape;795;p25"/>
          <p:cNvGrpSpPr/>
          <p:nvPr/>
        </p:nvGrpSpPr>
        <p:grpSpPr>
          <a:xfrm>
            <a:off x="350675" y="287938"/>
            <a:ext cx="8547900" cy="4567625"/>
            <a:chOff x="350675" y="287938"/>
            <a:chExt cx="8547900" cy="4567625"/>
          </a:xfrm>
        </p:grpSpPr>
        <p:cxnSp>
          <p:nvCxnSpPr>
            <p:cNvPr id="796" name="Google Shape;796;p25"/>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797" name="Google Shape;797;p25"/>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798" name="Google Shape;798;p25"/>
          <p:cNvGrpSpPr/>
          <p:nvPr/>
        </p:nvGrpSpPr>
        <p:grpSpPr>
          <a:xfrm>
            <a:off x="73028" y="721660"/>
            <a:ext cx="9271607" cy="3712445"/>
            <a:chOff x="73028" y="721660"/>
            <a:chExt cx="9271607" cy="3712445"/>
          </a:xfrm>
        </p:grpSpPr>
        <p:grpSp>
          <p:nvGrpSpPr>
            <p:cNvPr id="799" name="Google Shape;799;p25"/>
            <p:cNvGrpSpPr/>
            <p:nvPr/>
          </p:nvGrpSpPr>
          <p:grpSpPr>
            <a:xfrm>
              <a:off x="8258903" y="721660"/>
              <a:ext cx="1085732" cy="1391420"/>
              <a:chOff x="8258903" y="721660"/>
              <a:chExt cx="1085732" cy="1391420"/>
            </a:xfrm>
          </p:grpSpPr>
          <p:grpSp>
            <p:nvGrpSpPr>
              <p:cNvPr id="800" name="Google Shape;800;p25"/>
              <p:cNvGrpSpPr/>
              <p:nvPr/>
            </p:nvGrpSpPr>
            <p:grpSpPr>
              <a:xfrm>
                <a:off x="8593804" y="721660"/>
                <a:ext cx="750830" cy="751039"/>
                <a:chOff x="8626704" y="3145610"/>
                <a:chExt cx="750830" cy="751039"/>
              </a:xfrm>
            </p:grpSpPr>
            <p:sp>
              <p:nvSpPr>
                <p:cNvPr id="801" name="Google Shape;801;p25"/>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5"/>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25"/>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25"/>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5"/>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25"/>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25"/>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25"/>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25"/>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25"/>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11" name="Google Shape;811;p25"/>
              <p:cNvGrpSpPr/>
              <p:nvPr/>
            </p:nvGrpSpPr>
            <p:grpSpPr>
              <a:xfrm>
                <a:off x="8258903" y="1472744"/>
                <a:ext cx="640083" cy="640336"/>
                <a:chOff x="8626704" y="3145610"/>
                <a:chExt cx="750830" cy="751039"/>
              </a:xfrm>
            </p:grpSpPr>
            <p:sp>
              <p:nvSpPr>
                <p:cNvPr id="812" name="Google Shape;812;p25"/>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25"/>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25"/>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25"/>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25"/>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25"/>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25"/>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25"/>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25"/>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25"/>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822" name="Google Shape;822;p25"/>
            <p:cNvGrpSpPr/>
            <p:nvPr/>
          </p:nvGrpSpPr>
          <p:grpSpPr>
            <a:xfrm>
              <a:off x="73028" y="3793769"/>
              <a:ext cx="640083" cy="640336"/>
              <a:chOff x="8626704" y="3145610"/>
              <a:chExt cx="750830" cy="751039"/>
            </a:xfrm>
          </p:grpSpPr>
          <p:sp>
            <p:nvSpPr>
              <p:cNvPr id="823" name="Google Shape;823;p25"/>
              <p:cNvSpPr/>
              <p:nvPr/>
            </p:nvSpPr>
            <p:spPr>
              <a:xfrm rot="-5400000" flipH="1">
                <a:off x="8626600" y="3145714"/>
                <a:ext cx="751039" cy="75083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25"/>
              <p:cNvSpPr/>
              <p:nvPr/>
            </p:nvSpPr>
            <p:spPr>
              <a:xfrm rot="-5400000" flipH="1">
                <a:off x="9066076" y="3355817"/>
                <a:ext cx="134791" cy="157708"/>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25"/>
              <p:cNvSpPr/>
              <p:nvPr/>
            </p:nvSpPr>
            <p:spPr>
              <a:xfrm rot="-5400000" flipH="1">
                <a:off x="9072222" y="3504878"/>
                <a:ext cx="131041" cy="153749"/>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25"/>
              <p:cNvSpPr/>
              <p:nvPr/>
            </p:nvSpPr>
            <p:spPr>
              <a:xfrm rot="-5400000" flipH="1">
                <a:off x="9009514" y="3585086"/>
                <a:ext cx="157708" cy="134583"/>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25"/>
              <p:cNvSpPr/>
              <p:nvPr/>
            </p:nvSpPr>
            <p:spPr>
              <a:xfrm rot="-5400000" flipH="1">
                <a:off x="8864619" y="3591232"/>
                <a:ext cx="153541" cy="131041"/>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25"/>
              <p:cNvSpPr/>
              <p:nvPr/>
            </p:nvSpPr>
            <p:spPr>
              <a:xfrm rot="-5400000" flipH="1">
                <a:off x="8803578" y="3528524"/>
                <a:ext cx="134583" cy="157916"/>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25"/>
              <p:cNvSpPr/>
              <p:nvPr/>
            </p:nvSpPr>
            <p:spPr>
              <a:xfrm rot="-5400000" flipH="1">
                <a:off x="8957431" y="3476545"/>
                <a:ext cx="89375" cy="89166"/>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25"/>
              <p:cNvSpPr/>
              <p:nvPr/>
            </p:nvSpPr>
            <p:spPr>
              <a:xfrm rot="-5400000" flipH="1">
                <a:off x="8800974" y="3383421"/>
                <a:ext cx="131041" cy="153749"/>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25"/>
              <p:cNvSpPr/>
              <p:nvPr/>
            </p:nvSpPr>
            <p:spPr>
              <a:xfrm rot="-5400000" flipH="1">
                <a:off x="8836911" y="3322483"/>
                <a:ext cx="157708" cy="134374"/>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25"/>
              <p:cNvSpPr/>
              <p:nvPr/>
            </p:nvSpPr>
            <p:spPr>
              <a:xfrm rot="-5400000" flipH="1">
                <a:off x="8985868" y="3319775"/>
                <a:ext cx="153749" cy="131249"/>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FF5DD9-2C52-442D-92E2-8072C0C3D7CD}" type="datetimeFigureOut">
              <a:rPr lang="en-US" dirty="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24057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dk1"/>
        </a:solidFill>
        <a:effectLst/>
      </p:bgPr>
    </p:bg>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200"/>
              <a:buNone/>
              <a:defRPr>
                <a:solidFill>
                  <a:schemeClr val="lt1"/>
                </a:solidFill>
              </a:defRPr>
            </a:lvl1pPr>
            <a:lvl2pPr lvl="1">
              <a:spcBef>
                <a:spcPts val="0"/>
              </a:spcBef>
              <a:spcAft>
                <a:spcPts val="0"/>
              </a:spcAft>
              <a:buClr>
                <a:schemeClr val="lt1"/>
              </a:buClr>
              <a:buSzPts val="3200"/>
              <a:buNone/>
              <a:defRPr>
                <a:solidFill>
                  <a:schemeClr val="lt1"/>
                </a:solidFill>
              </a:defRPr>
            </a:lvl2pPr>
            <a:lvl3pPr lvl="2">
              <a:spcBef>
                <a:spcPts val="0"/>
              </a:spcBef>
              <a:spcAft>
                <a:spcPts val="0"/>
              </a:spcAft>
              <a:buClr>
                <a:schemeClr val="lt1"/>
              </a:buClr>
              <a:buSzPts val="3200"/>
              <a:buNone/>
              <a:defRPr>
                <a:solidFill>
                  <a:schemeClr val="lt1"/>
                </a:solidFill>
              </a:defRPr>
            </a:lvl3pPr>
            <a:lvl4pPr lvl="3">
              <a:spcBef>
                <a:spcPts val="0"/>
              </a:spcBef>
              <a:spcAft>
                <a:spcPts val="0"/>
              </a:spcAft>
              <a:buClr>
                <a:schemeClr val="lt1"/>
              </a:buClr>
              <a:buSzPts val="3200"/>
              <a:buNone/>
              <a:defRPr>
                <a:solidFill>
                  <a:schemeClr val="lt1"/>
                </a:solidFill>
              </a:defRPr>
            </a:lvl4pPr>
            <a:lvl5pPr lvl="4">
              <a:spcBef>
                <a:spcPts val="0"/>
              </a:spcBef>
              <a:spcAft>
                <a:spcPts val="0"/>
              </a:spcAft>
              <a:buClr>
                <a:schemeClr val="lt1"/>
              </a:buClr>
              <a:buSzPts val="3200"/>
              <a:buNone/>
              <a:defRPr>
                <a:solidFill>
                  <a:schemeClr val="lt1"/>
                </a:solidFill>
              </a:defRPr>
            </a:lvl5pPr>
            <a:lvl6pPr lvl="5">
              <a:spcBef>
                <a:spcPts val="0"/>
              </a:spcBef>
              <a:spcAft>
                <a:spcPts val="0"/>
              </a:spcAft>
              <a:buClr>
                <a:schemeClr val="lt1"/>
              </a:buClr>
              <a:buSzPts val="3200"/>
              <a:buNone/>
              <a:defRPr>
                <a:solidFill>
                  <a:schemeClr val="lt1"/>
                </a:solidFill>
              </a:defRPr>
            </a:lvl6pPr>
            <a:lvl7pPr lvl="6">
              <a:spcBef>
                <a:spcPts val="0"/>
              </a:spcBef>
              <a:spcAft>
                <a:spcPts val="0"/>
              </a:spcAft>
              <a:buClr>
                <a:schemeClr val="lt1"/>
              </a:buClr>
              <a:buSzPts val="3200"/>
              <a:buNone/>
              <a:defRPr>
                <a:solidFill>
                  <a:schemeClr val="lt1"/>
                </a:solidFill>
              </a:defRPr>
            </a:lvl7pPr>
            <a:lvl8pPr lvl="7">
              <a:spcBef>
                <a:spcPts val="0"/>
              </a:spcBef>
              <a:spcAft>
                <a:spcPts val="0"/>
              </a:spcAft>
              <a:buClr>
                <a:schemeClr val="lt1"/>
              </a:buClr>
              <a:buSzPts val="3200"/>
              <a:buNone/>
              <a:defRPr>
                <a:solidFill>
                  <a:schemeClr val="lt1"/>
                </a:solidFill>
              </a:defRPr>
            </a:lvl8pPr>
            <a:lvl9pPr lvl="8">
              <a:spcBef>
                <a:spcPts val="0"/>
              </a:spcBef>
              <a:spcAft>
                <a:spcPts val="0"/>
              </a:spcAft>
              <a:buClr>
                <a:schemeClr val="lt1"/>
              </a:buClr>
              <a:buSzPts val="3200"/>
              <a:buNone/>
              <a:defRPr>
                <a:solidFill>
                  <a:schemeClr val="lt1"/>
                </a:solidFill>
              </a:defRPr>
            </a:lvl9pPr>
          </a:lstStyle>
          <a:p>
            <a:endParaRPr/>
          </a:p>
        </p:txBody>
      </p:sp>
      <p:sp>
        <p:nvSpPr>
          <p:cNvPr id="44" name="Google Shape;44;p4"/>
          <p:cNvSpPr txBox="1">
            <a:spLocks noGrp="1"/>
          </p:cNvSpPr>
          <p:nvPr>
            <p:ph type="body" idx="1"/>
          </p:nvPr>
        </p:nvSpPr>
        <p:spPr>
          <a:xfrm>
            <a:off x="713100" y="1183195"/>
            <a:ext cx="7710900" cy="368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a:solidFill>
                  <a:schemeClr val="lt1"/>
                </a:solidFill>
              </a:defRPr>
            </a:lvl1pPr>
            <a:lvl2pPr marL="914400" lvl="1" indent="-304800">
              <a:spcBef>
                <a:spcPts val="0"/>
              </a:spcBef>
              <a:spcAft>
                <a:spcPts val="0"/>
              </a:spcAft>
              <a:buClr>
                <a:schemeClr val="lt1"/>
              </a:buClr>
              <a:buSzPts val="1200"/>
              <a:buChar char="○"/>
              <a:defRPr>
                <a:solidFill>
                  <a:schemeClr val="lt1"/>
                </a:solidFill>
              </a:defRPr>
            </a:lvl2pPr>
            <a:lvl3pPr marL="1371600" lvl="2" indent="-304800">
              <a:spcBef>
                <a:spcPts val="0"/>
              </a:spcBef>
              <a:spcAft>
                <a:spcPts val="0"/>
              </a:spcAft>
              <a:buClr>
                <a:schemeClr val="lt1"/>
              </a:buClr>
              <a:buSzPts val="12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304800">
              <a:spcBef>
                <a:spcPts val="0"/>
              </a:spcBef>
              <a:spcAft>
                <a:spcPts val="0"/>
              </a:spcAft>
              <a:buClr>
                <a:schemeClr val="lt1"/>
              </a:buClr>
              <a:buSzPts val="1200"/>
              <a:buChar char="○"/>
              <a:defRPr>
                <a:solidFill>
                  <a:schemeClr val="lt1"/>
                </a:solidFill>
              </a:defRPr>
            </a:lvl5pPr>
            <a:lvl6pPr marL="2743200" lvl="5" indent="-304800">
              <a:spcBef>
                <a:spcPts val="0"/>
              </a:spcBef>
              <a:spcAft>
                <a:spcPts val="0"/>
              </a:spcAft>
              <a:buClr>
                <a:schemeClr val="lt1"/>
              </a:buClr>
              <a:buSzPts val="1200"/>
              <a:buChar char="■"/>
              <a:defRPr>
                <a:solidFill>
                  <a:schemeClr val="lt1"/>
                </a:solidFill>
              </a:defRPr>
            </a:lvl6pPr>
            <a:lvl7pPr marL="3200400" lvl="6" indent="-304800">
              <a:spcBef>
                <a:spcPts val="0"/>
              </a:spcBef>
              <a:spcAft>
                <a:spcPts val="0"/>
              </a:spcAft>
              <a:buClr>
                <a:schemeClr val="lt1"/>
              </a:buClr>
              <a:buSzPts val="1200"/>
              <a:buChar char="●"/>
              <a:defRPr>
                <a:solidFill>
                  <a:schemeClr val="lt1"/>
                </a:solidFill>
              </a:defRPr>
            </a:lvl7pPr>
            <a:lvl8pPr marL="3657600" lvl="7" indent="-304800">
              <a:spcBef>
                <a:spcPts val="0"/>
              </a:spcBef>
              <a:spcAft>
                <a:spcPts val="0"/>
              </a:spcAft>
              <a:buClr>
                <a:schemeClr val="lt1"/>
              </a:buClr>
              <a:buSzPts val="1200"/>
              <a:buChar char="○"/>
              <a:defRPr>
                <a:solidFill>
                  <a:schemeClr val="lt1"/>
                </a:solidFill>
              </a:defRPr>
            </a:lvl8pPr>
            <a:lvl9pPr marL="4114800" lvl="8" indent="-304800">
              <a:spcBef>
                <a:spcPts val="0"/>
              </a:spcBef>
              <a:spcAft>
                <a:spcPts val="0"/>
              </a:spcAft>
              <a:buClr>
                <a:schemeClr val="lt1"/>
              </a:buClr>
              <a:buSzPts val="1200"/>
              <a:buChar char="■"/>
              <a:defRPr>
                <a:solidFill>
                  <a:schemeClr val="lt1"/>
                </a:solidFill>
              </a:defRPr>
            </a:lvl9pPr>
          </a:lstStyle>
          <a:p>
            <a:endParaRPr/>
          </a:p>
        </p:txBody>
      </p:sp>
      <p:grpSp>
        <p:nvGrpSpPr>
          <p:cNvPr id="45" name="Google Shape;45;p4"/>
          <p:cNvGrpSpPr/>
          <p:nvPr/>
        </p:nvGrpSpPr>
        <p:grpSpPr>
          <a:xfrm>
            <a:off x="350675" y="287938"/>
            <a:ext cx="8547900" cy="4567625"/>
            <a:chOff x="350675" y="287938"/>
            <a:chExt cx="8547900" cy="4567625"/>
          </a:xfrm>
        </p:grpSpPr>
        <p:cxnSp>
          <p:nvCxnSpPr>
            <p:cNvPr id="46" name="Google Shape;46;p4"/>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47" name="Google Shape;47;p4"/>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48" name="Google Shape;48;p4"/>
          <p:cNvGrpSpPr/>
          <p:nvPr/>
        </p:nvGrpSpPr>
        <p:grpSpPr>
          <a:xfrm>
            <a:off x="-298098" y="540042"/>
            <a:ext cx="9831012" cy="4187441"/>
            <a:chOff x="-298098" y="540042"/>
            <a:chExt cx="9831012" cy="4187441"/>
          </a:xfrm>
        </p:grpSpPr>
        <p:grpSp>
          <p:nvGrpSpPr>
            <p:cNvPr id="49" name="Google Shape;49;p4"/>
            <p:cNvGrpSpPr/>
            <p:nvPr/>
          </p:nvGrpSpPr>
          <p:grpSpPr>
            <a:xfrm rot="-5400000" flipH="1">
              <a:off x="8293338" y="697958"/>
              <a:ext cx="1397491" cy="1081660"/>
              <a:chOff x="5888880" y="2238480"/>
              <a:chExt cx="2414880" cy="1869120"/>
            </a:xfrm>
          </p:grpSpPr>
          <p:sp>
            <p:nvSpPr>
              <p:cNvPr id="50" name="Google Shape;50;p4"/>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51;p4"/>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4"/>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4"/>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4"/>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4"/>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4"/>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4"/>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4"/>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4"/>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60;p4"/>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4"/>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4"/>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4"/>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4"/>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4"/>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66;p4"/>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4"/>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68;p4"/>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4"/>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0" name="Google Shape;70;p4"/>
            <p:cNvGrpSpPr/>
            <p:nvPr/>
          </p:nvGrpSpPr>
          <p:grpSpPr>
            <a:xfrm>
              <a:off x="-298098" y="3863030"/>
              <a:ext cx="864333" cy="864453"/>
              <a:chOff x="131002" y="3665364"/>
              <a:chExt cx="599940" cy="600106"/>
            </a:xfrm>
          </p:grpSpPr>
          <p:sp>
            <p:nvSpPr>
              <p:cNvPr id="71" name="Google Shape;71;p4"/>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72;p4"/>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73;p4"/>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 name="Google Shape;74;p4"/>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75;p4"/>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76;p4"/>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77;p4"/>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78;p4"/>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4"/>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4"/>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solidFill>
          <a:schemeClr val="dk1"/>
        </a:solidFill>
        <a:effectLst/>
      </p:bgPr>
    </p:bg>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200"/>
              <a:buNone/>
              <a:defRPr>
                <a:solidFill>
                  <a:schemeClr val="lt1"/>
                </a:solidFill>
              </a:defRPr>
            </a:lvl1pPr>
            <a:lvl2pPr lvl="1">
              <a:spcBef>
                <a:spcPts val="0"/>
              </a:spcBef>
              <a:spcAft>
                <a:spcPts val="0"/>
              </a:spcAft>
              <a:buClr>
                <a:schemeClr val="lt1"/>
              </a:buClr>
              <a:buSzPts val="3200"/>
              <a:buNone/>
              <a:defRPr>
                <a:solidFill>
                  <a:schemeClr val="lt1"/>
                </a:solidFill>
              </a:defRPr>
            </a:lvl2pPr>
            <a:lvl3pPr lvl="2">
              <a:spcBef>
                <a:spcPts val="0"/>
              </a:spcBef>
              <a:spcAft>
                <a:spcPts val="0"/>
              </a:spcAft>
              <a:buClr>
                <a:schemeClr val="lt1"/>
              </a:buClr>
              <a:buSzPts val="3200"/>
              <a:buNone/>
              <a:defRPr>
                <a:solidFill>
                  <a:schemeClr val="lt1"/>
                </a:solidFill>
              </a:defRPr>
            </a:lvl3pPr>
            <a:lvl4pPr lvl="3">
              <a:spcBef>
                <a:spcPts val="0"/>
              </a:spcBef>
              <a:spcAft>
                <a:spcPts val="0"/>
              </a:spcAft>
              <a:buClr>
                <a:schemeClr val="lt1"/>
              </a:buClr>
              <a:buSzPts val="3200"/>
              <a:buNone/>
              <a:defRPr>
                <a:solidFill>
                  <a:schemeClr val="lt1"/>
                </a:solidFill>
              </a:defRPr>
            </a:lvl4pPr>
            <a:lvl5pPr lvl="4">
              <a:spcBef>
                <a:spcPts val="0"/>
              </a:spcBef>
              <a:spcAft>
                <a:spcPts val="0"/>
              </a:spcAft>
              <a:buClr>
                <a:schemeClr val="lt1"/>
              </a:buClr>
              <a:buSzPts val="3200"/>
              <a:buNone/>
              <a:defRPr>
                <a:solidFill>
                  <a:schemeClr val="lt1"/>
                </a:solidFill>
              </a:defRPr>
            </a:lvl5pPr>
            <a:lvl6pPr lvl="5">
              <a:spcBef>
                <a:spcPts val="0"/>
              </a:spcBef>
              <a:spcAft>
                <a:spcPts val="0"/>
              </a:spcAft>
              <a:buClr>
                <a:schemeClr val="lt1"/>
              </a:buClr>
              <a:buSzPts val="3200"/>
              <a:buNone/>
              <a:defRPr>
                <a:solidFill>
                  <a:schemeClr val="lt1"/>
                </a:solidFill>
              </a:defRPr>
            </a:lvl6pPr>
            <a:lvl7pPr lvl="6">
              <a:spcBef>
                <a:spcPts val="0"/>
              </a:spcBef>
              <a:spcAft>
                <a:spcPts val="0"/>
              </a:spcAft>
              <a:buClr>
                <a:schemeClr val="lt1"/>
              </a:buClr>
              <a:buSzPts val="3200"/>
              <a:buNone/>
              <a:defRPr>
                <a:solidFill>
                  <a:schemeClr val="lt1"/>
                </a:solidFill>
              </a:defRPr>
            </a:lvl7pPr>
            <a:lvl8pPr lvl="7">
              <a:spcBef>
                <a:spcPts val="0"/>
              </a:spcBef>
              <a:spcAft>
                <a:spcPts val="0"/>
              </a:spcAft>
              <a:buClr>
                <a:schemeClr val="lt1"/>
              </a:buClr>
              <a:buSzPts val="3200"/>
              <a:buNone/>
              <a:defRPr>
                <a:solidFill>
                  <a:schemeClr val="lt1"/>
                </a:solidFill>
              </a:defRPr>
            </a:lvl8pPr>
            <a:lvl9pPr lvl="8">
              <a:spcBef>
                <a:spcPts val="0"/>
              </a:spcBef>
              <a:spcAft>
                <a:spcPts val="0"/>
              </a:spcAft>
              <a:buClr>
                <a:schemeClr val="lt1"/>
              </a:buClr>
              <a:buSzPts val="3200"/>
              <a:buNone/>
              <a:defRPr>
                <a:solidFill>
                  <a:schemeClr val="lt1"/>
                </a:solidFill>
              </a:defRPr>
            </a:lvl9pPr>
          </a:lstStyle>
          <a:p>
            <a:endParaRPr/>
          </a:p>
        </p:txBody>
      </p:sp>
      <p:sp>
        <p:nvSpPr>
          <p:cNvPr id="83" name="Google Shape;83;p5"/>
          <p:cNvSpPr txBox="1">
            <a:spLocks noGrp="1"/>
          </p:cNvSpPr>
          <p:nvPr>
            <p:ph type="subTitle" idx="1"/>
          </p:nvPr>
        </p:nvSpPr>
        <p:spPr>
          <a:xfrm>
            <a:off x="1250863" y="2534038"/>
            <a:ext cx="30099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84" name="Google Shape;84;p5"/>
          <p:cNvSpPr txBox="1">
            <a:spLocks noGrp="1"/>
          </p:cNvSpPr>
          <p:nvPr>
            <p:ph type="subTitle" idx="2"/>
          </p:nvPr>
        </p:nvSpPr>
        <p:spPr>
          <a:xfrm>
            <a:off x="1250863" y="2912913"/>
            <a:ext cx="3009900" cy="12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sp>
        <p:nvSpPr>
          <p:cNvPr id="85" name="Google Shape;85;p5"/>
          <p:cNvSpPr txBox="1">
            <a:spLocks noGrp="1"/>
          </p:cNvSpPr>
          <p:nvPr>
            <p:ph type="subTitle" idx="3"/>
          </p:nvPr>
        </p:nvSpPr>
        <p:spPr>
          <a:xfrm>
            <a:off x="4883237" y="2534038"/>
            <a:ext cx="3009900" cy="44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1pPr>
            <a:lvl2pPr lvl="1"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2pPr>
            <a:lvl3pPr lvl="2"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3pPr>
            <a:lvl4pPr lvl="3"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4pPr>
            <a:lvl5pPr lvl="4"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5pPr>
            <a:lvl6pPr lvl="5"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6pPr>
            <a:lvl7pPr lvl="6"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7pPr>
            <a:lvl8pPr lvl="7"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8pPr>
            <a:lvl9pPr lvl="8" algn="ctr" rtl="0">
              <a:lnSpc>
                <a:spcPct val="100000"/>
              </a:lnSpc>
              <a:spcBef>
                <a:spcPts val="0"/>
              </a:spcBef>
              <a:spcAft>
                <a:spcPts val="0"/>
              </a:spcAft>
              <a:buClr>
                <a:schemeClr val="lt1"/>
              </a:buClr>
              <a:buSzPts val="2000"/>
              <a:buFont typeface="Space Grotesk SemiBold"/>
              <a:buNone/>
              <a:defRPr sz="2000">
                <a:solidFill>
                  <a:schemeClr val="lt1"/>
                </a:solidFill>
                <a:latin typeface="Space Grotesk SemiBold"/>
                <a:ea typeface="Space Grotesk SemiBold"/>
                <a:cs typeface="Space Grotesk SemiBold"/>
                <a:sym typeface="Space Grotesk SemiBold"/>
              </a:defRPr>
            </a:lvl9pPr>
          </a:lstStyle>
          <a:p>
            <a:endParaRPr/>
          </a:p>
        </p:txBody>
      </p:sp>
      <p:sp>
        <p:nvSpPr>
          <p:cNvPr id="86" name="Google Shape;86;p5"/>
          <p:cNvSpPr txBox="1">
            <a:spLocks noGrp="1"/>
          </p:cNvSpPr>
          <p:nvPr>
            <p:ph type="subTitle" idx="4"/>
          </p:nvPr>
        </p:nvSpPr>
        <p:spPr>
          <a:xfrm>
            <a:off x="4883237" y="2912913"/>
            <a:ext cx="3009900" cy="12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200"/>
              <a:buNone/>
              <a:defRPr>
                <a:solidFill>
                  <a:schemeClr val="lt1"/>
                </a:solidFill>
              </a:defRPr>
            </a:lvl1pPr>
            <a:lvl2pPr lvl="1" algn="ctr" rtl="0">
              <a:lnSpc>
                <a:spcPct val="100000"/>
              </a:lnSpc>
              <a:spcBef>
                <a:spcPts val="0"/>
              </a:spcBef>
              <a:spcAft>
                <a:spcPts val="0"/>
              </a:spcAft>
              <a:buClr>
                <a:schemeClr val="lt1"/>
              </a:buClr>
              <a:buSzPts val="1200"/>
              <a:buNone/>
              <a:defRPr>
                <a:solidFill>
                  <a:schemeClr val="lt1"/>
                </a:solidFill>
              </a:defRPr>
            </a:lvl2pPr>
            <a:lvl3pPr lvl="2" algn="ctr" rtl="0">
              <a:lnSpc>
                <a:spcPct val="100000"/>
              </a:lnSpc>
              <a:spcBef>
                <a:spcPts val="0"/>
              </a:spcBef>
              <a:spcAft>
                <a:spcPts val="0"/>
              </a:spcAft>
              <a:buClr>
                <a:schemeClr val="lt1"/>
              </a:buClr>
              <a:buSzPts val="1200"/>
              <a:buNone/>
              <a:defRPr>
                <a:solidFill>
                  <a:schemeClr val="lt1"/>
                </a:solidFill>
              </a:defRPr>
            </a:lvl3pPr>
            <a:lvl4pPr lvl="3" algn="ctr" rtl="0">
              <a:lnSpc>
                <a:spcPct val="100000"/>
              </a:lnSpc>
              <a:spcBef>
                <a:spcPts val="0"/>
              </a:spcBef>
              <a:spcAft>
                <a:spcPts val="0"/>
              </a:spcAft>
              <a:buClr>
                <a:schemeClr val="lt1"/>
              </a:buClr>
              <a:buSzPts val="1200"/>
              <a:buNone/>
              <a:defRPr>
                <a:solidFill>
                  <a:schemeClr val="lt1"/>
                </a:solidFill>
              </a:defRPr>
            </a:lvl4pPr>
            <a:lvl5pPr lvl="4" algn="ctr" rtl="0">
              <a:lnSpc>
                <a:spcPct val="100000"/>
              </a:lnSpc>
              <a:spcBef>
                <a:spcPts val="0"/>
              </a:spcBef>
              <a:spcAft>
                <a:spcPts val="0"/>
              </a:spcAft>
              <a:buClr>
                <a:schemeClr val="lt1"/>
              </a:buClr>
              <a:buSzPts val="1200"/>
              <a:buNone/>
              <a:defRPr>
                <a:solidFill>
                  <a:schemeClr val="lt1"/>
                </a:solidFill>
              </a:defRPr>
            </a:lvl5pPr>
            <a:lvl6pPr lvl="5" algn="ctr" rtl="0">
              <a:lnSpc>
                <a:spcPct val="100000"/>
              </a:lnSpc>
              <a:spcBef>
                <a:spcPts val="0"/>
              </a:spcBef>
              <a:spcAft>
                <a:spcPts val="0"/>
              </a:spcAft>
              <a:buClr>
                <a:schemeClr val="lt1"/>
              </a:buClr>
              <a:buSzPts val="1200"/>
              <a:buNone/>
              <a:defRPr>
                <a:solidFill>
                  <a:schemeClr val="lt1"/>
                </a:solidFill>
              </a:defRPr>
            </a:lvl6pPr>
            <a:lvl7pPr lvl="6" algn="ctr" rtl="0">
              <a:lnSpc>
                <a:spcPct val="100000"/>
              </a:lnSpc>
              <a:spcBef>
                <a:spcPts val="0"/>
              </a:spcBef>
              <a:spcAft>
                <a:spcPts val="0"/>
              </a:spcAft>
              <a:buClr>
                <a:schemeClr val="lt1"/>
              </a:buClr>
              <a:buSzPts val="1200"/>
              <a:buNone/>
              <a:defRPr>
                <a:solidFill>
                  <a:schemeClr val="lt1"/>
                </a:solidFill>
              </a:defRPr>
            </a:lvl7pPr>
            <a:lvl8pPr lvl="7" algn="ctr" rtl="0">
              <a:lnSpc>
                <a:spcPct val="100000"/>
              </a:lnSpc>
              <a:spcBef>
                <a:spcPts val="0"/>
              </a:spcBef>
              <a:spcAft>
                <a:spcPts val="0"/>
              </a:spcAft>
              <a:buClr>
                <a:schemeClr val="lt1"/>
              </a:buClr>
              <a:buSzPts val="1200"/>
              <a:buNone/>
              <a:defRPr>
                <a:solidFill>
                  <a:schemeClr val="lt1"/>
                </a:solidFill>
              </a:defRPr>
            </a:lvl8pPr>
            <a:lvl9pPr lvl="8" algn="ctr" rtl="0">
              <a:lnSpc>
                <a:spcPct val="100000"/>
              </a:lnSpc>
              <a:spcBef>
                <a:spcPts val="0"/>
              </a:spcBef>
              <a:spcAft>
                <a:spcPts val="0"/>
              </a:spcAft>
              <a:buClr>
                <a:schemeClr val="lt1"/>
              </a:buClr>
              <a:buSzPts val="1200"/>
              <a:buNone/>
              <a:defRPr>
                <a:solidFill>
                  <a:schemeClr val="lt1"/>
                </a:solidFill>
              </a:defRPr>
            </a:lvl9pPr>
          </a:lstStyle>
          <a:p>
            <a:endParaRPr/>
          </a:p>
        </p:txBody>
      </p:sp>
      <p:grpSp>
        <p:nvGrpSpPr>
          <p:cNvPr id="87" name="Google Shape;87;p5"/>
          <p:cNvGrpSpPr/>
          <p:nvPr/>
        </p:nvGrpSpPr>
        <p:grpSpPr>
          <a:xfrm>
            <a:off x="350675" y="287938"/>
            <a:ext cx="8547900" cy="4567625"/>
            <a:chOff x="350675" y="287938"/>
            <a:chExt cx="8547900" cy="4567625"/>
          </a:xfrm>
        </p:grpSpPr>
        <p:cxnSp>
          <p:nvCxnSpPr>
            <p:cNvPr id="88" name="Google Shape;88;p5"/>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89" name="Google Shape;89;p5"/>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90" name="Google Shape;90;p5"/>
          <p:cNvGrpSpPr/>
          <p:nvPr/>
        </p:nvGrpSpPr>
        <p:grpSpPr>
          <a:xfrm>
            <a:off x="-370646" y="961349"/>
            <a:ext cx="9846257" cy="3638409"/>
            <a:chOff x="-370646" y="961349"/>
            <a:chExt cx="9846257" cy="3638409"/>
          </a:xfrm>
        </p:grpSpPr>
        <p:grpSp>
          <p:nvGrpSpPr>
            <p:cNvPr id="91" name="Google Shape;91;p5"/>
            <p:cNvGrpSpPr/>
            <p:nvPr/>
          </p:nvGrpSpPr>
          <p:grpSpPr>
            <a:xfrm rot="5400000">
              <a:off x="-528562" y="3360183"/>
              <a:ext cx="1397491" cy="1081660"/>
              <a:chOff x="5888880" y="2238480"/>
              <a:chExt cx="2414880" cy="1869120"/>
            </a:xfrm>
          </p:grpSpPr>
          <p:sp>
            <p:nvSpPr>
              <p:cNvPr id="92" name="Google Shape;92;p5"/>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5"/>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5"/>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5"/>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5"/>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5"/>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98;p5"/>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 name="Google Shape;99;p5"/>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 name="Google Shape;100;p5"/>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 name="Google Shape;101;p5"/>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 name="Google Shape;102;p5"/>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103;p5"/>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104;p5"/>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5"/>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5"/>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5"/>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5"/>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5"/>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5"/>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5"/>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12" name="Google Shape;112;p5"/>
            <p:cNvGrpSpPr/>
            <p:nvPr/>
          </p:nvGrpSpPr>
          <p:grpSpPr>
            <a:xfrm>
              <a:off x="8611277" y="961349"/>
              <a:ext cx="864333" cy="864453"/>
              <a:chOff x="131002" y="3665364"/>
              <a:chExt cx="599940" cy="600106"/>
            </a:xfrm>
          </p:grpSpPr>
          <p:sp>
            <p:nvSpPr>
              <p:cNvPr id="113" name="Google Shape;113;p5"/>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5"/>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5"/>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5"/>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5"/>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5"/>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5"/>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5"/>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5"/>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5"/>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chemeClr val="dk1"/>
        </a:solidFill>
        <a:effectLst/>
      </p:bgPr>
    </p:bg>
    <p:spTree>
      <p:nvGrpSpPr>
        <p:cNvPr id="1" name="Shape 123"/>
        <p:cNvGrpSpPr/>
        <p:nvPr/>
      </p:nvGrpSpPr>
      <p:grpSpPr>
        <a:xfrm>
          <a:off x="0" y="0"/>
          <a:ext cx="0" cy="0"/>
          <a:chOff x="0" y="0"/>
          <a:chExt cx="0" cy="0"/>
        </a:xfrm>
      </p:grpSpPr>
      <p:sp>
        <p:nvSpPr>
          <p:cNvPr id="124" name="Google Shape;124;p6"/>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200"/>
              <a:buNone/>
              <a:defRPr>
                <a:solidFill>
                  <a:schemeClr val="lt1"/>
                </a:solidFill>
              </a:defRPr>
            </a:lvl1pPr>
            <a:lvl2pPr lvl="1">
              <a:spcBef>
                <a:spcPts val="0"/>
              </a:spcBef>
              <a:spcAft>
                <a:spcPts val="0"/>
              </a:spcAft>
              <a:buClr>
                <a:schemeClr val="lt1"/>
              </a:buClr>
              <a:buSzPts val="3200"/>
              <a:buNone/>
              <a:defRPr>
                <a:solidFill>
                  <a:schemeClr val="lt1"/>
                </a:solidFill>
              </a:defRPr>
            </a:lvl2pPr>
            <a:lvl3pPr lvl="2">
              <a:spcBef>
                <a:spcPts val="0"/>
              </a:spcBef>
              <a:spcAft>
                <a:spcPts val="0"/>
              </a:spcAft>
              <a:buClr>
                <a:schemeClr val="lt1"/>
              </a:buClr>
              <a:buSzPts val="3200"/>
              <a:buNone/>
              <a:defRPr>
                <a:solidFill>
                  <a:schemeClr val="lt1"/>
                </a:solidFill>
              </a:defRPr>
            </a:lvl3pPr>
            <a:lvl4pPr lvl="3">
              <a:spcBef>
                <a:spcPts val="0"/>
              </a:spcBef>
              <a:spcAft>
                <a:spcPts val="0"/>
              </a:spcAft>
              <a:buClr>
                <a:schemeClr val="lt1"/>
              </a:buClr>
              <a:buSzPts val="3200"/>
              <a:buNone/>
              <a:defRPr>
                <a:solidFill>
                  <a:schemeClr val="lt1"/>
                </a:solidFill>
              </a:defRPr>
            </a:lvl4pPr>
            <a:lvl5pPr lvl="4">
              <a:spcBef>
                <a:spcPts val="0"/>
              </a:spcBef>
              <a:spcAft>
                <a:spcPts val="0"/>
              </a:spcAft>
              <a:buClr>
                <a:schemeClr val="lt1"/>
              </a:buClr>
              <a:buSzPts val="3200"/>
              <a:buNone/>
              <a:defRPr>
                <a:solidFill>
                  <a:schemeClr val="lt1"/>
                </a:solidFill>
              </a:defRPr>
            </a:lvl5pPr>
            <a:lvl6pPr lvl="5">
              <a:spcBef>
                <a:spcPts val="0"/>
              </a:spcBef>
              <a:spcAft>
                <a:spcPts val="0"/>
              </a:spcAft>
              <a:buClr>
                <a:schemeClr val="lt1"/>
              </a:buClr>
              <a:buSzPts val="3200"/>
              <a:buNone/>
              <a:defRPr>
                <a:solidFill>
                  <a:schemeClr val="lt1"/>
                </a:solidFill>
              </a:defRPr>
            </a:lvl6pPr>
            <a:lvl7pPr lvl="6">
              <a:spcBef>
                <a:spcPts val="0"/>
              </a:spcBef>
              <a:spcAft>
                <a:spcPts val="0"/>
              </a:spcAft>
              <a:buClr>
                <a:schemeClr val="lt1"/>
              </a:buClr>
              <a:buSzPts val="3200"/>
              <a:buNone/>
              <a:defRPr>
                <a:solidFill>
                  <a:schemeClr val="lt1"/>
                </a:solidFill>
              </a:defRPr>
            </a:lvl7pPr>
            <a:lvl8pPr lvl="7">
              <a:spcBef>
                <a:spcPts val="0"/>
              </a:spcBef>
              <a:spcAft>
                <a:spcPts val="0"/>
              </a:spcAft>
              <a:buClr>
                <a:schemeClr val="lt1"/>
              </a:buClr>
              <a:buSzPts val="3200"/>
              <a:buNone/>
              <a:defRPr>
                <a:solidFill>
                  <a:schemeClr val="lt1"/>
                </a:solidFill>
              </a:defRPr>
            </a:lvl8pPr>
            <a:lvl9pPr lvl="8">
              <a:spcBef>
                <a:spcPts val="0"/>
              </a:spcBef>
              <a:spcAft>
                <a:spcPts val="0"/>
              </a:spcAft>
              <a:buClr>
                <a:schemeClr val="lt1"/>
              </a:buClr>
              <a:buSzPts val="3200"/>
              <a:buNone/>
              <a:defRPr>
                <a:solidFill>
                  <a:schemeClr val="lt1"/>
                </a:solidFill>
              </a:defRPr>
            </a:lvl9pPr>
          </a:lstStyle>
          <a:p>
            <a:endParaRPr/>
          </a:p>
        </p:txBody>
      </p:sp>
      <p:grpSp>
        <p:nvGrpSpPr>
          <p:cNvPr id="125" name="Google Shape;125;p6"/>
          <p:cNvGrpSpPr/>
          <p:nvPr/>
        </p:nvGrpSpPr>
        <p:grpSpPr>
          <a:xfrm>
            <a:off x="350675" y="287938"/>
            <a:ext cx="8547900" cy="4567625"/>
            <a:chOff x="350675" y="287938"/>
            <a:chExt cx="8547900" cy="4567625"/>
          </a:xfrm>
        </p:grpSpPr>
        <p:cxnSp>
          <p:nvCxnSpPr>
            <p:cNvPr id="126" name="Google Shape;126;p6"/>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127" name="Google Shape;127;p6"/>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128" name="Google Shape;128;p6"/>
          <p:cNvGrpSpPr/>
          <p:nvPr/>
        </p:nvGrpSpPr>
        <p:grpSpPr>
          <a:xfrm>
            <a:off x="-298098" y="540042"/>
            <a:ext cx="9831012" cy="4187441"/>
            <a:chOff x="-298098" y="540042"/>
            <a:chExt cx="9831012" cy="4187441"/>
          </a:xfrm>
        </p:grpSpPr>
        <p:grpSp>
          <p:nvGrpSpPr>
            <p:cNvPr id="129" name="Google Shape;129;p6"/>
            <p:cNvGrpSpPr/>
            <p:nvPr/>
          </p:nvGrpSpPr>
          <p:grpSpPr>
            <a:xfrm rot="-5400000" flipH="1">
              <a:off x="8293338" y="697958"/>
              <a:ext cx="1397491" cy="1081660"/>
              <a:chOff x="5888880" y="2238480"/>
              <a:chExt cx="2414880" cy="1869120"/>
            </a:xfrm>
          </p:grpSpPr>
          <p:sp>
            <p:nvSpPr>
              <p:cNvPr id="130" name="Google Shape;130;p6"/>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6"/>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6"/>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6"/>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6"/>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6"/>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6"/>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6"/>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6"/>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6"/>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6"/>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6"/>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6"/>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6"/>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6"/>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6"/>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6"/>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6"/>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6"/>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6"/>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0" name="Google Shape;150;p6"/>
            <p:cNvGrpSpPr/>
            <p:nvPr/>
          </p:nvGrpSpPr>
          <p:grpSpPr>
            <a:xfrm>
              <a:off x="-298098" y="3863030"/>
              <a:ext cx="864333" cy="864453"/>
              <a:chOff x="131002" y="3665364"/>
              <a:chExt cx="599940" cy="600106"/>
            </a:xfrm>
          </p:grpSpPr>
          <p:sp>
            <p:nvSpPr>
              <p:cNvPr id="151" name="Google Shape;151;p6"/>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6"/>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6"/>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6"/>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6"/>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6"/>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6"/>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6"/>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6"/>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6"/>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dk1"/>
        </a:solidFill>
        <a:effectLst/>
      </p:bgPr>
    </p:bg>
    <p:spTree>
      <p:nvGrpSpPr>
        <p:cNvPr id="1" name="Shape 161"/>
        <p:cNvGrpSpPr/>
        <p:nvPr/>
      </p:nvGrpSpPr>
      <p:grpSpPr>
        <a:xfrm>
          <a:off x="0" y="0"/>
          <a:ext cx="0" cy="0"/>
          <a:chOff x="0" y="0"/>
          <a:chExt cx="0" cy="0"/>
        </a:xfrm>
      </p:grpSpPr>
      <p:sp>
        <p:nvSpPr>
          <p:cNvPr id="162" name="Google Shape;162;p7"/>
          <p:cNvSpPr txBox="1">
            <a:spLocks noGrp="1"/>
          </p:cNvSpPr>
          <p:nvPr>
            <p:ph type="body" idx="1"/>
          </p:nvPr>
        </p:nvSpPr>
        <p:spPr>
          <a:xfrm>
            <a:off x="713100" y="1965150"/>
            <a:ext cx="3764700" cy="18621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1"/>
              </a:buClr>
              <a:buSzPts val="1200"/>
              <a:buChar char="●"/>
              <a:defRPr sz="14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163" name="Google Shape;163;p7"/>
          <p:cNvSpPr txBox="1">
            <a:spLocks noGrp="1"/>
          </p:cNvSpPr>
          <p:nvPr>
            <p:ph type="title"/>
          </p:nvPr>
        </p:nvSpPr>
        <p:spPr>
          <a:xfrm>
            <a:off x="713100" y="1316250"/>
            <a:ext cx="37647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200"/>
              <a:buNone/>
              <a:defRPr>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a:endParaRPr/>
          </a:p>
        </p:txBody>
      </p:sp>
      <p:grpSp>
        <p:nvGrpSpPr>
          <p:cNvPr id="164" name="Google Shape;164;p7"/>
          <p:cNvGrpSpPr/>
          <p:nvPr/>
        </p:nvGrpSpPr>
        <p:grpSpPr>
          <a:xfrm>
            <a:off x="350675" y="287938"/>
            <a:ext cx="8547900" cy="4567625"/>
            <a:chOff x="350675" y="287938"/>
            <a:chExt cx="8547900" cy="4567625"/>
          </a:xfrm>
        </p:grpSpPr>
        <p:cxnSp>
          <p:nvCxnSpPr>
            <p:cNvPr id="165" name="Google Shape;165;p7"/>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166" name="Google Shape;166;p7"/>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167" name="Google Shape;167;p7"/>
          <p:cNvSpPr>
            <a:spLocks noGrp="1"/>
          </p:cNvSpPr>
          <p:nvPr>
            <p:ph type="pic" idx="2"/>
          </p:nvPr>
        </p:nvSpPr>
        <p:spPr>
          <a:xfrm>
            <a:off x="5298975" y="940513"/>
            <a:ext cx="3021600" cy="3262500"/>
          </a:xfrm>
          <a:prstGeom prst="rect">
            <a:avLst/>
          </a:prstGeom>
          <a:noFill/>
          <a:ln>
            <a:noFill/>
          </a:ln>
        </p:spPr>
      </p:sp>
      <p:grpSp>
        <p:nvGrpSpPr>
          <p:cNvPr id="168" name="Google Shape;168;p7"/>
          <p:cNvGrpSpPr/>
          <p:nvPr/>
        </p:nvGrpSpPr>
        <p:grpSpPr>
          <a:xfrm>
            <a:off x="-427776" y="451805"/>
            <a:ext cx="9957512" cy="4152205"/>
            <a:chOff x="-427776" y="451805"/>
            <a:chExt cx="9957512" cy="4152205"/>
          </a:xfrm>
        </p:grpSpPr>
        <p:grpSp>
          <p:nvGrpSpPr>
            <p:cNvPr id="169" name="Google Shape;169;p7"/>
            <p:cNvGrpSpPr/>
            <p:nvPr/>
          </p:nvGrpSpPr>
          <p:grpSpPr>
            <a:xfrm rot="-5400000" flipH="1">
              <a:off x="-585692" y="3364434"/>
              <a:ext cx="1397491" cy="1081660"/>
              <a:chOff x="5888880" y="2238480"/>
              <a:chExt cx="2414880" cy="1869120"/>
            </a:xfrm>
          </p:grpSpPr>
          <p:sp>
            <p:nvSpPr>
              <p:cNvPr id="170" name="Google Shape;170;p7"/>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7"/>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7"/>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7"/>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7"/>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7"/>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7"/>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7"/>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7"/>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7"/>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7"/>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7"/>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7"/>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7"/>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7"/>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7"/>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7"/>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7"/>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8" name="Google Shape;188;p7"/>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9" name="Google Shape;189;p7"/>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0" name="Google Shape;190;p7"/>
            <p:cNvGrpSpPr/>
            <p:nvPr/>
          </p:nvGrpSpPr>
          <p:grpSpPr>
            <a:xfrm>
              <a:off x="8665402" y="451805"/>
              <a:ext cx="864333" cy="864453"/>
              <a:chOff x="131002" y="3665364"/>
              <a:chExt cx="599940" cy="600106"/>
            </a:xfrm>
          </p:grpSpPr>
          <p:sp>
            <p:nvSpPr>
              <p:cNvPr id="191" name="Google Shape;191;p7"/>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7"/>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7"/>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7"/>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7"/>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7"/>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7"/>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7"/>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7"/>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7"/>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201"/>
        <p:cNvGrpSpPr/>
        <p:nvPr/>
      </p:nvGrpSpPr>
      <p:grpSpPr>
        <a:xfrm>
          <a:off x="0" y="0"/>
          <a:ext cx="0" cy="0"/>
          <a:chOff x="0" y="0"/>
          <a:chExt cx="0" cy="0"/>
        </a:xfrm>
      </p:grpSpPr>
      <p:sp>
        <p:nvSpPr>
          <p:cNvPr id="202" name="Google Shape;202;p8"/>
          <p:cNvSpPr txBox="1">
            <a:spLocks noGrp="1"/>
          </p:cNvSpPr>
          <p:nvPr>
            <p:ph type="title"/>
          </p:nvPr>
        </p:nvSpPr>
        <p:spPr>
          <a:xfrm>
            <a:off x="1388100" y="865063"/>
            <a:ext cx="6367800" cy="3413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endParaRPr/>
          </a:p>
        </p:txBody>
      </p:sp>
      <p:grpSp>
        <p:nvGrpSpPr>
          <p:cNvPr id="203" name="Google Shape;203;p8"/>
          <p:cNvGrpSpPr/>
          <p:nvPr/>
        </p:nvGrpSpPr>
        <p:grpSpPr>
          <a:xfrm>
            <a:off x="350675" y="287938"/>
            <a:ext cx="8547900" cy="4567625"/>
            <a:chOff x="350675" y="287938"/>
            <a:chExt cx="8547900" cy="4567625"/>
          </a:xfrm>
        </p:grpSpPr>
        <p:cxnSp>
          <p:nvCxnSpPr>
            <p:cNvPr id="204" name="Google Shape;204;p8"/>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205" name="Google Shape;205;p8"/>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grpSp>
        <p:nvGrpSpPr>
          <p:cNvPr id="206" name="Google Shape;206;p8"/>
          <p:cNvGrpSpPr/>
          <p:nvPr/>
        </p:nvGrpSpPr>
        <p:grpSpPr>
          <a:xfrm flipH="1">
            <a:off x="-370646" y="732749"/>
            <a:ext cx="9846257" cy="3638409"/>
            <a:chOff x="-370646" y="961349"/>
            <a:chExt cx="9846257" cy="3638409"/>
          </a:xfrm>
        </p:grpSpPr>
        <p:grpSp>
          <p:nvGrpSpPr>
            <p:cNvPr id="207" name="Google Shape;207;p8"/>
            <p:cNvGrpSpPr/>
            <p:nvPr/>
          </p:nvGrpSpPr>
          <p:grpSpPr>
            <a:xfrm rot="5400000">
              <a:off x="-528562" y="3360183"/>
              <a:ext cx="1397491" cy="1081660"/>
              <a:chOff x="5888880" y="2238480"/>
              <a:chExt cx="2414880" cy="1869120"/>
            </a:xfrm>
          </p:grpSpPr>
          <p:sp>
            <p:nvSpPr>
              <p:cNvPr id="208" name="Google Shape;208;p8"/>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8"/>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 name="Google Shape;210;p8"/>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8"/>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8"/>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 name="Google Shape;213;p8"/>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 name="Google Shape;214;p8"/>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8"/>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8"/>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8"/>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8"/>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8"/>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0" name="Google Shape;220;p8"/>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8"/>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8"/>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8"/>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8"/>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5" name="Google Shape;225;p8"/>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6" name="Google Shape;226;p8"/>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7" name="Google Shape;227;p8"/>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28" name="Google Shape;228;p8"/>
            <p:cNvGrpSpPr/>
            <p:nvPr/>
          </p:nvGrpSpPr>
          <p:grpSpPr>
            <a:xfrm>
              <a:off x="8611277" y="961349"/>
              <a:ext cx="864333" cy="864453"/>
              <a:chOff x="131002" y="3665364"/>
              <a:chExt cx="599940" cy="600106"/>
            </a:xfrm>
          </p:grpSpPr>
          <p:sp>
            <p:nvSpPr>
              <p:cNvPr id="229" name="Google Shape;229;p8"/>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8"/>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1" name="Google Shape;231;p8"/>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2" name="Google Shape;232;p8"/>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3" name="Google Shape;233;p8"/>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8"/>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8"/>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8"/>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8"/>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8"/>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239"/>
        <p:cNvGrpSpPr/>
        <p:nvPr/>
      </p:nvGrpSpPr>
      <p:grpSpPr>
        <a:xfrm>
          <a:off x="0" y="0"/>
          <a:ext cx="0" cy="0"/>
          <a:chOff x="0" y="0"/>
          <a:chExt cx="0" cy="0"/>
        </a:xfrm>
      </p:grpSpPr>
      <p:sp>
        <p:nvSpPr>
          <p:cNvPr id="240" name="Google Shape;240;p9"/>
          <p:cNvSpPr txBox="1">
            <a:spLocks noGrp="1"/>
          </p:cNvSpPr>
          <p:nvPr>
            <p:ph type="subTitle" idx="1"/>
          </p:nvPr>
        </p:nvSpPr>
        <p:spPr>
          <a:xfrm>
            <a:off x="2082600" y="2295072"/>
            <a:ext cx="49788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grpSp>
        <p:nvGrpSpPr>
          <p:cNvPr id="241" name="Google Shape;241;p9"/>
          <p:cNvGrpSpPr/>
          <p:nvPr/>
        </p:nvGrpSpPr>
        <p:grpSpPr>
          <a:xfrm>
            <a:off x="350675" y="287938"/>
            <a:ext cx="8547900" cy="4567625"/>
            <a:chOff x="350675" y="287938"/>
            <a:chExt cx="8547900" cy="4567625"/>
          </a:xfrm>
        </p:grpSpPr>
        <p:cxnSp>
          <p:nvCxnSpPr>
            <p:cNvPr id="242" name="Google Shape;242;p9"/>
            <p:cNvCxnSpPr/>
            <p:nvPr/>
          </p:nvCxnSpPr>
          <p:spPr>
            <a:xfrm>
              <a:off x="350675" y="287938"/>
              <a:ext cx="8547900" cy="0"/>
            </a:xfrm>
            <a:prstGeom prst="straightConnector1">
              <a:avLst/>
            </a:prstGeom>
            <a:noFill/>
            <a:ln w="9525" cap="flat" cmpd="sng">
              <a:solidFill>
                <a:schemeClr val="dk2"/>
              </a:solidFill>
              <a:prstDash val="solid"/>
              <a:round/>
              <a:headEnd type="none" w="med" len="med"/>
              <a:tailEnd type="none" w="med" len="med"/>
            </a:ln>
          </p:spPr>
        </p:cxnSp>
        <p:cxnSp>
          <p:nvCxnSpPr>
            <p:cNvPr id="243" name="Google Shape;243;p9"/>
            <p:cNvCxnSpPr/>
            <p:nvPr/>
          </p:nvCxnSpPr>
          <p:spPr>
            <a:xfrm>
              <a:off x="350675" y="4855563"/>
              <a:ext cx="8547900" cy="0"/>
            </a:xfrm>
            <a:prstGeom prst="straightConnector1">
              <a:avLst/>
            </a:prstGeom>
            <a:noFill/>
            <a:ln w="9525" cap="flat" cmpd="sng">
              <a:solidFill>
                <a:schemeClr val="dk2"/>
              </a:solidFill>
              <a:prstDash val="solid"/>
              <a:round/>
              <a:headEnd type="none" w="med" len="med"/>
              <a:tailEnd type="none" w="med" len="med"/>
            </a:ln>
          </p:spPr>
        </p:cxnSp>
      </p:grpSp>
      <p:sp>
        <p:nvSpPr>
          <p:cNvPr id="244" name="Google Shape;244;p9"/>
          <p:cNvSpPr txBox="1">
            <a:spLocks noGrp="1"/>
          </p:cNvSpPr>
          <p:nvPr>
            <p:ph type="title"/>
          </p:nvPr>
        </p:nvSpPr>
        <p:spPr>
          <a:xfrm>
            <a:off x="2082600" y="1613328"/>
            <a:ext cx="497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200"/>
              <a:buNone/>
              <a:defRPr>
                <a:solidFill>
                  <a:schemeClr val="lt1"/>
                </a:solidFill>
              </a:defRPr>
            </a:lvl1pPr>
            <a:lvl2pPr lvl="1" algn="ctr" rtl="0">
              <a:spcBef>
                <a:spcPts val="0"/>
              </a:spcBef>
              <a:spcAft>
                <a:spcPts val="0"/>
              </a:spcAft>
              <a:buClr>
                <a:schemeClr val="lt1"/>
              </a:buClr>
              <a:buSzPts val="3200"/>
              <a:buNone/>
              <a:defRPr>
                <a:solidFill>
                  <a:schemeClr val="lt1"/>
                </a:solidFill>
              </a:defRPr>
            </a:lvl2pPr>
            <a:lvl3pPr lvl="2" algn="ctr" rtl="0">
              <a:spcBef>
                <a:spcPts val="0"/>
              </a:spcBef>
              <a:spcAft>
                <a:spcPts val="0"/>
              </a:spcAft>
              <a:buClr>
                <a:schemeClr val="lt1"/>
              </a:buClr>
              <a:buSzPts val="3200"/>
              <a:buNone/>
              <a:defRPr>
                <a:solidFill>
                  <a:schemeClr val="lt1"/>
                </a:solidFill>
              </a:defRPr>
            </a:lvl3pPr>
            <a:lvl4pPr lvl="3" algn="ctr" rtl="0">
              <a:spcBef>
                <a:spcPts val="0"/>
              </a:spcBef>
              <a:spcAft>
                <a:spcPts val="0"/>
              </a:spcAft>
              <a:buClr>
                <a:schemeClr val="lt1"/>
              </a:buClr>
              <a:buSzPts val="3200"/>
              <a:buNone/>
              <a:defRPr>
                <a:solidFill>
                  <a:schemeClr val="lt1"/>
                </a:solidFill>
              </a:defRPr>
            </a:lvl4pPr>
            <a:lvl5pPr lvl="4" algn="ctr" rtl="0">
              <a:spcBef>
                <a:spcPts val="0"/>
              </a:spcBef>
              <a:spcAft>
                <a:spcPts val="0"/>
              </a:spcAft>
              <a:buClr>
                <a:schemeClr val="lt1"/>
              </a:buClr>
              <a:buSzPts val="3200"/>
              <a:buNone/>
              <a:defRPr>
                <a:solidFill>
                  <a:schemeClr val="lt1"/>
                </a:solidFill>
              </a:defRPr>
            </a:lvl5pPr>
            <a:lvl6pPr lvl="5" algn="ctr" rtl="0">
              <a:spcBef>
                <a:spcPts val="0"/>
              </a:spcBef>
              <a:spcAft>
                <a:spcPts val="0"/>
              </a:spcAft>
              <a:buClr>
                <a:schemeClr val="lt1"/>
              </a:buClr>
              <a:buSzPts val="3200"/>
              <a:buNone/>
              <a:defRPr>
                <a:solidFill>
                  <a:schemeClr val="lt1"/>
                </a:solidFill>
              </a:defRPr>
            </a:lvl6pPr>
            <a:lvl7pPr lvl="6" algn="ctr" rtl="0">
              <a:spcBef>
                <a:spcPts val="0"/>
              </a:spcBef>
              <a:spcAft>
                <a:spcPts val="0"/>
              </a:spcAft>
              <a:buClr>
                <a:schemeClr val="lt1"/>
              </a:buClr>
              <a:buSzPts val="3200"/>
              <a:buNone/>
              <a:defRPr>
                <a:solidFill>
                  <a:schemeClr val="lt1"/>
                </a:solidFill>
              </a:defRPr>
            </a:lvl7pPr>
            <a:lvl8pPr lvl="7" algn="ctr" rtl="0">
              <a:spcBef>
                <a:spcPts val="0"/>
              </a:spcBef>
              <a:spcAft>
                <a:spcPts val="0"/>
              </a:spcAft>
              <a:buClr>
                <a:schemeClr val="lt1"/>
              </a:buClr>
              <a:buSzPts val="3200"/>
              <a:buNone/>
              <a:defRPr>
                <a:solidFill>
                  <a:schemeClr val="lt1"/>
                </a:solidFill>
              </a:defRPr>
            </a:lvl8pPr>
            <a:lvl9pPr lvl="8" algn="ctr" rtl="0">
              <a:spcBef>
                <a:spcPts val="0"/>
              </a:spcBef>
              <a:spcAft>
                <a:spcPts val="0"/>
              </a:spcAft>
              <a:buClr>
                <a:schemeClr val="lt1"/>
              </a:buClr>
              <a:buSzPts val="3200"/>
              <a:buNone/>
              <a:defRPr>
                <a:solidFill>
                  <a:schemeClr val="lt1"/>
                </a:solidFill>
              </a:defRPr>
            </a:lvl9pPr>
          </a:lstStyle>
          <a:p>
            <a:endParaRPr/>
          </a:p>
        </p:txBody>
      </p:sp>
      <p:grpSp>
        <p:nvGrpSpPr>
          <p:cNvPr id="245" name="Google Shape;245;p9"/>
          <p:cNvGrpSpPr/>
          <p:nvPr/>
        </p:nvGrpSpPr>
        <p:grpSpPr>
          <a:xfrm flipH="1">
            <a:off x="-359876" y="539411"/>
            <a:ext cx="9728160" cy="4140799"/>
            <a:chOff x="-359876" y="539411"/>
            <a:chExt cx="9728160" cy="4140799"/>
          </a:xfrm>
        </p:grpSpPr>
        <p:grpSp>
          <p:nvGrpSpPr>
            <p:cNvPr id="246" name="Google Shape;246;p9"/>
            <p:cNvGrpSpPr/>
            <p:nvPr/>
          </p:nvGrpSpPr>
          <p:grpSpPr>
            <a:xfrm rot="-5400000" flipH="1">
              <a:off x="8128708" y="3440634"/>
              <a:ext cx="1397491" cy="1081660"/>
              <a:chOff x="5888880" y="2238480"/>
              <a:chExt cx="2414880" cy="1869120"/>
            </a:xfrm>
          </p:grpSpPr>
          <p:sp>
            <p:nvSpPr>
              <p:cNvPr id="247" name="Google Shape;247;p9"/>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8" name="Google Shape;248;p9"/>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9" name="Google Shape;249;p9"/>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0" name="Google Shape;250;p9"/>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1" name="Google Shape;251;p9"/>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2" name="Google Shape;252;p9"/>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3" name="Google Shape;253;p9"/>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4" name="Google Shape;254;p9"/>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5" name="Google Shape;255;p9"/>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 name="Google Shape;256;p9"/>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 name="Google Shape;257;p9"/>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8" name="Google Shape;258;p9"/>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9" name="Google Shape;259;p9"/>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0" name="Google Shape;260;p9"/>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1" name="Google Shape;261;p9"/>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2" name="Google Shape;262;p9"/>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9"/>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9"/>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9"/>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9"/>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7" name="Google Shape;267;p9"/>
            <p:cNvGrpSpPr/>
            <p:nvPr/>
          </p:nvGrpSpPr>
          <p:grpSpPr>
            <a:xfrm>
              <a:off x="7941479" y="539411"/>
              <a:ext cx="719568" cy="719648"/>
              <a:chOff x="131002" y="3665364"/>
              <a:chExt cx="599940" cy="600106"/>
            </a:xfrm>
          </p:grpSpPr>
          <p:sp>
            <p:nvSpPr>
              <p:cNvPr id="268" name="Google Shape;268;p9"/>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 name="Google Shape;269;p9"/>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 name="Google Shape;270;p9"/>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 name="Google Shape;271;p9"/>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9"/>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9"/>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9"/>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9"/>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9"/>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 name="Google Shape;277;p9"/>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8" name="Google Shape;278;p9"/>
            <p:cNvGrpSpPr/>
            <p:nvPr/>
          </p:nvGrpSpPr>
          <p:grpSpPr>
            <a:xfrm rot="5400000">
              <a:off x="-517792" y="813059"/>
              <a:ext cx="1397491" cy="1081660"/>
              <a:chOff x="5888880" y="2238480"/>
              <a:chExt cx="2414880" cy="1869120"/>
            </a:xfrm>
          </p:grpSpPr>
          <p:sp>
            <p:nvSpPr>
              <p:cNvPr id="279" name="Google Shape;279;p9"/>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9"/>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 name="Google Shape;281;p9"/>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 name="Google Shape;282;p9"/>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9"/>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9"/>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 name="Google Shape;285;p9"/>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9"/>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9"/>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9"/>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9"/>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9"/>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1" name="Google Shape;291;p9"/>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9"/>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9"/>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9"/>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9"/>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9"/>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9"/>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9"/>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99" name="Google Shape;299;p9"/>
          <p:cNvGrpSpPr/>
          <p:nvPr/>
        </p:nvGrpSpPr>
        <p:grpSpPr>
          <a:xfrm>
            <a:off x="7998995" y="3987083"/>
            <a:ext cx="616798" cy="616909"/>
            <a:chOff x="131002" y="3665364"/>
            <a:chExt cx="599940" cy="600106"/>
          </a:xfrm>
        </p:grpSpPr>
        <p:sp>
          <p:nvSpPr>
            <p:cNvPr id="300" name="Google Shape;300;p9"/>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9"/>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9"/>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9"/>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9"/>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9"/>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9"/>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9"/>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9"/>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9"/>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dk1"/>
        </a:solidFill>
        <a:effectLst/>
      </p:bgPr>
    </p:bg>
    <p:spTree>
      <p:nvGrpSpPr>
        <p:cNvPr id="1" name="Shape 310"/>
        <p:cNvGrpSpPr/>
        <p:nvPr/>
      </p:nvGrpSpPr>
      <p:grpSpPr>
        <a:xfrm>
          <a:off x="0" y="0"/>
          <a:ext cx="0" cy="0"/>
          <a:chOff x="0" y="0"/>
          <a:chExt cx="0" cy="0"/>
        </a:xfrm>
      </p:grpSpPr>
      <p:sp>
        <p:nvSpPr>
          <p:cNvPr id="311" name="Google Shape;311;p10"/>
          <p:cNvSpPr>
            <a:spLocks noGrp="1"/>
          </p:cNvSpPr>
          <p:nvPr>
            <p:ph type="pic" idx="2"/>
          </p:nvPr>
        </p:nvSpPr>
        <p:spPr>
          <a:xfrm>
            <a:off x="0" y="0"/>
            <a:ext cx="9144000" cy="5143500"/>
          </a:xfrm>
          <a:prstGeom prst="rect">
            <a:avLst/>
          </a:prstGeom>
          <a:noFill/>
          <a:ln>
            <a:noFill/>
          </a:ln>
        </p:spPr>
      </p:sp>
      <p:sp>
        <p:nvSpPr>
          <p:cNvPr id="312" name="Google Shape;312;p10"/>
          <p:cNvSpPr/>
          <p:nvPr/>
        </p:nvSpPr>
        <p:spPr>
          <a:xfrm>
            <a:off x="713175" y="3842850"/>
            <a:ext cx="7710900" cy="9198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313" name="Google Shape;313;p10"/>
          <p:cNvSpPr txBox="1">
            <a:spLocks noGrp="1"/>
          </p:cNvSpPr>
          <p:nvPr>
            <p:ph type="body" idx="1"/>
          </p:nvPr>
        </p:nvSpPr>
        <p:spPr>
          <a:xfrm>
            <a:off x="713100" y="3998900"/>
            <a:ext cx="7710900" cy="605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Clr>
                <a:schemeClr val="lt1"/>
              </a:buClr>
              <a:buSzPts val="3200"/>
              <a:buFont typeface="Space Grotesk SemiBold"/>
              <a:buNone/>
              <a:defRPr sz="3200">
                <a:solidFill>
                  <a:schemeClr val="lt1"/>
                </a:solidFill>
                <a:latin typeface="Space Grotesk SemiBold"/>
                <a:ea typeface="Space Grotesk SemiBold"/>
                <a:cs typeface="Space Grotesk SemiBold"/>
                <a:sym typeface="Space Grotesk SemiBold"/>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65504"/>
            <a:ext cx="77109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1pPr>
            <a:lvl2pPr lvl="1">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2pPr>
            <a:lvl3pPr lvl="2">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3pPr>
            <a:lvl4pPr lvl="3">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4pPr>
            <a:lvl5pPr lvl="4">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5pPr>
            <a:lvl6pPr lvl="5">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6pPr>
            <a:lvl7pPr lvl="6">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7pPr>
            <a:lvl8pPr lvl="7">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8pPr>
            <a:lvl9pPr lvl="8">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9pPr>
          </a:lstStyle>
          <a:p>
            <a:endParaRPr/>
          </a:p>
        </p:txBody>
      </p:sp>
      <p:sp>
        <p:nvSpPr>
          <p:cNvPr id="7" name="Google Shape;7;p1"/>
          <p:cNvSpPr txBox="1">
            <a:spLocks noGrp="1"/>
          </p:cNvSpPr>
          <p:nvPr>
            <p:ph type="body" idx="1"/>
          </p:nvPr>
        </p:nvSpPr>
        <p:spPr>
          <a:xfrm>
            <a:off x="713100" y="1183194"/>
            <a:ext cx="7710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1pPr>
            <a:lvl2pPr marL="914400" lvl="1"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2pPr>
            <a:lvl3pPr marL="1371600" lvl="2"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3pPr>
            <a:lvl4pPr marL="1828800" lvl="3"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4pPr>
            <a:lvl5pPr marL="2286000" lvl="4"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5pPr>
            <a:lvl6pPr marL="2743200" lvl="5"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6pPr>
            <a:lvl7pPr marL="3200400" lvl="6"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7pPr>
            <a:lvl8pPr marL="3657600" lvl="7"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8pPr>
            <a:lvl9pPr marL="4114800" lvl="8" indent="-304800">
              <a:lnSpc>
                <a:spcPct val="100000"/>
              </a:lnSpc>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7"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6"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17.png"/><Relationship Id="rId9"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shorturl.at/D7Fon" TargetMode="External"/><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pic>
        <p:nvPicPr>
          <p:cNvPr id="4" name="Picture 3">
            <a:extLst>
              <a:ext uri="{FF2B5EF4-FFF2-40B4-BE49-F238E27FC236}">
                <a16:creationId xmlns:a16="http://schemas.microsoft.com/office/drawing/2014/main" id="{499AA566-F9A2-513E-2A6D-18D4621C1B27}"/>
              </a:ext>
            </a:extLst>
          </p:cNvPr>
          <p:cNvPicPr>
            <a:picLocks noChangeAspect="1"/>
          </p:cNvPicPr>
          <p:nvPr/>
        </p:nvPicPr>
        <p:blipFill>
          <a:blip r:embed="rId3"/>
          <a:stretch>
            <a:fillRect/>
          </a:stretch>
        </p:blipFill>
        <p:spPr>
          <a:xfrm>
            <a:off x="0" y="0"/>
            <a:ext cx="9144000" cy="5143500"/>
          </a:xfrm>
          <a:prstGeom prst="rect">
            <a:avLst/>
          </a:prstGeom>
        </p:spPr>
      </p:pic>
      <p:sp>
        <p:nvSpPr>
          <p:cNvPr id="843" name="Google Shape;843;p29"/>
          <p:cNvSpPr txBox="1">
            <a:spLocks noGrp="1"/>
          </p:cNvSpPr>
          <p:nvPr>
            <p:ph type="ctrTitle"/>
          </p:nvPr>
        </p:nvSpPr>
        <p:spPr>
          <a:xfrm>
            <a:off x="713100" y="737712"/>
            <a:ext cx="7036800" cy="1943112"/>
          </a:xfrm>
          <a:prstGeom prst="rect">
            <a:avLst/>
          </a:prstGeom>
        </p:spPr>
        <p:txBody>
          <a:bodyPr spcFirstLastPara="1" wrap="square" lIns="91425" tIns="91425" rIns="91425" bIns="91425" anchor="b" anchorCtr="0">
            <a:noAutofit/>
          </a:bodyPr>
          <a:lstStyle/>
          <a:p>
            <a:r>
              <a:rPr lang="en" sz="4000"/>
              <a:t>Multinational Sales Trends and Revenue Analysis Report</a:t>
            </a:r>
            <a:endParaRPr lang="en-US" sz="4000"/>
          </a:p>
        </p:txBody>
      </p:sp>
      <p:sp>
        <p:nvSpPr>
          <p:cNvPr id="844" name="Google Shape;844;p29"/>
          <p:cNvSpPr txBox="1">
            <a:spLocks noGrp="1"/>
          </p:cNvSpPr>
          <p:nvPr>
            <p:ph type="subTitle" idx="1"/>
          </p:nvPr>
        </p:nvSpPr>
        <p:spPr>
          <a:xfrm>
            <a:off x="713100" y="2988146"/>
            <a:ext cx="5885746" cy="1837698"/>
          </a:xfrm>
          <a:prstGeom prst="rect">
            <a:avLst/>
          </a:prstGeom>
        </p:spPr>
        <p:txBody>
          <a:bodyPr spcFirstLastPara="1" wrap="square" lIns="91425" tIns="91425" rIns="91425" bIns="91425" anchor="t" anchorCtr="0">
            <a:noAutofit/>
          </a:bodyPr>
          <a:lstStyle/>
          <a:p>
            <a:pPr marL="0" indent="0">
              <a:spcBef>
                <a:spcPts val="900"/>
              </a:spcBef>
            </a:pPr>
            <a:r>
              <a:rPr lang="en-US" sz="2000" b="1">
                <a:solidFill>
                  <a:schemeClr val="bg1"/>
                </a:solidFill>
                <a:latin typeface="Space Grotesk SemiBold"/>
                <a:cs typeface="Times New Roman"/>
              </a:rPr>
              <a:t>NAME: Nithish </a:t>
            </a:r>
            <a:r>
              <a:rPr lang="en-US" sz="2000" b="1" err="1">
                <a:solidFill>
                  <a:schemeClr val="bg1"/>
                </a:solidFill>
                <a:latin typeface="Space Grotesk SemiBold"/>
                <a:cs typeface="Times New Roman"/>
              </a:rPr>
              <a:t>kumar</a:t>
            </a:r>
            <a:r>
              <a:rPr lang="en-US" sz="2000" b="1">
                <a:solidFill>
                  <a:schemeClr val="bg1"/>
                </a:solidFill>
                <a:latin typeface="Space Grotesk SemiBold"/>
                <a:cs typeface="Times New Roman"/>
              </a:rPr>
              <a:t> S</a:t>
            </a:r>
            <a:endParaRPr lang="en-US" sz="2000">
              <a:solidFill>
                <a:schemeClr val="bg1"/>
              </a:solidFill>
              <a:latin typeface="Space Grotesk SemiBold"/>
              <a:cs typeface="Times New Roman"/>
            </a:endParaRPr>
          </a:p>
          <a:p>
            <a:pPr marL="0" indent="0">
              <a:spcBef>
                <a:spcPts val="900"/>
              </a:spcBef>
            </a:pPr>
            <a:r>
              <a:rPr lang="en-US" sz="2000" b="1">
                <a:solidFill>
                  <a:schemeClr val="bg1"/>
                </a:solidFill>
                <a:latin typeface="Space Grotesk SemiBold"/>
                <a:cs typeface="Times New Roman"/>
              </a:rPr>
              <a:t>DATE: 12-07-2025</a:t>
            </a:r>
            <a:endParaRPr lang="en-US" sz="2000">
              <a:solidFill>
                <a:schemeClr val="bg1"/>
              </a:solidFill>
              <a:latin typeface="Space Grotesk SemiBold"/>
              <a:cs typeface="Times New Roman"/>
            </a:endParaRPr>
          </a:p>
          <a:p>
            <a:pPr marL="0" indent="0">
              <a:spcBef>
                <a:spcPts val="900"/>
              </a:spcBef>
            </a:pPr>
            <a:r>
              <a:rPr lang="en-US" sz="2000" b="1">
                <a:solidFill>
                  <a:schemeClr val="bg1"/>
                </a:solidFill>
                <a:latin typeface="Space Grotesk SemiBold"/>
                <a:cs typeface="Times New Roman"/>
              </a:rPr>
              <a:t>ORGANIZATION: NOESYS SOFTWARE PVT. LTD</a:t>
            </a:r>
          </a:p>
          <a:p>
            <a:pPr marL="0" lvl="0" indent="0" algn="l">
              <a:spcBef>
                <a:spcPts val="0"/>
              </a:spcBef>
              <a:spcAft>
                <a:spcPts val="0"/>
              </a:spcAft>
              <a:buNone/>
            </a:pPr>
            <a:endParaRPr lang="en" sz="2000">
              <a:solidFill>
                <a:schemeClr val="bg1"/>
              </a:solidFill>
              <a:latin typeface="Space Grotesk SemiBold"/>
            </a:endParaRPr>
          </a:p>
        </p:txBody>
      </p:sp>
      <p:cxnSp>
        <p:nvCxnSpPr>
          <p:cNvPr id="845" name="Google Shape;845;p29"/>
          <p:cNvCxnSpPr/>
          <p:nvPr/>
        </p:nvCxnSpPr>
        <p:spPr>
          <a:xfrm>
            <a:off x="357200" y="2809804"/>
            <a:ext cx="5282100" cy="0"/>
          </a:xfrm>
          <a:prstGeom prst="straightConnector1">
            <a:avLst/>
          </a:prstGeom>
          <a:noFill/>
          <a:ln w="9525" cap="flat" cmpd="sng">
            <a:solidFill>
              <a:schemeClr val="dk2"/>
            </a:solidFill>
            <a:prstDash val="solid"/>
            <a:round/>
            <a:headEnd type="none" w="med" len="med"/>
            <a:tailEnd type="none" w="med" len="med"/>
          </a:ln>
        </p:spPr>
      </p:cxnSp>
      <p:pic>
        <p:nvPicPr>
          <p:cNvPr id="2" name="Picture 1">
            <a:extLst>
              <a:ext uri="{FF2B5EF4-FFF2-40B4-BE49-F238E27FC236}">
                <a16:creationId xmlns:a16="http://schemas.microsoft.com/office/drawing/2014/main" id="{C75733DA-77BB-5571-94B6-AB343BC9CC62}"/>
              </a:ext>
            </a:extLst>
          </p:cNvPr>
          <p:cNvPicPr>
            <a:picLocks noChangeAspect="1"/>
          </p:cNvPicPr>
          <p:nvPr/>
        </p:nvPicPr>
        <p:blipFill>
          <a:blip r:embed="rId4"/>
          <a:stretch>
            <a:fillRect/>
          </a:stretch>
        </p:blipFill>
        <p:spPr>
          <a:xfrm>
            <a:off x="7026160" y="3332408"/>
            <a:ext cx="1853088" cy="139252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pic>
        <p:nvPicPr>
          <p:cNvPr id="4" name="Picture 3">
            <a:extLst>
              <a:ext uri="{FF2B5EF4-FFF2-40B4-BE49-F238E27FC236}">
                <a16:creationId xmlns:a16="http://schemas.microsoft.com/office/drawing/2014/main" id="{15AE8059-BDA5-91AA-3791-527017757E3F}"/>
              </a:ext>
            </a:extLst>
          </p:cNvPr>
          <p:cNvPicPr>
            <a:picLocks noChangeAspect="1"/>
          </p:cNvPicPr>
          <p:nvPr/>
        </p:nvPicPr>
        <p:blipFill>
          <a:blip r:embed="rId3"/>
          <a:stretch>
            <a:fillRect/>
          </a:stretch>
        </p:blipFill>
        <p:spPr>
          <a:xfrm>
            <a:off x="0" y="0"/>
            <a:ext cx="9144000" cy="5143500"/>
          </a:xfrm>
          <a:prstGeom prst="rect">
            <a:avLst/>
          </a:prstGeom>
        </p:spPr>
      </p:pic>
      <p:pic>
        <p:nvPicPr>
          <p:cNvPr id="2" name="Picture 1">
            <a:extLst>
              <a:ext uri="{FF2B5EF4-FFF2-40B4-BE49-F238E27FC236}">
                <a16:creationId xmlns:a16="http://schemas.microsoft.com/office/drawing/2014/main" id="{5B107472-5253-6DC4-479F-12DFA53087DF}"/>
              </a:ext>
            </a:extLst>
          </p:cNvPr>
          <p:cNvPicPr>
            <a:picLocks noChangeAspect="1"/>
          </p:cNvPicPr>
          <p:nvPr/>
        </p:nvPicPr>
        <p:blipFill>
          <a:blip r:embed="rId3"/>
          <a:stretch>
            <a:fillRect/>
          </a:stretch>
        </p:blipFill>
        <p:spPr>
          <a:xfrm>
            <a:off x="0" y="0"/>
            <a:ext cx="9144000" cy="5143500"/>
          </a:xfrm>
          <a:prstGeom prst="rect">
            <a:avLst/>
          </a:prstGeom>
        </p:spPr>
      </p:pic>
      <p:sp>
        <p:nvSpPr>
          <p:cNvPr id="3" name="Scroll: Vertical 2">
            <a:extLst>
              <a:ext uri="{FF2B5EF4-FFF2-40B4-BE49-F238E27FC236}">
                <a16:creationId xmlns:a16="http://schemas.microsoft.com/office/drawing/2014/main" id="{58CA4C57-0358-62FE-F26A-E51D611A780B}"/>
              </a:ext>
            </a:extLst>
          </p:cNvPr>
          <p:cNvSpPr/>
          <p:nvPr/>
        </p:nvSpPr>
        <p:spPr>
          <a:xfrm>
            <a:off x="5043904" y="1073494"/>
            <a:ext cx="2539250" cy="3382661"/>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5" name="Scroll: Vertical 4">
            <a:extLst>
              <a:ext uri="{FF2B5EF4-FFF2-40B4-BE49-F238E27FC236}">
                <a16:creationId xmlns:a16="http://schemas.microsoft.com/office/drawing/2014/main" id="{2FB30126-7155-C6E9-B8F3-E0E2ACD6E020}"/>
              </a:ext>
            </a:extLst>
          </p:cNvPr>
          <p:cNvSpPr/>
          <p:nvPr/>
        </p:nvSpPr>
        <p:spPr>
          <a:xfrm>
            <a:off x="855994" y="1048265"/>
            <a:ext cx="3713141" cy="3405831"/>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040" name="Google Shape;1040;p38"/>
          <p:cNvSpPr txBox="1">
            <a:spLocks noGrp="1"/>
          </p:cNvSpPr>
          <p:nvPr>
            <p:ph type="title" idx="4"/>
          </p:nvPr>
        </p:nvSpPr>
        <p:spPr>
          <a:xfrm>
            <a:off x="1695750" y="315071"/>
            <a:ext cx="5752500" cy="679800"/>
          </a:xfrm>
          <a:prstGeom prst="rect">
            <a:avLst/>
          </a:prstGeom>
        </p:spPr>
        <p:txBody>
          <a:bodyPr spcFirstLastPara="1" wrap="square" lIns="91425" tIns="91425" rIns="91425" bIns="91425" anchor="b" anchorCtr="0">
            <a:noAutofit/>
          </a:bodyPr>
          <a:lstStyle/>
          <a:p>
            <a:r>
              <a:rPr lang="en" sz="2400"/>
              <a:t>OUR CLIENTS</a:t>
            </a:r>
          </a:p>
        </p:txBody>
      </p:sp>
      <p:grpSp>
        <p:nvGrpSpPr>
          <p:cNvPr id="1041" name="Google Shape;1041;p38"/>
          <p:cNvGrpSpPr/>
          <p:nvPr/>
        </p:nvGrpSpPr>
        <p:grpSpPr>
          <a:xfrm flipH="1">
            <a:off x="7686430" y="658026"/>
            <a:ext cx="1709932" cy="1553105"/>
            <a:chOff x="-219521" y="1245978"/>
            <a:chExt cx="1709932" cy="1553105"/>
          </a:xfrm>
        </p:grpSpPr>
        <p:grpSp>
          <p:nvGrpSpPr>
            <p:cNvPr id="1042" name="Google Shape;1042;p38"/>
            <p:cNvGrpSpPr/>
            <p:nvPr/>
          </p:nvGrpSpPr>
          <p:grpSpPr>
            <a:xfrm rot="-5400000" flipH="1">
              <a:off x="-377437" y="1559508"/>
              <a:ext cx="1397491" cy="1081660"/>
              <a:chOff x="5888880" y="2238480"/>
              <a:chExt cx="2414880" cy="1869120"/>
            </a:xfrm>
          </p:grpSpPr>
          <p:sp>
            <p:nvSpPr>
              <p:cNvPr id="1043" name="Google Shape;1043;p38"/>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44" name="Google Shape;1044;p38"/>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45" name="Google Shape;1045;p38"/>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46" name="Google Shape;1046;p38"/>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47" name="Google Shape;1047;p38"/>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48" name="Google Shape;1048;p38"/>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49" name="Google Shape;1049;p38"/>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0" name="Google Shape;1050;p38"/>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1" name="Google Shape;1051;p38"/>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2" name="Google Shape;1052;p38"/>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3" name="Google Shape;1053;p38"/>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4" name="Google Shape;1054;p38"/>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5" name="Google Shape;1055;p38"/>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6" name="Google Shape;1056;p38"/>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7" name="Google Shape;1057;p38"/>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8" name="Google Shape;1058;p38"/>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59" name="Google Shape;1059;p38"/>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60" name="Google Shape;1060;p38"/>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61" name="Google Shape;1061;p38"/>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62" name="Google Shape;1062;p38"/>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grpSp>
        <p:grpSp>
          <p:nvGrpSpPr>
            <p:cNvPr id="1063" name="Google Shape;1063;p38"/>
            <p:cNvGrpSpPr/>
            <p:nvPr/>
          </p:nvGrpSpPr>
          <p:grpSpPr>
            <a:xfrm>
              <a:off x="626078" y="1245978"/>
              <a:ext cx="864333" cy="864453"/>
              <a:chOff x="131002" y="3665364"/>
              <a:chExt cx="599940" cy="600106"/>
            </a:xfrm>
          </p:grpSpPr>
          <p:sp>
            <p:nvSpPr>
              <p:cNvPr id="1064" name="Google Shape;1064;p38"/>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65" name="Google Shape;1065;p38"/>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66" name="Google Shape;1066;p38"/>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67" name="Google Shape;1067;p38"/>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68" name="Google Shape;1068;p38"/>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69" name="Google Shape;1069;p38"/>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70" name="Google Shape;1070;p38"/>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71" name="Google Shape;1071;p38"/>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72" name="Google Shape;1072;p38"/>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sp>
            <p:nvSpPr>
              <p:cNvPr id="1073" name="Google Shape;1073;p38"/>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Space Grotesk SemiBold"/>
                  <a:cs typeface="Space Grotesk SemiBold"/>
                  <a:sym typeface="Arial"/>
                </a:endParaRPr>
              </a:p>
            </p:txBody>
          </p:sp>
        </p:grpSp>
      </p:grpSp>
      <p:cxnSp>
        <p:nvCxnSpPr>
          <p:cNvPr id="1074" name="Google Shape;1074;p38"/>
          <p:cNvCxnSpPr/>
          <p:nvPr/>
        </p:nvCxnSpPr>
        <p:spPr>
          <a:xfrm>
            <a:off x="2201550" y="953772"/>
            <a:ext cx="4740900" cy="0"/>
          </a:xfrm>
          <a:prstGeom prst="straightConnector1">
            <a:avLst/>
          </a:prstGeom>
          <a:noFill/>
          <a:ln w="9525" cap="flat" cmpd="sng">
            <a:solidFill>
              <a:schemeClr val="dk2"/>
            </a:solidFill>
            <a:prstDash val="solid"/>
            <a:round/>
            <a:headEnd type="none" w="med" len="med"/>
            <a:tailEnd type="none" w="med" len="med"/>
          </a:ln>
        </p:spPr>
      </p:cxnSp>
      <p:sp>
        <p:nvSpPr>
          <p:cNvPr id="12" name="TextBox 11">
            <a:extLst>
              <a:ext uri="{FF2B5EF4-FFF2-40B4-BE49-F238E27FC236}">
                <a16:creationId xmlns:a16="http://schemas.microsoft.com/office/drawing/2014/main" id="{0D8796CF-1551-F5A7-5CE8-6DA74511F5AE}"/>
              </a:ext>
            </a:extLst>
          </p:cNvPr>
          <p:cNvSpPr txBox="1"/>
          <p:nvPr/>
        </p:nvSpPr>
        <p:spPr>
          <a:xfrm>
            <a:off x="1231962" y="1447285"/>
            <a:ext cx="7315199" cy="29693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150000"/>
              </a:lnSpc>
              <a:buFont typeface="Wingdings"/>
              <a:buChar char="Ø"/>
            </a:pPr>
            <a:r>
              <a:rPr lang="en-US" b="1">
                <a:solidFill>
                  <a:schemeClr val="bg1"/>
                </a:solidFill>
                <a:latin typeface="Space Grotesk SemiBold"/>
                <a:cs typeface="Space Grotesk SemiBold"/>
              </a:rPr>
              <a:t>National Tree</a:t>
            </a:r>
            <a:endParaRPr lang="en-US">
              <a:solidFill>
                <a:schemeClr val="bg1"/>
              </a:solidFill>
              <a:latin typeface="Space Grotesk SemiBold"/>
              <a:cs typeface="Space Grotesk SemiBold"/>
            </a:endParaRPr>
          </a:p>
          <a:p>
            <a:pPr marL="342900" indent="-342900">
              <a:lnSpc>
                <a:spcPct val="150000"/>
              </a:lnSpc>
              <a:buFont typeface="Wingdings"/>
              <a:buChar char="Ø"/>
            </a:pPr>
            <a:r>
              <a:rPr lang="en-US" b="1">
                <a:solidFill>
                  <a:schemeClr val="bg1"/>
                </a:solidFill>
                <a:latin typeface="Space Grotesk SemiBold"/>
                <a:cs typeface="Space Grotesk SemiBold"/>
              </a:rPr>
              <a:t>NSRCL</a:t>
            </a:r>
          </a:p>
          <a:p>
            <a:pPr marL="342900" indent="-342900">
              <a:lnSpc>
                <a:spcPct val="150000"/>
              </a:lnSpc>
              <a:buFont typeface="Wingdings"/>
              <a:buChar char="Ø"/>
            </a:pPr>
            <a:r>
              <a:rPr lang="en-US" b="1">
                <a:solidFill>
                  <a:schemeClr val="bg1"/>
                </a:solidFill>
                <a:latin typeface="Space Grotesk SemiBold"/>
                <a:cs typeface="Space Grotesk SemiBold"/>
              </a:rPr>
              <a:t>Arc 360</a:t>
            </a:r>
          </a:p>
          <a:p>
            <a:pPr marL="342900" indent="-342900">
              <a:lnSpc>
                <a:spcPct val="150000"/>
              </a:lnSpc>
              <a:buFont typeface="Wingdings"/>
              <a:buChar char="Ø"/>
            </a:pPr>
            <a:r>
              <a:rPr lang="en-US" b="1">
                <a:solidFill>
                  <a:schemeClr val="bg1"/>
                </a:solidFill>
                <a:latin typeface="Space Grotesk SemiBold"/>
                <a:cs typeface="Space Grotesk SemiBold"/>
              </a:rPr>
              <a:t>Stanley</a:t>
            </a:r>
            <a:r>
              <a:rPr lang="en-US">
                <a:solidFill>
                  <a:schemeClr val="bg1"/>
                </a:solidFill>
                <a:latin typeface="Space Grotesk SemiBold"/>
                <a:cs typeface="Space Grotesk SemiBold"/>
              </a:rPr>
              <a:t> </a:t>
            </a:r>
          </a:p>
          <a:p>
            <a:pPr marL="342900" indent="-342900">
              <a:lnSpc>
                <a:spcPct val="150000"/>
              </a:lnSpc>
              <a:buFont typeface="Wingdings"/>
              <a:buChar char="Ø"/>
            </a:pPr>
            <a:r>
              <a:rPr lang="en-US" b="1">
                <a:solidFill>
                  <a:schemeClr val="bg1"/>
                </a:solidFill>
                <a:latin typeface="Space Grotesk SemiBold"/>
                <a:cs typeface="Space Grotesk SemiBold"/>
              </a:rPr>
              <a:t>Sharp Electronics Singapore</a:t>
            </a:r>
          </a:p>
          <a:p>
            <a:pPr marL="342900" indent="-342900">
              <a:lnSpc>
                <a:spcPct val="150000"/>
              </a:lnSpc>
              <a:buFont typeface="Wingdings"/>
              <a:buChar char="Ø"/>
            </a:pPr>
            <a:r>
              <a:rPr lang="en-US" b="1">
                <a:solidFill>
                  <a:schemeClr val="bg1"/>
                </a:solidFill>
                <a:latin typeface="Space Grotesk SemiBold"/>
                <a:cs typeface="Space Grotesk SemiBold"/>
              </a:rPr>
              <a:t>Zipform Digital</a:t>
            </a:r>
          </a:p>
          <a:p>
            <a:pPr marL="342900" indent="-342900">
              <a:lnSpc>
                <a:spcPct val="150000"/>
              </a:lnSpc>
              <a:buFont typeface="Wingdings"/>
              <a:buChar char="Ø"/>
            </a:pPr>
            <a:r>
              <a:rPr lang="en-US" b="1">
                <a:solidFill>
                  <a:schemeClr val="bg1"/>
                </a:solidFill>
                <a:latin typeface="Space Grotesk SemiBold"/>
                <a:cs typeface="Space Grotesk SemiBold"/>
              </a:rPr>
              <a:t>Toyota</a:t>
            </a:r>
          </a:p>
          <a:p>
            <a:pPr marL="342900" indent="-342900">
              <a:lnSpc>
                <a:spcPct val="150000"/>
              </a:lnSpc>
              <a:buFont typeface="Wingdings"/>
              <a:buChar char="Ø"/>
            </a:pPr>
            <a:r>
              <a:rPr lang="en-US" b="1">
                <a:solidFill>
                  <a:schemeClr val="bg1"/>
                </a:solidFill>
                <a:latin typeface="Space Grotesk SemiBold"/>
                <a:cs typeface="Space Grotesk SemiBold"/>
              </a:rPr>
              <a:t>SDF</a:t>
            </a:r>
            <a:endParaRPr lang="en-US">
              <a:solidFill>
                <a:schemeClr val="bg1"/>
              </a:solidFill>
              <a:latin typeface="Space Grotesk SemiBold"/>
              <a:cs typeface="Space Grotesk SemiBold"/>
            </a:endParaRPr>
          </a:p>
          <a:p>
            <a:pPr marL="342900" indent="-342900">
              <a:lnSpc>
                <a:spcPct val="150000"/>
              </a:lnSpc>
              <a:buFont typeface="Wingdings"/>
              <a:buChar char="Ø"/>
            </a:pPr>
            <a:r>
              <a:rPr lang="en-US" b="1">
                <a:solidFill>
                  <a:schemeClr val="bg1"/>
                </a:solidFill>
                <a:latin typeface="Space Grotesk SemiBold"/>
                <a:cs typeface="Space Grotesk SemiBold"/>
              </a:rPr>
              <a:t>Westbury Commerce</a:t>
            </a:r>
          </a:p>
        </p:txBody>
      </p:sp>
      <p:sp>
        <p:nvSpPr>
          <p:cNvPr id="13" name="TextBox 12">
            <a:extLst>
              <a:ext uri="{FF2B5EF4-FFF2-40B4-BE49-F238E27FC236}">
                <a16:creationId xmlns:a16="http://schemas.microsoft.com/office/drawing/2014/main" id="{1A907DDB-44F6-5EC5-1FE6-3EA9160314A1}"/>
              </a:ext>
            </a:extLst>
          </p:cNvPr>
          <p:cNvSpPr txBox="1"/>
          <p:nvPr/>
        </p:nvSpPr>
        <p:spPr>
          <a:xfrm>
            <a:off x="4942679" y="1285103"/>
            <a:ext cx="2743200" cy="3292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150000"/>
              </a:lnSpc>
              <a:buFont typeface="Wingdings"/>
              <a:buChar char="Ø"/>
            </a:pPr>
            <a:r>
              <a:rPr lang="en-US" b="1">
                <a:solidFill>
                  <a:srgbClr val="FFFFFF"/>
                </a:solidFill>
                <a:latin typeface="Space Grotesk SemiBold"/>
                <a:cs typeface="Space Grotesk SemiBold"/>
              </a:rPr>
              <a:t>Republic Kenya</a:t>
            </a:r>
            <a:r>
              <a:rPr lang="en-US">
                <a:solidFill>
                  <a:srgbClr val="222222"/>
                </a:solidFill>
                <a:latin typeface="Space Grotesk SemiBold"/>
                <a:cs typeface="Space Grotesk SemiBold"/>
              </a:rPr>
              <a:t>​</a:t>
            </a:r>
            <a:endParaRPr lang="en-US">
              <a:latin typeface="Space Grotesk SemiBold"/>
              <a:cs typeface="Space Grotesk SemiBold"/>
            </a:endParaRPr>
          </a:p>
          <a:p>
            <a:pPr marL="742950" lvl="1" indent="-285750">
              <a:lnSpc>
                <a:spcPct val="150000"/>
              </a:lnSpc>
              <a:buFont typeface="Wingdings"/>
              <a:buChar char="Ø"/>
            </a:pPr>
            <a:r>
              <a:rPr lang="en-US" b="1" err="1">
                <a:solidFill>
                  <a:srgbClr val="FFFFFF"/>
                </a:solidFill>
                <a:latin typeface="Space Grotesk SemiBold"/>
                <a:cs typeface="Space Grotesk SemiBold"/>
              </a:rPr>
              <a:t>Quadgen</a:t>
            </a:r>
            <a:r>
              <a:rPr lang="en-US">
                <a:solidFill>
                  <a:srgbClr val="222222"/>
                </a:solidFill>
                <a:latin typeface="Space Grotesk SemiBold"/>
                <a:cs typeface="Space Grotesk SemiBold"/>
              </a:rPr>
              <a:t>​</a:t>
            </a:r>
            <a:endParaRPr lang="en-US">
              <a:latin typeface="Space Grotesk SemiBold"/>
              <a:cs typeface="Space Grotesk SemiBold"/>
            </a:endParaRPr>
          </a:p>
          <a:p>
            <a:pPr marL="742950" lvl="1" indent="-285750">
              <a:lnSpc>
                <a:spcPct val="150000"/>
              </a:lnSpc>
              <a:buFont typeface="Wingdings"/>
              <a:buChar char="Ø"/>
            </a:pPr>
            <a:r>
              <a:rPr lang="en-US">
                <a:solidFill>
                  <a:srgbClr val="222222"/>
                </a:solidFill>
                <a:latin typeface="Space Grotesk SemiBold"/>
                <a:cs typeface="Space Grotesk SemiBold"/>
              </a:rPr>
              <a:t> </a:t>
            </a:r>
            <a:r>
              <a:rPr lang="en-US" b="1">
                <a:solidFill>
                  <a:srgbClr val="FFFFFF"/>
                </a:solidFill>
                <a:latin typeface="Space Grotesk SemiBold"/>
                <a:cs typeface="Space Grotesk SemiBold"/>
              </a:rPr>
              <a:t>Project Balance</a:t>
            </a:r>
            <a:r>
              <a:rPr lang="en-US">
                <a:solidFill>
                  <a:srgbClr val="222222"/>
                </a:solidFill>
                <a:latin typeface="Space Grotesk SemiBold"/>
                <a:cs typeface="Space Grotesk SemiBold"/>
              </a:rPr>
              <a:t>​</a:t>
            </a:r>
            <a:endParaRPr lang="en-US">
              <a:latin typeface="Space Grotesk SemiBold"/>
              <a:cs typeface="Space Grotesk SemiBold"/>
            </a:endParaRPr>
          </a:p>
          <a:p>
            <a:pPr marL="742950" lvl="1" indent="-285750">
              <a:lnSpc>
                <a:spcPct val="150000"/>
              </a:lnSpc>
              <a:buFont typeface="Wingdings"/>
              <a:buChar char="Ø"/>
            </a:pPr>
            <a:r>
              <a:rPr lang="en-US">
                <a:solidFill>
                  <a:srgbClr val="222222"/>
                </a:solidFill>
                <a:latin typeface="Space Grotesk SemiBold"/>
                <a:cs typeface="Space Grotesk SemiBold"/>
              </a:rPr>
              <a:t> </a:t>
            </a:r>
            <a:r>
              <a:rPr lang="en-US" b="1">
                <a:solidFill>
                  <a:srgbClr val="FFFFFF"/>
                </a:solidFill>
                <a:latin typeface="Space Grotesk SemiBold"/>
                <a:cs typeface="Space Grotesk SemiBold"/>
              </a:rPr>
              <a:t>NHM</a:t>
            </a:r>
            <a:r>
              <a:rPr lang="en-US">
                <a:solidFill>
                  <a:srgbClr val="222222"/>
                </a:solidFill>
                <a:latin typeface="Space Grotesk SemiBold"/>
                <a:cs typeface="Space Grotesk SemiBold"/>
              </a:rPr>
              <a:t>​</a:t>
            </a:r>
            <a:endParaRPr lang="en-US">
              <a:latin typeface="Space Grotesk SemiBold"/>
              <a:cs typeface="Space Grotesk SemiBold"/>
            </a:endParaRPr>
          </a:p>
          <a:p>
            <a:pPr marL="742950" lvl="1" indent="-285750">
              <a:lnSpc>
                <a:spcPct val="150000"/>
              </a:lnSpc>
              <a:buFont typeface="Wingdings"/>
              <a:buChar char="Ø"/>
            </a:pPr>
            <a:r>
              <a:rPr lang="en-US">
                <a:solidFill>
                  <a:srgbClr val="222222"/>
                </a:solidFill>
                <a:latin typeface="Space Grotesk SemiBold"/>
                <a:cs typeface="Space Grotesk SemiBold"/>
              </a:rPr>
              <a:t> </a:t>
            </a:r>
            <a:r>
              <a:rPr lang="en-US" b="1">
                <a:solidFill>
                  <a:srgbClr val="FFFFFF"/>
                </a:solidFill>
                <a:latin typeface="Space Grotesk SemiBold"/>
                <a:cs typeface="Space Grotesk SemiBold"/>
              </a:rPr>
              <a:t>NCDC</a:t>
            </a:r>
            <a:r>
              <a:rPr lang="en-US">
                <a:solidFill>
                  <a:srgbClr val="222222"/>
                </a:solidFill>
                <a:latin typeface="Space Grotesk SemiBold"/>
                <a:cs typeface="Space Grotesk SemiBold"/>
              </a:rPr>
              <a:t>​</a:t>
            </a:r>
            <a:endParaRPr lang="en-US">
              <a:latin typeface="Space Grotesk SemiBold"/>
              <a:cs typeface="Space Grotesk SemiBold"/>
            </a:endParaRPr>
          </a:p>
          <a:p>
            <a:pPr marL="742950" lvl="1" indent="-285750">
              <a:lnSpc>
                <a:spcPct val="150000"/>
              </a:lnSpc>
              <a:buFont typeface="Wingdings"/>
              <a:buChar char="Ø"/>
            </a:pPr>
            <a:r>
              <a:rPr lang="en-US">
                <a:solidFill>
                  <a:srgbClr val="222222"/>
                </a:solidFill>
                <a:latin typeface="Space Grotesk SemiBold"/>
                <a:cs typeface="Space Grotesk SemiBold"/>
              </a:rPr>
              <a:t> </a:t>
            </a:r>
            <a:r>
              <a:rPr lang="en-US" b="1">
                <a:solidFill>
                  <a:srgbClr val="FFFFFF"/>
                </a:solidFill>
                <a:latin typeface="Space Grotesk SemiBold"/>
                <a:cs typeface="Space Grotesk SemiBold"/>
              </a:rPr>
              <a:t>ICAP</a:t>
            </a:r>
            <a:r>
              <a:rPr lang="en-US">
                <a:solidFill>
                  <a:srgbClr val="222222"/>
                </a:solidFill>
                <a:latin typeface="Space Grotesk SemiBold"/>
                <a:cs typeface="Space Grotesk SemiBold"/>
              </a:rPr>
              <a:t>​</a:t>
            </a:r>
            <a:endParaRPr lang="en-US">
              <a:latin typeface="Space Grotesk SemiBold"/>
              <a:cs typeface="Space Grotesk SemiBold"/>
            </a:endParaRPr>
          </a:p>
          <a:p>
            <a:pPr marL="742950" lvl="1" indent="-285750">
              <a:lnSpc>
                <a:spcPct val="150000"/>
              </a:lnSpc>
              <a:buFont typeface="Wingdings"/>
              <a:buChar char="Ø"/>
            </a:pPr>
            <a:r>
              <a:rPr lang="en-US">
                <a:solidFill>
                  <a:srgbClr val="222222"/>
                </a:solidFill>
                <a:latin typeface="Space Grotesk SemiBold"/>
                <a:cs typeface="Space Grotesk SemiBold"/>
              </a:rPr>
              <a:t> </a:t>
            </a:r>
            <a:r>
              <a:rPr lang="en-US" b="1">
                <a:solidFill>
                  <a:srgbClr val="FFFFFF"/>
                </a:solidFill>
                <a:latin typeface="Space Grotesk SemiBold"/>
                <a:cs typeface="Space Grotesk SemiBold"/>
              </a:rPr>
              <a:t>Feedback</a:t>
            </a:r>
            <a:r>
              <a:rPr lang="en-US">
                <a:solidFill>
                  <a:srgbClr val="222222"/>
                </a:solidFill>
                <a:latin typeface="Space Grotesk SemiBold"/>
                <a:cs typeface="Space Grotesk SemiBold"/>
              </a:rPr>
              <a:t>​</a:t>
            </a:r>
            <a:endParaRPr lang="en-US">
              <a:latin typeface="Space Grotesk SemiBold"/>
              <a:cs typeface="Space Grotesk SemiBold"/>
            </a:endParaRPr>
          </a:p>
          <a:p>
            <a:pPr marL="742950" lvl="1" indent="-285750">
              <a:lnSpc>
                <a:spcPct val="150000"/>
              </a:lnSpc>
              <a:buFont typeface="Wingdings"/>
              <a:buChar char="Ø"/>
            </a:pPr>
            <a:r>
              <a:rPr lang="en-US">
                <a:solidFill>
                  <a:srgbClr val="222222"/>
                </a:solidFill>
                <a:latin typeface="Space Grotesk SemiBold"/>
                <a:cs typeface="Space Grotesk SemiBold"/>
              </a:rPr>
              <a:t> </a:t>
            </a:r>
            <a:r>
              <a:rPr lang="en-US" b="1">
                <a:solidFill>
                  <a:srgbClr val="FFFFFF"/>
                </a:solidFill>
                <a:latin typeface="Space Grotesk SemiBold"/>
                <a:cs typeface="Space Grotesk SemiBold"/>
              </a:rPr>
              <a:t>Opel</a:t>
            </a:r>
            <a:r>
              <a:rPr lang="en-US">
                <a:solidFill>
                  <a:srgbClr val="222222"/>
                </a:solidFill>
                <a:latin typeface="Space Grotesk SemiBold"/>
                <a:cs typeface="Space Grotesk SemiBold"/>
              </a:rPr>
              <a:t>​</a:t>
            </a:r>
            <a:endParaRPr lang="en-US">
              <a:latin typeface="Space Grotesk SemiBold"/>
              <a:cs typeface="Space Grotesk SemiBold"/>
            </a:endParaRPr>
          </a:p>
          <a:p>
            <a:pPr marL="742950" lvl="1" indent="-285750">
              <a:lnSpc>
                <a:spcPct val="150000"/>
              </a:lnSpc>
              <a:buFont typeface="Wingdings"/>
              <a:buChar char="Ø"/>
            </a:pPr>
            <a:r>
              <a:rPr lang="en-US">
                <a:solidFill>
                  <a:srgbClr val="222222"/>
                </a:solidFill>
                <a:latin typeface="Space Grotesk SemiBold"/>
                <a:cs typeface="Space Grotesk SemiBold"/>
              </a:rPr>
              <a:t> </a:t>
            </a:r>
            <a:r>
              <a:rPr lang="en-US" b="1">
                <a:solidFill>
                  <a:srgbClr val="FFFFFF"/>
                </a:solidFill>
                <a:latin typeface="Space Grotesk SemiBold"/>
                <a:cs typeface="Space Grotesk SemiBold"/>
              </a:rPr>
              <a:t>CRS</a:t>
            </a:r>
            <a:r>
              <a:rPr lang="en-US">
                <a:solidFill>
                  <a:srgbClr val="222222"/>
                </a:solidFill>
                <a:latin typeface="Space Grotesk SemiBold"/>
                <a:cs typeface="Space Grotesk SemiBold"/>
              </a:rPr>
              <a:t>​</a:t>
            </a:r>
            <a:endParaRPr lang="en-US">
              <a:latin typeface="Space Grotesk SemiBold"/>
              <a:cs typeface="Space Grotesk SemiBold"/>
            </a:endParaRPr>
          </a:p>
          <a:p>
            <a:pPr marL="742950" lvl="1" indent="-285750">
              <a:lnSpc>
                <a:spcPct val="150000"/>
              </a:lnSpc>
              <a:buFont typeface="Wingdings"/>
              <a:buChar char="Ø"/>
            </a:pPr>
            <a:endParaRPr lang="en-US" b="1">
              <a:solidFill>
                <a:srgbClr val="FFFFFF"/>
              </a:solidFill>
              <a:latin typeface="Space Grotesk SemiBold"/>
              <a:cs typeface="Space Grotesk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pic>
        <p:nvPicPr>
          <p:cNvPr id="4" name="Picture 3">
            <a:extLst>
              <a:ext uri="{FF2B5EF4-FFF2-40B4-BE49-F238E27FC236}">
                <a16:creationId xmlns:a16="http://schemas.microsoft.com/office/drawing/2014/main" id="{1A0323D8-6F2E-2531-EA30-486FB2BD9CFF}"/>
              </a:ext>
            </a:extLst>
          </p:cNvPr>
          <p:cNvPicPr>
            <a:picLocks noChangeAspect="1"/>
          </p:cNvPicPr>
          <p:nvPr/>
        </p:nvPicPr>
        <p:blipFill>
          <a:blip r:embed="rId3"/>
          <a:stretch>
            <a:fillRect/>
          </a:stretch>
        </p:blipFill>
        <p:spPr>
          <a:xfrm>
            <a:off x="0" y="0"/>
            <a:ext cx="9144000" cy="5143500"/>
          </a:xfrm>
          <a:prstGeom prst="rect">
            <a:avLst/>
          </a:prstGeom>
        </p:spPr>
      </p:pic>
      <p:sp>
        <p:nvSpPr>
          <p:cNvPr id="3" name="Scroll: Horizontal 2">
            <a:extLst>
              <a:ext uri="{FF2B5EF4-FFF2-40B4-BE49-F238E27FC236}">
                <a16:creationId xmlns:a16="http://schemas.microsoft.com/office/drawing/2014/main" id="{2C0D44C1-9CC9-068E-013B-C3C65C973084}"/>
              </a:ext>
            </a:extLst>
          </p:cNvPr>
          <p:cNvSpPr/>
          <p:nvPr/>
        </p:nvSpPr>
        <p:spPr>
          <a:xfrm>
            <a:off x="494270" y="3576079"/>
            <a:ext cx="7722972" cy="1210899"/>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082" name="Google Shape;1082;p39"/>
          <p:cNvSpPr txBox="1">
            <a:spLocks noGrp="1"/>
          </p:cNvSpPr>
          <p:nvPr>
            <p:ph type="subTitle" idx="1"/>
          </p:nvPr>
        </p:nvSpPr>
        <p:spPr>
          <a:xfrm>
            <a:off x="2333880" y="430486"/>
            <a:ext cx="4493400" cy="4425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sz="2400" b="1">
                <a:solidFill>
                  <a:schemeClr val="bg1"/>
                </a:solidFill>
                <a:latin typeface="Space Grotesk SemiBold"/>
                <a:cs typeface="Space Grotesk SemiBold"/>
              </a:rPr>
              <a:t>INTRODUCTION</a:t>
            </a:r>
            <a:endParaRPr lang="en-US">
              <a:solidFill>
                <a:schemeClr val="bg1"/>
              </a:solidFill>
              <a:latin typeface="Space Grotesk SemiBold"/>
              <a:cs typeface="Space Grotesk SemiBold"/>
            </a:endParaRPr>
          </a:p>
        </p:txBody>
      </p:sp>
      <p:cxnSp>
        <p:nvCxnSpPr>
          <p:cNvPr id="1083" name="Google Shape;1083;p39"/>
          <p:cNvCxnSpPr/>
          <p:nvPr/>
        </p:nvCxnSpPr>
        <p:spPr>
          <a:xfrm>
            <a:off x="2469150" y="875655"/>
            <a:ext cx="4205700" cy="0"/>
          </a:xfrm>
          <a:prstGeom prst="straightConnector1">
            <a:avLst/>
          </a:prstGeom>
          <a:noFill/>
          <a:ln w="9525" cap="flat" cmpd="sng">
            <a:solidFill>
              <a:schemeClr val="dk2"/>
            </a:solidFill>
            <a:prstDash val="solid"/>
            <a:round/>
            <a:headEnd type="none" w="med" len="med"/>
            <a:tailEnd type="none" w="med" len="med"/>
          </a:ln>
        </p:spPr>
      </p:cxnSp>
      <p:sp>
        <p:nvSpPr>
          <p:cNvPr id="2" name="TextBox 1">
            <a:extLst>
              <a:ext uri="{FF2B5EF4-FFF2-40B4-BE49-F238E27FC236}">
                <a16:creationId xmlns:a16="http://schemas.microsoft.com/office/drawing/2014/main" id="{F8BD3D3C-1AE7-4B9D-A33B-974E566F5B3B}"/>
              </a:ext>
            </a:extLst>
          </p:cNvPr>
          <p:cNvSpPr txBox="1"/>
          <p:nvPr/>
        </p:nvSpPr>
        <p:spPr>
          <a:xfrm>
            <a:off x="649976" y="1140441"/>
            <a:ext cx="772463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solidFill>
                  <a:schemeClr val="bg1"/>
                </a:solidFill>
                <a:latin typeface="Space Grotesk SemiBold"/>
                <a:cs typeface="Space Grotesk SemiBold"/>
              </a:rPr>
              <a:t>Welcome to the </a:t>
            </a:r>
            <a:r>
              <a:rPr lang="en-US" b="1">
                <a:solidFill>
                  <a:schemeClr val="bg1"/>
                </a:solidFill>
                <a:latin typeface="Space Grotesk SemiBold"/>
                <a:cs typeface="Space Grotesk SemiBold"/>
              </a:rPr>
              <a:t>Multinational Sales Trends And Revenue Analysis</a:t>
            </a:r>
            <a:r>
              <a:rPr lang="en-US">
                <a:solidFill>
                  <a:schemeClr val="bg1"/>
                </a:solidFill>
                <a:latin typeface="Space Grotesk SemiBold"/>
                <a:cs typeface="Space Grotesk SemiBold"/>
              </a:rPr>
              <a:t> Report presentation. In this analysis, we will explore key trends, patterns, and insights from our sales dataset, which covers performance across various regions and product lines.​</a:t>
            </a:r>
            <a:endParaRPr lang="en-US">
              <a:latin typeface="Space Grotesk SemiBold"/>
              <a:cs typeface="Space Grotesk SemiBold"/>
            </a:endParaRPr>
          </a:p>
          <a:p>
            <a:endParaRPr lang="en-US">
              <a:solidFill>
                <a:schemeClr val="bg1"/>
              </a:solidFill>
              <a:latin typeface="Space Grotesk SemiBold"/>
              <a:cs typeface="Space Grotesk SemiBold"/>
            </a:endParaRPr>
          </a:p>
          <a:p>
            <a:r>
              <a:rPr lang="en-US">
                <a:solidFill>
                  <a:schemeClr val="bg1"/>
                </a:solidFill>
                <a:latin typeface="Space Grotesk SemiBold"/>
                <a:cs typeface="Space Grotesk SemiBold"/>
              </a:rPr>
              <a:t>The primary objectives of this analysis are:​</a:t>
            </a:r>
          </a:p>
          <a:p>
            <a:r>
              <a:rPr lang="en-US">
                <a:solidFill>
                  <a:schemeClr val="bg1"/>
                </a:solidFill>
                <a:latin typeface="Space Grotesk SemiBold"/>
                <a:cs typeface="Space Grotesk SemiBold"/>
              </a:rPr>
              <a:t>        # To understand the sales performance over time and by region.​</a:t>
            </a:r>
          </a:p>
          <a:p>
            <a:r>
              <a:rPr lang="en-US">
                <a:solidFill>
                  <a:schemeClr val="bg1"/>
                </a:solidFill>
                <a:latin typeface="Space Grotesk SemiBold"/>
                <a:cs typeface="Space Grotesk SemiBold"/>
              </a:rPr>
              <a:t>  # To identify top-performing products and product categories.​</a:t>
            </a:r>
          </a:p>
          <a:p>
            <a:r>
              <a:rPr lang="en-US">
                <a:solidFill>
                  <a:schemeClr val="bg1"/>
                </a:solidFill>
                <a:latin typeface="Space Grotesk SemiBold"/>
                <a:cs typeface="Space Grotesk SemiBold"/>
              </a:rPr>
              <a:t>     #    To evaluate the relationship between deal size, pricing, and                                         	discounting.​</a:t>
            </a:r>
          </a:p>
          <a:p>
            <a:r>
              <a:rPr lang="en-US">
                <a:solidFill>
                  <a:schemeClr val="bg1"/>
                </a:solidFill>
                <a:latin typeface="Space Grotesk SemiBold"/>
                <a:cs typeface="Space Grotesk SemiBold"/>
              </a:rPr>
              <a:t>        #    To provide actionable insights that can inform strategic business                                                   	decisions.​</a:t>
            </a:r>
          </a:p>
          <a:p>
            <a:endParaRPr lang="en-US">
              <a:solidFill>
                <a:schemeClr val="bg1"/>
              </a:solidFill>
              <a:latin typeface="Space Grotesk SemiBold"/>
              <a:cs typeface="Space Grotesk SemiBold"/>
            </a:endParaRPr>
          </a:p>
          <a:p>
            <a:endParaRPr lang="en-US">
              <a:solidFill>
                <a:schemeClr val="bg1"/>
              </a:solidFill>
              <a:latin typeface="Space Grotesk SemiBold"/>
              <a:cs typeface="Space Grotesk SemiBold"/>
            </a:endParaRPr>
          </a:p>
          <a:p>
            <a:r>
              <a:rPr lang="en-US">
                <a:solidFill>
                  <a:schemeClr val="bg1"/>
                </a:solidFill>
                <a:latin typeface="Space Grotesk SemiBold"/>
                <a:cs typeface="Space Grotesk SemiBold"/>
              </a:rPr>
              <a:t>This presentation will cover exploratory data analysis (EDA), including both univariate and bivariate analyses, and provide recommendations based on the findings.​</a:t>
            </a:r>
          </a:p>
          <a:p>
            <a:r>
              <a:rPr lang="en-US">
                <a:solidFill>
                  <a:schemeClr val="bg1"/>
                </a:solidFill>
                <a:latin typeface="Space Grotesk SemiBold"/>
                <a:cs typeface="Space Grotesk SemiBold"/>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E88F32-37C0-EF9B-4A0A-6EDCF3D90A96}"/>
              </a:ext>
            </a:extLst>
          </p:cNvPr>
          <p:cNvPicPr>
            <a:picLocks noChangeAspect="1"/>
          </p:cNvPicPr>
          <p:nvPr/>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E88D7365-F5C2-3483-F280-5D6F2AF9A475}"/>
              </a:ext>
            </a:extLst>
          </p:cNvPr>
          <p:cNvSpPr>
            <a:spLocks noGrp="1"/>
          </p:cNvSpPr>
          <p:nvPr>
            <p:ph type="title"/>
          </p:nvPr>
        </p:nvSpPr>
        <p:spPr/>
        <p:txBody>
          <a:bodyPr/>
          <a:lstStyle/>
          <a:p>
            <a:r>
              <a:rPr lang="en-US"/>
              <a:t>PRODUCT CATEGORIES </a:t>
            </a:r>
          </a:p>
        </p:txBody>
      </p:sp>
      <p:sp>
        <p:nvSpPr>
          <p:cNvPr id="86" name="Flowchart: Predefined Process 85">
            <a:extLst>
              <a:ext uri="{FF2B5EF4-FFF2-40B4-BE49-F238E27FC236}">
                <a16:creationId xmlns:a16="http://schemas.microsoft.com/office/drawing/2014/main" id="{32CE0469-1AB5-85F0-9874-CE8CA08F6C05}"/>
              </a:ext>
            </a:extLst>
          </p:cNvPr>
          <p:cNvSpPr/>
          <p:nvPr/>
        </p:nvSpPr>
        <p:spPr>
          <a:xfrm rot="5400000">
            <a:off x="2848960" y="-1111120"/>
            <a:ext cx="172786" cy="4452404"/>
          </a:xfrm>
          <a:prstGeom prst="flowChartPredefinedProcess">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87" name="Wave 86">
            <a:extLst>
              <a:ext uri="{FF2B5EF4-FFF2-40B4-BE49-F238E27FC236}">
                <a16:creationId xmlns:a16="http://schemas.microsoft.com/office/drawing/2014/main" id="{B87E22AB-1B41-E560-7F7D-9BD48036CA0C}"/>
              </a:ext>
            </a:extLst>
          </p:cNvPr>
          <p:cNvSpPr/>
          <p:nvPr/>
        </p:nvSpPr>
        <p:spPr>
          <a:xfrm>
            <a:off x="157098" y="1686182"/>
            <a:ext cx="1830506" cy="883251"/>
          </a:xfrm>
          <a:prstGeom prst="wave">
            <a:avLst/>
          </a:prstGeom>
          <a:solidFill>
            <a:srgbClr val="ED7D3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latin typeface="Space Grotesk SemiBold"/>
                <a:cs typeface="Space Grotesk SemiBold"/>
              </a:rPr>
              <a:t>CLASSIC CARS</a:t>
            </a:r>
          </a:p>
        </p:txBody>
      </p:sp>
      <p:sp>
        <p:nvSpPr>
          <p:cNvPr id="89" name="Wave 88">
            <a:extLst>
              <a:ext uri="{FF2B5EF4-FFF2-40B4-BE49-F238E27FC236}">
                <a16:creationId xmlns:a16="http://schemas.microsoft.com/office/drawing/2014/main" id="{6D29DFDA-399B-C136-7E70-8FC619584C0E}"/>
              </a:ext>
            </a:extLst>
          </p:cNvPr>
          <p:cNvSpPr/>
          <p:nvPr/>
        </p:nvSpPr>
        <p:spPr>
          <a:xfrm>
            <a:off x="3328520" y="1975956"/>
            <a:ext cx="1830506" cy="883251"/>
          </a:xfrm>
          <a:prstGeom prst="wave">
            <a:avLst/>
          </a:prstGeom>
          <a:solidFill>
            <a:srgbClr val="ED7D3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Space Grotesk SemiBold"/>
                <a:cs typeface="Space Grotesk SemiBold"/>
              </a:rPr>
              <a:t>MOTORCYCLES</a:t>
            </a:r>
          </a:p>
        </p:txBody>
      </p:sp>
      <p:sp>
        <p:nvSpPr>
          <p:cNvPr id="90" name="Wave 89">
            <a:extLst>
              <a:ext uri="{FF2B5EF4-FFF2-40B4-BE49-F238E27FC236}">
                <a16:creationId xmlns:a16="http://schemas.microsoft.com/office/drawing/2014/main" id="{A3A691C8-DE1E-BF67-498A-DAD93816D8FD}"/>
              </a:ext>
            </a:extLst>
          </p:cNvPr>
          <p:cNvSpPr/>
          <p:nvPr/>
        </p:nvSpPr>
        <p:spPr>
          <a:xfrm>
            <a:off x="937878" y="2861378"/>
            <a:ext cx="1830506" cy="883251"/>
          </a:xfrm>
          <a:prstGeom prst="wave">
            <a:avLst/>
          </a:prstGeom>
          <a:solidFill>
            <a:srgbClr val="ED7D3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Space Grotesk SemiBold"/>
                <a:cs typeface="Space Grotesk SemiBold"/>
              </a:rPr>
              <a:t>VINTAGE CARS</a:t>
            </a:r>
          </a:p>
        </p:txBody>
      </p:sp>
      <p:sp>
        <p:nvSpPr>
          <p:cNvPr id="91" name="Wave 90">
            <a:extLst>
              <a:ext uri="{FF2B5EF4-FFF2-40B4-BE49-F238E27FC236}">
                <a16:creationId xmlns:a16="http://schemas.microsoft.com/office/drawing/2014/main" id="{A4B24C0B-89C6-C95E-444C-5D03B34F16AD}"/>
              </a:ext>
            </a:extLst>
          </p:cNvPr>
          <p:cNvSpPr/>
          <p:nvPr/>
        </p:nvSpPr>
        <p:spPr>
          <a:xfrm>
            <a:off x="2282111" y="3891689"/>
            <a:ext cx="1830506" cy="883251"/>
          </a:xfrm>
          <a:prstGeom prst="wave">
            <a:avLst/>
          </a:prstGeom>
          <a:solidFill>
            <a:srgbClr val="ED7D3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Space Grotesk SemiBold"/>
                <a:cs typeface="Space Grotesk SemiBold"/>
              </a:rPr>
              <a:t>PLNAES</a:t>
            </a:r>
          </a:p>
        </p:txBody>
      </p:sp>
      <p:sp>
        <p:nvSpPr>
          <p:cNvPr id="92" name="Wave 91">
            <a:extLst>
              <a:ext uri="{FF2B5EF4-FFF2-40B4-BE49-F238E27FC236}">
                <a16:creationId xmlns:a16="http://schemas.microsoft.com/office/drawing/2014/main" id="{42E0E9B5-D23B-A5DD-5C0B-5F5D72A8B93B}"/>
              </a:ext>
            </a:extLst>
          </p:cNvPr>
          <p:cNvSpPr/>
          <p:nvPr/>
        </p:nvSpPr>
        <p:spPr>
          <a:xfrm>
            <a:off x="4374928" y="3891688"/>
            <a:ext cx="1830506" cy="883251"/>
          </a:xfrm>
          <a:prstGeom prst="wave">
            <a:avLst/>
          </a:prstGeom>
          <a:solidFill>
            <a:srgbClr val="ED7D3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Space Grotesk SemiBold"/>
                <a:cs typeface="Space Grotesk SemiBold"/>
              </a:rPr>
              <a:t>TRUCKS AND BUSES</a:t>
            </a:r>
          </a:p>
        </p:txBody>
      </p:sp>
      <p:sp>
        <p:nvSpPr>
          <p:cNvPr id="93" name="Wave 92">
            <a:extLst>
              <a:ext uri="{FF2B5EF4-FFF2-40B4-BE49-F238E27FC236}">
                <a16:creationId xmlns:a16="http://schemas.microsoft.com/office/drawing/2014/main" id="{C051998A-6BDF-CA7C-9F68-B3FD96EF4958}"/>
              </a:ext>
            </a:extLst>
          </p:cNvPr>
          <p:cNvSpPr/>
          <p:nvPr/>
        </p:nvSpPr>
        <p:spPr>
          <a:xfrm>
            <a:off x="5735259" y="2861379"/>
            <a:ext cx="1830506" cy="883251"/>
          </a:xfrm>
          <a:prstGeom prst="wave">
            <a:avLst/>
          </a:prstGeom>
          <a:solidFill>
            <a:srgbClr val="ED7D3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Space Grotesk SemiBold"/>
                <a:cs typeface="Space Grotesk SemiBold"/>
              </a:rPr>
              <a:t>TRAINS</a:t>
            </a:r>
          </a:p>
        </p:txBody>
      </p:sp>
      <p:sp>
        <p:nvSpPr>
          <p:cNvPr id="94" name="Wave 93">
            <a:extLst>
              <a:ext uri="{FF2B5EF4-FFF2-40B4-BE49-F238E27FC236}">
                <a16:creationId xmlns:a16="http://schemas.microsoft.com/office/drawing/2014/main" id="{EC1D8CA1-F1BE-D92E-5D41-8C1D39ABFA4F}"/>
              </a:ext>
            </a:extLst>
          </p:cNvPr>
          <p:cNvSpPr/>
          <p:nvPr/>
        </p:nvSpPr>
        <p:spPr>
          <a:xfrm>
            <a:off x="7176084" y="1975957"/>
            <a:ext cx="1830506" cy="883251"/>
          </a:xfrm>
          <a:prstGeom prst="wave">
            <a:avLst/>
          </a:prstGeom>
          <a:solidFill>
            <a:srgbClr val="ED7D31"/>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rgbClr val="FFFFFF"/>
                </a:solidFill>
                <a:latin typeface="Space Grotesk SemiBold"/>
                <a:cs typeface="Space Grotesk SemiBold"/>
              </a:rPr>
              <a:t>SHIPS</a:t>
            </a:r>
          </a:p>
        </p:txBody>
      </p:sp>
    </p:spTree>
    <p:extLst>
      <p:ext uri="{BB962C8B-B14F-4D97-AF65-F5344CB8AC3E}">
        <p14:creationId xmlns:p14="http://schemas.microsoft.com/office/powerpoint/2010/main" val="286898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pic>
        <p:nvPicPr>
          <p:cNvPr id="3" name="Picture 2">
            <a:extLst>
              <a:ext uri="{FF2B5EF4-FFF2-40B4-BE49-F238E27FC236}">
                <a16:creationId xmlns:a16="http://schemas.microsoft.com/office/drawing/2014/main" id="{C593A2AE-C39C-EB0A-DB60-3B6A4E4450EE}"/>
              </a:ext>
            </a:extLst>
          </p:cNvPr>
          <p:cNvPicPr>
            <a:picLocks noChangeAspect="1"/>
          </p:cNvPicPr>
          <p:nvPr/>
        </p:nvPicPr>
        <p:blipFill>
          <a:blip r:embed="rId3"/>
          <a:stretch>
            <a:fillRect/>
          </a:stretch>
        </p:blipFill>
        <p:spPr>
          <a:xfrm>
            <a:off x="0" y="0"/>
            <a:ext cx="9144000" cy="5143500"/>
          </a:xfrm>
          <a:prstGeom prst="rect">
            <a:avLst/>
          </a:prstGeom>
        </p:spPr>
      </p:pic>
      <p:cxnSp>
        <p:nvCxnSpPr>
          <p:cNvPr id="1144" name="Google Shape;1144;p42"/>
          <p:cNvCxnSpPr>
            <a:cxnSpLocks/>
          </p:cNvCxnSpPr>
          <p:nvPr/>
        </p:nvCxnSpPr>
        <p:spPr>
          <a:xfrm flipV="1">
            <a:off x="4400606" y="1133424"/>
            <a:ext cx="2072626" cy="852277"/>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145" name="Google Shape;1145;p42"/>
          <p:cNvCxnSpPr>
            <a:cxnSpLocks/>
          </p:cNvCxnSpPr>
          <p:nvPr/>
        </p:nvCxnSpPr>
        <p:spPr>
          <a:xfrm flipH="1" flipV="1">
            <a:off x="2426492" y="1337911"/>
            <a:ext cx="1500779" cy="1370895"/>
          </a:xfrm>
          <a:prstGeom prst="bentConnector3">
            <a:avLst>
              <a:gd name="adj1" fmla="val 50000"/>
            </a:avLst>
          </a:prstGeom>
          <a:noFill/>
          <a:ln w="9525" cap="flat" cmpd="sng">
            <a:solidFill>
              <a:schemeClr val="dk2"/>
            </a:solidFill>
            <a:prstDash val="solid"/>
            <a:round/>
            <a:headEnd type="none" w="med" len="med"/>
            <a:tailEnd type="triangle" w="med" len="med"/>
          </a:ln>
        </p:spPr>
      </p:cxnSp>
      <p:cxnSp>
        <p:nvCxnSpPr>
          <p:cNvPr id="1146" name="Google Shape;1146;p42"/>
          <p:cNvCxnSpPr>
            <a:cxnSpLocks/>
          </p:cNvCxnSpPr>
          <p:nvPr/>
        </p:nvCxnSpPr>
        <p:spPr>
          <a:xfrm>
            <a:off x="4851177" y="2695149"/>
            <a:ext cx="644825" cy="1046696"/>
          </a:xfrm>
          <a:prstGeom prst="bentConnector3">
            <a:avLst>
              <a:gd name="adj1" fmla="val 50000"/>
            </a:avLst>
          </a:prstGeom>
          <a:noFill/>
          <a:ln w="9525" cap="flat" cmpd="sng">
            <a:solidFill>
              <a:schemeClr val="dk2"/>
            </a:solidFill>
            <a:prstDash val="solid"/>
            <a:round/>
            <a:headEnd type="none" w="med" len="med"/>
            <a:tailEnd type="triangle" w="med" len="med"/>
          </a:ln>
        </p:spPr>
      </p:cxnSp>
      <p:sp>
        <p:nvSpPr>
          <p:cNvPr id="7" name="TextBox 6">
            <a:extLst>
              <a:ext uri="{FF2B5EF4-FFF2-40B4-BE49-F238E27FC236}">
                <a16:creationId xmlns:a16="http://schemas.microsoft.com/office/drawing/2014/main" id="{DE3D6421-6EA4-D229-D6D3-AD7712B71CD2}"/>
              </a:ext>
            </a:extLst>
          </p:cNvPr>
          <p:cNvSpPr txBox="1"/>
          <p:nvPr/>
        </p:nvSpPr>
        <p:spPr>
          <a:xfrm>
            <a:off x="5536820" y="4463562"/>
            <a:ext cx="255961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pace Grotesk SemiBold"/>
                <a:cs typeface="Space Grotesk SemiBold"/>
              </a:rPr>
              <a:t>Number of Customers  92</a:t>
            </a:r>
          </a:p>
        </p:txBody>
      </p:sp>
      <p:sp>
        <p:nvSpPr>
          <p:cNvPr id="2" name="TextBox 1">
            <a:extLst>
              <a:ext uri="{FF2B5EF4-FFF2-40B4-BE49-F238E27FC236}">
                <a16:creationId xmlns:a16="http://schemas.microsoft.com/office/drawing/2014/main" id="{74FB8374-8A12-5B35-E03A-B86E04572E0B}"/>
              </a:ext>
            </a:extLst>
          </p:cNvPr>
          <p:cNvSpPr txBox="1"/>
          <p:nvPr/>
        </p:nvSpPr>
        <p:spPr>
          <a:xfrm>
            <a:off x="2189994" y="389503"/>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latin typeface="Space Grotesk SemiBold"/>
                <a:cs typeface="Space Grotesk SemiBold"/>
              </a:rPr>
              <a:t>KEY PERFORMANCE</a:t>
            </a:r>
          </a:p>
          <a:p>
            <a:pPr algn="ctr"/>
            <a:r>
              <a:rPr lang="en-US">
                <a:solidFill>
                  <a:schemeClr val="bg1"/>
                </a:solidFill>
                <a:latin typeface="Space Grotesk SemiBold"/>
                <a:cs typeface="Space Grotesk SemiBold"/>
              </a:rPr>
              <a:t> INDICATORS</a:t>
            </a:r>
          </a:p>
        </p:txBody>
      </p:sp>
      <p:pic>
        <p:nvPicPr>
          <p:cNvPr id="8" name="Picture 7">
            <a:extLst>
              <a:ext uri="{FF2B5EF4-FFF2-40B4-BE49-F238E27FC236}">
                <a16:creationId xmlns:a16="http://schemas.microsoft.com/office/drawing/2014/main" id="{AD69A3A1-CB45-50E8-E07B-7571F0386765}"/>
              </a:ext>
            </a:extLst>
          </p:cNvPr>
          <p:cNvPicPr>
            <a:picLocks noChangeAspect="1"/>
          </p:cNvPicPr>
          <p:nvPr/>
        </p:nvPicPr>
        <p:blipFill>
          <a:blip r:embed="rId4"/>
          <a:stretch>
            <a:fillRect/>
          </a:stretch>
        </p:blipFill>
        <p:spPr>
          <a:xfrm>
            <a:off x="6590429" y="511935"/>
            <a:ext cx="2088659" cy="1237982"/>
          </a:xfrm>
          <a:prstGeom prst="rect">
            <a:avLst/>
          </a:prstGeom>
        </p:spPr>
      </p:pic>
      <p:pic>
        <p:nvPicPr>
          <p:cNvPr id="11" name="Picture 10">
            <a:extLst>
              <a:ext uri="{FF2B5EF4-FFF2-40B4-BE49-F238E27FC236}">
                <a16:creationId xmlns:a16="http://schemas.microsoft.com/office/drawing/2014/main" id="{FDB14799-C02C-0C59-99DC-20F9CC515B8A}"/>
              </a:ext>
            </a:extLst>
          </p:cNvPr>
          <p:cNvPicPr>
            <a:picLocks noChangeAspect="1"/>
          </p:cNvPicPr>
          <p:nvPr/>
        </p:nvPicPr>
        <p:blipFill>
          <a:blip r:embed="rId5"/>
          <a:srcRect t="15306" r="-500" b="-3057"/>
          <a:stretch>
            <a:fillRect/>
          </a:stretch>
        </p:blipFill>
        <p:spPr>
          <a:xfrm>
            <a:off x="662661" y="638309"/>
            <a:ext cx="1620740" cy="1387236"/>
          </a:xfrm>
          <a:prstGeom prst="rect">
            <a:avLst/>
          </a:prstGeom>
        </p:spPr>
      </p:pic>
      <p:pic>
        <p:nvPicPr>
          <p:cNvPr id="17" name="Picture 16">
            <a:extLst>
              <a:ext uri="{FF2B5EF4-FFF2-40B4-BE49-F238E27FC236}">
                <a16:creationId xmlns:a16="http://schemas.microsoft.com/office/drawing/2014/main" id="{1FC76A5E-712A-7209-16BA-C44C2D80329B}"/>
              </a:ext>
            </a:extLst>
          </p:cNvPr>
          <p:cNvPicPr>
            <a:picLocks noChangeAspect="1"/>
          </p:cNvPicPr>
          <p:nvPr/>
        </p:nvPicPr>
        <p:blipFill>
          <a:blip r:embed="rId6"/>
          <a:stretch>
            <a:fillRect/>
          </a:stretch>
        </p:blipFill>
        <p:spPr>
          <a:xfrm>
            <a:off x="5723050" y="3123006"/>
            <a:ext cx="2189409" cy="1247642"/>
          </a:xfrm>
          <a:prstGeom prst="rect">
            <a:avLst/>
          </a:prstGeom>
        </p:spPr>
      </p:pic>
      <p:sp>
        <p:nvSpPr>
          <p:cNvPr id="18" name="TextBox 17">
            <a:extLst>
              <a:ext uri="{FF2B5EF4-FFF2-40B4-BE49-F238E27FC236}">
                <a16:creationId xmlns:a16="http://schemas.microsoft.com/office/drawing/2014/main" id="{D5E38D51-28DB-6F31-D5CC-87827C04205C}"/>
              </a:ext>
            </a:extLst>
          </p:cNvPr>
          <p:cNvSpPr txBox="1"/>
          <p:nvPr/>
        </p:nvSpPr>
        <p:spPr>
          <a:xfrm>
            <a:off x="6421898" y="3405151"/>
            <a:ext cx="4631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Space Grotesk SemiBold"/>
                <a:cs typeface="Space Grotesk SemiBold"/>
              </a:rPr>
              <a:t>92</a:t>
            </a:r>
          </a:p>
        </p:txBody>
      </p:sp>
      <p:grpSp>
        <p:nvGrpSpPr>
          <p:cNvPr id="21" name="Google Shape;8556;p59">
            <a:extLst>
              <a:ext uri="{FF2B5EF4-FFF2-40B4-BE49-F238E27FC236}">
                <a16:creationId xmlns:a16="http://schemas.microsoft.com/office/drawing/2014/main" id="{00457EC4-E00A-3273-3A28-50E43DC98FAB}"/>
              </a:ext>
            </a:extLst>
          </p:cNvPr>
          <p:cNvGrpSpPr/>
          <p:nvPr/>
        </p:nvGrpSpPr>
        <p:grpSpPr>
          <a:xfrm>
            <a:off x="3715122" y="1744569"/>
            <a:ext cx="1374964" cy="1261504"/>
            <a:chOff x="4334725" y="1355875"/>
            <a:chExt cx="3106650" cy="3001900"/>
          </a:xfrm>
        </p:grpSpPr>
        <p:grpSp>
          <p:nvGrpSpPr>
            <p:cNvPr id="10" name="Google Shape;8557;p59">
              <a:extLst>
                <a:ext uri="{FF2B5EF4-FFF2-40B4-BE49-F238E27FC236}">
                  <a16:creationId xmlns:a16="http://schemas.microsoft.com/office/drawing/2014/main" id="{46E8DECB-9075-CF46-325B-2426045FCDF0}"/>
                </a:ext>
              </a:extLst>
            </p:cNvPr>
            <p:cNvGrpSpPr/>
            <p:nvPr/>
          </p:nvGrpSpPr>
          <p:grpSpPr>
            <a:xfrm>
              <a:off x="4516050" y="1724875"/>
              <a:ext cx="2693725" cy="2632900"/>
              <a:chOff x="4516050" y="1724875"/>
              <a:chExt cx="2693725" cy="2632900"/>
            </a:xfrm>
          </p:grpSpPr>
          <p:sp>
            <p:nvSpPr>
              <p:cNvPr id="16" name="Google Shape;8558;p59">
                <a:extLst>
                  <a:ext uri="{FF2B5EF4-FFF2-40B4-BE49-F238E27FC236}">
                    <a16:creationId xmlns:a16="http://schemas.microsoft.com/office/drawing/2014/main" id="{0FC6FB33-FE49-F39A-081B-6B0C049A6F64}"/>
                  </a:ext>
                </a:extLst>
              </p:cNvPr>
              <p:cNvSpPr/>
              <p:nvPr/>
            </p:nvSpPr>
            <p:spPr>
              <a:xfrm>
                <a:off x="6227525" y="1737400"/>
                <a:ext cx="982250" cy="1548550"/>
              </a:xfrm>
              <a:custGeom>
                <a:avLst/>
                <a:gdLst/>
                <a:ahLst/>
                <a:cxnLst/>
                <a:rect l="l" t="t" r="r" b="b"/>
                <a:pathLst>
                  <a:path w="39290" h="61942" extrusionOk="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solidFill>
                <a:srgbClr val="ED7D31"/>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pace Grotesk SemiBold"/>
                  <a:cs typeface="Space Grotesk SemiBold"/>
                </a:endParaRPr>
              </a:p>
            </p:txBody>
          </p:sp>
          <p:sp>
            <p:nvSpPr>
              <p:cNvPr id="19" name="Google Shape;8559;p59">
                <a:extLst>
                  <a:ext uri="{FF2B5EF4-FFF2-40B4-BE49-F238E27FC236}">
                    <a16:creationId xmlns:a16="http://schemas.microsoft.com/office/drawing/2014/main" id="{229D35A9-A96A-C72E-5490-474DA304D9E1}"/>
                  </a:ext>
                </a:extLst>
              </p:cNvPr>
              <p:cNvSpPr/>
              <p:nvPr/>
            </p:nvSpPr>
            <p:spPr>
              <a:xfrm>
                <a:off x="4516050" y="1724875"/>
                <a:ext cx="1010900" cy="1581800"/>
              </a:xfrm>
              <a:custGeom>
                <a:avLst/>
                <a:gdLst/>
                <a:ahLst/>
                <a:cxnLst/>
                <a:rect l="l" t="t" r="r" b="b"/>
                <a:pathLst>
                  <a:path w="40436" h="63272" extrusionOk="0">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noFill/>
              <a:ln w="9525" cap="flat" cmpd="sng">
                <a:solidFill>
                  <a:srgbClr val="4472C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pace Grotesk SemiBold"/>
                  <a:cs typeface="Space Grotesk SemiBold"/>
                </a:endParaRPr>
              </a:p>
            </p:txBody>
          </p:sp>
          <p:sp>
            <p:nvSpPr>
              <p:cNvPr id="20" name="Google Shape;8560;p59">
                <a:extLst>
                  <a:ext uri="{FF2B5EF4-FFF2-40B4-BE49-F238E27FC236}">
                    <a16:creationId xmlns:a16="http://schemas.microsoft.com/office/drawing/2014/main" id="{7ADF5B69-D676-F1EC-009F-281C7A55EB26}"/>
                  </a:ext>
                </a:extLst>
              </p:cNvPr>
              <p:cNvSpPr/>
              <p:nvPr/>
            </p:nvSpPr>
            <p:spPr>
              <a:xfrm>
                <a:off x="4977525" y="3800325"/>
                <a:ext cx="1782050" cy="557450"/>
              </a:xfrm>
              <a:custGeom>
                <a:avLst/>
                <a:gdLst/>
                <a:ahLst/>
                <a:cxnLst/>
                <a:rect l="l" t="t" r="r" b="b"/>
                <a:pathLst>
                  <a:path w="71282" h="22298" extrusionOk="0">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solidFill>
                <a:srgbClr val="ED7D31"/>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pace Grotesk SemiBold"/>
                  <a:cs typeface="Space Grotesk SemiBold"/>
                </a:endParaRPr>
              </a:p>
            </p:txBody>
          </p:sp>
        </p:grpSp>
        <p:grpSp>
          <p:nvGrpSpPr>
            <p:cNvPr id="12" name="Google Shape;8561;p59">
              <a:extLst>
                <a:ext uri="{FF2B5EF4-FFF2-40B4-BE49-F238E27FC236}">
                  <a16:creationId xmlns:a16="http://schemas.microsoft.com/office/drawing/2014/main" id="{A2A45C5B-0EBB-8959-D442-5D9DC8974B4C}"/>
                </a:ext>
              </a:extLst>
            </p:cNvPr>
            <p:cNvGrpSpPr/>
            <p:nvPr/>
          </p:nvGrpSpPr>
          <p:grpSpPr>
            <a:xfrm>
              <a:off x="4334725" y="1355875"/>
              <a:ext cx="3106650" cy="2709650"/>
              <a:chOff x="4334725" y="1355875"/>
              <a:chExt cx="3106650" cy="2709650"/>
            </a:xfrm>
          </p:grpSpPr>
          <p:sp>
            <p:nvSpPr>
              <p:cNvPr id="13" name="Google Shape;8562;p59">
                <a:extLst>
                  <a:ext uri="{FF2B5EF4-FFF2-40B4-BE49-F238E27FC236}">
                    <a16:creationId xmlns:a16="http://schemas.microsoft.com/office/drawing/2014/main" id="{D1EF0A5A-689D-5140-29A2-0902BD87014F}"/>
                  </a:ext>
                </a:extLst>
              </p:cNvPr>
              <p:cNvSpPr/>
              <p:nvPr/>
            </p:nvSpPr>
            <p:spPr>
              <a:xfrm>
                <a:off x="5427950" y="1355875"/>
                <a:ext cx="904575" cy="1665925"/>
              </a:xfrm>
              <a:custGeom>
                <a:avLst/>
                <a:gdLst/>
                <a:ahLst/>
                <a:cxnLst/>
                <a:rect l="l" t="t" r="r" b="b"/>
                <a:pathLst>
                  <a:path w="36183" h="66637" fill="none" extrusionOk="0">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solidFill>
                <a:srgbClr val="C43E1C"/>
              </a:solidFill>
              <a:ln w="9525" cap="flat" cmpd="sng">
                <a:solidFill>
                  <a:srgbClr val="5F7D9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pace Grotesk SemiBold"/>
                  <a:cs typeface="Space Grotesk SemiBold"/>
                </a:endParaRPr>
              </a:p>
            </p:txBody>
          </p:sp>
          <p:sp>
            <p:nvSpPr>
              <p:cNvPr id="14" name="Google Shape;8563;p59">
                <a:extLst>
                  <a:ext uri="{FF2B5EF4-FFF2-40B4-BE49-F238E27FC236}">
                    <a16:creationId xmlns:a16="http://schemas.microsoft.com/office/drawing/2014/main" id="{3FC287A4-6DA5-E35E-B60E-49AEFA61299E}"/>
                  </a:ext>
                </a:extLst>
              </p:cNvPr>
              <p:cNvSpPr/>
              <p:nvPr/>
            </p:nvSpPr>
            <p:spPr>
              <a:xfrm>
                <a:off x="4334725" y="2760325"/>
                <a:ext cx="1547125" cy="1304775"/>
              </a:xfrm>
              <a:custGeom>
                <a:avLst/>
                <a:gdLst/>
                <a:ahLst/>
                <a:cxnLst/>
                <a:rect l="l" t="t" r="r" b="b"/>
                <a:pathLst>
                  <a:path w="61885" h="52191" fill="none" extrusionOk="0">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solidFill>
                <a:srgbClr val="ED7D31"/>
              </a:solidFill>
              <a:ln w="9525" cap="flat" cmpd="sng">
                <a:solidFill>
                  <a:srgbClr val="435D74"/>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pace Grotesk SemiBold"/>
                  <a:cs typeface="Space Grotesk SemiBold"/>
                </a:endParaRPr>
              </a:p>
            </p:txBody>
          </p:sp>
          <p:sp>
            <p:nvSpPr>
              <p:cNvPr id="15" name="Google Shape;8564;p59">
                <a:extLst>
                  <a:ext uri="{FF2B5EF4-FFF2-40B4-BE49-F238E27FC236}">
                    <a16:creationId xmlns:a16="http://schemas.microsoft.com/office/drawing/2014/main" id="{4907FEAD-E504-BAA3-893C-DD3BDB58DB92}"/>
                  </a:ext>
                </a:extLst>
              </p:cNvPr>
              <p:cNvSpPr/>
              <p:nvPr/>
            </p:nvSpPr>
            <p:spPr>
              <a:xfrm>
                <a:off x="5881825" y="2760325"/>
                <a:ext cx="1559550" cy="1305200"/>
              </a:xfrm>
              <a:custGeom>
                <a:avLst/>
                <a:gdLst/>
                <a:ahLst/>
                <a:cxnLst/>
                <a:rect l="l" t="t" r="r" b="b"/>
                <a:pathLst>
                  <a:path w="62382" h="52208" fill="none" extrusionOk="0">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noFill/>
              <a:ln w="9525" cap="flat" cmpd="sng">
                <a:solidFill>
                  <a:srgbClr val="A5B7C5"/>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pace Grotesk SemiBold"/>
                  <a:cs typeface="Space Grotesk SemiBold"/>
                </a:endParaRPr>
              </a:p>
            </p:txBody>
          </p:sp>
        </p:grpSp>
      </p:grpSp>
      <p:sp>
        <p:nvSpPr>
          <p:cNvPr id="6" name="TextBox 5">
            <a:extLst>
              <a:ext uri="{FF2B5EF4-FFF2-40B4-BE49-F238E27FC236}">
                <a16:creationId xmlns:a16="http://schemas.microsoft.com/office/drawing/2014/main" id="{C3296019-77D6-E79B-03FF-EE3C4A23681C}"/>
              </a:ext>
            </a:extLst>
          </p:cNvPr>
          <p:cNvSpPr txBox="1"/>
          <p:nvPr/>
        </p:nvSpPr>
        <p:spPr>
          <a:xfrm>
            <a:off x="6471036" y="1845763"/>
            <a:ext cx="25590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Space Grotesk SemiBold"/>
                <a:cs typeface="Space Grotesk SemiBold"/>
              </a:rPr>
              <a:t>The Total Sales contributed is 9.83 million</a:t>
            </a:r>
          </a:p>
        </p:txBody>
      </p:sp>
      <p:sp>
        <p:nvSpPr>
          <p:cNvPr id="9" name="TextBox 8">
            <a:extLst>
              <a:ext uri="{FF2B5EF4-FFF2-40B4-BE49-F238E27FC236}">
                <a16:creationId xmlns:a16="http://schemas.microsoft.com/office/drawing/2014/main" id="{371F034D-034A-FC41-2914-016122B767BC}"/>
              </a:ext>
            </a:extLst>
          </p:cNvPr>
          <p:cNvSpPr txBox="1"/>
          <p:nvPr/>
        </p:nvSpPr>
        <p:spPr>
          <a:xfrm>
            <a:off x="507116" y="1982629"/>
            <a:ext cx="24864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pace Grotesk SemiBold"/>
                <a:cs typeface="Space Grotesk SemiBold"/>
              </a:rPr>
              <a:t>Total orders  =  307.</a:t>
            </a:r>
          </a:p>
        </p:txBody>
      </p:sp>
      <p:sp>
        <p:nvSpPr>
          <p:cNvPr id="4" name="Flowchart: Extract 3">
            <a:extLst>
              <a:ext uri="{FF2B5EF4-FFF2-40B4-BE49-F238E27FC236}">
                <a16:creationId xmlns:a16="http://schemas.microsoft.com/office/drawing/2014/main" id="{3111B05B-8AC8-613B-6D34-7CB0366B269F}"/>
              </a:ext>
            </a:extLst>
          </p:cNvPr>
          <p:cNvSpPr/>
          <p:nvPr/>
        </p:nvSpPr>
        <p:spPr>
          <a:xfrm>
            <a:off x="4058503" y="1981484"/>
            <a:ext cx="685800" cy="685800"/>
          </a:xfrm>
          <a:prstGeom prst="flowChartExtra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8560;p59">
            <a:extLst>
              <a:ext uri="{FF2B5EF4-FFF2-40B4-BE49-F238E27FC236}">
                <a16:creationId xmlns:a16="http://schemas.microsoft.com/office/drawing/2014/main" id="{6ECE34FB-EE7A-A6C0-7CD7-0CAB7E36D198}"/>
              </a:ext>
            </a:extLst>
          </p:cNvPr>
          <p:cNvSpPr/>
          <p:nvPr/>
        </p:nvSpPr>
        <p:spPr>
          <a:xfrm rot="7320000">
            <a:off x="3597577" y="2096818"/>
            <a:ext cx="788713" cy="234260"/>
          </a:xfrm>
          <a:custGeom>
            <a:avLst/>
            <a:gdLst/>
            <a:ahLst/>
            <a:cxnLst/>
            <a:rect l="l" t="t" r="r" b="b"/>
            <a:pathLst>
              <a:path w="71282" h="22298" extrusionOk="0">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solidFill>
            <a:srgbClr val="ED7D31"/>
          </a:solid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0000"/>
              </a:solidFill>
              <a:latin typeface="Space Grotesk SemiBold"/>
              <a:cs typeface="Space Grotesk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6F4012-BB14-DBA1-5460-0DC5C290D53D}"/>
              </a:ext>
            </a:extLst>
          </p:cNvPr>
          <p:cNvPicPr>
            <a:picLocks noChangeAspect="1"/>
          </p:cNvPicPr>
          <p:nvPr/>
        </p:nvPicPr>
        <p:blipFill>
          <a:blip r:embed="rId2"/>
          <a:stretch>
            <a:fillRect/>
          </a:stretch>
        </p:blipFill>
        <p:spPr>
          <a:xfrm>
            <a:off x="0" y="0"/>
            <a:ext cx="9144000" cy="5143500"/>
          </a:xfrm>
          <a:prstGeom prst="rect">
            <a:avLst/>
          </a:prstGeom>
        </p:spPr>
      </p:pic>
      <p:sp>
        <p:nvSpPr>
          <p:cNvPr id="3" name="Scroll: Horizontal 2">
            <a:extLst>
              <a:ext uri="{FF2B5EF4-FFF2-40B4-BE49-F238E27FC236}">
                <a16:creationId xmlns:a16="http://schemas.microsoft.com/office/drawing/2014/main" id="{4D577B0D-C69E-D5C8-BFC6-D5819E3C06C6}"/>
              </a:ext>
            </a:extLst>
          </p:cNvPr>
          <p:cNvSpPr/>
          <p:nvPr/>
        </p:nvSpPr>
        <p:spPr>
          <a:xfrm>
            <a:off x="417040" y="3174945"/>
            <a:ext cx="7722972" cy="1597047"/>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itle 1">
            <a:extLst>
              <a:ext uri="{FF2B5EF4-FFF2-40B4-BE49-F238E27FC236}">
                <a16:creationId xmlns:a16="http://schemas.microsoft.com/office/drawing/2014/main" id="{3BD4C23C-D63F-7482-0BF7-1A5F0434A3AF}"/>
              </a:ext>
            </a:extLst>
          </p:cNvPr>
          <p:cNvSpPr>
            <a:spLocks noGrp="1"/>
          </p:cNvSpPr>
          <p:nvPr>
            <p:ph type="title"/>
          </p:nvPr>
        </p:nvSpPr>
        <p:spPr>
          <a:xfrm>
            <a:off x="2738646" y="418856"/>
            <a:ext cx="3661500" cy="389515"/>
          </a:xfrm>
        </p:spPr>
        <p:txBody>
          <a:bodyPr/>
          <a:lstStyle/>
          <a:p>
            <a:pPr algn="ctr"/>
            <a:r>
              <a:rPr lang="en-US" sz="1200">
                <a:solidFill>
                  <a:schemeClr val="bg1"/>
                </a:solidFill>
              </a:rPr>
              <a:t>Sales Growth Over Time</a:t>
            </a:r>
            <a:endParaRPr lang="en-US">
              <a:solidFill>
                <a:schemeClr val="bg1"/>
              </a:solidFill>
            </a:endParaRPr>
          </a:p>
        </p:txBody>
      </p:sp>
      <p:pic>
        <p:nvPicPr>
          <p:cNvPr id="8" name="Picture 7">
            <a:extLst>
              <a:ext uri="{FF2B5EF4-FFF2-40B4-BE49-F238E27FC236}">
                <a16:creationId xmlns:a16="http://schemas.microsoft.com/office/drawing/2014/main" id="{D0150C94-60C0-54CB-8BF8-B2D8694965DC}"/>
              </a:ext>
            </a:extLst>
          </p:cNvPr>
          <p:cNvPicPr>
            <a:picLocks noChangeAspect="1"/>
          </p:cNvPicPr>
          <p:nvPr/>
        </p:nvPicPr>
        <p:blipFill>
          <a:blip r:embed="rId3"/>
          <a:stretch>
            <a:fillRect/>
          </a:stretch>
        </p:blipFill>
        <p:spPr>
          <a:xfrm>
            <a:off x="3227875" y="943949"/>
            <a:ext cx="2690640" cy="2159377"/>
          </a:xfrm>
          <a:prstGeom prst="rect">
            <a:avLst/>
          </a:prstGeom>
        </p:spPr>
      </p:pic>
      <p:sp>
        <p:nvSpPr>
          <p:cNvPr id="9" name="TextBox 8">
            <a:extLst>
              <a:ext uri="{FF2B5EF4-FFF2-40B4-BE49-F238E27FC236}">
                <a16:creationId xmlns:a16="http://schemas.microsoft.com/office/drawing/2014/main" id="{ADB0E132-4D6F-69B6-1368-578FD75A387B}"/>
              </a:ext>
            </a:extLst>
          </p:cNvPr>
          <p:cNvSpPr txBox="1"/>
          <p:nvPr/>
        </p:nvSpPr>
        <p:spPr>
          <a:xfrm>
            <a:off x="906677" y="3339741"/>
            <a:ext cx="7330645" cy="11733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200">
                <a:solidFill>
                  <a:srgbClr val="FFFFFF"/>
                </a:solidFill>
                <a:latin typeface="Space Grotesk SemiBold"/>
                <a:cs typeface="Space Grotesk SemiBold"/>
              </a:rPr>
              <a:t>1. In 2003 the sales conversion rate is very close to 100% that is 97.5.</a:t>
            </a:r>
            <a:r>
              <a:rPr lang="en-US" sz="1200">
                <a:solidFill>
                  <a:srgbClr val="222222"/>
                </a:solidFill>
                <a:latin typeface="Space Grotesk SemiBold"/>
                <a:cs typeface="Space Grotesk SemiBold"/>
              </a:rPr>
              <a:t>​</a:t>
            </a:r>
            <a:endParaRPr lang="en-US">
              <a:latin typeface="Space Grotesk SemiBold"/>
              <a:cs typeface="Space Grotesk SemiBold"/>
            </a:endParaRPr>
          </a:p>
          <a:p>
            <a:pPr>
              <a:lnSpc>
                <a:spcPct val="150000"/>
              </a:lnSpc>
            </a:pPr>
            <a:r>
              <a:rPr lang="en-US" sz="1200">
                <a:solidFill>
                  <a:srgbClr val="FFFFFF"/>
                </a:solidFill>
                <a:latin typeface="Space Grotesk SemiBold"/>
                <a:cs typeface="Space Grotesk SemiBold"/>
              </a:rPr>
              <a:t>2. Later in 2005 it is down by 22.61 % which made the Sales Conversion rate to 73.2.</a:t>
            </a:r>
            <a:r>
              <a:rPr lang="en-US" sz="1200">
                <a:solidFill>
                  <a:srgbClr val="222222"/>
                </a:solidFill>
                <a:latin typeface="Space Grotesk SemiBold"/>
                <a:cs typeface="Space Grotesk SemiBold"/>
              </a:rPr>
              <a:t>​</a:t>
            </a:r>
          </a:p>
          <a:p>
            <a:pPr>
              <a:lnSpc>
                <a:spcPct val="150000"/>
              </a:lnSpc>
            </a:pPr>
            <a:r>
              <a:rPr lang="en-US" sz="1200">
                <a:solidFill>
                  <a:srgbClr val="FFFFFF"/>
                </a:solidFill>
                <a:latin typeface="Space Grotesk SemiBold"/>
                <a:cs typeface="Space Grotesk SemiBold"/>
              </a:rPr>
              <a:t>3. The sharp drop to </a:t>
            </a:r>
            <a:r>
              <a:rPr lang="en-US" sz="1200" b="1">
                <a:solidFill>
                  <a:srgbClr val="FFFFFF"/>
                </a:solidFill>
                <a:latin typeface="Space Grotesk SemiBold"/>
                <a:cs typeface="Space Grotesk SemiBold"/>
              </a:rPr>
              <a:t>Vintage Cars(21.00K)</a:t>
            </a:r>
            <a:r>
              <a:rPr lang="en-US" sz="1200">
                <a:solidFill>
                  <a:srgbClr val="FFFFFF"/>
                </a:solidFill>
                <a:latin typeface="Space Grotesk SemiBold"/>
                <a:cs typeface="Space Grotesk SemiBold"/>
              </a:rPr>
              <a:t> indicates a </a:t>
            </a:r>
            <a:r>
              <a:rPr lang="en-US" sz="1200" b="1">
                <a:solidFill>
                  <a:srgbClr val="FFFFFF"/>
                </a:solidFill>
                <a:latin typeface="Space Grotesk SemiBold"/>
                <a:cs typeface="Space Grotesk SemiBold"/>
              </a:rPr>
              <a:t>38% decline</a:t>
            </a:r>
            <a:r>
              <a:rPr lang="en-US" sz="1200">
                <a:solidFill>
                  <a:srgbClr val="FFFFFF"/>
                </a:solidFill>
                <a:latin typeface="Space Grotesk SemiBold"/>
                <a:cs typeface="Space Grotesk SemiBold"/>
              </a:rPr>
              <a:t>, suggesting a possible </a:t>
            </a:r>
            <a:endParaRPr lang="en-US" sz="1200">
              <a:solidFill>
                <a:srgbClr val="222222"/>
              </a:solidFill>
              <a:latin typeface="Space Grotesk SemiBold"/>
              <a:cs typeface="Space Grotesk SemiBold"/>
            </a:endParaRPr>
          </a:p>
          <a:p>
            <a:pPr>
              <a:lnSpc>
                <a:spcPct val="150000"/>
              </a:lnSpc>
            </a:pPr>
            <a:r>
              <a:rPr lang="en-US" sz="1200" b="1">
                <a:solidFill>
                  <a:srgbClr val="FFFFFF"/>
                </a:solidFill>
                <a:latin typeface="Space Grotesk SemiBold"/>
                <a:cs typeface="Space Grotesk SemiBold"/>
              </a:rPr>
              <a:t>        lack  of interest, availability, or marketing </a:t>
            </a:r>
            <a:r>
              <a:rPr lang="en-US" sz="1200">
                <a:solidFill>
                  <a:srgbClr val="FFFFFF"/>
                </a:solidFill>
                <a:latin typeface="Space Grotesk SemiBold"/>
                <a:cs typeface="Space Grotesk SemiBold"/>
              </a:rPr>
              <a:t>effectiveness</a:t>
            </a:r>
            <a:r>
              <a:rPr lang="en-US" sz="1200">
                <a:solidFill>
                  <a:srgbClr val="222222"/>
                </a:solidFill>
                <a:latin typeface="Space Grotesk SemiBold"/>
                <a:cs typeface="Space Grotesk SemiBold"/>
              </a:rPr>
              <a:t> </a:t>
            </a:r>
            <a:r>
              <a:rPr lang="en-US" sz="1200">
                <a:solidFill>
                  <a:srgbClr val="FFFFFF"/>
                </a:solidFill>
                <a:latin typeface="Space Grotesk SemiBold"/>
                <a:cs typeface="Space Grotesk SemiBold"/>
              </a:rPr>
              <a:t>beyond the top category.</a:t>
            </a:r>
            <a:r>
              <a:rPr lang="en-US" sz="1200">
                <a:solidFill>
                  <a:srgbClr val="222222"/>
                </a:solidFill>
                <a:latin typeface="Space Grotesk SemiBold"/>
                <a:cs typeface="Space Grotesk SemiBold"/>
              </a:rPr>
              <a:t> </a:t>
            </a:r>
            <a:r>
              <a:rPr lang="en-US" sz="1200" b="1">
                <a:solidFill>
                  <a:srgbClr val="FFFFFF"/>
                </a:solidFill>
                <a:latin typeface="Space Grotesk SemiBold"/>
                <a:cs typeface="Space Grotesk SemiBold"/>
              </a:rPr>
              <a:t>     </a:t>
            </a:r>
            <a:endParaRPr lang="en-US" sz="1200">
              <a:solidFill>
                <a:srgbClr val="222222"/>
              </a:solidFill>
              <a:latin typeface="Space Grotesk SemiBold"/>
              <a:cs typeface="Space Grotesk SemiBold"/>
            </a:endParaRPr>
          </a:p>
        </p:txBody>
      </p:sp>
    </p:spTree>
    <p:extLst>
      <p:ext uri="{BB962C8B-B14F-4D97-AF65-F5344CB8AC3E}">
        <p14:creationId xmlns:p14="http://schemas.microsoft.com/office/powerpoint/2010/main" val="318978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CBCC7-497C-5CB1-C53F-7AFDDEB3C298}"/>
              </a:ext>
            </a:extLst>
          </p:cNvPr>
          <p:cNvPicPr>
            <a:picLocks noChangeAspect="1"/>
          </p:cNvPicPr>
          <p:nvPr/>
        </p:nvPicPr>
        <p:blipFill>
          <a:blip r:embed="rId2"/>
          <a:stretch>
            <a:fillRect/>
          </a:stretch>
        </p:blipFill>
        <p:spPr>
          <a:xfrm>
            <a:off x="0" y="0"/>
            <a:ext cx="9144000" cy="5143500"/>
          </a:xfrm>
          <a:prstGeom prst="rect">
            <a:avLst/>
          </a:prstGeom>
        </p:spPr>
      </p:pic>
      <p:sp>
        <p:nvSpPr>
          <p:cNvPr id="10" name="Scroll: Vertical 9">
            <a:extLst>
              <a:ext uri="{FF2B5EF4-FFF2-40B4-BE49-F238E27FC236}">
                <a16:creationId xmlns:a16="http://schemas.microsoft.com/office/drawing/2014/main" id="{2BE20FB4-E8B3-2F0F-0753-CBEA2D5D5311}"/>
              </a:ext>
            </a:extLst>
          </p:cNvPr>
          <p:cNvSpPr/>
          <p:nvPr/>
        </p:nvSpPr>
        <p:spPr>
          <a:xfrm>
            <a:off x="3615156" y="708093"/>
            <a:ext cx="4941094" cy="3060715"/>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4" name="Scroll: Horizontal 3">
            <a:extLst>
              <a:ext uri="{FF2B5EF4-FFF2-40B4-BE49-F238E27FC236}">
                <a16:creationId xmlns:a16="http://schemas.microsoft.com/office/drawing/2014/main" id="{5557F1F9-0349-FC52-1AD5-D2CF121CF498}"/>
              </a:ext>
            </a:extLst>
          </p:cNvPr>
          <p:cNvSpPr/>
          <p:nvPr/>
        </p:nvSpPr>
        <p:spPr>
          <a:xfrm>
            <a:off x="278028" y="3684660"/>
            <a:ext cx="8194072" cy="1149118"/>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5" name="TextBox 4">
            <a:extLst>
              <a:ext uri="{FF2B5EF4-FFF2-40B4-BE49-F238E27FC236}">
                <a16:creationId xmlns:a16="http://schemas.microsoft.com/office/drawing/2014/main" id="{2EFAAC9E-C7F6-92B3-FD5B-75F41525ED6D}"/>
              </a:ext>
            </a:extLst>
          </p:cNvPr>
          <p:cNvSpPr txBox="1"/>
          <p:nvPr/>
        </p:nvSpPr>
        <p:spPr>
          <a:xfrm>
            <a:off x="3194480" y="360311"/>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FFFF"/>
                </a:solidFill>
                <a:latin typeface="Space Grotesk SemiBold"/>
              </a:rPr>
              <a:t>Top-Selling Countries</a:t>
            </a:r>
            <a:endParaRPr lang="en-US" b="1">
              <a:latin typeface="Space Grotesk SemiBold"/>
            </a:endParaRPr>
          </a:p>
        </p:txBody>
      </p:sp>
      <p:pic>
        <p:nvPicPr>
          <p:cNvPr id="6" name="Picture 5">
            <a:extLst>
              <a:ext uri="{FF2B5EF4-FFF2-40B4-BE49-F238E27FC236}">
                <a16:creationId xmlns:a16="http://schemas.microsoft.com/office/drawing/2014/main" id="{CD6F97C2-19F9-70B6-5F54-983D98D097BA}"/>
              </a:ext>
            </a:extLst>
          </p:cNvPr>
          <p:cNvPicPr>
            <a:picLocks noChangeAspect="1"/>
          </p:cNvPicPr>
          <p:nvPr/>
        </p:nvPicPr>
        <p:blipFill>
          <a:blip r:embed="rId3"/>
          <a:stretch>
            <a:fillRect/>
          </a:stretch>
        </p:blipFill>
        <p:spPr>
          <a:xfrm>
            <a:off x="456315" y="905764"/>
            <a:ext cx="3148784" cy="2317110"/>
          </a:xfrm>
          <a:prstGeom prst="rect">
            <a:avLst/>
          </a:prstGeom>
        </p:spPr>
      </p:pic>
      <p:sp>
        <p:nvSpPr>
          <p:cNvPr id="7" name="TextBox 6">
            <a:extLst>
              <a:ext uri="{FF2B5EF4-FFF2-40B4-BE49-F238E27FC236}">
                <a16:creationId xmlns:a16="http://schemas.microsoft.com/office/drawing/2014/main" id="{E5B24BD1-8005-9570-248A-26992FEA7A80}"/>
              </a:ext>
            </a:extLst>
          </p:cNvPr>
          <p:cNvSpPr txBox="1"/>
          <p:nvPr/>
        </p:nvSpPr>
        <p:spPr>
          <a:xfrm>
            <a:off x="4395831" y="751811"/>
            <a:ext cx="3771609"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Space Grotesk SemiBold"/>
              </a:rPr>
              <a:t>1.USA Dominates Sales:</a:t>
            </a:r>
            <a:endParaRPr lang="en-US">
              <a:solidFill>
                <a:schemeClr val="bg1"/>
              </a:solidFill>
              <a:latin typeface="Space Grotesk SemiBold"/>
            </a:endParaRPr>
          </a:p>
          <a:p>
            <a:endParaRPr lang="en-US" b="1">
              <a:solidFill>
                <a:schemeClr val="bg1"/>
              </a:solidFill>
              <a:latin typeface="Space Grotesk SemiBold"/>
            </a:endParaRPr>
          </a:p>
          <a:p>
            <a:pPr marL="285750" indent="-285750">
              <a:buChar char="•"/>
            </a:pPr>
            <a:r>
              <a:rPr lang="en-US">
                <a:solidFill>
                  <a:schemeClr val="bg1"/>
                </a:solidFill>
                <a:latin typeface="Space Grotesk SemiBold"/>
              </a:rPr>
              <a:t>The USA leads significantly with </a:t>
            </a:r>
            <a:r>
              <a:rPr lang="en-US" b="1">
                <a:solidFill>
                  <a:schemeClr val="bg1"/>
                </a:solidFill>
                <a:latin typeface="Space Grotesk SemiBold"/>
              </a:rPr>
              <a:t>3.54M</a:t>
            </a:r>
            <a:r>
              <a:rPr lang="en-US">
                <a:solidFill>
                  <a:schemeClr val="bg1"/>
                </a:solidFill>
                <a:latin typeface="Space Grotesk SemiBold"/>
              </a:rPr>
              <a:t> in sales, making up </a:t>
            </a:r>
            <a:r>
              <a:rPr lang="en-US" b="1">
                <a:solidFill>
                  <a:schemeClr val="bg1"/>
                </a:solidFill>
                <a:latin typeface="Space Grotesk SemiBold"/>
              </a:rPr>
              <a:t>36.06%</a:t>
            </a:r>
            <a:r>
              <a:rPr lang="en-US">
                <a:solidFill>
                  <a:schemeClr val="bg1"/>
                </a:solidFill>
                <a:latin typeface="Space Grotesk SemiBold"/>
              </a:rPr>
              <a:t> of the total.</a:t>
            </a:r>
          </a:p>
          <a:p>
            <a:pPr marL="285750" indent="-285750">
              <a:buChar char="•"/>
            </a:pPr>
            <a:r>
              <a:rPr lang="en-US">
                <a:solidFill>
                  <a:schemeClr val="bg1"/>
                </a:solidFill>
                <a:latin typeface="Space Grotesk SemiBold"/>
              </a:rPr>
              <a:t>It is the largest contributor by far compared to all other countries.</a:t>
            </a:r>
          </a:p>
          <a:p>
            <a:r>
              <a:rPr lang="en-US" b="1">
                <a:solidFill>
                  <a:schemeClr val="bg1"/>
                </a:solidFill>
                <a:latin typeface="Space Grotesk SemiBold"/>
              </a:rPr>
              <a:t>2. Top 5 Countries by Sales:</a:t>
            </a:r>
            <a:endParaRPr lang="en-US">
              <a:solidFill>
                <a:schemeClr val="bg1"/>
              </a:solidFill>
              <a:latin typeface="Space Grotesk SemiBold"/>
            </a:endParaRPr>
          </a:p>
          <a:p>
            <a:pPr marL="285750" indent="-285750">
              <a:buChar char="•"/>
            </a:pPr>
            <a:r>
              <a:rPr lang="en-US" b="1">
                <a:solidFill>
                  <a:schemeClr val="bg1"/>
                </a:solidFill>
                <a:latin typeface="Space Grotesk SemiBold"/>
              </a:rPr>
              <a:t>USA</a:t>
            </a:r>
            <a:r>
              <a:rPr lang="en-US">
                <a:solidFill>
                  <a:schemeClr val="bg1"/>
                </a:solidFill>
                <a:latin typeface="Space Grotesk SemiBold"/>
              </a:rPr>
              <a:t> – 3.54M (36.06%)</a:t>
            </a:r>
          </a:p>
          <a:p>
            <a:pPr marL="285750" indent="-285750">
              <a:buChar char="•"/>
            </a:pPr>
            <a:r>
              <a:rPr lang="en-US" b="1">
                <a:solidFill>
                  <a:schemeClr val="bg1"/>
                </a:solidFill>
                <a:latin typeface="Space Grotesk SemiBold"/>
              </a:rPr>
              <a:t>Spain</a:t>
            </a:r>
            <a:r>
              <a:rPr lang="en-US">
                <a:solidFill>
                  <a:schemeClr val="bg1"/>
                </a:solidFill>
                <a:latin typeface="Space Grotesk SemiBold"/>
              </a:rPr>
              <a:t> – 1.19M (12.08%)</a:t>
            </a:r>
          </a:p>
          <a:p>
            <a:pPr marL="285750" indent="-285750">
              <a:buChar char="•"/>
            </a:pPr>
            <a:r>
              <a:rPr lang="en-US" b="1">
                <a:solidFill>
                  <a:schemeClr val="bg1"/>
                </a:solidFill>
                <a:latin typeface="Space Grotesk SemiBold"/>
              </a:rPr>
              <a:t>France</a:t>
            </a:r>
            <a:r>
              <a:rPr lang="en-US">
                <a:solidFill>
                  <a:schemeClr val="bg1"/>
                </a:solidFill>
                <a:latin typeface="Space Grotesk SemiBold"/>
              </a:rPr>
              <a:t> – 1.08M (10.97%)</a:t>
            </a:r>
          </a:p>
          <a:p>
            <a:pPr marL="285750" indent="-285750">
              <a:buChar char="•"/>
            </a:pPr>
            <a:r>
              <a:rPr lang="en-US" b="1">
                <a:solidFill>
                  <a:schemeClr val="bg1"/>
                </a:solidFill>
                <a:latin typeface="Space Grotesk SemiBold"/>
              </a:rPr>
              <a:t>Australia</a:t>
            </a:r>
            <a:r>
              <a:rPr lang="en-US">
                <a:solidFill>
                  <a:schemeClr val="bg1"/>
                </a:solidFill>
                <a:latin typeface="Space Grotesk SemiBold"/>
              </a:rPr>
              <a:t> – 0.62M (6.3%)</a:t>
            </a:r>
          </a:p>
          <a:p>
            <a:pPr marL="285750" indent="-285750">
              <a:buChar char="•"/>
            </a:pPr>
            <a:r>
              <a:rPr lang="en-US" b="1">
                <a:solidFill>
                  <a:schemeClr val="bg1"/>
                </a:solidFill>
                <a:latin typeface="Space Grotesk SemiBold"/>
              </a:rPr>
              <a:t>UK</a:t>
            </a:r>
            <a:r>
              <a:rPr lang="en-US">
                <a:solidFill>
                  <a:schemeClr val="bg1"/>
                </a:solidFill>
                <a:latin typeface="Space Grotesk SemiBold"/>
              </a:rPr>
              <a:t> – 0.47M (4.79%)</a:t>
            </a:r>
          </a:p>
        </p:txBody>
      </p:sp>
      <p:sp>
        <p:nvSpPr>
          <p:cNvPr id="2" name="TextBox 1">
            <a:extLst>
              <a:ext uri="{FF2B5EF4-FFF2-40B4-BE49-F238E27FC236}">
                <a16:creationId xmlns:a16="http://schemas.microsoft.com/office/drawing/2014/main" id="{3430AD15-05FB-A2D3-47CC-4BCC3E4646AC}"/>
              </a:ext>
            </a:extLst>
          </p:cNvPr>
          <p:cNvSpPr txBox="1"/>
          <p:nvPr/>
        </p:nvSpPr>
        <p:spPr>
          <a:xfrm>
            <a:off x="660084" y="3871115"/>
            <a:ext cx="7243606" cy="970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Space Grotesk SemiBold"/>
                <a:cs typeface="Space Grotesk SemiBold"/>
              </a:rPr>
              <a:t>3. Long Tail Distribution:</a:t>
            </a:r>
            <a:endParaRPr lang="en-US">
              <a:solidFill>
                <a:schemeClr val="bg1"/>
              </a:solidFill>
              <a:latin typeface="Space Grotesk SemiBold"/>
              <a:cs typeface="Space Grotesk SemiBold"/>
            </a:endParaRPr>
          </a:p>
          <a:p>
            <a:r>
              <a:rPr lang="en-US">
                <a:solidFill>
                  <a:schemeClr val="bg1"/>
                </a:solidFill>
                <a:latin typeface="Space Grotesk SemiBold"/>
                <a:cs typeface="Space Grotesk SemiBold"/>
              </a:rPr>
              <a:t>         Several countries contribute small shares, such as Ireland (0.09M or 0.96%) and the Philippines (0.12M or 1.2%).</a:t>
            </a:r>
          </a:p>
          <a:p>
            <a:pPr algn="l"/>
            <a:endParaRPr lang="en-US">
              <a:latin typeface="Space Grotesk SemiBold"/>
              <a:cs typeface="Space Grotesk SemiBold"/>
            </a:endParaRPr>
          </a:p>
        </p:txBody>
      </p:sp>
    </p:spTree>
    <p:extLst>
      <p:ext uri="{BB962C8B-B14F-4D97-AF65-F5344CB8AC3E}">
        <p14:creationId xmlns:p14="http://schemas.microsoft.com/office/powerpoint/2010/main" val="237003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E9D304-FF9E-F26F-6D0A-7EBCE6C54AED}"/>
              </a:ext>
            </a:extLst>
          </p:cNvPr>
          <p:cNvPicPr>
            <a:picLocks noChangeAspect="1"/>
          </p:cNvPicPr>
          <p:nvPr/>
        </p:nvPicPr>
        <p:blipFill>
          <a:blip r:embed="rId2"/>
          <a:stretch>
            <a:fillRect/>
          </a:stretch>
        </p:blipFill>
        <p:spPr>
          <a:xfrm>
            <a:off x="0" y="0"/>
            <a:ext cx="9144000" cy="5143500"/>
          </a:xfrm>
          <a:prstGeom prst="rect">
            <a:avLst/>
          </a:prstGeom>
        </p:spPr>
      </p:pic>
      <p:sp>
        <p:nvSpPr>
          <p:cNvPr id="14" name="Scroll: Horizontal 13">
            <a:extLst>
              <a:ext uri="{FF2B5EF4-FFF2-40B4-BE49-F238E27FC236}">
                <a16:creationId xmlns:a16="http://schemas.microsoft.com/office/drawing/2014/main" id="{696E87C2-4D65-4ACF-C625-89C4FFEAAD69}"/>
              </a:ext>
            </a:extLst>
          </p:cNvPr>
          <p:cNvSpPr/>
          <p:nvPr/>
        </p:nvSpPr>
        <p:spPr>
          <a:xfrm>
            <a:off x="2974152" y="243096"/>
            <a:ext cx="6086853" cy="2194138"/>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0" name="Scroll: Horizontal 9">
            <a:extLst>
              <a:ext uri="{FF2B5EF4-FFF2-40B4-BE49-F238E27FC236}">
                <a16:creationId xmlns:a16="http://schemas.microsoft.com/office/drawing/2014/main" id="{546AA54B-AF2F-534B-A9F6-E155E7BBF7F6}"/>
              </a:ext>
            </a:extLst>
          </p:cNvPr>
          <p:cNvSpPr/>
          <p:nvPr/>
        </p:nvSpPr>
        <p:spPr>
          <a:xfrm>
            <a:off x="2973345" y="2344896"/>
            <a:ext cx="6088812" cy="1341387"/>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8" name="Scroll: Horizontal 7">
            <a:extLst>
              <a:ext uri="{FF2B5EF4-FFF2-40B4-BE49-F238E27FC236}">
                <a16:creationId xmlns:a16="http://schemas.microsoft.com/office/drawing/2014/main" id="{B6849352-6C02-3C65-AFA0-34387CE6DC3D}"/>
              </a:ext>
            </a:extLst>
          </p:cNvPr>
          <p:cNvSpPr/>
          <p:nvPr/>
        </p:nvSpPr>
        <p:spPr>
          <a:xfrm>
            <a:off x="2" y="3568817"/>
            <a:ext cx="8472098" cy="1512095"/>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2" name="Title 1">
            <a:extLst>
              <a:ext uri="{FF2B5EF4-FFF2-40B4-BE49-F238E27FC236}">
                <a16:creationId xmlns:a16="http://schemas.microsoft.com/office/drawing/2014/main" id="{4736280E-0463-9B48-F09C-285741C50DD9}"/>
              </a:ext>
            </a:extLst>
          </p:cNvPr>
          <p:cNvSpPr>
            <a:spLocks noGrp="1"/>
          </p:cNvSpPr>
          <p:nvPr>
            <p:ph type="title"/>
          </p:nvPr>
        </p:nvSpPr>
        <p:spPr>
          <a:xfrm>
            <a:off x="3194617" y="457679"/>
            <a:ext cx="5865856" cy="1193436"/>
          </a:xfrm>
        </p:spPr>
        <p:txBody>
          <a:bodyPr/>
          <a:lstStyle/>
          <a:p>
            <a:pPr algn="just">
              <a:lnSpc>
                <a:spcPct val="150000"/>
              </a:lnSpc>
            </a:pPr>
            <a:r>
              <a:rPr lang="en-US" sz="1200"/>
              <a:t>1. High Drop-off After Classic Cars – Conversion Concern</a:t>
            </a:r>
            <a:endParaRPr lang="en-US"/>
          </a:p>
          <a:p>
            <a:pPr marL="285750" indent="-285750" algn="just">
              <a:buFont typeface="Arial"/>
              <a:buChar char="•"/>
            </a:pPr>
            <a:r>
              <a:rPr lang="en-US" sz="1200"/>
              <a:t>Classic Cars lead significantly with 33.75K, contributing 100% of the funnel.</a:t>
            </a:r>
          </a:p>
          <a:p>
            <a:pPr marL="285750" indent="-285750" algn="just">
              <a:buFont typeface="Arial"/>
              <a:buChar char="•"/>
            </a:pPr>
            <a:r>
              <a:rPr lang="en-US" sz="1200"/>
              <a:t>The sharp drop to Vintage Cars (21.00K) indicates a 38% decline, suggesting a possible lack of interest, availability, or marketing effectiveness beyond the top category.</a:t>
            </a:r>
          </a:p>
          <a:p>
            <a:pPr marL="285750" indent="-285750" algn="just">
              <a:buFont typeface="Arial"/>
              <a:buChar char="•"/>
            </a:pPr>
            <a:r>
              <a:rPr lang="en-US" sz="1200"/>
              <a:t>Businesses should investigate what makes Classic Cars so appealing and try to replicate that strategy for other categories.</a:t>
            </a:r>
          </a:p>
          <a:p>
            <a:pPr algn="just"/>
            <a:endParaRPr lang="en-US" sz="1200"/>
          </a:p>
        </p:txBody>
      </p:sp>
      <p:pic>
        <p:nvPicPr>
          <p:cNvPr id="4" name="Picture 3">
            <a:extLst>
              <a:ext uri="{FF2B5EF4-FFF2-40B4-BE49-F238E27FC236}">
                <a16:creationId xmlns:a16="http://schemas.microsoft.com/office/drawing/2014/main" id="{D1A98F2C-6AE9-1DDA-1DC3-81EE3DB7CD3C}"/>
              </a:ext>
            </a:extLst>
          </p:cNvPr>
          <p:cNvPicPr>
            <a:picLocks noChangeAspect="1"/>
          </p:cNvPicPr>
          <p:nvPr/>
        </p:nvPicPr>
        <p:blipFill>
          <a:blip r:embed="rId3"/>
          <a:stretch>
            <a:fillRect/>
          </a:stretch>
        </p:blipFill>
        <p:spPr>
          <a:xfrm>
            <a:off x="266772" y="1161609"/>
            <a:ext cx="2606668" cy="2148775"/>
          </a:xfrm>
          <a:prstGeom prst="rect">
            <a:avLst/>
          </a:prstGeom>
        </p:spPr>
      </p:pic>
      <p:sp>
        <p:nvSpPr>
          <p:cNvPr id="5" name="TextBox 5">
            <a:extLst>
              <a:ext uri="{FF2B5EF4-FFF2-40B4-BE49-F238E27FC236}">
                <a16:creationId xmlns:a16="http://schemas.microsoft.com/office/drawing/2014/main" id="{83ABADD0-A137-3ABB-8F42-41467377D791}"/>
              </a:ext>
            </a:extLst>
          </p:cNvPr>
          <p:cNvSpPr txBox="1"/>
          <p:nvPr/>
        </p:nvSpPr>
        <p:spPr>
          <a:xfrm>
            <a:off x="354609" y="395885"/>
            <a:ext cx="2614519"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a:solidFill>
                  <a:schemeClr val="bg1"/>
                </a:solidFill>
                <a:latin typeface="Space Grotesk SemiBold"/>
                <a:cs typeface="Space Grotesk SemiBold"/>
              </a:rPr>
              <a:t>Product Lines Analysis</a:t>
            </a:r>
          </a:p>
        </p:txBody>
      </p:sp>
      <p:sp>
        <p:nvSpPr>
          <p:cNvPr id="6" name="TextBox 5">
            <a:extLst>
              <a:ext uri="{FF2B5EF4-FFF2-40B4-BE49-F238E27FC236}">
                <a16:creationId xmlns:a16="http://schemas.microsoft.com/office/drawing/2014/main" id="{8329F909-6D04-A92A-42A9-E4E1F54259FD}"/>
              </a:ext>
            </a:extLst>
          </p:cNvPr>
          <p:cNvSpPr txBox="1"/>
          <p:nvPr/>
        </p:nvSpPr>
        <p:spPr>
          <a:xfrm>
            <a:off x="3112464" y="2507927"/>
            <a:ext cx="5855833" cy="11444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solidFill>
                  <a:schemeClr val="bg1"/>
                </a:solidFill>
                <a:latin typeface="Space Grotesk SemiBold"/>
                <a:cs typeface="Space Grotesk SemiBold"/>
              </a:rPr>
              <a:t>2. Middle Categories Show Close Competition – Opportunity for Promotion</a:t>
            </a:r>
            <a:endParaRPr lang="en-US">
              <a:latin typeface="Space Grotesk SemiBold"/>
              <a:cs typeface="Space Grotesk SemiBold"/>
            </a:endParaRPr>
          </a:p>
          <a:p>
            <a:pPr algn="just"/>
            <a:r>
              <a:rPr lang="en-US" sz="1200" err="1">
                <a:solidFill>
                  <a:schemeClr val="bg1"/>
                </a:solidFill>
                <a:latin typeface="Space Grotesk SemiBold"/>
                <a:cs typeface="Space Grotesk SemiBold"/>
              </a:rPr>
              <a:t>i</a:t>
            </a:r>
            <a:r>
              <a:rPr lang="en-US" sz="1200">
                <a:solidFill>
                  <a:schemeClr val="bg1"/>
                </a:solidFill>
                <a:latin typeface="Space Grotesk SemiBold"/>
                <a:cs typeface="Space Grotesk SemiBold"/>
              </a:rPr>
              <a:t>) Motorcycles (11.57K), Trucks and Buses (10.74K), and Planes (10.64K) are   in a tight range (~11K).</a:t>
            </a:r>
            <a:endParaRPr lang="en-US">
              <a:solidFill>
                <a:schemeClr val="bg1"/>
              </a:solidFill>
              <a:latin typeface="Space Grotesk SemiBold"/>
              <a:cs typeface="Space Grotesk SemiBold"/>
            </a:endParaRPr>
          </a:p>
          <a:p>
            <a:pPr algn="just"/>
            <a:r>
              <a:rPr lang="en-US" sz="1200">
                <a:solidFill>
                  <a:schemeClr val="bg1"/>
                </a:solidFill>
                <a:latin typeface="Space Grotesk SemiBold"/>
                <a:cs typeface="Space Grotesk SemiBold"/>
              </a:rPr>
              <a:t>ii) This reflects a balanced demand among these mid-tier products and   shows potential for cross-promotional offers or bundling strategies</a:t>
            </a:r>
            <a:endParaRPr lang="en-US">
              <a:latin typeface="Space Grotesk SemiBold"/>
              <a:cs typeface="Space Grotesk SemiBold"/>
            </a:endParaRPr>
          </a:p>
          <a:p>
            <a:pPr algn="just">
              <a:lnSpc>
                <a:spcPts val="900"/>
              </a:lnSpc>
            </a:pPr>
            <a:endParaRPr lang="en-US" sz="1200">
              <a:solidFill>
                <a:schemeClr val="bg1"/>
              </a:solidFill>
              <a:latin typeface="Space Grotesk SemiBold"/>
              <a:cs typeface="Space Grotesk SemiBold"/>
            </a:endParaRPr>
          </a:p>
        </p:txBody>
      </p:sp>
      <p:sp>
        <p:nvSpPr>
          <p:cNvPr id="3" name="TextBox 2">
            <a:extLst>
              <a:ext uri="{FF2B5EF4-FFF2-40B4-BE49-F238E27FC236}">
                <a16:creationId xmlns:a16="http://schemas.microsoft.com/office/drawing/2014/main" id="{4E34C0A5-B00F-CDF8-DBEE-2DDDBDE1489D}"/>
              </a:ext>
            </a:extLst>
          </p:cNvPr>
          <p:cNvSpPr txBox="1"/>
          <p:nvPr/>
        </p:nvSpPr>
        <p:spPr>
          <a:xfrm>
            <a:off x="355032" y="3775036"/>
            <a:ext cx="794304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latin typeface="Space Grotesk SemiBold"/>
                <a:cs typeface="Space Grotesk SemiBold"/>
              </a:rPr>
              <a:t>3. Trains Have Lowest Demand – Requires Strategic Decision</a:t>
            </a:r>
            <a:endParaRPr lang="en-US">
              <a:solidFill>
                <a:schemeClr val="bg1"/>
              </a:solidFill>
              <a:latin typeface="Space Grotesk SemiBold"/>
              <a:cs typeface="Space Grotesk SemiBold"/>
            </a:endParaRPr>
          </a:p>
          <a:p>
            <a:r>
              <a:rPr lang="en-US" sz="1200" err="1">
                <a:solidFill>
                  <a:schemeClr val="bg1"/>
                </a:solidFill>
                <a:latin typeface="Space Grotesk SemiBold"/>
                <a:cs typeface="Space Grotesk SemiBold"/>
              </a:rPr>
              <a:t>i</a:t>
            </a:r>
            <a:r>
              <a:rPr lang="en-US" sz="1200">
                <a:solidFill>
                  <a:schemeClr val="bg1"/>
                </a:solidFill>
                <a:latin typeface="Space Grotesk SemiBold"/>
                <a:cs typeface="Space Grotesk SemiBold"/>
              </a:rPr>
              <a:t>) Trains only account for 2.71K, which is just 8% of the total volume.</a:t>
            </a:r>
          </a:p>
          <a:p>
            <a:r>
              <a:rPr lang="en-US" sz="1200">
                <a:solidFill>
                  <a:schemeClr val="bg1"/>
                </a:solidFill>
                <a:latin typeface="Space Grotesk SemiBold"/>
                <a:cs typeface="Space Grotesk SemiBold"/>
              </a:rPr>
              <a:t>ii) This could signal a niche product, low inventory, or poor visibility.</a:t>
            </a:r>
          </a:p>
          <a:p>
            <a:r>
              <a:rPr lang="en-US" sz="1200">
                <a:solidFill>
                  <a:schemeClr val="bg1"/>
                </a:solidFill>
                <a:latin typeface="Space Grotesk SemiBold"/>
                <a:cs typeface="Space Grotesk SemiBold"/>
              </a:rPr>
              <a:t>iii) Decision-makers should evaluate whether to discontinue, reposition, or invest in niche marketing to improve performance.</a:t>
            </a:r>
          </a:p>
          <a:p>
            <a:pPr algn="l"/>
            <a:endParaRPr lang="en-US" sz="1200">
              <a:solidFill>
                <a:schemeClr val="bg1"/>
              </a:solidFill>
              <a:latin typeface="Space Grotesk SemiBold"/>
              <a:cs typeface="Space Grotesk SemiBold"/>
            </a:endParaRPr>
          </a:p>
        </p:txBody>
      </p:sp>
    </p:spTree>
    <p:extLst>
      <p:ext uri="{BB962C8B-B14F-4D97-AF65-F5344CB8AC3E}">
        <p14:creationId xmlns:p14="http://schemas.microsoft.com/office/powerpoint/2010/main" val="1555791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0"/>
        <p:cNvGrpSpPr/>
        <p:nvPr/>
      </p:nvGrpSpPr>
      <p:grpSpPr>
        <a:xfrm>
          <a:off x="0" y="0"/>
          <a:ext cx="0" cy="0"/>
          <a:chOff x="0" y="0"/>
          <a:chExt cx="0" cy="0"/>
        </a:xfrm>
      </p:grpSpPr>
      <p:pic>
        <p:nvPicPr>
          <p:cNvPr id="3" name="Picture 2">
            <a:extLst>
              <a:ext uri="{FF2B5EF4-FFF2-40B4-BE49-F238E27FC236}">
                <a16:creationId xmlns:a16="http://schemas.microsoft.com/office/drawing/2014/main" id="{4E7E6BCE-AF59-860B-FCC5-EAB70C2CE1F5}"/>
              </a:ext>
            </a:extLst>
          </p:cNvPr>
          <p:cNvPicPr>
            <a:picLocks noChangeAspect="1"/>
          </p:cNvPicPr>
          <p:nvPr/>
        </p:nvPicPr>
        <p:blipFill>
          <a:blip r:embed="rId3"/>
          <a:stretch>
            <a:fillRect/>
          </a:stretch>
        </p:blipFill>
        <p:spPr>
          <a:xfrm>
            <a:off x="0" y="0"/>
            <a:ext cx="9144000" cy="5143500"/>
          </a:xfrm>
          <a:prstGeom prst="rect">
            <a:avLst/>
          </a:prstGeom>
        </p:spPr>
      </p:pic>
      <p:sp>
        <p:nvSpPr>
          <p:cNvPr id="7" name="Scroll: Horizontal 6">
            <a:extLst>
              <a:ext uri="{FF2B5EF4-FFF2-40B4-BE49-F238E27FC236}">
                <a16:creationId xmlns:a16="http://schemas.microsoft.com/office/drawing/2014/main" id="{0CE75146-4F64-0D5E-089E-DF3094D4ED6A}"/>
              </a:ext>
            </a:extLst>
          </p:cNvPr>
          <p:cNvSpPr/>
          <p:nvPr/>
        </p:nvSpPr>
        <p:spPr>
          <a:xfrm>
            <a:off x="134773" y="842296"/>
            <a:ext cx="8655491" cy="4463886"/>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4" name="Ribbon: Tilted Up 3">
            <a:extLst>
              <a:ext uri="{FF2B5EF4-FFF2-40B4-BE49-F238E27FC236}">
                <a16:creationId xmlns:a16="http://schemas.microsoft.com/office/drawing/2014/main" id="{04E6536E-0CDF-407E-C348-423E17E21F6C}"/>
              </a:ext>
            </a:extLst>
          </p:cNvPr>
          <p:cNvSpPr/>
          <p:nvPr/>
        </p:nvSpPr>
        <p:spPr>
          <a:xfrm>
            <a:off x="1260884" y="342406"/>
            <a:ext cx="6614509" cy="975626"/>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151" name="Google Shape;1151;p43"/>
          <p:cNvSpPr txBox="1">
            <a:spLocks noGrp="1"/>
          </p:cNvSpPr>
          <p:nvPr>
            <p:ph type="title"/>
          </p:nvPr>
        </p:nvSpPr>
        <p:spPr>
          <a:xfrm>
            <a:off x="713100" y="249260"/>
            <a:ext cx="7710900" cy="572700"/>
          </a:xfrm>
          <a:prstGeom prst="rect">
            <a:avLst/>
          </a:prstGeom>
        </p:spPr>
        <p:txBody>
          <a:bodyPr spcFirstLastPara="1" wrap="square" lIns="91425" tIns="91425" rIns="91425" bIns="91425" anchor="t" anchorCtr="0">
            <a:noAutofit/>
          </a:bodyPr>
          <a:lstStyle/>
          <a:p>
            <a:pPr algn="ctr"/>
            <a:r>
              <a:rPr lang="en" sz="2800">
                <a:solidFill>
                  <a:schemeClr val="tx1"/>
                </a:solidFill>
              </a:rPr>
              <a:t>Buyer persona</a:t>
            </a:r>
            <a:br>
              <a:rPr lang="en" sz="2800"/>
            </a:br>
            <a:r>
              <a:rPr lang="en" sz="2800">
                <a:solidFill>
                  <a:schemeClr val="tx1"/>
                </a:solidFill>
              </a:rPr>
              <a:t> infographic</a:t>
            </a:r>
            <a:endParaRPr lang="en-US" sz="2800">
              <a:solidFill>
                <a:schemeClr val="tx1"/>
              </a:solidFill>
            </a:endParaRPr>
          </a:p>
        </p:txBody>
      </p:sp>
      <p:sp>
        <p:nvSpPr>
          <p:cNvPr id="1153" name="Google Shape;1153;p43"/>
          <p:cNvSpPr txBox="1"/>
          <p:nvPr/>
        </p:nvSpPr>
        <p:spPr>
          <a:xfrm>
            <a:off x="713100" y="3143753"/>
            <a:ext cx="2565900" cy="1459800"/>
          </a:xfrm>
          <a:prstGeom prst="rect">
            <a:avLst/>
          </a:prstGeom>
          <a:noFill/>
          <a:ln>
            <a:noFill/>
          </a:ln>
        </p:spPr>
        <p:txBody>
          <a:bodyPr spcFirstLastPara="1" wrap="square" lIns="91425" tIns="91425" rIns="91425" bIns="91425" anchor="t" anchorCtr="0">
            <a:noAutofit/>
          </a:bodyPr>
          <a:lstStyle/>
          <a:p>
            <a:pPr marL="228600" indent="-190500">
              <a:spcBef>
                <a:spcPts val="1000"/>
              </a:spcBef>
              <a:buClr>
                <a:schemeClr val="lt1"/>
              </a:buClr>
              <a:buSzPts val="1200"/>
              <a:buFont typeface="Space Grotesk"/>
              <a:buChar char="●"/>
            </a:pPr>
            <a:r>
              <a:rPr lang="en-US" sz="1200">
                <a:solidFill>
                  <a:schemeClr val="lt1"/>
                </a:solidFill>
                <a:latin typeface="Space Grotesk SemiBold"/>
                <a:ea typeface="Space Grotesk"/>
                <a:cs typeface="Space Grotesk SemiBold"/>
                <a:sym typeface="Space Grotesk"/>
              </a:rPr>
              <a:t>Explored 131 medium size deals and bought a total quantity of 5064 only in medium size deals.</a:t>
            </a:r>
            <a:endParaRPr lang="en-US" sz="1200">
              <a:solidFill>
                <a:schemeClr val="lt1"/>
              </a:solidFill>
              <a:latin typeface="Space Grotesk SemiBold"/>
              <a:ea typeface="Space Grotesk"/>
              <a:cs typeface="Space Grotesk SemiBold"/>
            </a:endParaRPr>
          </a:p>
          <a:p>
            <a:pPr marL="228600" indent="-190500">
              <a:spcBef>
                <a:spcPts val="1000"/>
              </a:spcBef>
              <a:buClr>
                <a:schemeClr val="lt1"/>
              </a:buClr>
              <a:buSzPts val="1200"/>
              <a:buFont typeface="Space Grotesk"/>
              <a:buChar char="●"/>
            </a:pPr>
            <a:r>
              <a:rPr lang="en-US" sz="1200">
                <a:solidFill>
                  <a:schemeClr val="lt1"/>
                </a:solidFill>
                <a:latin typeface="Space Grotesk SemiBold"/>
                <a:ea typeface="Space Grotesk"/>
                <a:cs typeface="Space Grotesk SemiBold"/>
              </a:rPr>
              <a:t>Managed to get a discount of about 15% comparing the entire purchase.</a:t>
            </a:r>
            <a:endParaRPr lang="en-US" sz="1200">
              <a:solidFill>
                <a:schemeClr val="lt1"/>
              </a:solidFill>
              <a:latin typeface="Space Grotesk SemiBold"/>
              <a:ea typeface="Space Grotesk"/>
              <a:cs typeface="Space Grotesk SemiBold"/>
              <a:sym typeface="Space Grotesk"/>
            </a:endParaRPr>
          </a:p>
        </p:txBody>
      </p:sp>
      <p:sp>
        <p:nvSpPr>
          <p:cNvPr id="1154" name="Google Shape;1154;p43"/>
          <p:cNvSpPr txBox="1"/>
          <p:nvPr/>
        </p:nvSpPr>
        <p:spPr>
          <a:xfrm>
            <a:off x="2376525" y="2128792"/>
            <a:ext cx="4069200" cy="521400"/>
          </a:xfrm>
          <a:prstGeom prst="rect">
            <a:avLst/>
          </a:prstGeom>
          <a:noFill/>
          <a:ln>
            <a:noFill/>
          </a:ln>
        </p:spPr>
        <p:txBody>
          <a:bodyPr spcFirstLastPara="1" wrap="square" lIns="91425" tIns="91425" rIns="91425" bIns="91425" anchor="t" anchorCtr="0">
            <a:noAutofit/>
          </a:bodyPr>
          <a:lstStyle/>
          <a:p>
            <a:r>
              <a:rPr lang="en">
                <a:solidFill>
                  <a:schemeClr val="lt1"/>
                </a:solidFill>
                <a:latin typeface="Space Grotesk SemiBold"/>
                <a:ea typeface="Space Grotesk SemiBold"/>
                <a:cs typeface="Space Grotesk SemiBold"/>
              </a:rPr>
              <a:t>"Smart buying is about more than price—it's about timing and trust."</a:t>
            </a:r>
            <a:endParaRPr lang="en-US">
              <a:solidFill>
                <a:schemeClr val="lt1"/>
              </a:solidFill>
              <a:latin typeface="Space Grotesk SemiBold"/>
              <a:cs typeface="Space Grotesk SemiBold"/>
            </a:endParaRPr>
          </a:p>
        </p:txBody>
      </p:sp>
      <p:sp>
        <p:nvSpPr>
          <p:cNvPr id="1155" name="Google Shape;1155;p43"/>
          <p:cNvSpPr txBox="1"/>
          <p:nvPr/>
        </p:nvSpPr>
        <p:spPr>
          <a:xfrm>
            <a:off x="713100" y="2797091"/>
            <a:ext cx="25659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latin typeface="Space Grotesk SemiBold"/>
                <a:ea typeface="Space Grotesk SemiBold"/>
                <a:cs typeface="Space Grotesk SemiBold"/>
                <a:sym typeface="Space Grotesk SemiBold"/>
              </a:rPr>
              <a:t>Personality</a:t>
            </a:r>
            <a:endParaRPr sz="2000">
              <a:solidFill>
                <a:schemeClr val="lt1"/>
              </a:solidFill>
              <a:latin typeface="Space Grotesk SemiBold"/>
              <a:ea typeface="Space Grotesk SemiBold"/>
              <a:cs typeface="Space Grotesk SemiBold"/>
              <a:sym typeface="Space Grotesk SemiBold"/>
            </a:endParaRPr>
          </a:p>
        </p:txBody>
      </p:sp>
      <p:sp>
        <p:nvSpPr>
          <p:cNvPr id="1156" name="Google Shape;1156;p43"/>
          <p:cNvSpPr txBox="1"/>
          <p:nvPr/>
        </p:nvSpPr>
        <p:spPr>
          <a:xfrm>
            <a:off x="2376525" y="1488031"/>
            <a:ext cx="40692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latin typeface="Space Grotesk SemiBold"/>
                <a:ea typeface="Space Grotesk SemiBold"/>
                <a:cs typeface="Space Grotesk SemiBold"/>
                <a:sym typeface="Space Grotesk SemiBold"/>
              </a:rPr>
              <a:t>Name</a:t>
            </a:r>
            <a:endParaRPr sz="2000">
              <a:solidFill>
                <a:schemeClr val="lt1"/>
              </a:solidFill>
              <a:latin typeface="Space Grotesk SemiBold"/>
              <a:ea typeface="Space Grotesk SemiBold"/>
              <a:cs typeface="Space Grotesk SemiBold"/>
              <a:sym typeface="Space Grotesk SemiBold"/>
            </a:endParaRPr>
          </a:p>
        </p:txBody>
      </p:sp>
      <p:sp>
        <p:nvSpPr>
          <p:cNvPr id="1157" name="Google Shape;1157;p43"/>
          <p:cNvSpPr txBox="1"/>
          <p:nvPr/>
        </p:nvSpPr>
        <p:spPr>
          <a:xfrm>
            <a:off x="3375300" y="3097378"/>
            <a:ext cx="3070500" cy="504900"/>
          </a:xfrm>
          <a:prstGeom prst="rect">
            <a:avLst/>
          </a:prstGeom>
          <a:noFill/>
          <a:ln>
            <a:noFill/>
          </a:ln>
        </p:spPr>
        <p:txBody>
          <a:bodyPr spcFirstLastPara="1" wrap="square" lIns="91425" tIns="91425" rIns="91425" bIns="91425" anchor="t" anchorCtr="0">
            <a:noAutofit/>
          </a:bodyPr>
          <a:lstStyle/>
          <a:p>
            <a:r>
              <a:rPr lang="en" sz="1200">
                <a:solidFill>
                  <a:schemeClr val="lt1"/>
                </a:solidFill>
                <a:latin typeface="Space Grotesk SemiBold"/>
                <a:ea typeface="Space Grotesk"/>
                <a:cs typeface="Space Grotesk SemiBold"/>
              </a:rPr>
              <a:t> Belongs to Spain , Made a Total Sale of RS: 889848.82 within 259 orders</a:t>
            </a:r>
          </a:p>
        </p:txBody>
      </p:sp>
      <p:sp>
        <p:nvSpPr>
          <p:cNvPr id="1158" name="Google Shape;1158;p43"/>
          <p:cNvSpPr txBox="1"/>
          <p:nvPr/>
        </p:nvSpPr>
        <p:spPr>
          <a:xfrm>
            <a:off x="3375300" y="2750753"/>
            <a:ext cx="30705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latin typeface="Space Grotesk SemiBold"/>
                <a:ea typeface="Space Grotesk SemiBold"/>
                <a:cs typeface="Space Grotesk SemiBold"/>
                <a:sym typeface="Space Grotesk SemiBold"/>
              </a:rPr>
              <a:t>Bio</a:t>
            </a:r>
            <a:endParaRPr sz="2000">
              <a:solidFill>
                <a:schemeClr val="lt1"/>
              </a:solidFill>
              <a:latin typeface="Space Grotesk SemiBold"/>
              <a:ea typeface="Space Grotesk SemiBold"/>
              <a:cs typeface="Space Grotesk SemiBold"/>
              <a:sym typeface="Space Grotesk SemiBold"/>
            </a:endParaRPr>
          </a:p>
        </p:txBody>
      </p:sp>
      <p:sp>
        <p:nvSpPr>
          <p:cNvPr id="1159" name="Google Shape;1159;p43"/>
          <p:cNvSpPr txBox="1"/>
          <p:nvPr/>
        </p:nvSpPr>
        <p:spPr>
          <a:xfrm>
            <a:off x="3375300" y="3990701"/>
            <a:ext cx="5048700" cy="504900"/>
          </a:xfrm>
          <a:prstGeom prst="rect">
            <a:avLst/>
          </a:prstGeom>
          <a:noFill/>
          <a:ln>
            <a:noFill/>
          </a:ln>
        </p:spPr>
        <p:txBody>
          <a:bodyPr spcFirstLastPara="1" wrap="square" lIns="91425" tIns="91425" rIns="91425" bIns="91425" anchor="t" anchorCtr="0">
            <a:noAutofit/>
          </a:bodyPr>
          <a:lstStyle/>
          <a:p>
            <a:r>
              <a:rPr lang="en" sz="1200">
                <a:solidFill>
                  <a:schemeClr val="lt1"/>
                </a:solidFill>
                <a:latin typeface="Space Grotesk SemiBold"/>
                <a:ea typeface="Space Grotesk"/>
                <a:cs typeface="Space Grotesk SemiBold"/>
              </a:rPr>
              <a:t>Placed a total of 110 orders in year 2004 also the top buyer when comparing the total number of orders among the .</a:t>
            </a:r>
          </a:p>
        </p:txBody>
      </p:sp>
      <p:sp>
        <p:nvSpPr>
          <p:cNvPr id="1160" name="Google Shape;1160;p43"/>
          <p:cNvSpPr txBox="1"/>
          <p:nvPr/>
        </p:nvSpPr>
        <p:spPr>
          <a:xfrm>
            <a:off x="3375300" y="3649550"/>
            <a:ext cx="5048700" cy="438900"/>
          </a:xfrm>
          <a:prstGeom prst="rect">
            <a:avLst/>
          </a:prstGeom>
          <a:noFill/>
          <a:ln>
            <a:noFill/>
          </a:ln>
        </p:spPr>
        <p:txBody>
          <a:bodyPr spcFirstLastPara="1" wrap="square" lIns="91425" tIns="91425" rIns="91425" bIns="91425" anchor="b" anchorCtr="0">
            <a:noAutofit/>
          </a:bodyPr>
          <a:lstStyle/>
          <a:p>
            <a:r>
              <a:rPr lang="en" sz="2000">
                <a:solidFill>
                  <a:schemeClr val="lt1"/>
                </a:solidFill>
                <a:latin typeface="Space Grotesk SemiBold"/>
                <a:ea typeface="Space Grotesk SemiBold"/>
                <a:cs typeface="Space Grotesk SemiBold"/>
              </a:rPr>
              <a:t>History </a:t>
            </a:r>
          </a:p>
        </p:txBody>
      </p:sp>
      <p:sp>
        <p:nvSpPr>
          <p:cNvPr id="1161" name="Google Shape;1161;p43"/>
          <p:cNvSpPr txBox="1"/>
          <p:nvPr/>
        </p:nvSpPr>
        <p:spPr>
          <a:xfrm>
            <a:off x="6570600" y="1488031"/>
            <a:ext cx="18534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latin typeface="Space Grotesk SemiBold"/>
                <a:ea typeface="Space Grotesk SemiBold"/>
                <a:cs typeface="Space Grotesk SemiBold"/>
                <a:sym typeface="Space Grotesk SemiBold"/>
              </a:rPr>
              <a:t>Motivations</a:t>
            </a:r>
            <a:endParaRPr sz="2000">
              <a:solidFill>
                <a:schemeClr val="lt1"/>
              </a:solidFill>
              <a:latin typeface="Space Grotesk SemiBold"/>
              <a:ea typeface="Space Grotesk SemiBold"/>
              <a:cs typeface="Space Grotesk SemiBold"/>
              <a:sym typeface="Space Grotesk SemiBold"/>
            </a:endParaRPr>
          </a:p>
        </p:txBody>
      </p:sp>
      <p:sp>
        <p:nvSpPr>
          <p:cNvPr id="1162" name="Google Shape;1162;p43"/>
          <p:cNvSpPr txBox="1"/>
          <p:nvPr/>
        </p:nvSpPr>
        <p:spPr>
          <a:xfrm>
            <a:off x="6570600" y="1915069"/>
            <a:ext cx="4692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pace Grotesk SemiBold"/>
                <a:ea typeface="Space Grotesk SemiBold"/>
                <a:cs typeface="Space Grotesk SemiBold"/>
                <a:sym typeface="Space Grotesk SemiBold"/>
              </a:rPr>
              <a:t>1.</a:t>
            </a:r>
            <a:endParaRPr sz="2400">
              <a:solidFill>
                <a:schemeClr val="lt1"/>
              </a:solidFill>
              <a:latin typeface="Space Grotesk SemiBold"/>
              <a:ea typeface="Space Grotesk SemiBold"/>
              <a:cs typeface="Space Grotesk SemiBold"/>
              <a:sym typeface="Space Grotesk SemiBold"/>
            </a:endParaRPr>
          </a:p>
        </p:txBody>
      </p:sp>
      <p:sp>
        <p:nvSpPr>
          <p:cNvPr id="1163" name="Google Shape;1163;p43"/>
          <p:cNvSpPr txBox="1"/>
          <p:nvPr/>
        </p:nvSpPr>
        <p:spPr>
          <a:xfrm>
            <a:off x="7039801" y="1915084"/>
            <a:ext cx="1384200" cy="405900"/>
          </a:xfrm>
          <a:prstGeom prst="rect">
            <a:avLst/>
          </a:prstGeom>
          <a:noFill/>
          <a:ln>
            <a:noFill/>
          </a:ln>
        </p:spPr>
        <p:txBody>
          <a:bodyPr spcFirstLastPara="1" wrap="square" lIns="91425" tIns="91425" rIns="91425" bIns="91425" anchor="t" anchorCtr="0">
            <a:noAutofit/>
          </a:bodyPr>
          <a:lstStyle/>
          <a:p>
            <a:r>
              <a:rPr lang="en" sz="1200">
                <a:solidFill>
                  <a:schemeClr val="lt1"/>
                </a:solidFill>
                <a:latin typeface="Space Grotesk SemiBold"/>
              </a:rPr>
              <a:t>Value Optimization</a:t>
            </a:r>
            <a:endParaRPr lang="en-US">
              <a:solidFill>
                <a:schemeClr val="lt1"/>
              </a:solidFill>
              <a:latin typeface="Space Grotesk SemiBold"/>
            </a:endParaRPr>
          </a:p>
        </p:txBody>
      </p:sp>
      <p:sp>
        <p:nvSpPr>
          <p:cNvPr id="1164" name="Google Shape;1164;p43"/>
          <p:cNvSpPr txBox="1"/>
          <p:nvPr/>
        </p:nvSpPr>
        <p:spPr>
          <a:xfrm>
            <a:off x="6570600" y="2512569"/>
            <a:ext cx="4692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pace Grotesk SemiBold"/>
                <a:ea typeface="Space Grotesk SemiBold"/>
                <a:cs typeface="Space Grotesk SemiBold"/>
                <a:sym typeface="Space Grotesk SemiBold"/>
              </a:rPr>
              <a:t>2.</a:t>
            </a:r>
            <a:endParaRPr sz="2400">
              <a:solidFill>
                <a:schemeClr val="lt1"/>
              </a:solidFill>
              <a:latin typeface="Space Grotesk SemiBold"/>
              <a:ea typeface="Space Grotesk SemiBold"/>
              <a:cs typeface="Space Grotesk SemiBold"/>
              <a:sym typeface="Space Grotesk SemiBold"/>
            </a:endParaRPr>
          </a:p>
        </p:txBody>
      </p:sp>
      <p:sp>
        <p:nvSpPr>
          <p:cNvPr id="1165" name="Google Shape;1165;p43"/>
          <p:cNvSpPr txBox="1"/>
          <p:nvPr/>
        </p:nvSpPr>
        <p:spPr>
          <a:xfrm>
            <a:off x="7039801" y="2512575"/>
            <a:ext cx="1384200" cy="405900"/>
          </a:xfrm>
          <a:prstGeom prst="rect">
            <a:avLst/>
          </a:prstGeom>
          <a:noFill/>
          <a:ln>
            <a:noFill/>
          </a:ln>
        </p:spPr>
        <p:txBody>
          <a:bodyPr spcFirstLastPara="1" wrap="square" lIns="91425" tIns="91425" rIns="91425" bIns="91425" anchor="t" anchorCtr="0">
            <a:noAutofit/>
          </a:bodyPr>
          <a:lstStyle/>
          <a:p>
            <a:r>
              <a:rPr lang="en" sz="1200">
                <a:solidFill>
                  <a:schemeClr val="lt1"/>
                </a:solidFill>
                <a:latin typeface="Space Grotesk SemiBold"/>
              </a:rPr>
              <a:t>Bulk Savings</a:t>
            </a:r>
            <a:endParaRPr lang="en-US">
              <a:solidFill>
                <a:schemeClr val="lt1"/>
              </a:solidFill>
              <a:latin typeface="Space Grotesk SemiBold"/>
            </a:endParaRPr>
          </a:p>
        </p:txBody>
      </p:sp>
      <p:sp>
        <p:nvSpPr>
          <p:cNvPr id="1166" name="Google Shape;1166;p43"/>
          <p:cNvSpPr txBox="1"/>
          <p:nvPr/>
        </p:nvSpPr>
        <p:spPr>
          <a:xfrm>
            <a:off x="6570600" y="3110081"/>
            <a:ext cx="469200" cy="405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lt1"/>
                </a:solidFill>
                <a:latin typeface="Space Grotesk SemiBold"/>
                <a:ea typeface="Space Grotesk SemiBold"/>
                <a:cs typeface="Space Grotesk SemiBold"/>
                <a:sym typeface="Space Grotesk SemiBold"/>
              </a:rPr>
              <a:t>3.</a:t>
            </a:r>
            <a:endParaRPr sz="2400">
              <a:solidFill>
                <a:schemeClr val="lt1"/>
              </a:solidFill>
              <a:latin typeface="Space Grotesk SemiBold"/>
              <a:ea typeface="Space Grotesk SemiBold"/>
              <a:cs typeface="Space Grotesk SemiBold"/>
              <a:sym typeface="Space Grotesk SemiBold"/>
            </a:endParaRPr>
          </a:p>
        </p:txBody>
      </p:sp>
      <p:sp>
        <p:nvSpPr>
          <p:cNvPr id="1167" name="Google Shape;1167;p43"/>
          <p:cNvSpPr txBox="1"/>
          <p:nvPr/>
        </p:nvSpPr>
        <p:spPr>
          <a:xfrm>
            <a:off x="7039801" y="3077911"/>
            <a:ext cx="1384200" cy="405900"/>
          </a:xfrm>
          <a:prstGeom prst="rect">
            <a:avLst/>
          </a:prstGeom>
          <a:noFill/>
          <a:ln>
            <a:noFill/>
          </a:ln>
        </p:spPr>
        <p:txBody>
          <a:bodyPr spcFirstLastPara="1" wrap="square" lIns="91425" tIns="91425" rIns="91425" bIns="91425" anchor="t" anchorCtr="0">
            <a:noAutofit/>
          </a:bodyPr>
          <a:lstStyle/>
          <a:p>
            <a:r>
              <a:rPr lang="en" sz="1200">
                <a:solidFill>
                  <a:schemeClr val="lt1"/>
                </a:solidFill>
                <a:latin typeface="Space Grotesk SemiBold"/>
              </a:rPr>
              <a:t>Efficient Procurement</a:t>
            </a:r>
            <a:endParaRPr lang="en-US">
              <a:solidFill>
                <a:schemeClr val="lt1"/>
              </a:solidFill>
              <a:latin typeface="Space Grotesk SemiBold"/>
            </a:endParaRPr>
          </a:p>
        </p:txBody>
      </p:sp>
      <p:sp>
        <p:nvSpPr>
          <p:cNvPr id="1168" name="Google Shape;1168;p43"/>
          <p:cNvSpPr txBox="1"/>
          <p:nvPr/>
        </p:nvSpPr>
        <p:spPr>
          <a:xfrm>
            <a:off x="2376525" y="1875655"/>
            <a:ext cx="4069200" cy="277200"/>
          </a:xfrm>
          <a:prstGeom prst="rect">
            <a:avLst/>
          </a:prstGeom>
          <a:noFill/>
          <a:ln>
            <a:noFill/>
          </a:ln>
        </p:spPr>
        <p:txBody>
          <a:bodyPr spcFirstLastPara="1" wrap="square" lIns="91425" tIns="91425" rIns="91425" bIns="91425" anchor="b" anchorCtr="0">
            <a:noAutofit/>
          </a:bodyPr>
          <a:lstStyle/>
          <a:p>
            <a:r>
              <a:rPr lang="en" sz="1200">
                <a:solidFill>
                  <a:schemeClr val="lt1"/>
                </a:solidFill>
                <a:latin typeface="Space Grotesk SemiBold"/>
                <a:cs typeface="Space Grotesk SemiBold"/>
                <a:sym typeface="Space Grotesk"/>
              </a:rPr>
              <a:t>Euro Shopping Channel</a:t>
            </a:r>
            <a:endParaRPr lang="en-US">
              <a:solidFill>
                <a:schemeClr val="lt1"/>
              </a:solidFill>
              <a:latin typeface="Space Grotesk SemiBold"/>
              <a:cs typeface="Space Grotesk SemiBold"/>
            </a:endParaRPr>
          </a:p>
        </p:txBody>
      </p:sp>
      <p:pic>
        <p:nvPicPr>
          <p:cNvPr id="2" name="Picture 1" descr="Can a single person own a firm? - IndiaFilings">
            <a:extLst>
              <a:ext uri="{FF2B5EF4-FFF2-40B4-BE49-F238E27FC236}">
                <a16:creationId xmlns:a16="http://schemas.microsoft.com/office/drawing/2014/main" id="{14527EB6-9C66-8D4F-7C13-1372F499376B}"/>
              </a:ext>
            </a:extLst>
          </p:cNvPr>
          <p:cNvPicPr>
            <a:picLocks noChangeAspect="1"/>
          </p:cNvPicPr>
          <p:nvPr/>
        </p:nvPicPr>
        <p:blipFill>
          <a:blip r:embed="rId4"/>
          <a:srcRect l="25000" t="-990" r="7500" b="2129"/>
          <a:stretch>
            <a:fillRect/>
          </a:stretch>
        </p:blipFill>
        <p:spPr>
          <a:xfrm>
            <a:off x="705960" y="1430981"/>
            <a:ext cx="1465366" cy="13414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66526B-4B8B-03CE-D69C-4518E366A7D1}"/>
              </a:ext>
            </a:extLst>
          </p:cNvPr>
          <p:cNvPicPr>
            <a:picLocks noChangeAspect="1"/>
          </p:cNvPicPr>
          <p:nvPr/>
        </p:nvPicPr>
        <p:blipFill>
          <a:blip r:embed="rId2"/>
          <a:stretch>
            <a:fillRect/>
          </a:stretch>
        </p:blipFill>
        <p:spPr>
          <a:xfrm>
            <a:off x="0" y="0"/>
            <a:ext cx="9144000" cy="5143500"/>
          </a:xfrm>
          <a:prstGeom prst="rect">
            <a:avLst/>
          </a:prstGeom>
        </p:spPr>
      </p:pic>
      <p:sp>
        <p:nvSpPr>
          <p:cNvPr id="8" name="Scroll: Horizontal 7">
            <a:extLst>
              <a:ext uri="{FF2B5EF4-FFF2-40B4-BE49-F238E27FC236}">
                <a16:creationId xmlns:a16="http://schemas.microsoft.com/office/drawing/2014/main" id="{D1499923-1908-84A3-FCD3-0753BF956AA6}"/>
              </a:ext>
            </a:extLst>
          </p:cNvPr>
          <p:cNvSpPr/>
          <p:nvPr/>
        </p:nvSpPr>
        <p:spPr>
          <a:xfrm>
            <a:off x="412318" y="2247989"/>
            <a:ext cx="2314697" cy="2724597"/>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Ribbon: Tilted Up 5">
            <a:extLst>
              <a:ext uri="{FF2B5EF4-FFF2-40B4-BE49-F238E27FC236}">
                <a16:creationId xmlns:a16="http://schemas.microsoft.com/office/drawing/2014/main" id="{AB2F3FFD-1246-064D-D915-B925A92FBD22}"/>
              </a:ext>
            </a:extLst>
          </p:cNvPr>
          <p:cNvSpPr/>
          <p:nvPr/>
        </p:nvSpPr>
        <p:spPr>
          <a:xfrm>
            <a:off x="1044640" y="465974"/>
            <a:ext cx="7286407" cy="1106916"/>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3" name="Scroll: Horizontal 12">
            <a:extLst>
              <a:ext uri="{FF2B5EF4-FFF2-40B4-BE49-F238E27FC236}">
                <a16:creationId xmlns:a16="http://schemas.microsoft.com/office/drawing/2014/main" id="{F2B6F34B-93E9-E571-BE68-AE5D1BBE0DE8}"/>
              </a:ext>
            </a:extLst>
          </p:cNvPr>
          <p:cNvSpPr/>
          <p:nvPr/>
        </p:nvSpPr>
        <p:spPr>
          <a:xfrm>
            <a:off x="4217831" y="2159754"/>
            <a:ext cx="4411014" cy="1701363"/>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2" name="Title 1">
            <a:extLst>
              <a:ext uri="{FF2B5EF4-FFF2-40B4-BE49-F238E27FC236}">
                <a16:creationId xmlns:a16="http://schemas.microsoft.com/office/drawing/2014/main" id="{9611C352-763E-645C-B1E0-E434D85D5610}"/>
              </a:ext>
            </a:extLst>
          </p:cNvPr>
          <p:cNvSpPr>
            <a:spLocks noGrp="1"/>
          </p:cNvSpPr>
          <p:nvPr>
            <p:ph type="title"/>
          </p:nvPr>
        </p:nvSpPr>
        <p:spPr>
          <a:xfrm>
            <a:off x="828945" y="465504"/>
            <a:ext cx="7710900" cy="572700"/>
          </a:xfrm>
        </p:spPr>
        <p:txBody>
          <a:bodyPr/>
          <a:lstStyle/>
          <a:p>
            <a:pPr algn="ctr"/>
            <a:r>
              <a:rPr lang="en-US" sz="2000" b="1">
                <a:solidFill>
                  <a:schemeClr val="tx1"/>
                </a:solidFill>
              </a:rPr>
              <a:t>Sales Concentration Analysis</a:t>
            </a:r>
            <a:br>
              <a:rPr lang="en-US" sz="2000" b="1"/>
            </a:br>
            <a:r>
              <a:rPr lang="en-US" sz="2000" b="1">
                <a:solidFill>
                  <a:schemeClr val="tx1"/>
                </a:solidFill>
              </a:rPr>
              <a:t> (Pareto Rule: 80/20)</a:t>
            </a:r>
            <a:endParaRPr lang="en-US" sz="2000">
              <a:solidFill>
                <a:schemeClr val="tx1"/>
              </a:solidFill>
            </a:endParaRPr>
          </a:p>
        </p:txBody>
      </p:sp>
      <p:sp>
        <p:nvSpPr>
          <p:cNvPr id="3" name="TextBox 2">
            <a:extLst>
              <a:ext uri="{FF2B5EF4-FFF2-40B4-BE49-F238E27FC236}">
                <a16:creationId xmlns:a16="http://schemas.microsoft.com/office/drawing/2014/main" id="{A2371150-3AC1-1F8A-4743-8C778D015302}"/>
              </a:ext>
            </a:extLst>
          </p:cNvPr>
          <p:cNvSpPr txBox="1"/>
          <p:nvPr/>
        </p:nvSpPr>
        <p:spPr>
          <a:xfrm>
            <a:off x="732855" y="1700946"/>
            <a:ext cx="4522094" cy="27522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pace Grotesk SemiBold"/>
                <a:cs typeface="Space Grotesk SemiBold"/>
              </a:rPr>
              <a:t>These are the 74 of products that contribute to the 80% of the revenue:</a:t>
            </a:r>
          </a:p>
          <a:p>
            <a:endParaRPr lang="en-US">
              <a:solidFill>
                <a:schemeClr val="bg1"/>
              </a:solidFill>
              <a:latin typeface="Space Grotesk SemiBold"/>
              <a:cs typeface="Space Grotesk SemiBold"/>
            </a:endParaRPr>
          </a:p>
          <a:p>
            <a:endParaRPr lang="en-US">
              <a:solidFill>
                <a:schemeClr val="bg1"/>
              </a:solidFill>
              <a:latin typeface="Space Grotesk SemiBold"/>
              <a:cs typeface="Space Grotesk SemiBold"/>
            </a:endParaRPr>
          </a:p>
          <a:p>
            <a:r>
              <a:rPr lang="en-US">
                <a:solidFill>
                  <a:schemeClr val="bg1"/>
                </a:solidFill>
                <a:latin typeface="Space Grotesk SemiBold"/>
                <a:cs typeface="Space Grotesk SemiBold"/>
              </a:rPr>
              <a:t>The top 5 are below:</a:t>
            </a:r>
          </a:p>
          <a:p>
            <a:pPr>
              <a:lnSpc>
                <a:spcPct val="150000"/>
              </a:lnSpc>
            </a:pPr>
            <a:r>
              <a:rPr lang="en-US">
                <a:solidFill>
                  <a:schemeClr val="bg1"/>
                </a:solidFill>
                <a:latin typeface="Space Grotesk SemiBold"/>
                <a:cs typeface="Space Grotesk SemiBold"/>
              </a:rPr>
              <a:t>1. "S18_3232"</a:t>
            </a:r>
          </a:p>
          <a:p>
            <a:pPr>
              <a:lnSpc>
                <a:spcPct val="150000"/>
              </a:lnSpc>
            </a:pPr>
            <a:r>
              <a:rPr lang="en-US">
                <a:solidFill>
                  <a:schemeClr val="bg1"/>
                </a:solidFill>
                <a:latin typeface="Space Grotesk SemiBold"/>
                <a:cs typeface="Space Grotesk SemiBold"/>
              </a:rPr>
              <a:t>2. "S10_1949"</a:t>
            </a:r>
          </a:p>
          <a:p>
            <a:pPr>
              <a:lnSpc>
                <a:spcPct val="150000"/>
              </a:lnSpc>
            </a:pPr>
            <a:r>
              <a:rPr lang="en-US">
                <a:solidFill>
                  <a:schemeClr val="bg1"/>
                </a:solidFill>
                <a:latin typeface="Space Grotesk SemiBold"/>
                <a:cs typeface="Space Grotesk SemiBold"/>
              </a:rPr>
              <a:t>3. "S12_1108"</a:t>
            </a:r>
          </a:p>
          <a:p>
            <a:pPr>
              <a:lnSpc>
                <a:spcPct val="150000"/>
              </a:lnSpc>
            </a:pPr>
            <a:r>
              <a:rPr lang="en-US">
                <a:solidFill>
                  <a:schemeClr val="bg1"/>
                </a:solidFill>
                <a:latin typeface="Space Grotesk SemiBold"/>
                <a:cs typeface="Space Grotesk SemiBold"/>
              </a:rPr>
              <a:t>4. "S18_2238"</a:t>
            </a:r>
          </a:p>
          <a:p>
            <a:pPr>
              <a:lnSpc>
                <a:spcPct val="150000"/>
              </a:lnSpc>
            </a:pPr>
            <a:r>
              <a:rPr lang="en-US">
                <a:solidFill>
                  <a:schemeClr val="bg1"/>
                </a:solidFill>
                <a:latin typeface="Space Grotesk SemiBold"/>
                <a:cs typeface="Space Grotesk SemiBold"/>
              </a:rPr>
              <a:t>5. "S10_4698"      </a:t>
            </a:r>
          </a:p>
        </p:txBody>
      </p:sp>
      <p:sp>
        <p:nvSpPr>
          <p:cNvPr id="4" name="TextBox 3">
            <a:extLst>
              <a:ext uri="{FF2B5EF4-FFF2-40B4-BE49-F238E27FC236}">
                <a16:creationId xmlns:a16="http://schemas.microsoft.com/office/drawing/2014/main" id="{70E15079-762D-E338-268E-8C2F5A0B49EB}"/>
              </a:ext>
            </a:extLst>
          </p:cNvPr>
          <p:cNvSpPr txBox="1"/>
          <p:nvPr/>
        </p:nvSpPr>
        <p:spPr>
          <a:xfrm>
            <a:off x="4688874" y="2582243"/>
            <a:ext cx="372862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Space Grotesk SemiBold"/>
                <a:cs typeface="Space Grotesk SemiBold"/>
              </a:rPr>
              <a:t>These product sums an amount of </a:t>
            </a:r>
            <a:endParaRPr lang="en-US">
              <a:solidFill>
                <a:schemeClr val="bg1"/>
              </a:solidFill>
              <a:latin typeface="Space Grotesk SemiBold"/>
              <a:cs typeface="Space Grotesk SemiBold"/>
            </a:endParaRPr>
          </a:p>
          <a:p>
            <a:r>
              <a:rPr lang="en-US" sz="1800" b="1">
                <a:solidFill>
                  <a:schemeClr val="bg1"/>
                </a:solidFill>
                <a:latin typeface="Space Grotesk SemiBold"/>
                <a:cs typeface="Space Grotesk SemiBold"/>
              </a:rPr>
              <a:t>₹ 887,698.72  </a:t>
            </a:r>
            <a:r>
              <a:rPr lang="en-US" b="1">
                <a:solidFill>
                  <a:schemeClr val="bg1"/>
                </a:solidFill>
                <a:latin typeface="Space Grotesk SemiBold"/>
                <a:cs typeface="Space Grotesk SemiBold"/>
              </a:rPr>
              <a:t>contributing the 80 % of revenue that is </a:t>
            </a:r>
            <a:r>
              <a:rPr lang="en-US" sz="1800" b="1">
                <a:solidFill>
                  <a:schemeClr val="bg1"/>
                </a:solidFill>
                <a:latin typeface="Space Grotesk SemiBold"/>
                <a:cs typeface="Space Grotesk SemiBold"/>
              </a:rPr>
              <a:t>₹ 78,209,12.74</a:t>
            </a:r>
            <a:endParaRPr lang="en-US">
              <a:solidFill>
                <a:schemeClr val="bg1"/>
              </a:solidFill>
              <a:latin typeface="Space Grotesk SemiBold"/>
              <a:cs typeface="Space Grotesk SemiBold"/>
            </a:endParaRPr>
          </a:p>
        </p:txBody>
      </p:sp>
    </p:spTree>
    <p:extLst>
      <p:ext uri="{BB962C8B-B14F-4D97-AF65-F5344CB8AC3E}">
        <p14:creationId xmlns:p14="http://schemas.microsoft.com/office/powerpoint/2010/main" val="4105722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78"/>
        <p:cNvGrpSpPr/>
        <p:nvPr/>
      </p:nvGrpSpPr>
      <p:grpSpPr>
        <a:xfrm>
          <a:off x="0" y="0"/>
          <a:ext cx="0" cy="0"/>
          <a:chOff x="0" y="0"/>
          <a:chExt cx="0" cy="0"/>
        </a:xfrm>
      </p:grpSpPr>
      <p:pic>
        <p:nvPicPr>
          <p:cNvPr id="2" name="Picture 1">
            <a:extLst>
              <a:ext uri="{FF2B5EF4-FFF2-40B4-BE49-F238E27FC236}">
                <a16:creationId xmlns:a16="http://schemas.microsoft.com/office/drawing/2014/main" id="{53C4DD58-A84A-146C-C61E-CF88BF3C8725}"/>
              </a:ext>
            </a:extLst>
          </p:cNvPr>
          <p:cNvPicPr>
            <a:picLocks noChangeAspect="1"/>
          </p:cNvPicPr>
          <p:nvPr/>
        </p:nvPicPr>
        <p:blipFill>
          <a:blip r:embed="rId3"/>
          <a:stretch>
            <a:fillRect/>
          </a:stretch>
        </p:blipFill>
        <p:spPr>
          <a:xfrm>
            <a:off x="0" y="0"/>
            <a:ext cx="9144000" cy="5143500"/>
          </a:xfrm>
          <a:prstGeom prst="rect">
            <a:avLst/>
          </a:prstGeom>
        </p:spPr>
      </p:pic>
      <p:sp>
        <p:nvSpPr>
          <p:cNvPr id="8" name="Scroll: Horizontal 7">
            <a:extLst>
              <a:ext uri="{FF2B5EF4-FFF2-40B4-BE49-F238E27FC236}">
                <a16:creationId xmlns:a16="http://schemas.microsoft.com/office/drawing/2014/main" id="{67F45121-C6F0-DE97-43F0-72660D90D1E9}"/>
              </a:ext>
            </a:extLst>
          </p:cNvPr>
          <p:cNvSpPr/>
          <p:nvPr/>
        </p:nvSpPr>
        <p:spPr>
          <a:xfrm>
            <a:off x="155549" y="3323312"/>
            <a:ext cx="5251893" cy="1685915"/>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7" name="Scroll: Horizontal 6">
            <a:extLst>
              <a:ext uri="{FF2B5EF4-FFF2-40B4-BE49-F238E27FC236}">
                <a16:creationId xmlns:a16="http://schemas.microsoft.com/office/drawing/2014/main" id="{52C298C1-36CE-08B7-5AE4-63E7FC733713}"/>
              </a:ext>
            </a:extLst>
          </p:cNvPr>
          <p:cNvSpPr/>
          <p:nvPr/>
        </p:nvSpPr>
        <p:spPr>
          <a:xfrm>
            <a:off x="156353" y="2072191"/>
            <a:ext cx="5234835" cy="1787120"/>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5" name="Scroll: Horizontal 4">
            <a:extLst>
              <a:ext uri="{FF2B5EF4-FFF2-40B4-BE49-F238E27FC236}">
                <a16:creationId xmlns:a16="http://schemas.microsoft.com/office/drawing/2014/main" id="{4EAD0457-221D-958F-51B8-75ECD147F55C}"/>
              </a:ext>
            </a:extLst>
          </p:cNvPr>
          <p:cNvSpPr/>
          <p:nvPr/>
        </p:nvSpPr>
        <p:spPr>
          <a:xfrm>
            <a:off x="156353" y="998698"/>
            <a:ext cx="5243368" cy="1570877"/>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3" name="Ribbon: Tilted Up 2">
            <a:extLst>
              <a:ext uri="{FF2B5EF4-FFF2-40B4-BE49-F238E27FC236}">
                <a16:creationId xmlns:a16="http://schemas.microsoft.com/office/drawing/2014/main" id="{52E26AAB-3AFE-4DF6-F729-43EA3AA9D476}"/>
              </a:ext>
            </a:extLst>
          </p:cNvPr>
          <p:cNvSpPr/>
          <p:nvPr/>
        </p:nvSpPr>
        <p:spPr>
          <a:xfrm>
            <a:off x="326405" y="326960"/>
            <a:ext cx="8614758" cy="790275"/>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179" name="Google Shape;1179;p45"/>
          <p:cNvSpPr txBox="1">
            <a:spLocks noGrp="1"/>
          </p:cNvSpPr>
          <p:nvPr>
            <p:ph type="title"/>
          </p:nvPr>
        </p:nvSpPr>
        <p:spPr>
          <a:xfrm>
            <a:off x="820896" y="328665"/>
            <a:ext cx="7710900" cy="974294"/>
          </a:xfrm>
          <a:prstGeom prst="rect">
            <a:avLst/>
          </a:prstGeom>
        </p:spPr>
        <p:txBody>
          <a:bodyPr spcFirstLastPara="1" wrap="square" lIns="91425" tIns="91425" rIns="91425" bIns="91425" anchor="t" anchorCtr="0">
            <a:noAutofit/>
          </a:bodyPr>
          <a:lstStyle/>
          <a:p>
            <a:pPr algn="ctr"/>
            <a:r>
              <a:rPr lang="en" sz="2800">
                <a:solidFill>
                  <a:schemeClr val="tx1"/>
                </a:solidFill>
              </a:rPr>
              <a:t>Market size overview</a:t>
            </a:r>
            <a:endParaRPr lang="en-US" sz="2800">
              <a:solidFill>
                <a:schemeClr val="tx1"/>
              </a:solidFill>
            </a:endParaRPr>
          </a:p>
        </p:txBody>
      </p:sp>
      <p:sp>
        <p:nvSpPr>
          <p:cNvPr id="1180" name="Google Shape;1180;p45"/>
          <p:cNvSpPr txBox="1"/>
          <p:nvPr/>
        </p:nvSpPr>
        <p:spPr>
          <a:xfrm>
            <a:off x="326819" y="1441951"/>
            <a:ext cx="5044996" cy="727864"/>
          </a:xfrm>
          <a:prstGeom prst="rect">
            <a:avLst/>
          </a:prstGeom>
          <a:noFill/>
          <a:ln>
            <a:noFill/>
          </a:ln>
        </p:spPr>
        <p:txBody>
          <a:bodyPr spcFirstLastPara="1" wrap="square" lIns="91425" tIns="91425" rIns="91425" bIns="91425" anchor="t" anchorCtr="0">
            <a:noAutofit/>
          </a:bodyPr>
          <a:lstStyle/>
          <a:p>
            <a:r>
              <a:rPr lang="en" sz="1200">
                <a:solidFill>
                  <a:schemeClr val="lt1"/>
                </a:solidFill>
                <a:latin typeface="Space Grotesk SemiBold"/>
                <a:ea typeface="Space Grotesk"/>
                <a:cs typeface="Space Grotesk SemiBold"/>
              </a:rPr>
              <a:t>1. Big deals have the highest individual value but the smallest      overall          market share.</a:t>
            </a:r>
            <a:br>
              <a:rPr lang="en" sz="1200">
                <a:latin typeface="Space Grotesk SemiBold"/>
                <a:ea typeface="Space Grotesk"/>
                <a:cs typeface="Space Grotesk SemiBold"/>
              </a:rPr>
            </a:br>
            <a:r>
              <a:rPr lang="en" sz="1200">
                <a:solidFill>
                  <a:schemeClr val="lt1"/>
                </a:solidFill>
                <a:latin typeface="Space Grotesk SemiBold"/>
                <a:ea typeface="Space Grotesk"/>
                <a:cs typeface="Space Grotesk SemiBold"/>
              </a:rPr>
              <a:t> 2. They require strategic nurturing and can deliver significant     ROI with    focused relationship management.</a:t>
            </a:r>
            <a:endParaRPr lang="en-US">
              <a:solidFill>
                <a:schemeClr val="lt1"/>
              </a:solidFill>
              <a:latin typeface="Space Grotesk SemiBold"/>
              <a:cs typeface="Space Grotesk SemiBold"/>
            </a:endParaRPr>
          </a:p>
        </p:txBody>
      </p:sp>
      <p:sp>
        <p:nvSpPr>
          <p:cNvPr id="1181" name="Google Shape;1181;p45"/>
          <p:cNvSpPr txBox="1"/>
          <p:nvPr/>
        </p:nvSpPr>
        <p:spPr>
          <a:xfrm>
            <a:off x="-140585" y="1126761"/>
            <a:ext cx="4849486" cy="498608"/>
          </a:xfrm>
          <a:prstGeom prst="rect">
            <a:avLst/>
          </a:prstGeom>
          <a:noFill/>
          <a:ln>
            <a:noFill/>
          </a:ln>
        </p:spPr>
        <p:txBody>
          <a:bodyPr spcFirstLastPara="1" wrap="square" lIns="91425" tIns="91425" rIns="91425" bIns="91425" anchor="b" anchorCtr="0">
            <a:noAutofit/>
          </a:bodyPr>
          <a:lstStyle/>
          <a:p>
            <a:pPr algn="r"/>
            <a:r>
              <a:rPr lang="en" sz="2000">
                <a:solidFill>
                  <a:schemeClr val="lt1"/>
                </a:solidFill>
                <a:latin typeface="Space Grotesk SemiBold"/>
                <a:ea typeface="Space Grotesk SemiBold"/>
                <a:cs typeface="Space Grotesk SemiBold"/>
                <a:sym typeface="Space Grotesk SemiBold"/>
              </a:rPr>
              <a:t>                                                                                                      OUTER CICLE-DEALSIZE=LARGE</a:t>
            </a:r>
            <a:endParaRPr lang="en-US" sz="2000">
              <a:solidFill>
                <a:schemeClr val="lt1"/>
              </a:solidFill>
              <a:latin typeface="Space Grotesk SemiBold"/>
              <a:ea typeface="Space Grotesk SemiBold"/>
              <a:cs typeface="Space Grotesk SemiBold"/>
            </a:endParaRPr>
          </a:p>
        </p:txBody>
      </p:sp>
      <p:sp>
        <p:nvSpPr>
          <p:cNvPr id="1182" name="Google Shape;1182;p45"/>
          <p:cNvSpPr txBox="1"/>
          <p:nvPr/>
        </p:nvSpPr>
        <p:spPr>
          <a:xfrm>
            <a:off x="360974" y="2717867"/>
            <a:ext cx="4956781" cy="696319"/>
          </a:xfrm>
          <a:prstGeom prst="rect">
            <a:avLst/>
          </a:prstGeom>
          <a:noFill/>
          <a:ln>
            <a:noFill/>
          </a:ln>
        </p:spPr>
        <p:txBody>
          <a:bodyPr spcFirstLastPara="1" wrap="square" lIns="91425" tIns="91425" rIns="91425" bIns="91425" anchor="t" anchorCtr="0">
            <a:noAutofit/>
          </a:bodyPr>
          <a:lstStyle/>
          <a:p>
            <a:r>
              <a:rPr lang="en" sz="1200">
                <a:solidFill>
                  <a:schemeClr val="lt1"/>
                </a:solidFill>
                <a:latin typeface="Space Grotesk SemiBold"/>
                <a:cs typeface="Space Grotesk SemiBold"/>
                <a:sym typeface="Space Grotesk"/>
              </a:rPr>
              <a:t>1. Medium deals are the primary revenue driver, accounting for    over         60% of total sales.</a:t>
            </a:r>
            <a:br>
              <a:rPr lang="en" sz="1200">
                <a:latin typeface="Space Grotesk SemiBold"/>
                <a:cs typeface="Space Grotesk SemiBold"/>
              </a:rPr>
            </a:br>
            <a:r>
              <a:rPr lang="en" sz="1200">
                <a:solidFill>
                  <a:schemeClr val="lt1"/>
                </a:solidFill>
                <a:latin typeface="Space Grotesk SemiBold"/>
                <a:cs typeface="Space Grotesk SemiBold"/>
                <a:sym typeface="Space Grotesk"/>
              </a:rPr>
              <a:t>2. They represent a stable and scalable customer base, ideal for    growth and retention strategies.</a:t>
            </a:r>
            <a:endParaRPr lang="en-US">
              <a:solidFill>
                <a:schemeClr val="lt1"/>
              </a:solidFill>
              <a:latin typeface="Space Grotesk SemiBold"/>
              <a:cs typeface="Space Grotesk SemiBold"/>
            </a:endParaRPr>
          </a:p>
        </p:txBody>
      </p:sp>
      <p:sp>
        <p:nvSpPr>
          <p:cNvPr id="1183" name="Google Shape;1183;p45"/>
          <p:cNvSpPr txBox="1"/>
          <p:nvPr/>
        </p:nvSpPr>
        <p:spPr>
          <a:xfrm>
            <a:off x="498139" y="2403291"/>
            <a:ext cx="4653300" cy="438900"/>
          </a:xfrm>
          <a:prstGeom prst="rect">
            <a:avLst/>
          </a:prstGeom>
          <a:noFill/>
          <a:ln>
            <a:noFill/>
          </a:ln>
        </p:spPr>
        <p:txBody>
          <a:bodyPr spcFirstLastPara="1" wrap="square" lIns="91425" tIns="91425" rIns="91425" bIns="91425" anchor="b" anchorCtr="0">
            <a:noAutofit/>
          </a:bodyPr>
          <a:lstStyle/>
          <a:p>
            <a:pPr algn="r"/>
            <a:r>
              <a:rPr lang="en-IN" sz="2000">
                <a:solidFill>
                  <a:schemeClr val="lt1"/>
                </a:solidFill>
                <a:latin typeface="Space Grotesk SemiBold"/>
                <a:ea typeface="Space Grotesk SemiBold"/>
                <a:cs typeface="Space Grotesk SemiBold"/>
                <a:sym typeface="Space Grotesk SemiBold"/>
              </a:rPr>
              <a:t>MIDDLE CIRCLE-DEALSIZE=MEDIUM</a:t>
            </a:r>
          </a:p>
        </p:txBody>
      </p:sp>
      <p:sp>
        <p:nvSpPr>
          <p:cNvPr id="1184" name="Google Shape;1184;p45"/>
          <p:cNvSpPr txBox="1"/>
          <p:nvPr/>
        </p:nvSpPr>
        <p:spPr>
          <a:xfrm>
            <a:off x="337806" y="3971807"/>
            <a:ext cx="5391768" cy="846430"/>
          </a:xfrm>
          <a:prstGeom prst="rect">
            <a:avLst/>
          </a:prstGeom>
          <a:noFill/>
          <a:ln>
            <a:noFill/>
          </a:ln>
        </p:spPr>
        <p:txBody>
          <a:bodyPr spcFirstLastPara="1" wrap="square" lIns="91425" tIns="91425" rIns="91425" bIns="91425" anchor="t" anchorCtr="0">
            <a:noAutofit/>
          </a:bodyPr>
          <a:lstStyle/>
          <a:p>
            <a:r>
              <a:rPr lang="en" sz="1200">
                <a:solidFill>
                  <a:schemeClr val="lt1"/>
                </a:solidFill>
                <a:latin typeface="Space Grotesk SemiBold"/>
                <a:ea typeface="Space Grotesk"/>
                <a:cs typeface="Space Grotesk SemiBold"/>
              </a:rPr>
              <a:t>1. Small deals contribute a modest share of revenue, indicating a </a:t>
            </a:r>
            <a:endParaRPr lang="en-US">
              <a:solidFill>
                <a:schemeClr val="lt1"/>
              </a:solidFill>
              <a:latin typeface="Space Grotesk SemiBold"/>
              <a:ea typeface="Space Grotesk"/>
              <a:cs typeface="Space Grotesk SemiBold"/>
            </a:endParaRPr>
          </a:p>
          <a:p>
            <a:r>
              <a:rPr lang="en" sz="1200">
                <a:solidFill>
                  <a:schemeClr val="lt1"/>
                </a:solidFill>
                <a:latin typeface="Space Grotesk SemiBold"/>
                <a:ea typeface="Space Grotesk"/>
                <a:cs typeface="Space Grotesk SemiBold"/>
              </a:rPr>
              <a:t>  high  volume, low-value segment.</a:t>
            </a:r>
            <a:endParaRPr lang="en-US">
              <a:solidFill>
                <a:schemeClr val="lt1"/>
              </a:solidFill>
              <a:latin typeface="Space Grotesk SemiBold"/>
              <a:ea typeface="Space Grotesk"/>
              <a:cs typeface="Space Grotesk SemiBold"/>
            </a:endParaRPr>
          </a:p>
          <a:p>
            <a:r>
              <a:rPr lang="en" sz="1200">
                <a:solidFill>
                  <a:schemeClr val="lt1"/>
                </a:solidFill>
                <a:latin typeface="Space Grotesk SemiBold"/>
                <a:ea typeface="Space Grotesk"/>
                <a:cs typeface="Space Grotesk SemiBold"/>
              </a:rPr>
              <a:t>2. This tier offers great potential for upselling and customer base     expansion.</a:t>
            </a:r>
            <a:endParaRPr lang="en-US">
              <a:solidFill>
                <a:schemeClr val="lt1"/>
              </a:solidFill>
              <a:latin typeface="Space Grotesk SemiBold"/>
              <a:cs typeface="Space Grotesk SemiBold"/>
            </a:endParaRPr>
          </a:p>
        </p:txBody>
      </p:sp>
      <p:sp>
        <p:nvSpPr>
          <p:cNvPr id="1185" name="Google Shape;1185;p45"/>
          <p:cNvSpPr txBox="1"/>
          <p:nvPr/>
        </p:nvSpPr>
        <p:spPr>
          <a:xfrm>
            <a:off x="498139" y="3641137"/>
            <a:ext cx="4653300" cy="438900"/>
          </a:xfrm>
          <a:prstGeom prst="rect">
            <a:avLst/>
          </a:prstGeom>
          <a:noFill/>
          <a:ln>
            <a:noFill/>
          </a:ln>
        </p:spPr>
        <p:txBody>
          <a:bodyPr spcFirstLastPara="1" wrap="square" lIns="91425" tIns="91425" rIns="91425" bIns="91425" anchor="b" anchorCtr="0">
            <a:noAutofit/>
          </a:bodyPr>
          <a:lstStyle/>
          <a:p>
            <a:pPr algn="ctr"/>
            <a:r>
              <a:rPr lang="en" sz="2000">
                <a:solidFill>
                  <a:schemeClr val="lt1"/>
                </a:solidFill>
                <a:latin typeface="Space Grotesk SemiBold"/>
                <a:ea typeface="Space Grotesk SemiBold"/>
                <a:cs typeface="Space Grotesk SemiBold"/>
                <a:sym typeface="Space Grotesk SemiBold"/>
              </a:rPr>
              <a:t>INNER CIRCLE-DEALSIZE=SMALL</a:t>
            </a:r>
            <a:endParaRPr lang="en-US" sz="2000">
              <a:solidFill>
                <a:schemeClr val="lt1"/>
              </a:solidFill>
              <a:latin typeface="Space Grotesk SemiBold"/>
              <a:ea typeface="Space Grotesk SemiBold"/>
              <a:cs typeface="Space Grotesk SemiBold"/>
            </a:endParaRPr>
          </a:p>
        </p:txBody>
      </p:sp>
      <p:sp>
        <p:nvSpPr>
          <p:cNvPr id="1186" name="Google Shape;1186;p45"/>
          <p:cNvSpPr/>
          <p:nvPr/>
        </p:nvSpPr>
        <p:spPr>
          <a:xfrm>
            <a:off x="5534158" y="1295085"/>
            <a:ext cx="3150605" cy="3102671"/>
          </a:xfrm>
          <a:prstGeom prst="ellipse">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IN">
              <a:latin typeface="Space Grotesk SemiBold"/>
              <a:ea typeface="Arvo"/>
              <a:cs typeface="Space Grotesk SemiBold"/>
              <a:sym typeface="Arvo"/>
            </a:endParaRPr>
          </a:p>
        </p:txBody>
      </p:sp>
      <p:sp>
        <p:nvSpPr>
          <p:cNvPr id="1187" name="Google Shape;1187;p45"/>
          <p:cNvSpPr/>
          <p:nvPr/>
        </p:nvSpPr>
        <p:spPr>
          <a:xfrm>
            <a:off x="6132886" y="1850683"/>
            <a:ext cx="1979698" cy="2011896"/>
          </a:xfrm>
          <a:prstGeom prst="ellipse">
            <a:avLst/>
          </a:prstGeom>
          <a:solidFill>
            <a:srgbClr val="3CFAE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IN">
              <a:latin typeface="Space Grotesk SemiBold"/>
              <a:ea typeface="Arvo"/>
              <a:cs typeface="Space Grotesk SemiBold"/>
              <a:sym typeface="Arvo"/>
            </a:endParaRPr>
          </a:p>
        </p:txBody>
      </p:sp>
      <p:sp>
        <p:nvSpPr>
          <p:cNvPr id="1188" name="Google Shape;1188;p45"/>
          <p:cNvSpPr/>
          <p:nvPr/>
        </p:nvSpPr>
        <p:spPr>
          <a:xfrm>
            <a:off x="6596730" y="2362822"/>
            <a:ext cx="1060061" cy="106006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IN">
              <a:latin typeface="Space Grotesk SemiBold"/>
              <a:ea typeface="Arvo"/>
              <a:cs typeface="Space Grotesk SemiBold"/>
              <a:sym typeface="Arvo"/>
            </a:endParaRPr>
          </a:p>
        </p:txBody>
      </p:sp>
      <p:sp>
        <p:nvSpPr>
          <p:cNvPr id="1189" name="Google Shape;1189;p45"/>
          <p:cNvSpPr txBox="1"/>
          <p:nvPr/>
        </p:nvSpPr>
        <p:spPr>
          <a:xfrm>
            <a:off x="6479307" y="1442672"/>
            <a:ext cx="1254963" cy="411936"/>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400" b="1">
                <a:solidFill>
                  <a:schemeClr val="bg1"/>
                </a:solidFill>
                <a:ea typeface="Space Grotesk SemiBold"/>
                <a:sym typeface="Space Grotesk SemiBold"/>
              </a:rPr>
              <a:t>₹1.09</a:t>
            </a:r>
            <a:r>
              <a:rPr lang="en" sz="2400" b="1">
                <a:solidFill>
                  <a:schemeClr val="bg1"/>
                </a:solidFill>
                <a:latin typeface="Space Grotesk SemiBold"/>
                <a:ea typeface="Space Grotesk SemiBold"/>
                <a:cs typeface="Space Grotesk SemiBold"/>
                <a:sym typeface="Space Grotesk SemiBold"/>
              </a:rPr>
              <a:t>M</a:t>
            </a:r>
            <a:endParaRPr lang="en-US" sz="2400" b="1">
              <a:solidFill>
                <a:schemeClr val="bg1"/>
              </a:solidFill>
              <a:latin typeface="Space Grotesk SemiBold"/>
              <a:ea typeface="Space Grotesk SemiBold"/>
              <a:cs typeface="Space Grotesk SemiBold"/>
            </a:endParaRPr>
          </a:p>
        </p:txBody>
      </p:sp>
      <p:sp>
        <p:nvSpPr>
          <p:cNvPr id="1190" name="Google Shape;1190;p45"/>
          <p:cNvSpPr txBox="1"/>
          <p:nvPr/>
        </p:nvSpPr>
        <p:spPr>
          <a:xfrm>
            <a:off x="6488010" y="1983606"/>
            <a:ext cx="1248545" cy="413243"/>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400" b="1">
                <a:solidFill>
                  <a:srgbClr val="040C28"/>
                </a:solidFill>
                <a:ea typeface="Space Grotesk SemiBold"/>
                <a:sym typeface="Space Grotesk SemiBold"/>
              </a:rPr>
              <a:t>₹</a:t>
            </a:r>
            <a:r>
              <a:rPr lang="en" sz="2400" b="1">
                <a:solidFill>
                  <a:schemeClr val="dk1"/>
                </a:solidFill>
                <a:ea typeface="Space Grotesk SemiBold"/>
                <a:sym typeface="Space Grotesk SemiBold"/>
              </a:rPr>
              <a:t>6.08</a:t>
            </a:r>
            <a:r>
              <a:rPr lang="en" sz="2400" b="1">
                <a:solidFill>
                  <a:schemeClr val="dk1"/>
                </a:solidFill>
                <a:latin typeface="Space Grotesk SemiBold"/>
                <a:ea typeface="Space Grotesk SemiBold"/>
                <a:cs typeface="Space Grotesk SemiBold"/>
              </a:rPr>
              <a:t>M</a:t>
            </a:r>
            <a:endParaRPr lang="en-US" sz="2400" b="1">
              <a:solidFill>
                <a:schemeClr val="dk1"/>
              </a:solidFill>
              <a:latin typeface="Space Grotesk SemiBold"/>
              <a:ea typeface="Space Grotesk SemiBold"/>
              <a:cs typeface="Space Grotesk SemiBold"/>
            </a:endParaRPr>
          </a:p>
        </p:txBody>
      </p:sp>
      <p:sp>
        <p:nvSpPr>
          <p:cNvPr id="1191" name="Google Shape;1191;p45"/>
          <p:cNvSpPr txBox="1"/>
          <p:nvPr/>
        </p:nvSpPr>
        <p:spPr>
          <a:xfrm>
            <a:off x="6488011" y="2718011"/>
            <a:ext cx="1192200" cy="340800"/>
          </a:xfrm>
          <a:prstGeom prst="rect">
            <a:avLst/>
          </a:prstGeom>
          <a:noFill/>
          <a:ln>
            <a:noFill/>
          </a:ln>
        </p:spPr>
        <p:txBody>
          <a:bodyPr spcFirstLastPara="1" wrap="square" lIns="91425" tIns="91425" rIns="91425" bIns="91425" anchor="ctr" anchorCtr="0">
            <a:noAutofit/>
          </a:bodyPr>
          <a:lstStyle/>
          <a:p>
            <a:pPr marL="0" lvl="0" indent="0" algn="ctr">
              <a:spcBef>
                <a:spcPts val="0"/>
              </a:spcBef>
              <a:spcAft>
                <a:spcPts val="0"/>
              </a:spcAft>
              <a:buNone/>
            </a:pPr>
            <a:r>
              <a:rPr lang="en" sz="2400" b="1">
                <a:solidFill>
                  <a:srgbClr val="040C28"/>
                </a:solidFill>
                <a:ea typeface="Space Grotesk SemiBold"/>
                <a:sym typeface="Space Grotesk SemiBold"/>
              </a:rPr>
              <a:t>₹</a:t>
            </a:r>
            <a:r>
              <a:rPr lang="en" sz="2400" b="1">
                <a:solidFill>
                  <a:schemeClr val="dk1"/>
                </a:solidFill>
                <a:latin typeface="Space Grotesk SemiBold"/>
                <a:ea typeface="Space Grotesk SemiBold"/>
                <a:cs typeface="Space Grotesk SemiBold"/>
                <a:sym typeface="Space Grotesk SemiBold"/>
              </a:rPr>
              <a:t>2.6M</a:t>
            </a:r>
            <a:endParaRPr lang="en-US" sz="2400" b="1">
              <a:solidFill>
                <a:schemeClr val="dk1"/>
              </a:solidFill>
              <a:latin typeface="Space Grotesk SemiBold"/>
              <a:ea typeface="Space Grotesk SemiBold"/>
              <a:cs typeface="Space Grotesk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pic>
        <p:nvPicPr>
          <p:cNvPr id="2" name="Picture 1">
            <a:extLst>
              <a:ext uri="{FF2B5EF4-FFF2-40B4-BE49-F238E27FC236}">
                <a16:creationId xmlns:a16="http://schemas.microsoft.com/office/drawing/2014/main" id="{249DFF09-DF00-D53F-D468-18E69FFC66F3}"/>
              </a:ext>
            </a:extLst>
          </p:cNvPr>
          <p:cNvPicPr>
            <a:picLocks noChangeAspect="1"/>
          </p:cNvPicPr>
          <p:nvPr/>
        </p:nvPicPr>
        <p:blipFill>
          <a:blip r:embed="rId3"/>
          <a:stretch>
            <a:fillRect/>
          </a:stretch>
        </p:blipFill>
        <p:spPr>
          <a:xfrm>
            <a:off x="0" y="0"/>
            <a:ext cx="9144000" cy="5143500"/>
          </a:xfrm>
          <a:prstGeom prst="rect">
            <a:avLst/>
          </a:prstGeom>
        </p:spPr>
      </p:pic>
      <p:sp>
        <p:nvSpPr>
          <p:cNvPr id="860" name="Google Shape;860;p31"/>
          <p:cNvSpPr txBox="1">
            <a:spLocks noGrp="1"/>
          </p:cNvSpPr>
          <p:nvPr>
            <p:ph type="title" idx="15"/>
          </p:nvPr>
        </p:nvSpPr>
        <p:spPr>
          <a:xfrm>
            <a:off x="713100" y="465504"/>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Table of contents</a:t>
            </a:r>
            <a:endParaRPr lang="en-US" sz="2400"/>
          </a:p>
        </p:txBody>
      </p:sp>
      <p:graphicFrame>
        <p:nvGraphicFramePr>
          <p:cNvPr id="28" name="Table 27">
            <a:extLst>
              <a:ext uri="{FF2B5EF4-FFF2-40B4-BE49-F238E27FC236}">
                <a16:creationId xmlns:a16="http://schemas.microsoft.com/office/drawing/2014/main" id="{13E8C57E-9F5E-FAF9-6B19-5BFE104D3778}"/>
              </a:ext>
            </a:extLst>
          </p:cNvPr>
          <p:cNvGraphicFramePr>
            <a:graphicFrameLocks noGrp="1"/>
          </p:cNvGraphicFramePr>
          <p:nvPr>
            <p:extLst>
              <p:ext uri="{D42A27DB-BD31-4B8C-83A1-F6EECF244321}">
                <p14:modId xmlns:p14="http://schemas.microsoft.com/office/powerpoint/2010/main" val="1304263258"/>
              </p:ext>
            </p:extLst>
          </p:nvPr>
        </p:nvGraphicFramePr>
        <p:xfrm>
          <a:off x="1996234" y="1285827"/>
          <a:ext cx="4993149" cy="1506390"/>
        </p:xfrm>
        <a:graphic>
          <a:graphicData uri="http://schemas.openxmlformats.org/drawingml/2006/table">
            <a:tbl>
              <a:tblPr firstRow="1" bandRow="1">
                <a:tableStyleId>{65D47868-F4C6-4F2F-8F46-E3ABBB139D8D}</a:tableStyleId>
              </a:tblPr>
              <a:tblGrid>
                <a:gridCol w="655169">
                  <a:extLst>
                    <a:ext uri="{9D8B030D-6E8A-4147-A177-3AD203B41FA5}">
                      <a16:colId xmlns:a16="http://schemas.microsoft.com/office/drawing/2014/main" val="551925616"/>
                    </a:ext>
                  </a:extLst>
                </a:gridCol>
                <a:gridCol w="4337980">
                  <a:extLst>
                    <a:ext uri="{9D8B030D-6E8A-4147-A177-3AD203B41FA5}">
                      <a16:colId xmlns:a16="http://schemas.microsoft.com/office/drawing/2014/main" val="2300748736"/>
                    </a:ext>
                  </a:extLst>
                </a:gridCol>
              </a:tblGrid>
              <a:tr h="393871">
                <a:tc>
                  <a:txBody>
                    <a:bodyPr/>
                    <a:lstStyle/>
                    <a:p>
                      <a:pPr lvl="0" algn="l">
                        <a:lnSpc>
                          <a:spcPct val="100000"/>
                        </a:lnSpc>
                        <a:spcBef>
                          <a:spcPts val="0"/>
                        </a:spcBef>
                        <a:spcAft>
                          <a:spcPts val="0"/>
                        </a:spcAft>
                        <a:buNone/>
                      </a:pPr>
                      <a:r>
                        <a:rPr lang="en-US" b="0">
                          <a:solidFill>
                            <a:schemeClr val="bg1"/>
                          </a:solidFill>
                          <a:latin typeface="Space Grotesk SemiBold"/>
                        </a:rPr>
                        <a:t>S.no:</a:t>
                      </a:r>
                    </a:p>
                  </a:txBody>
                  <a:tcPr/>
                </a:tc>
                <a:tc>
                  <a:txBody>
                    <a:bodyPr/>
                    <a:lstStyle/>
                    <a:p>
                      <a:pPr lvl="0" algn="l">
                        <a:lnSpc>
                          <a:spcPct val="100000"/>
                        </a:lnSpc>
                        <a:spcBef>
                          <a:spcPts val="0"/>
                        </a:spcBef>
                        <a:spcAft>
                          <a:spcPts val="0"/>
                        </a:spcAft>
                        <a:buNone/>
                      </a:pPr>
                      <a:r>
                        <a:rPr lang="en-US" sz="1400" b="0" i="0" u="none" strike="noStrike" noProof="0">
                          <a:solidFill>
                            <a:schemeClr val="bg1"/>
                          </a:solidFill>
                          <a:latin typeface="Space Grotesk SemiBold"/>
                        </a:rPr>
                        <a:t>                             Contents</a:t>
                      </a:r>
                    </a:p>
                  </a:txBody>
                  <a:tcPr/>
                </a:tc>
                <a:extLst>
                  <a:ext uri="{0D108BD9-81ED-4DB2-BD59-A6C34878D82A}">
                    <a16:rowId xmlns:a16="http://schemas.microsoft.com/office/drawing/2014/main" val="2813962228"/>
                  </a:ext>
                </a:extLst>
              </a:tr>
              <a:tr h="370840">
                <a:tc>
                  <a:txBody>
                    <a:bodyPr/>
                    <a:lstStyle/>
                    <a:p>
                      <a:r>
                        <a:rPr lang="en-US">
                          <a:solidFill>
                            <a:schemeClr val="bg1"/>
                          </a:solidFill>
                          <a:latin typeface="Space Grotesk SemiBold"/>
                        </a:rPr>
                        <a:t>1.</a:t>
                      </a:r>
                    </a:p>
                  </a:txBody>
                  <a:tcPr/>
                </a:tc>
                <a:tc>
                  <a:txBody>
                    <a:bodyPr/>
                    <a:lstStyle/>
                    <a:p>
                      <a:pPr lvl="0">
                        <a:buNone/>
                      </a:pPr>
                      <a:r>
                        <a:rPr lang="en-US" sz="1400" b="0" i="0" u="none" strike="noStrike" noProof="0">
                          <a:solidFill>
                            <a:schemeClr val="bg1"/>
                          </a:solidFill>
                          <a:latin typeface="Space Grotesk SemiBold"/>
                        </a:rPr>
                        <a:t>Our Company &amp; About Us</a:t>
                      </a:r>
                      <a:endParaRPr lang="en-US">
                        <a:solidFill>
                          <a:schemeClr val="bg1"/>
                        </a:solidFill>
                        <a:latin typeface="Space Grotesk SemiBold"/>
                      </a:endParaRPr>
                    </a:p>
                  </a:txBody>
                  <a:tcPr/>
                </a:tc>
                <a:extLst>
                  <a:ext uri="{0D108BD9-81ED-4DB2-BD59-A6C34878D82A}">
                    <a16:rowId xmlns:a16="http://schemas.microsoft.com/office/drawing/2014/main" val="1303959270"/>
                  </a:ext>
                </a:extLst>
              </a:tr>
              <a:tr h="370840">
                <a:tc>
                  <a:txBody>
                    <a:bodyPr/>
                    <a:lstStyle/>
                    <a:p>
                      <a:r>
                        <a:rPr lang="en-US">
                          <a:solidFill>
                            <a:schemeClr val="bg1"/>
                          </a:solidFill>
                          <a:latin typeface="Space Grotesk SemiBold"/>
                        </a:rPr>
                        <a:t>2.</a:t>
                      </a:r>
                    </a:p>
                  </a:txBody>
                  <a:tcPr/>
                </a:tc>
                <a:tc>
                  <a:txBody>
                    <a:bodyPr/>
                    <a:lstStyle/>
                    <a:p>
                      <a:pPr lvl="0">
                        <a:buNone/>
                      </a:pPr>
                      <a:r>
                        <a:rPr lang="en-US" sz="1400" b="0" i="0" u="none" strike="noStrike" noProof="0">
                          <a:solidFill>
                            <a:schemeClr val="bg1"/>
                          </a:solidFill>
                          <a:latin typeface="Space Grotesk SemiBold"/>
                        </a:rPr>
                        <a:t>Introduction: Sales Trends &amp; Objectives</a:t>
                      </a:r>
                      <a:endParaRPr lang="en-US">
                        <a:solidFill>
                          <a:schemeClr val="bg1"/>
                        </a:solidFill>
                        <a:latin typeface="Space Grotesk SemiBold"/>
                      </a:endParaRPr>
                    </a:p>
                  </a:txBody>
                  <a:tcPr/>
                </a:tc>
                <a:extLst>
                  <a:ext uri="{0D108BD9-81ED-4DB2-BD59-A6C34878D82A}">
                    <a16:rowId xmlns:a16="http://schemas.microsoft.com/office/drawing/2014/main" val="3730797697"/>
                  </a:ext>
                </a:extLst>
              </a:tr>
              <a:tr h="370839">
                <a:tc>
                  <a:txBody>
                    <a:bodyPr/>
                    <a:lstStyle/>
                    <a:p>
                      <a:pPr lvl="0">
                        <a:buNone/>
                      </a:pPr>
                      <a:endParaRPr lang="en-US">
                        <a:solidFill>
                          <a:schemeClr val="bg1"/>
                        </a:solidFill>
                        <a:latin typeface="Space Grotesk SemiBold"/>
                      </a:endParaRPr>
                    </a:p>
                  </a:txBody>
                  <a:tcPr/>
                </a:tc>
                <a:tc>
                  <a:txBody>
                    <a:bodyPr/>
                    <a:lstStyle/>
                    <a:p>
                      <a:pPr lvl="0">
                        <a:buNone/>
                      </a:pPr>
                      <a:endParaRPr lang="en-US" sz="1400" b="0" i="0" u="none" strike="noStrike" noProof="0">
                        <a:solidFill>
                          <a:schemeClr val="bg1"/>
                        </a:solidFill>
                        <a:latin typeface="Space Grotesk SemiBold"/>
                      </a:endParaRPr>
                    </a:p>
                  </a:txBody>
                  <a:tcPr/>
                </a:tc>
                <a:extLst>
                  <a:ext uri="{0D108BD9-81ED-4DB2-BD59-A6C34878D82A}">
                    <a16:rowId xmlns:a16="http://schemas.microsoft.com/office/drawing/2014/main" val="277631234"/>
                  </a:ext>
                </a:extLst>
              </a:tr>
            </a:tbl>
          </a:graphicData>
        </a:graphic>
      </p:graphicFrame>
      <p:graphicFrame>
        <p:nvGraphicFramePr>
          <p:cNvPr id="29" name="Table 28">
            <a:extLst>
              <a:ext uri="{FF2B5EF4-FFF2-40B4-BE49-F238E27FC236}">
                <a16:creationId xmlns:a16="http://schemas.microsoft.com/office/drawing/2014/main" id="{9AFE747A-CC5A-AB9A-760A-8F55A2E82F48}"/>
              </a:ext>
            </a:extLst>
          </p:cNvPr>
          <p:cNvGraphicFramePr>
            <a:graphicFrameLocks noGrp="1"/>
          </p:cNvGraphicFramePr>
          <p:nvPr>
            <p:extLst>
              <p:ext uri="{D42A27DB-BD31-4B8C-83A1-F6EECF244321}">
                <p14:modId xmlns:p14="http://schemas.microsoft.com/office/powerpoint/2010/main" val="870956542"/>
              </p:ext>
            </p:extLst>
          </p:nvPr>
        </p:nvGraphicFramePr>
        <p:xfrm>
          <a:off x="2000249" y="2038864"/>
          <a:ext cx="4993206" cy="2225034"/>
        </p:xfrm>
        <a:graphic>
          <a:graphicData uri="http://schemas.openxmlformats.org/drawingml/2006/table">
            <a:tbl>
              <a:tblPr firstRow="1" bandRow="1">
                <a:tableStyleId>{65D47868-F4C6-4F2F-8F46-E3ABBB139D8D}</a:tableStyleId>
              </a:tblPr>
              <a:tblGrid>
                <a:gridCol w="637145">
                  <a:extLst>
                    <a:ext uri="{9D8B030D-6E8A-4147-A177-3AD203B41FA5}">
                      <a16:colId xmlns:a16="http://schemas.microsoft.com/office/drawing/2014/main" val="4165644070"/>
                    </a:ext>
                  </a:extLst>
                </a:gridCol>
                <a:gridCol w="4356061">
                  <a:extLst>
                    <a:ext uri="{9D8B030D-6E8A-4147-A177-3AD203B41FA5}">
                      <a16:colId xmlns:a16="http://schemas.microsoft.com/office/drawing/2014/main" val="3326685805"/>
                    </a:ext>
                  </a:extLst>
                </a:gridCol>
              </a:tblGrid>
              <a:tr h="370839">
                <a:tc>
                  <a:txBody>
                    <a:bodyPr/>
                    <a:lstStyle/>
                    <a:p>
                      <a:endParaRPr lang="en-US">
                        <a:solidFill>
                          <a:schemeClr val="bg1"/>
                        </a:solidFill>
                        <a:latin typeface="Space Grotesk SemiBold"/>
                      </a:endParaRPr>
                    </a:p>
                  </a:txBody>
                  <a:tcPr/>
                </a:tc>
                <a:tc>
                  <a:txBody>
                    <a:bodyPr/>
                    <a:lstStyle/>
                    <a:p>
                      <a:endParaRPr lang="en-US" sz="1400" b="0" i="0" u="none" strike="noStrike" noProof="0">
                        <a:solidFill>
                          <a:schemeClr val="bg1"/>
                        </a:solidFill>
                        <a:latin typeface="Space Grotesk SemiBold"/>
                      </a:endParaRPr>
                    </a:p>
                  </a:txBody>
                  <a:tcPr/>
                </a:tc>
                <a:extLst>
                  <a:ext uri="{0D108BD9-81ED-4DB2-BD59-A6C34878D82A}">
                    <a16:rowId xmlns:a16="http://schemas.microsoft.com/office/drawing/2014/main" val="445783533"/>
                  </a:ext>
                </a:extLst>
              </a:tr>
              <a:tr h="370839">
                <a:tc>
                  <a:txBody>
                    <a:bodyPr/>
                    <a:lstStyle/>
                    <a:p>
                      <a:r>
                        <a:rPr lang="en-US">
                          <a:solidFill>
                            <a:schemeClr val="bg1"/>
                          </a:solidFill>
                          <a:latin typeface="Space Grotesk SemiBold"/>
                        </a:rPr>
                        <a:t>3.</a:t>
                      </a:r>
                    </a:p>
                  </a:txBody>
                  <a:tcPr/>
                </a:tc>
                <a:tc>
                  <a:txBody>
                    <a:bodyPr/>
                    <a:lstStyle/>
                    <a:p>
                      <a:pPr lvl="0">
                        <a:buNone/>
                      </a:pPr>
                      <a:r>
                        <a:rPr lang="en-US" sz="1400" b="0" i="0" u="none" strike="noStrike" noProof="0">
                          <a:solidFill>
                            <a:schemeClr val="bg1"/>
                          </a:solidFill>
                          <a:latin typeface="Space Grotesk SemiBold"/>
                        </a:rPr>
                        <a:t>Key Performance Indicators (KPIs)</a:t>
                      </a:r>
                      <a:endParaRPr lang="en-US">
                        <a:solidFill>
                          <a:schemeClr val="bg1"/>
                        </a:solidFill>
                        <a:latin typeface="Space Grotesk SemiBold"/>
                      </a:endParaRPr>
                    </a:p>
                  </a:txBody>
                  <a:tcPr/>
                </a:tc>
                <a:extLst>
                  <a:ext uri="{0D108BD9-81ED-4DB2-BD59-A6C34878D82A}">
                    <a16:rowId xmlns:a16="http://schemas.microsoft.com/office/drawing/2014/main" val="265112069"/>
                  </a:ext>
                </a:extLst>
              </a:tr>
              <a:tr h="370839">
                <a:tc>
                  <a:txBody>
                    <a:bodyPr/>
                    <a:lstStyle/>
                    <a:p>
                      <a:r>
                        <a:rPr lang="en-US">
                          <a:solidFill>
                            <a:schemeClr val="bg1"/>
                          </a:solidFill>
                          <a:latin typeface="Space Grotesk SemiBold"/>
                        </a:rPr>
                        <a:t>4.</a:t>
                      </a:r>
                    </a:p>
                  </a:txBody>
                  <a:tcPr/>
                </a:tc>
                <a:tc>
                  <a:txBody>
                    <a:bodyPr/>
                    <a:lstStyle/>
                    <a:p>
                      <a:pPr lvl="0">
                        <a:buNone/>
                      </a:pPr>
                      <a:r>
                        <a:rPr lang="en-US" sz="1400" b="0" i="0" u="none" strike="noStrike" noProof="0">
                          <a:solidFill>
                            <a:schemeClr val="bg1"/>
                          </a:solidFill>
                          <a:latin typeface="Space Grotesk SemiBold"/>
                        </a:rPr>
                        <a:t>Sales Growth Over Time</a:t>
                      </a:r>
                      <a:endParaRPr lang="en-US">
                        <a:solidFill>
                          <a:schemeClr val="bg1"/>
                        </a:solidFill>
                        <a:latin typeface="Space Grotesk SemiBold"/>
                      </a:endParaRPr>
                    </a:p>
                  </a:txBody>
                  <a:tcPr/>
                </a:tc>
                <a:extLst>
                  <a:ext uri="{0D108BD9-81ED-4DB2-BD59-A6C34878D82A}">
                    <a16:rowId xmlns:a16="http://schemas.microsoft.com/office/drawing/2014/main" val="2736035032"/>
                  </a:ext>
                </a:extLst>
              </a:tr>
              <a:tr h="370839">
                <a:tc>
                  <a:txBody>
                    <a:bodyPr/>
                    <a:lstStyle/>
                    <a:p>
                      <a:r>
                        <a:rPr lang="en-US">
                          <a:solidFill>
                            <a:schemeClr val="bg1"/>
                          </a:solidFill>
                          <a:latin typeface="Space Grotesk SemiBold"/>
                        </a:rPr>
                        <a:t>5.</a:t>
                      </a:r>
                    </a:p>
                  </a:txBody>
                  <a:tcPr/>
                </a:tc>
                <a:tc>
                  <a:txBody>
                    <a:bodyPr/>
                    <a:lstStyle/>
                    <a:p>
                      <a:pPr marL="0" lvl="0" indent="0" algn="l">
                        <a:lnSpc>
                          <a:spcPct val="100000"/>
                        </a:lnSpc>
                        <a:spcBef>
                          <a:spcPts val="0"/>
                        </a:spcBef>
                        <a:spcAft>
                          <a:spcPts val="0"/>
                        </a:spcAft>
                        <a:buNone/>
                      </a:pPr>
                      <a:r>
                        <a:rPr lang="en-US" sz="1400" b="0" i="0" u="none" strike="noStrike" noProof="0">
                          <a:solidFill>
                            <a:schemeClr val="bg1"/>
                          </a:solidFill>
                          <a:latin typeface="Space Grotesk SemiBold"/>
                        </a:rPr>
                        <a:t>Top-Selling Countries</a:t>
                      </a:r>
                      <a:endParaRPr lang="en-US">
                        <a:solidFill>
                          <a:schemeClr val="bg1"/>
                        </a:solidFill>
                        <a:latin typeface="Space Grotesk SemiBold"/>
                      </a:endParaRPr>
                    </a:p>
                  </a:txBody>
                  <a:tcPr/>
                </a:tc>
                <a:extLst>
                  <a:ext uri="{0D108BD9-81ED-4DB2-BD59-A6C34878D82A}">
                    <a16:rowId xmlns:a16="http://schemas.microsoft.com/office/drawing/2014/main" val="2777264187"/>
                  </a:ext>
                </a:extLst>
              </a:tr>
              <a:tr h="370839">
                <a:tc>
                  <a:txBody>
                    <a:bodyPr/>
                    <a:lstStyle/>
                    <a:p>
                      <a:r>
                        <a:rPr lang="en-US">
                          <a:solidFill>
                            <a:schemeClr val="bg1"/>
                          </a:solidFill>
                          <a:latin typeface="Space Grotesk SemiBold"/>
                        </a:rPr>
                        <a:t>6.</a:t>
                      </a:r>
                    </a:p>
                  </a:txBody>
                  <a:tcPr/>
                </a:tc>
                <a:tc>
                  <a:txBody>
                    <a:bodyPr/>
                    <a:lstStyle/>
                    <a:p>
                      <a:pPr lvl="0">
                        <a:buNone/>
                      </a:pPr>
                      <a:r>
                        <a:rPr lang="en-US" sz="1400" b="0" i="0" u="none" strike="noStrike" noProof="0">
                          <a:solidFill>
                            <a:schemeClr val="bg1"/>
                          </a:solidFill>
                          <a:latin typeface="Space Grotesk SemiBold"/>
                        </a:rPr>
                        <a:t>Top Product Lines</a:t>
                      </a:r>
                      <a:endParaRPr lang="en-US">
                        <a:solidFill>
                          <a:schemeClr val="bg1"/>
                        </a:solidFill>
                        <a:latin typeface="Space Grotesk SemiBold"/>
                      </a:endParaRPr>
                    </a:p>
                  </a:txBody>
                  <a:tcPr/>
                </a:tc>
                <a:extLst>
                  <a:ext uri="{0D108BD9-81ED-4DB2-BD59-A6C34878D82A}">
                    <a16:rowId xmlns:a16="http://schemas.microsoft.com/office/drawing/2014/main" val="905056671"/>
                  </a:ext>
                </a:extLst>
              </a:tr>
              <a:tr h="370839">
                <a:tc>
                  <a:txBody>
                    <a:bodyPr/>
                    <a:lstStyle/>
                    <a:p>
                      <a:r>
                        <a:rPr lang="en-US">
                          <a:solidFill>
                            <a:schemeClr val="bg1"/>
                          </a:solidFill>
                          <a:latin typeface="Space Grotesk SemiBold"/>
                        </a:rPr>
                        <a:t>7.</a:t>
                      </a:r>
                    </a:p>
                  </a:txBody>
                  <a:tcPr/>
                </a:tc>
                <a:tc>
                  <a:txBody>
                    <a:bodyPr/>
                    <a:lstStyle/>
                    <a:p>
                      <a:pPr lvl="0">
                        <a:buNone/>
                      </a:pPr>
                      <a:r>
                        <a:rPr lang="en-US" sz="1400" b="0" i="0" u="none" strike="noStrike" noProof="0">
                          <a:solidFill>
                            <a:schemeClr val="bg1"/>
                          </a:solidFill>
                          <a:latin typeface="Space Grotesk SemiBold"/>
                        </a:rPr>
                        <a:t>Buyer Persona Infographic</a:t>
                      </a:r>
                      <a:endParaRPr lang="en-US">
                        <a:solidFill>
                          <a:schemeClr val="bg1"/>
                        </a:solidFill>
                        <a:latin typeface="Space Grotesk SemiBold"/>
                      </a:endParaRPr>
                    </a:p>
                  </a:txBody>
                  <a:tcPr/>
                </a:tc>
                <a:extLst>
                  <a:ext uri="{0D108BD9-81ED-4DB2-BD59-A6C34878D82A}">
                    <a16:rowId xmlns:a16="http://schemas.microsoft.com/office/drawing/2014/main" val="219791522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pic>
        <p:nvPicPr>
          <p:cNvPr id="3" name="Picture 2">
            <a:extLst>
              <a:ext uri="{FF2B5EF4-FFF2-40B4-BE49-F238E27FC236}">
                <a16:creationId xmlns:a16="http://schemas.microsoft.com/office/drawing/2014/main" id="{6B806376-C322-7869-C167-9DE986ADEA7E}"/>
              </a:ext>
            </a:extLst>
          </p:cNvPr>
          <p:cNvPicPr>
            <a:picLocks noChangeAspect="1"/>
          </p:cNvPicPr>
          <p:nvPr/>
        </p:nvPicPr>
        <p:blipFill>
          <a:blip r:embed="rId3"/>
          <a:stretch>
            <a:fillRect/>
          </a:stretch>
        </p:blipFill>
        <p:spPr>
          <a:xfrm>
            <a:off x="0" y="0"/>
            <a:ext cx="9144000" cy="5143500"/>
          </a:xfrm>
          <a:prstGeom prst="rect">
            <a:avLst/>
          </a:prstGeom>
        </p:spPr>
      </p:pic>
      <p:sp>
        <p:nvSpPr>
          <p:cNvPr id="8" name="Scroll: Horizontal 7">
            <a:extLst>
              <a:ext uri="{FF2B5EF4-FFF2-40B4-BE49-F238E27FC236}">
                <a16:creationId xmlns:a16="http://schemas.microsoft.com/office/drawing/2014/main" id="{A106F8F0-13E6-2C02-C481-4E885BB03D95}"/>
              </a:ext>
            </a:extLst>
          </p:cNvPr>
          <p:cNvSpPr/>
          <p:nvPr/>
        </p:nvSpPr>
        <p:spPr>
          <a:xfrm>
            <a:off x="479912" y="3555001"/>
            <a:ext cx="4078927" cy="1176200"/>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Scroll: Horizontal 5">
            <a:extLst>
              <a:ext uri="{FF2B5EF4-FFF2-40B4-BE49-F238E27FC236}">
                <a16:creationId xmlns:a16="http://schemas.microsoft.com/office/drawing/2014/main" id="{1EA422E5-2420-EAA2-0AB3-28E639CC83A7}"/>
              </a:ext>
            </a:extLst>
          </p:cNvPr>
          <p:cNvSpPr/>
          <p:nvPr/>
        </p:nvSpPr>
        <p:spPr>
          <a:xfrm>
            <a:off x="4217831" y="1608812"/>
            <a:ext cx="4411014" cy="1925330"/>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4" name="Ribbon: Tilted Up 3">
            <a:extLst>
              <a:ext uri="{FF2B5EF4-FFF2-40B4-BE49-F238E27FC236}">
                <a16:creationId xmlns:a16="http://schemas.microsoft.com/office/drawing/2014/main" id="{893212F8-C3F4-6DB3-AE47-CB726E98B419}"/>
              </a:ext>
            </a:extLst>
          </p:cNvPr>
          <p:cNvSpPr/>
          <p:nvPr/>
        </p:nvSpPr>
        <p:spPr>
          <a:xfrm>
            <a:off x="1113822" y="357391"/>
            <a:ext cx="6645726" cy="682372"/>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196" name="Google Shape;1196;p46"/>
          <p:cNvSpPr txBox="1">
            <a:spLocks noGrp="1"/>
          </p:cNvSpPr>
          <p:nvPr>
            <p:ph type="title"/>
          </p:nvPr>
        </p:nvSpPr>
        <p:spPr>
          <a:xfrm>
            <a:off x="705377" y="356922"/>
            <a:ext cx="7710900" cy="572700"/>
          </a:xfrm>
          <a:prstGeom prst="rect">
            <a:avLst/>
          </a:prstGeom>
        </p:spPr>
        <p:txBody>
          <a:bodyPr spcFirstLastPara="1" wrap="square" lIns="91425" tIns="91425" rIns="91425" bIns="91425" anchor="t" anchorCtr="0">
            <a:noAutofit/>
          </a:bodyPr>
          <a:lstStyle/>
          <a:p>
            <a:pPr algn="ctr"/>
            <a:r>
              <a:rPr lang="en" sz="2800">
                <a:solidFill>
                  <a:schemeClr val="tx1"/>
                </a:solidFill>
              </a:rPr>
              <a:t>Product stats  </a:t>
            </a:r>
            <a:endParaRPr lang="en-US" sz="2800">
              <a:solidFill>
                <a:schemeClr val="tx1"/>
              </a:solidFill>
            </a:endParaRPr>
          </a:p>
        </p:txBody>
      </p:sp>
      <p:sp>
        <p:nvSpPr>
          <p:cNvPr id="1199" name="Google Shape;1199;p46"/>
          <p:cNvSpPr txBox="1"/>
          <p:nvPr/>
        </p:nvSpPr>
        <p:spPr>
          <a:xfrm>
            <a:off x="743412" y="4077339"/>
            <a:ext cx="1727920" cy="335496"/>
          </a:xfrm>
          <a:prstGeom prst="rect">
            <a:avLst/>
          </a:prstGeom>
          <a:noFill/>
          <a:ln>
            <a:noFill/>
          </a:ln>
        </p:spPr>
        <p:txBody>
          <a:bodyPr spcFirstLastPara="1" wrap="square" lIns="91425" tIns="91425" rIns="91425" bIns="91425" anchor="t" anchorCtr="0">
            <a:noAutofit/>
          </a:bodyPr>
          <a:lstStyle/>
          <a:p>
            <a:r>
              <a:rPr lang="en">
                <a:solidFill>
                  <a:schemeClr val="lt1"/>
                </a:solidFill>
                <a:latin typeface="Space Grotesk SemiBold"/>
                <a:ea typeface="Space Grotesk"/>
                <a:cs typeface="Space Grotesk SemiBold"/>
              </a:rPr>
              <a:t>Customers in USA</a:t>
            </a:r>
          </a:p>
        </p:txBody>
      </p:sp>
      <p:sp>
        <p:nvSpPr>
          <p:cNvPr id="1200" name="Google Shape;1200;p46"/>
          <p:cNvSpPr txBox="1"/>
          <p:nvPr/>
        </p:nvSpPr>
        <p:spPr>
          <a:xfrm>
            <a:off x="1105630" y="3818878"/>
            <a:ext cx="1381800" cy="342000"/>
          </a:xfrm>
          <a:prstGeom prst="rect">
            <a:avLst/>
          </a:prstGeom>
          <a:noFill/>
          <a:ln>
            <a:noFill/>
          </a:ln>
        </p:spPr>
        <p:txBody>
          <a:bodyPr spcFirstLastPara="1" wrap="square" lIns="91425" tIns="91425" rIns="91425" bIns="91425" anchor="b" anchorCtr="0">
            <a:noAutofit/>
          </a:bodyPr>
          <a:lstStyle/>
          <a:p>
            <a:r>
              <a:rPr lang="en">
                <a:solidFill>
                  <a:schemeClr val="lt1"/>
                </a:solidFill>
                <a:latin typeface="Space Grotesk SemiBold"/>
                <a:ea typeface="Space Grotesk SemiBold"/>
                <a:cs typeface="Space Grotesk SemiBold"/>
              </a:rPr>
              <a:t>38.04 % </a:t>
            </a:r>
          </a:p>
        </p:txBody>
      </p:sp>
      <p:sp>
        <p:nvSpPr>
          <p:cNvPr id="1202" name="Google Shape;1202;p46"/>
          <p:cNvSpPr txBox="1"/>
          <p:nvPr/>
        </p:nvSpPr>
        <p:spPr>
          <a:xfrm>
            <a:off x="713029" y="1154979"/>
            <a:ext cx="3777600" cy="43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lt1"/>
                </a:solidFill>
                <a:latin typeface="Space Grotesk SemiBold"/>
                <a:ea typeface="Space Grotesk SemiBold"/>
                <a:cs typeface="Space Grotesk SemiBold"/>
                <a:sym typeface="Space Grotesk SemiBold"/>
              </a:rPr>
              <a:t>Worldwide reach</a:t>
            </a:r>
            <a:endParaRPr sz="2000">
              <a:solidFill>
                <a:schemeClr val="lt1"/>
              </a:solidFill>
              <a:latin typeface="Space Grotesk SemiBold"/>
              <a:ea typeface="Space Grotesk SemiBold"/>
              <a:cs typeface="Space Grotesk SemiBold"/>
              <a:sym typeface="Space Grotesk SemiBold"/>
            </a:endParaRPr>
          </a:p>
        </p:txBody>
      </p:sp>
      <p:sp>
        <p:nvSpPr>
          <p:cNvPr id="1203" name="Google Shape;1203;p46"/>
          <p:cNvSpPr txBox="1"/>
          <p:nvPr/>
        </p:nvSpPr>
        <p:spPr>
          <a:xfrm>
            <a:off x="2495660" y="4077339"/>
            <a:ext cx="2090137" cy="351594"/>
          </a:xfrm>
          <a:prstGeom prst="rect">
            <a:avLst/>
          </a:prstGeom>
          <a:noFill/>
          <a:ln>
            <a:noFill/>
          </a:ln>
        </p:spPr>
        <p:txBody>
          <a:bodyPr spcFirstLastPara="1" wrap="square" lIns="91425" tIns="91425" rIns="91425" bIns="91425" anchor="t" anchorCtr="0">
            <a:noAutofit/>
          </a:bodyPr>
          <a:lstStyle/>
          <a:p>
            <a:r>
              <a:rPr lang="en">
                <a:solidFill>
                  <a:schemeClr val="lt1"/>
                </a:solidFill>
                <a:latin typeface="Space Grotesk SemiBold"/>
                <a:cs typeface="Space Grotesk SemiBold"/>
                <a:sym typeface="Space Grotesk"/>
              </a:rPr>
              <a:t>Customers in France</a:t>
            </a:r>
            <a:endParaRPr lang="en-US">
              <a:solidFill>
                <a:schemeClr val="lt1"/>
              </a:solidFill>
              <a:latin typeface="Space Grotesk SemiBold"/>
              <a:cs typeface="Space Grotesk SemiBold"/>
            </a:endParaRPr>
          </a:p>
        </p:txBody>
      </p:sp>
      <p:sp>
        <p:nvSpPr>
          <p:cNvPr id="1204" name="Google Shape;1204;p46"/>
          <p:cNvSpPr txBox="1"/>
          <p:nvPr/>
        </p:nvSpPr>
        <p:spPr>
          <a:xfrm>
            <a:off x="2833730" y="3818878"/>
            <a:ext cx="1381800" cy="342000"/>
          </a:xfrm>
          <a:prstGeom prst="rect">
            <a:avLst/>
          </a:prstGeom>
          <a:noFill/>
          <a:ln>
            <a:noFill/>
          </a:ln>
        </p:spPr>
        <p:txBody>
          <a:bodyPr spcFirstLastPara="1" wrap="square" lIns="91425" tIns="91425" rIns="91425" bIns="91425" anchor="b" anchorCtr="0">
            <a:noAutofit/>
          </a:bodyPr>
          <a:lstStyle/>
          <a:p>
            <a:r>
              <a:rPr lang="en">
                <a:solidFill>
                  <a:schemeClr val="lt1"/>
                </a:solidFill>
                <a:latin typeface="Space Grotesk SemiBold"/>
                <a:ea typeface="Space Grotesk SemiBold"/>
                <a:cs typeface="Space Grotesk SemiBold"/>
              </a:rPr>
              <a:t>13.04 %</a:t>
            </a:r>
          </a:p>
        </p:txBody>
      </p:sp>
      <p:sp>
        <p:nvSpPr>
          <p:cNvPr id="1206" name="Google Shape;1206;p46"/>
          <p:cNvSpPr txBox="1"/>
          <p:nvPr/>
        </p:nvSpPr>
        <p:spPr>
          <a:xfrm>
            <a:off x="4451431" y="2603698"/>
            <a:ext cx="1313700" cy="43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200">
                <a:solidFill>
                  <a:schemeClr val="lt1"/>
                </a:solidFill>
                <a:latin typeface="Space Grotesk SemiBold"/>
                <a:ea typeface="Space Grotesk"/>
                <a:cs typeface="Space Grotesk SemiBold"/>
                <a:sym typeface="Space Grotesk"/>
              </a:rPr>
              <a:t>Users worldwide</a:t>
            </a:r>
          </a:p>
        </p:txBody>
      </p:sp>
      <p:sp>
        <p:nvSpPr>
          <p:cNvPr id="1207" name="Google Shape;1207;p46"/>
          <p:cNvSpPr txBox="1"/>
          <p:nvPr/>
        </p:nvSpPr>
        <p:spPr>
          <a:xfrm>
            <a:off x="4451431" y="2371675"/>
            <a:ext cx="1313700" cy="3420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lt1"/>
                </a:solidFill>
                <a:latin typeface="Space Grotesk SemiBold"/>
                <a:ea typeface="Space Grotesk SemiBold"/>
                <a:cs typeface="Space Grotesk SemiBold"/>
              </a:rPr>
              <a:t>92</a:t>
            </a:r>
          </a:p>
        </p:txBody>
      </p:sp>
      <p:sp>
        <p:nvSpPr>
          <p:cNvPr id="1208" name="Google Shape;1208;p46"/>
          <p:cNvSpPr txBox="1"/>
          <p:nvPr/>
        </p:nvSpPr>
        <p:spPr>
          <a:xfrm>
            <a:off x="5780815" y="2603698"/>
            <a:ext cx="1313700" cy="438900"/>
          </a:xfrm>
          <a:prstGeom prst="rect">
            <a:avLst/>
          </a:prstGeom>
          <a:noFill/>
          <a:ln>
            <a:noFill/>
          </a:ln>
        </p:spPr>
        <p:txBody>
          <a:bodyPr spcFirstLastPara="1" wrap="square" lIns="91425" tIns="91425" rIns="91425" bIns="91425" anchor="t" anchorCtr="0">
            <a:noAutofit/>
          </a:bodyPr>
          <a:lstStyle/>
          <a:p>
            <a:pPr algn="ctr"/>
            <a:r>
              <a:rPr lang="en-IN" sz="1200">
                <a:solidFill>
                  <a:schemeClr val="lt1"/>
                </a:solidFill>
                <a:latin typeface="Space Grotesk SemiBold"/>
                <a:ea typeface="Space Grotesk"/>
                <a:cs typeface="Space Grotesk SemiBold"/>
                <a:sym typeface="Space Grotesk"/>
              </a:rPr>
              <a:t>Average Money spent</a:t>
            </a:r>
          </a:p>
        </p:txBody>
      </p:sp>
      <p:sp>
        <p:nvSpPr>
          <p:cNvPr id="1209" name="Google Shape;1209;p46"/>
          <p:cNvSpPr txBox="1"/>
          <p:nvPr/>
        </p:nvSpPr>
        <p:spPr>
          <a:xfrm>
            <a:off x="5780815" y="2371675"/>
            <a:ext cx="1313700" cy="342000"/>
          </a:xfrm>
          <a:prstGeom prst="rect">
            <a:avLst/>
          </a:prstGeom>
          <a:noFill/>
          <a:ln>
            <a:noFill/>
          </a:ln>
        </p:spPr>
        <p:txBody>
          <a:bodyPr spcFirstLastPara="1" wrap="square" lIns="91425" tIns="91425" rIns="91425" bIns="91425" anchor="b" anchorCtr="0">
            <a:noAutofit/>
          </a:bodyPr>
          <a:lstStyle/>
          <a:p>
            <a:pPr marL="0" lvl="0" indent="0" algn="ctr">
              <a:spcBef>
                <a:spcPts val="0"/>
              </a:spcBef>
              <a:spcAft>
                <a:spcPts val="0"/>
              </a:spcAft>
              <a:buNone/>
            </a:pPr>
            <a:r>
              <a:rPr lang="en">
                <a:solidFill>
                  <a:schemeClr val="lt1"/>
                </a:solidFill>
                <a:latin typeface="Space Grotesk SemiBold"/>
                <a:cs typeface="Space Grotesk SemiBold"/>
                <a:sym typeface="Space Grotesk SemiBold"/>
              </a:rPr>
              <a:t>3480.65</a:t>
            </a:r>
            <a:endParaRPr lang="en">
              <a:solidFill>
                <a:schemeClr val="lt1"/>
              </a:solidFill>
              <a:latin typeface="Space Grotesk SemiBold"/>
              <a:cs typeface="Space Grotesk SemiBold"/>
            </a:endParaRPr>
          </a:p>
        </p:txBody>
      </p:sp>
      <p:sp>
        <p:nvSpPr>
          <p:cNvPr id="1210" name="Google Shape;1210;p46"/>
          <p:cNvSpPr txBox="1"/>
          <p:nvPr/>
        </p:nvSpPr>
        <p:spPr>
          <a:xfrm>
            <a:off x="7013609" y="2603700"/>
            <a:ext cx="1498832" cy="495244"/>
          </a:xfrm>
          <a:prstGeom prst="rect">
            <a:avLst/>
          </a:prstGeom>
          <a:noFill/>
          <a:ln>
            <a:noFill/>
          </a:ln>
        </p:spPr>
        <p:txBody>
          <a:bodyPr spcFirstLastPara="1" wrap="square" lIns="91425" tIns="91425" rIns="91425" bIns="91425" anchor="t" anchorCtr="0">
            <a:noAutofit/>
          </a:bodyPr>
          <a:lstStyle/>
          <a:p>
            <a:pPr algn="ctr"/>
            <a:r>
              <a:rPr lang="en-IN" sz="1200">
                <a:solidFill>
                  <a:schemeClr val="lt1"/>
                </a:solidFill>
                <a:latin typeface="Space Grotesk SemiBold"/>
                <a:ea typeface="Space Grotesk"/>
                <a:cs typeface="Space Grotesk SemiBold"/>
                <a:sym typeface="Space Grotesk"/>
              </a:rPr>
              <a:t>Number of unique products </a:t>
            </a:r>
          </a:p>
        </p:txBody>
      </p:sp>
      <p:sp>
        <p:nvSpPr>
          <p:cNvPr id="1211" name="Google Shape;1211;p46"/>
          <p:cNvSpPr txBox="1"/>
          <p:nvPr/>
        </p:nvSpPr>
        <p:spPr>
          <a:xfrm>
            <a:off x="7110200" y="2371675"/>
            <a:ext cx="1313700" cy="342000"/>
          </a:xfrm>
          <a:prstGeom prst="rect">
            <a:avLst/>
          </a:prstGeom>
          <a:noFill/>
          <a:ln>
            <a:noFill/>
          </a:ln>
        </p:spPr>
        <p:txBody>
          <a:bodyPr spcFirstLastPara="1" wrap="square" lIns="91425" tIns="91425" rIns="91425" bIns="91425" anchor="b" anchorCtr="0">
            <a:noAutofit/>
          </a:bodyPr>
          <a:lstStyle/>
          <a:p>
            <a:pPr marL="0" lvl="0" indent="0" algn="ctr">
              <a:spcBef>
                <a:spcPts val="0"/>
              </a:spcBef>
              <a:spcAft>
                <a:spcPts val="0"/>
              </a:spcAft>
              <a:buNone/>
            </a:pPr>
            <a:r>
              <a:rPr lang="en">
                <a:solidFill>
                  <a:schemeClr val="lt1"/>
                </a:solidFill>
                <a:latin typeface="Space Grotesk SemiBold"/>
                <a:cs typeface="Space Grotesk SemiBold"/>
                <a:sym typeface="Space Grotesk SemiBold"/>
              </a:rPr>
              <a:t>2823</a:t>
            </a:r>
            <a:endParaRPr lang="en-US">
              <a:latin typeface="Space Grotesk SemiBold"/>
              <a:cs typeface="Space Grotesk SemiBold"/>
            </a:endParaRPr>
          </a:p>
        </p:txBody>
      </p:sp>
      <p:grpSp>
        <p:nvGrpSpPr>
          <p:cNvPr id="1214" name="Google Shape;1214;p46"/>
          <p:cNvGrpSpPr/>
          <p:nvPr/>
        </p:nvGrpSpPr>
        <p:grpSpPr>
          <a:xfrm>
            <a:off x="4936436" y="1935797"/>
            <a:ext cx="343691" cy="341800"/>
            <a:chOff x="-64401400" y="1914475"/>
            <a:chExt cx="319000" cy="317275"/>
          </a:xfrm>
        </p:grpSpPr>
        <p:sp>
          <p:nvSpPr>
            <p:cNvPr id="1215" name="Google Shape;1215;p46"/>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216" name="Google Shape;1216;p46"/>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217" name="Google Shape;1217;p46"/>
            <p:cNvSpPr/>
            <p:nvPr/>
          </p:nvSpPr>
          <p:spPr>
            <a:xfrm>
              <a:off x="-64212375" y="2210450"/>
              <a:ext cx="5525" cy="25"/>
            </a:xfrm>
            <a:custGeom>
              <a:avLst/>
              <a:gdLst/>
              <a:ahLst/>
              <a:cxnLst/>
              <a:rect l="l" t="t" r="r" b="b"/>
              <a:pathLst>
                <a:path w="221" h="1" extrusionOk="0">
                  <a:moveTo>
                    <a:pt x="1" y="1"/>
                  </a:moveTo>
                  <a:lnTo>
                    <a:pt x="22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grpSp>
      <p:grpSp>
        <p:nvGrpSpPr>
          <p:cNvPr id="1218" name="Google Shape;1218;p46"/>
          <p:cNvGrpSpPr/>
          <p:nvPr/>
        </p:nvGrpSpPr>
        <p:grpSpPr>
          <a:xfrm>
            <a:off x="6315044" y="1935716"/>
            <a:ext cx="245243" cy="341962"/>
            <a:chOff x="-63987100" y="2646800"/>
            <a:chExt cx="227625" cy="317425"/>
          </a:xfrm>
        </p:grpSpPr>
        <p:sp>
          <p:nvSpPr>
            <p:cNvPr id="1219" name="Google Shape;1219;p46"/>
            <p:cNvSpPr/>
            <p:nvPr/>
          </p:nvSpPr>
          <p:spPr>
            <a:xfrm>
              <a:off x="-63987100" y="2646800"/>
              <a:ext cx="227625" cy="317425"/>
            </a:xfrm>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220" name="Google Shape;1220;p46"/>
            <p:cNvSpPr/>
            <p:nvPr/>
          </p:nvSpPr>
          <p:spPr>
            <a:xfrm>
              <a:off x="-63883150" y="2826375"/>
              <a:ext cx="20500" cy="41775"/>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grpSp>
      <p:sp>
        <p:nvSpPr>
          <p:cNvPr id="1221" name="Google Shape;1221;p46"/>
          <p:cNvSpPr/>
          <p:nvPr/>
        </p:nvSpPr>
        <p:spPr>
          <a:xfrm>
            <a:off x="7608625" y="1981344"/>
            <a:ext cx="316850" cy="297045"/>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a:solidFill>
                <a:srgbClr val="435D74"/>
              </a:solidFill>
              <a:latin typeface="Space Grotesk SemiBold"/>
              <a:cs typeface="Space Grotesk SemiBold"/>
            </a:endParaRPr>
          </a:p>
        </p:txBody>
      </p:sp>
      <p:pic>
        <p:nvPicPr>
          <p:cNvPr id="2" name="Picture 1" descr="Black and White USA Map - United States of America- Instant Download File -  Geography - Commercial &amp; Personal Use - JPEG + PNG Vector eps">
            <a:extLst>
              <a:ext uri="{FF2B5EF4-FFF2-40B4-BE49-F238E27FC236}">
                <a16:creationId xmlns:a16="http://schemas.microsoft.com/office/drawing/2014/main" id="{4FACA862-BB58-0BC6-41BA-C4E9495B5CBC}"/>
              </a:ext>
            </a:extLst>
          </p:cNvPr>
          <p:cNvPicPr>
            <a:picLocks noChangeAspect="1"/>
          </p:cNvPicPr>
          <p:nvPr/>
        </p:nvPicPr>
        <p:blipFill>
          <a:blip r:embed="rId4"/>
          <a:srcRect t="7150" r="221" b="8995"/>
          <a:stretch>
            <a:fillRect/>
          </a:stretch>
        </p:blipFill>
        <p:spPr>
          <a:xfrm>
            <a:off x="813984" y="1631108"/>
            <a:ext cx="2712618" cy="19510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pic>
        <p:nvPicPr>
          <p:cNvPr id="2" name="Picture 1">
            <a:extLst>
              <a:ext uri="{FF2B5EF4-FFF2-40B4-BE49-F238E27FC236}">
                <a16:creationId xmlns:a16="http://schemas.microsoft.com/office/drawing/2014/main" id="{256099B4-8B5E-E3C2-FADE-7EBB0904518F}"/>
              </a:ext>
            </a:extLst>
          </p:cNvPr>
          <p:cNvPicPr>
            <a:picLocks noChangeAspect="1"/>
          </p:cNvPicPr>
          <p:nvPr/>
        </p:nvPicPr>
        <p:blipFill>
          <a:blip r:embed="rId3"/>
          <a:stretch>
            <a:fillRect/>
          </a:stretch>
        </p:blipFill>
        <p:spPr>
          <a:xfrm>
            <a:off x="0" y="0"/>
            <a:ext cx="9144000" cy="5143500"/>
          </a:xfrm>
          <a:prstGeom prst="rect">
            <a:avLst/>
          </a:prstGeom>
        </p:spPr>
      </p:pic>
      <p:sp>
        <p:nvSpPr>
          <p:cNvPr id="6" name="Ribbon: Tilted Up 5">
            <a:extLst>
              <a:ext uri="{FF2B5EF4-FFF2-40B4-BE49-F238E27FC236}">
                <a16:creationId xmlns:a16="http://schemas.microsoft.com/office/drawing/2014/main" id="{CDCDA4C9-15AD-1784-2FC6-059307DE7ABD}"/>
              </a:ext>
            </a:extLst>
          </p:cNvPr>
          <p:cNvSpPr/>
          <p:nvPr/>
        </p:nvSpPr>
        <p:spPr>
          <a:xfrm>
            <a:off x="1152762" y="554842"/>
            <a:ext cx="6614509" cy="822690"/>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4" name="TextBox 3">
            <a:extLst>
              <a:ext uri="{FF2B5EF4-FFF2-40B4-BE49-F238E27FC236}">
                <a16:creationId xmlns:a16="http://schemas.microsoft.com/office/drawing/2014/main" id="{EDFB04D0-DF1A-C8AC-6B86-F170DC7DAE6A}"/>
              </a:ext>
            </a:extLst>
          </p:cNvPr>
          <p:cNvSpPr txBox="1"/>
          <p:nvPr/>
        </p:nvSpPr>
        <p:spPr>
          <a:xfrm>
            <a:off x="1830128" y="636992"/>
            <a:ext cx="52686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tx1"/>
                </a:solidFill>
                <a:latin typeface="Space Grotesk SemiBold"/>
                <a:cs typeface="Space Grotesk SemiBold"/>
              </a:rPr>
              <a:t>What-If Analysis: Exploring Business </a:t>
            </a:r>
          </a:p>
          <a:p>
            <a:pPr algn="ctr"/>
            <a:r>
              <a:rPr lang="en-US" b="1">
                <a:solidFill>
                  <a:schemeClr val="tx1"/>
                </a:solidFill>
                <a:latin typeface="Space Grotesk SemiBold"/>
                <a:cs typeface="Space Grotesk SemiBold"/>
              </a:rPr>
              <a:t>Impact Scenarios</a:t>
            </a:r>
          </a:p>
        </p:txBody>
      </p:sp>
      <p:sp>
        <p:nvSpPr>
          <p:cNvPr id="5" name="TextBox 4">
            <a:extLst>
              <a:ext uri="{FF2B5EF4-FFF2-40B4-BE49-F238E27FC236}">
                <a16:creationId xmlns:a16="http://schemas.microsoft.com/office/drawing/2014/main" id="{2072A70F-B27F-F9AA-C364-DC75499569E3}"/>
              </a:ext>
            </a:extLst>
          </p:cNvPr>
          <p:cNvSpPr txBox="1"/>
          <p:nvPr/>
        </p:nvSpPr>
        <p:spPr>
          <a:xfrm>
            <a:off x="783632" y="1764382"/>
            <a:ext cx="735302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pace Grotesk SemiBold"/>
                <a:cs typeface="Space Grotesk SemiBold"/>
              </a:rPr>
              <a:t>1. We conducted a What-If analysis to simulate the effect of strategic decisions on deal sizes and revenue performance.</a:t>
            </a:r>
            <a:br>
              <a:rPr lang="en-US">
                <a:solidFill>
                  <a:schemeClr val="bg1"/>
                </a:solidFill>
                <a:latin typeface="Space Grotesk SemiBold"/>
                <a:cs typeface="Space Grotesk SemiBold"/>
              </a:rPr>
            </a:br>
            <a:r>
              <a:rPr lang="en-US">
                <a:solidFill>
                  <a:schemeClr val="bg1"/>
                </a:solidFill>
                <a:latin typeface="Space Grotesk SemiBold"/>
                <a:cs typeface="Space Grotesk SemiBold"/>
              </a:rPr>
              <a:t> 2. Key scenarios tested include changes in deal conversion, sales growth, and pricing adjustments.</a:t>
            </a:r>
          </a:p>
        </p:txBody>
      </p:sp>
      <p:sp>
        <p:nvSpPr>
          <p:cNvPr id="7" name="TextBox 6">
            <a:extLst>
              <a:ext uri="{FF2B5EF4-FFF2-40B4-BE49-F238E27FC236}">
                <a16:creationId xmlns:a16="http://schemas.microsoft.com/office/drawing/2014/main" id="{74758370-C94B-8BA1-16E3-7F4DAF8775FC}"/>
              </a:ext>
            </a:extLst>
          </p:cNvPr>
          <p:cNvSpPr txBox="1"/>
          <p:nvPr/>
        </p:nvSpPr>
        <p:spPr>
          <a:xfrm>
            <a:off x="2180969" y="2721575"/>
            <a:ext cx="6959941" cy="19982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solidFill>
                  <a:schemeClr val="bg1"/>
                </a:solidFill>
                <a:latin typeface="Space Grotesk SemiBold"/>
                <a:cs typeface="Space Grotesk SemiBold"/>
              </a:rPr>
              <a:t>Key Scenarios Explored:</a:t>
            </a:r>
            <a:endParaRPr lang="en-US">
              <a:solidFill>
                <a:schemeClr val="bg1"/>
              </a:solidFill>
              <a:latin typeface="Space Grotesk SemiBold"/>
              <a:cs typeface="Space Grotesk SemiBold"/>
            </a:endParaRPr>
          </a:p>
          <a:p>
            <a:pPr>
              <a:lnSpc>
                <a:spcPct val="150000"/>
              </a:lnSpc>
            </a:pPr>
            <a:r>
              <a:rPr lang="en-US">
                <a:solidFill>
                  <a:schemeClr val="bg1"/>
                </a:solidFill>
                <a:latin typeface="Space Grotesk SemiBold"/>
                <a:cs typeface="Space Grotesk SemiBold"/>
              </a:rPr>
              <a:t>1)  Converting 15% of Small Deals into Medium Deals</a:t>
            </a:r>
          </a:p>
          <a:p>
            <a:pPr>
              <a:lnSpc>
                <a:spcPct val="150000"/>
              </a:lnSpc>
            </a:pPr>
            <a:r>
              <a:rPr lang="en-US">
                <a:solidFill>
                  <a:schemeClr val="bg1"/>
                </a:solidFill>
                <a:latin typeface="Space Grotesk SemiBold"/>
                <a:cs typeface="Space Grotesk SemiBold"/>
              </a:rPr>
              <a:t>2)  10% Sales Growth Forecast through marketing</a:t>
            </a:r>
          </a:p>
          <a:p>
            <a:pPr>
              <a:lnSpc>
                <a:spcPct val="150000"/>
              </a:lnSpc>
            </a:pPr>
            <a:r>
              <a:rPr lang="en-US">
                <a:solidFill>
                  <a:schemeClr val="bg1"/>
                </a:solidFill>
                <a:latin typeface="Space Grotesk SemiBold"/>
                <a:cs typeface="Space Grotesk SemiBold"/>
              </a:rPr>
              <a:t>3)  5% Price Increase for Medium Deals</a:t>
            </a:r>
          </a:p>
          <a:p>
            <a:pPr>
              <a:lnSpc>
                <a:spcPct val="150000"/>
              </a:lnSpc>
            </a:pPr>
            <a:r>
              <a:rPr lang="en-US">
                <a:solidFill>
                  <a:schemeClr val="bg1"/>
                </a:solidFill>
                <a:latin typeface="Space Grotesk SemiBold"/>
                <a:cs typeface="Space Grotesk SemiBold"/>
              </a:rPr>
              <a:t>4)  ₹1M Boost in Big Deals from Enterprise Clients</a:t>
            </a:r>
          </a:p>
          <a:p>
            <a:pPr>
              <a:lnSpc>
                <a:spcPct val="150000"/>
              </a:lnSpc>
            </a:pPr>
            <a:r>
              <a:rPr lang="en-US">
                <a:solidFill>
                  <a:schemeClr val="bg1"/>
                </a:solidFill>
                <a:latin typeface="Space Grotesk SemiBold"/>
                <a:cs typeface="Space Grotesk SemiBold"/>
              </a:rPr>
              <a:t>5)  10% Revenue Dip in Top Products (Pareto 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31B39C-C1D3-9372-CADB-77865A07DA3A}"/>
              </a:ext>
            </a:extLst>
          </p:cNvPr>
          <p:cNvPicPr>
            <a:picLocks noChangeAspect="1"/>
          </p:cNvPicPr>
          <p:nvPr/>
        </p:nvPicPr>
        <p:blipFill>
          <a:blip r:embed="rId2"/>
          <a:stretch>
            <a:fillRect/>
          </a:stretch>
        </p:blipFill>
        <p:spPr>
          <a:xfrm>
            <a:off x="0" y="0"/>
            <a:ext cx="9144000" cy="5143500"/>
          </a:xfrm>
          <a:prstGeom prst="rect">
            <a:avLst/>
          </a:prstGeom>
        </p:spPr>
      </p:pic>
      <p:sp>
        <p:nvSpPr>
          <p:cNvPr id="5" name="Minus Sign 4">
            <a:extLst>
              <a:ext uri="{FF2B5EF4-FFF2-40B4-BE49-F238E27FC236}">
                <a16:creationId xmlns:a16="http://schemas.microsoft.com/office/drawing/2014/main" id="{A86FC453-9716-FB8E-E396-4668F1A21232}"/>
              </a:ext>
            </a:extLst>
          </p:cNvPr>
          <p:cNvSpPr/>
          <p:nvPr/>
        </p:nvSpPr>
        <p:spPr>
          <a:xfrm>
            <a:off x="-1344273" y="769866"/>
            <a:ext cx="11794402" cy="1817965"/>
          </a:xfrm>
          <a:prstGeom prst="mathMinus">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Space Grotesk SemiBold"/>
              <a:cs typeface="Space Grotesk SemiBold"/>
            </a:endParaRPr>
          </a:p>
        </p:txBody>
      </p:sp>
      <p:sp>
        <p:nvSpPr>
          <p:cNvPr id="4" name="Ribbon: Tilted Up 3">
            <a:extLst>
              <a:ext uri="{FF2B5EF4-FFF2-40B4-BE49-F238E27FC236}">
                <a16:creationId xmlns:a16="http://schemas.microsoft.com/office/drawing/2014/main" id="{F016436A-CAB2-1C7C-4B7B-2EB59AF26844}"/>
              </a:ext>
            </a:extLst>
          </p:cNvPr>
          <p:cNvSpPr/>
          <p:nvPr/>
        </p:nvSpPr>
        <p:spPr>
          <a:xfrm>
            <a:off x="974789" y="458251"/>
            <a:ext cx="6885157" cy="828890"/>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extBox 5">
            <a:extLst>
              <a:ext uri="{FF2B5EF4-FFF2-40B4-BE49-F238E27FC236}">
                <a16:creationId xmlns:a16="http://schemas.microsoft.com/office/drawing/2014/main" id="{C35C302C-5FEF-7232-4919-AB45C693D8F2}"/>
              </a:ext>
            </a:extLst>
          </p:cNvPr>
          <p:cNvSpPr txBox="1"/>
          <p:nvPr/>
        </p:nvSpPr>
        <p:spPr>
          <a:xfrm>
            <a:off x="1830128" y="636992"/>
            <a:ext cx="52686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tx1"/>
                </a:solidFill>
                <a:latin typeface="Space Grotesk SemiBold"/>
                <a:cs typeface="Space Grotesk SemiBold"/>
              </a:rPr>
              <a:t>Scenario Simulation &amp; Revenue Impact</a:t>
            </a:r>
          </a:p>
        </p:txBody>
      </p:sp>
      <p:graphicFrame>
        <p:nvGraphicFramePr>
          <p:cNvPr id="8" name="Table 7">
            <a:extLst>
              <a:ext uri="{FF2B5EF4-FFF2-40B4-BE49-F238E27FC236}">
                <a16:creationId xmlns:a16="http://schemas.microsoft.com/office/drawing/2014/main" id="{BFFD3EBC-4A5D-D986-6FE5-72DBB1780776}"/>
              </a:ext>
            </a:extLst>
          </p:cNvPr>
          <p:cNvGraphicFramePr>
            <a:graphicFrameLocks noGrp="1"/>
          </p:cNvGraphicFramePr>
          <p:nvPr>
            <p:extLst>
              <p:ext uri="{D42A27DB-BD31-4B8C-83A1-F6EECF244321}">
                <p14:modId xmlns:p14="http://schemas.microsoft.com/office/powerpoint/2010/main" val="951092614"/>
              </p:ext>
            </p:extLst>
          </p:nvPr>
        </p:nvGraphicFramePr>
        <p:xfrm>
          <a:off x="804929" y="1585711"/>
          <a:ext cx="7895087" cy="3128650"/>
        </p:xfrm>
        <a:graphic>
          <a:graphicData uri="http://schemas.openxmlformats.org/drawingml/2006/table">
            <a:tbl>
              <a:tblPr bandRow="1">
                <a:tableStyleId>{65D47868-F4C6-4F2F-8F46-E3ABBB139D8D}</a:tableStyleId>
              </a:tblPr>
              <a:tblGrid>
                <a:gridCol w="2594919">
                  <a:extLst>
                    <a:ext uri="{9D8B030D-6E8A-4147-A177-3AD203B41FA5}">
                      <a16:colId xmlns:a16="http://schemas.microsoft.com/office/drawing/2014/main" val="2840264782"/>
                    </a:ext>
                  </a:extLst>
                </a:gridCol>
                <a:gridCol w="2650084">
                  <a:extLst>
                    <a:ext uri="{9D8B030D-6E8A-4147-A177-3AD203B41FA5}">
                      <a16:colId xmlns:a16="http://schemas.microsoft.com/office/drawing/2014/main" val="2475229708"/>
                    </a:ext>
                  </a:extLst>
                </a:gridCol>
                <a:gridCol w="2650084">
                  <a:extLst>
                    <a:ext uri="{9D8B030D-6E8A-4147-A177-3AD203B41FA5}">
                      <a16:colId xmlns:a16="http://schemas.microsoft.com/office/drawing/2014/main" val="1869150244"/>
                    </a:ext>
                  </a:extLst>
                </a:gridCol>
              </a:tblGrid>
              <a:tr h="330670">
                <a:tc>
                  <a:txBody>
                    <a:bodyPr/>
                    <a:lstStyle/>
                    <a:p>
                      <a:pPr lvl="0">
                        <a:buNone/>
                      </a:pPr>
                      <a:r>
                        <a:rPr lang="en-US">
                          <a:solidFill>
                            <a:schemeClr val="bg1"/>
                          </a:solidFill>
                          <a:latin typeface="Space Grotesk SemiBold"/>
                        </a:rPr>
                        <a:t>Scenario</a:t>
                      </a:r>
                      <a:endParaRPr lang="en-US">
                        <a:solidFill>
                          <a:schemeClr val="bg1"/>
                        </a:solidFill>
                      </a:endParaRPr>
                    </a:p>
                  </a:txBody>
                  <a:tcPr anchor="ctr">
                    <a:lnL>
                      <a:noFill/>
                    </a:lnL>
                    <a:lnR>
                      <a:noFill/>
                    </a:lnR>
                    <a:lnT>
                      <a:noFill/>
                    </a:lnT>
                    <a:lnB>
                      <a:noFill/>
                    </a:lnB>
                    <a:noFill/>
                  </a:tcPr>
                </a:tc>
                <a:tc>
                  <a:txBody>
                    <a:bodyPr/>
                    <a:lstStyle/>
                    <a:p>
                      <a:pPr>
                        <a:buNone/>
                      </a:pPr>
                      <a:r>
                        <a:rPr lang="en-US">
                          <a:solidFill>
                            <a:schemeClr val="bg1"/>
                          </a:solidFill>
                          <a:latin typeface="Space Grotesk SemiBold"/>
                        </a:rPr>
                        <a:t>Revenue Impact</a:t>
                      </a:r>
                    </a:p>
                  </a:txBody>
                  <a:tcPr anchor="ctr">
                    <a:lnL>
                      <a:noFill/>
                    </a:lnL>
                    <a:lnR>
                      <a:noFill/>
                    </a:lnR>
                    <a:lnT>
                      <a:noFill/>
                    </a:lnT>
                    <a:lnB>
                      <a:noFill/>
                    </a:lnB>
                    <a:noFill/>
                  </a:tcPr>
                </a:tc>
                <a:tc>
                  <a:txBody>
                    <a:bodyPr/>
                    <a:lstStyle/>
                    <a:p>
                      <a:pPr>
                        <a:buNone/>
                      </a:pPr>
                      <a:r>
                        <a:rPr lang="en-US">
                          <a:solidFill>
                            <a:schemeClr val="bg1"/>
                          </a:solidFill>
                          <a:latin typeface="Space Grotesk SemiBold"/>
                        </a:rPr>
                        <a:t>Strategic Insight</a:t>
                      </a:r>
                    </a:p>
                  </a:txBody>
                  <a:tcPr anchor="ctr">
                    <a:lnL>
                      <a:noFill/>
                    </a:lnL>
                    <a:lnR>
                      <a:noFill/>
                    </a:lnR>
                    <a:lnT>
                      <a:noFill/>
                    </a:lnT>
                    <a:lnB>
                      <a:noFill/>
                    </a:lnB>
                    <a:noFill/>
                  </a:tcPr>
                </a:tc>
                <a:extLst>
                  <a:ext uri="{0D108BD9-81ED-4DB2-BD59-A6C34878D82A}">
                    <a16:rowId xmlns:a16="http://schemas.microsoft.com/office/drawing/2014/main" val="3944964671"/>
                  </a:ext>
                </a:extLst>
              </a:tr>
              <a:tr h="559596">
                <a:tc>
                  <a:txBody>
                    <a:bodyPr/>
                    <a:lstStyle/>
                    <a:p>
                      <a:pPr>
                        <a:buNone/>
                      </a:pPr>
                      <a:r>
                        <a:rPr lang="en-US">
                          <a:solidFill>
                            <a:schemeClr val="bg1"/>
                          </a:solidFill>
                          <a:latin typeface="Space Grotesk SemiBold"/>
                        </a:rPr>
                        <a:t>15% Small ➝ Medium Deal Shift</a:t>
                      </a:r>
                    </a:p>
                  </a:txBody>
                  <a:tcPr anchor="ctr">
                    <a:lnL>
                      <a:noFill/>
                    </a:lnL>
                    <a:lnR>
                      <a:noFill/>
                    </a:lnR>
                    <a:lnT>
                      <a:noFill/>
                    </a:lnT>
                    <a:lnB>
                      <a:noFill/>
                    </a:lnB>
                    <a:noFill/>
                  </a:tcPr>
                </a:tc>
                <a:tc>
                  <a:txBody>
                    <a:bodyPr/>
                    <a:lstStyle/>
                    <a:p>
                      <a:pPr>
                        <a:buNone/>
                      </a:pPr>
                      <a:r>
                        <a:rPr lang="en-US">
                          <a:solidFill>
                            <a:schemeClr val="bg1"/>
                          </a:solidFill>
                          <a:latin typeface="Space Grotesk SemiBold"/>
                        </a:rPr>
                        <a:t>+₹0.39M in Medium</a:t>
                      </a:r>
                    </a:p>
                  </a:txBody>
                  <a:tcPr anchor="ctr">
                    <a:lnL>
                      <a:noFill/>
                    </a:lnL>
                    <a:lnR>
                      <a:noFill/>
                    </a:lnR>
                    <a:lnT>
                      <a:noFill/>
                    </a:lnT>
                    <a:lnB>
                      <a:noFill/>
                    </a:lnB>
                    <a:noFill/>
                  </a:tcPr>
                </a:tc>
                <a:tc>
                  <a:txBody>
                    <a:bodyPr/>
                    <a:lstStyle/>
                    <a:p>
                      <a:pPr>
                        <a:buNone/>
                      </a:pPr>
                      <a:r>
                        <a:rPr lang="en-US">
                          <a:solidFill>
                            <a:schemeClr val="bg1"/>
                          </a:solidFill>
                          <a:latin typeface="Space Grotesk SemiBold"/>
                        </a:rPr>
                        <a:t>Upselling can boost mid-tier dominance</a:t>
                      </a:r>
                    </a:p>
                  </a:txBody>
                  <a:tcPr anchor="ctr">
                    <a:lnL>
                      <a:noFill/>
                    </a:lnL>
                    <a:lnR>
                      <a:noFill/>
                    </a:lnR>
                    <a:lnT>
                      <a:noFill/>
                    </a:lnT>
                    <a:lnB>
                      <a:noFill/>
                    </a:lnB>
                    <a:noFill/>
                  </a:tcPr>
                </a:tc>
                <a:extLst>
                  <a:ext uri="{0D108BD9-81ED-4DB2-BD59-A6C34878D82A}">
                    <a16:rowId xmlns:a16="http://schemas.microsoft.com/office/drawing/2014/main" val="2996608851"/>
                  </a:ext>
                </a:extLst>
              </a:tr>
              <a:tr h="559596">
                <a:tc>
                  <a:txBody>
                    <a:bodyPr/>
                    <a:lstStyle/>
                    <a:p>
                      <a:pPr>
                        <a:buNone/>
                      </a:pPr>
                      <a:r>
                        <a:rPr lang="en-US">
                          <a:solidFill>
                            <a:schemeClr val="bg1"/>
                          </a:solidFill>
                          <a:latin typeface="Space Grotesk SemiBold"/>
                        </a:rPr>
                        <a:t>10% Overall Sales Growth</a:t>
                      </a:r>
                    </a:p>
                  </a:txBody>
                  <a:tcPr anchor="ctr">
                    <a:lnL>
                      <a:noFill/>
                    </a:lnL>
                    <a:lnR>
                      <a:noFill/>
                    </a:lnR>
                    <a:lnT>
                      <a:noFill/>
                    </a:lnT>
                    <a:lnB>
                      <a:noFill/>
                    </a:lnB>
                    <a:noFill/>
                  </a:tcPr>
                </a:tc>
                <a:tc>
                  <a:txBody>
                    <a:bodyPr/>
                    <a:lstStyle/>
                    <a:p>
                      <a:pPr>
                        <a:buNone/>
                      </a:pPr>
                      <a:r>
                        <a:rPr lang="en-US">
                          <a:solidFill>
                            <a:schemeClr val="bg1"/>
                          </a:solidFill>
                          <a:latin typeface="Space Grotesk SemiBold"/>
                        </a:rPr>
                        <a:t>₹9.77M ➝ ₹10.75M</a:t>
                      </a:r>
                    </a:p>
                  </a:txBody>
                  <a:tcPr anchor="ctr">
                    <a:lnL>
                      <a:noFill/>
                    </a:lnL>
                    <a:lnR>
                      <a:noFill/>
                    </a:lnR>
                    <a:lnT>
                      <a:noFill/>
                    </a:lnT>
                    <a:lnB>
                      <a:noFill/>
                    </a:lnB>
                    <a:noFill/>
                  </a:tcPr>
                </a:tc>
                <a:tc>
                  <a:txBody>
                    <a:bodyPr/>
                    <a:lstStyle/>
                    <a:p>
                      <a:pPr>
                        <a:buNone/>
                      </a:pPr>
                      <a:r>
                        <a:rPr lang="en-US">
                          <a:solidFill>
                            <a:schemeClr val="bg1"/>
                          </a:solidFill>
                          <a:latin typeface="Space Grotesk SemiBold"/>
                        </a:rPr>
                        <a:t>Marketing investment leads to significant gain</a:t>
                      </a:r>
                    </a:p>
                  </a:txBody>
                  <a:tcPr anchor="ctr">
                    <a:lnL>
                      <a:noFill/>
                    </a:lnL>
                    <a:lnR>
                      <a:noFill/>
                    </a:lnR>
                    <a:lnT>
                      <a:noFill/>
                    </a:lnT>
                    <a:lnB>
                      <a:noFill/>
                    </a:lnB>
                    <a:noFill/>
                  </a:tcPr>
                </a:tc>
                <a:extLst>
                  <a:ext uri="{0D108BD9-81ED-4DB2-BD59-A6C34878D82A}">
                    <a16:rowId xmlns:a16="http://schemas.microsoft.com/office/drawing/2014/main" val="4167217475"/>
                  </a:ext>
                </a:extLst>
              </a:tr>
              <a:tr h="559596">
                <a:tc>
                  <a:txBody>
                    <a:bodyPr/>
                    <a:lstStyle/>
                    <a:p>
                      <a:pPr>
                        <a:buNone/>
                      </a:pPr>
                      <a:r>
                        <a:rPr lang="en-US">
                          <a:solidFill>
                            <a:schemeClr val="bg1"/>
                          </a:solidFill>
                          <a:latin typeface="Space Grotesk SemiBold"/>
                        </a:rPr>
                        <a:t>5% Medium Deal Price Increase</a:t>
                      </a:r>
                    </a:p>
                  </a:txBody>
                  <a:tcPr anchor="ctr">
                    <a:lnL>
                      <a:noFill/>
                    </a:lnL>
                    <a:lnR>
                      <a:noFill/>
                    </a:lnR>
                    <a:lnT>
                      <a:noFill/>
                    </a:lnT>
                    <a:lnB>
                      <a:noFill/>
                    </a:lnB>
                    <a:noFill/>
                  </a:tcPr>
                </a:tc>
                <a:tc>
                  <a:txBody>
                    <a:bodyPr/>
                    <a:lstStyle/>
                    <a:p>
                      <a:pPr>
                        <a:buNone/>
                      </a:pPr>
                      <a:r>
                        <a:rPr lang="en-US">
                          <a:solidFill>
                            <a:schemeClr val="bg1"/>
                          </a:solidFill>
                          <a:latin typeface="Space Grotesk SemiBold"/>
                        </a:rPr>
                        <a:t>₹6.08M ➝ ₹6.38M</a:t>
                      </a:r>
                    </a:p>
                  </a:txBody>
                  <a:tcPr anchor="ctr">
                    <a:lnL>
                      <a:noFill/>
                    </a:lnL>
                    <a:lnR>
                      <a:noFill/>
                    </a:lnR>
                    <a:lnT>
                      <a:noFill/>
                    </a:lnT>
                    <a:lnB>
                      <a:noFill/>
                    </a:lnB>
                    <a:noFill/>
                  </a:tcPr>
                </a:tc>
                <a:tc>
                  <a:txBody>
                    <a:bodyPr/>
                    <a:lstStyle/>
                    <a:p>
                      <a:pPr>
                        <a:buNone/>
                      </a:pPr>
                      <a:r>
                        <a:rPr lang="en-US">
                          <a:solidFill>
                            <a:schemeClr val="bg1"/>
                          </a:solidFill>
                          <a:latin typeface="Space Grotesk SemiBold"/>
                        </a:rPr>
                        <a:t>Small price tweaks improve margins without churn risk</a:t>
                      </a:r>
                    </a:p>
                  </a:txBody>
                  <a:tcPr anchor="ctr">
                    <a:lnL>
                      <a:noFill/>
                    </a:lnL>
                    <a:lnR>
                      <a:noFill/>
                    </a:lnR>
                    <a:lnT>
                      <a:noFill/>
                    </a:lnT>
                    <a:lnB>
                      <a:noFill/>
                    </a:lnB>
                    <a:noFill/>
                  </a:tcPr>
                </a:tc>
                <a:extLst>
                  <a:ext uri="{0D108BD9-81ED-4DB2-BD59-A6C34878D82A}">
                    <a16:rowId xmlns:a16="http://schemas.microsoft.com/office/drawing/2014/main" val="3530356195"/>
                  </a:ext>
                </a:extLst>
              </a:tr>
              <a:tr h="559596">
                <a:tc>
                  <a:txBody>
                    <a:bodyPr/>
                    <a:lstStyle/>
                    <a:p>
                      <a:pPr>
                        <a:buNone/>
                      </a:pPr>
                      <a:r>
                        <a:rPr lang="en-US">
                          <a:solidFill>
                            <a:schemeClr val="bg1"/>
                          </a:solidFill>
                          <a:latin typeface="Space Grotesk SemiBold"/>
                        </a:rPr>
                        <a:t>₹1M Big Deal Acquisition</a:t>
                      </a:r>
                    </a:p>
                  </a:txBody>
                  <a:tcPr anchor="ctr">
                    <a:lnL>
                      <a:noFill/>
                    </a:lnL>
                    <a:lnR>
                      <a:noFill/>
                    </a:lnR>
                    <a:lnT>
                      <a:noFill/>
                    </a:lnT>
                    <a:lnB>
                      <a:noFill/>
                    </a:lnB>
                    <a:noFill/>
                  </a:tcPr>
                </a:tc>
                <a:tc>
                  <a:txBody>
                    <a:bodyPr/>
                    <a:lstStyle/>
                    <a:p>
                      <a:pPr>
                        <a:buNone/>
                      </a:pPr>
                      <a:r>
                        <a:rPr lang="en-US">
                          <a:solidFill>
                            <a:schemeClr val="bg1"/>
                          </a:solidFill>
                          <a:latin typeface="Space Grotesk SemiBold"/>
                        </a:rPr>
                        <a:t>₹1.09M ➝ ₹2.09M</a:t>
                      </a:r>
                    </a:p>
                  </a:txBody>
                  <a:tcPr anchor="ctr">
                    <a:lnL>
                      <a:noFill/>
                    </a:lnL>
                    <a:lnR>
                      <a:noFill/>
                    </a:lnR>
                    <a:lnT>
                      <a:noFill/>
                    </a:lnT>
                    <a:lnB>
                      <a:noFill/>
                    </a:lnB>
                    <a:noFill/>
                  </a:tcPr>
                </a:tc>
                <a:tc>
                  <a:txBody>
                    <a:bodyPr/>
                    <a:lstStyle/>
                    <a:p>
                      <a:pPr>
                        <a:buNone/>
                      </a:pPr>
                      <a:r>
                        <a:rPr lang="en-US">
                          <a:solidFill>
                            <a:schemeClr val="bg1"/>
                          </a:solidFill>
                          <a:latin typeface="Space Grotesk SemiBold"/>
                        </a:rPr>
                        <a:t>Single enterprise deal can double top-tier sales</a:t>
                      </a:r>
                    </a:p>
                  </a:txBody>
                  <a:tcPr anchor="ctr">
                    <a:lnL>
                      <a:noFill/>
                    </a:lnL>
                    <a:lnR>
                      <a:noFill/>
                    </a:lnR>
                    <a:lnT>
                      <a:noFill/>
                    </a:lnT>
                    <a:lnB>
                      <a:noFill/>
                    </a:lnB>
                    <a:noFill/>
                  </a:tcPr>
                </a:tc>
                <a:extLst>
                  <a:ext uri="{0D108BD9-81ED-4DB2-BD59-A6C34878D82A}">
                    <a16:rowId xmlns:a16="http://schemas.microsoft.com/office/drawing/2014/main" val="2571821890"/>
                  </a:ext>
                </a:extLst>
              </a:tr>
              <a:tr h="559596">
                <a:tc>
                  <a:txBody>
                    <a:bodyPr/>
                    <a:lstStyle/>
                    <a:p>
                      <a:pPr>
                        <a:buNone/>
                      </a:pPr>
                      <a:r>
                        <a:rPr lang="en-US">
                          <a:solidFill>
                            <a:schemeClr val="bg1"/>
                          </a:solidFill>
                          <a:latin typeface="Space Grotesk SemiBold"/>
                        </a:rPr>
                        <a:t>10% Drop in Pareto Products Revenue</a:t>
                      </a:r>
                    </a:p>
                  </a:txBody>
                  <a:tcPr anchor="ctr">
                    <a:lnL>
                      <a:noFill/>
                    </a:lnL>
                    <a:lnR>
                      <a:noFill/>
                    </a:lnR>
                    <a:lnT>
                      <a:noFill/>
                    </a:lnT>
                    <a:lnB>
                      <a:noFill/>
                    </a:lnB>
                    <a:noFill/>
                  </a:tcPr>
                </a:tc>
                <a:tc>
                  <a:txBody>
                    <a:bodyPr/>
                    <a:lstStyle/>
                    <a:p>
                      <a:pPr>
                        <a:buNone/>
                      </a:pPr>
                      <a:r>
                        <a:rPr lang="en-US">
                          <a:solidFill>
                            <a:schemeClr val="bg1"/>
                          </a:solidFill>
                          <a:latin typeface="Space Grotesk SemiBold"/>
                        </a:rPr>
                        <a:t>-₹103K</a:t>
                      </a:r>
                    </a:p>
                  </a:txBody>
                  <a:tcPr anchor="ctr">
                    <a:lnL>
                      <a:noFill/>
                    </a:lnL>
                    <a:lnR>
                      <a:noFill/>
                    </a:lnR>
                    <a:lnT>
                      <a:noFill/>
                    </a:lnT>
                    <a:lnB>
                      <a:noFill/>
                    </a:lnB>
                    <a:noFill/>
                  </a:tcPr>
                </a:tc>
                <a:tc>
                  <a:txBody>
                    <a:bodyPr/>
                    <a:lstStyle/>
                    <a:p>
                      <a:pPr>
                        <a:buNone/>
                      </a:pPr>
                      <a:r>
                        <a:rPr lang="en-US">
                          <a:solidFill>
                            <a:schemeClr val="bg1"/>
                          </a:solidFill>
                          <a:latin typeface="Space Grotesk SemiBold"/>
                        </a:rPr>
                        <a:t>Over-dependence on few products poses risk</a:t>
                      </a:r>
                    </a:p>
                  </a:txBody>
                  <a:tcPr anchor="ctr">
                    <a:lnL>
                      <a:noFill/>
                    </a:lnL>
                    <a:lnR>
                      <a:noFill/>
                    </a:lnR>
                    <a:lnT>
                      <a:noFill/>
                    </a:lnT>
                    <a:lnB>
                      <a:noFill/>
                    </a:lnB>
                    <a:noFill/>
                  </a:tcPr>
                </a:tc>
                <a:extLst>
                  <a:ext uri="{0D108BD9-81ED-4DB2-BD59-A6C34878D82A}">
                    <a16:rowId xmlns:a16="http://schemas.microsoft.com/office/drawing/2014/main" val="1282884826"/>
                  </a:ext>
                </a:extLst>
              </a:tr>
            </a:tbl>
          </a:graphicData>
        </a:graphic>
      </p:graphicFrame>
      <p:sp>
        <p:nvSpPr>
          <p:cNvPr id="2" name="TextBox 1">
            <a:extLst>
              <a:ext uri="{FF2B5EF4-FFF2-40B4-BE49-F238E27FC236}">
                <a16:creationId xmlns:a16="http://schemas.microsoft.com/office/drawing/2014/main" id="{4E9FD11B-3422-2F6A-55EA-76A27446B65B}"/>
              </a:ext>
            </a:extLst>
          </p:cNvPr>
          <p:cNvSpPr txBox="1"/>
          <p:nvPr/>
        </p:nvSpPr>
        <p:spPr>
          <a:xfrm>
            <a:off x="195719" y="1592800"/>
            <a:ext cx="616299" cy="307777"/>
          </a:xfrm>
          <a:prstGeom prst="rect">
            <a:avLst/>
          </a:prstGeom>
          <a:noFill/>
        </p:spPr>
        <p:txBody>
          <a:bodyPr wrap="square" rtlCol="0">
            <a:spAutoFit/>
          </a:bodyPr>
          <a:lstStyle/>
          <a:p>
            <a:r>
              <a:rPr lang="en-IN">
                <a:solidFill>
                  <a:srgbClr val="FFFFFF"/>
                </a:solidFill>
                <a:latin typeface="Space Grotesk SemiBold"/>
                <a:cs typeface="Space Grotesk SemiBold"/>
              </a:rPr>
              <a:t>S.no</a:t>
            </a:r>
          </a:p>
        </p:txBody>
      </p:sp>
      <p:graphicFrame>
        <p:nvGraphicFramePr>
          <p:cNvPr id="9" name="Table 8">
            <a:extLst>
              <a:ext uri="{FF2B5EF4-FFF2-40B4-BE49-F238E27FC236}">
                <a16:creationId xmlns:a16="http://schemas.microsoft.com/office/drawing/2014/main" id="{393D38AF-0E0F-C9A7-8079-A9183DB2879A}"/>
              </a:ext>
            </a:extLst>
          </p:cNvPr>
          <p:cNvGraphicFramePr>
            <a:graphicFrameLocks noGrp="1"/>
          </p:cNvGraphicFramePr>
          <p:nvPr>
            <p:extLst>
              <p:ext uri="{D42A27DB-BD31-4B8C-83A1-F6EECF244321}">
                <p14:modId xmlns:p14="http://schemas.microsoft.com/office/powerpoint/2010/main" val="510288581"/>
              </p:ext>
            </p:extLst>
          </p:nvPr>
        </p:nvGraphicFramePr>
        <p:xfrm>
          <a:off x="224996" y="1487967"/>
          <a:ext cx="8662160" cy="3285474"/>
        </p:xfrm>
        <a:graphic>
          <a:graphicData uri="http://schemas.openxmlformats.org/drawingml/2006/table">
            <a:tbl>
              <a:tblPr firstRow="1" bandRow="1">
                <a:tableStyleId>{65D47868-F4C6-4F2F-8F46-E3ABBB139D8D}</a:tableStyleId>
              </a:tblPr>
              <a:tblGrid>
                <a:gridCol w="608370">
                  <a:extLst>
                    <a:ext uri="{9D8B030D-6E8A-4147-A177-3AD203B41FA5}">
                      <a16:colId xmlns:a16="http://schemas.microsoft.com/office/drawing/2014/main" val="4087169269"/>
                    </a:ext>
                  </a:extLst>
                </a:gridCol>
                <a:gridCol w="2488790">
                  <a:extLst>
                    <a:ext uri="{9D8B030D-6E8A-4147-A177-3AD203B41FA5}">
                      <a16:colId xmlns:a16="http://schemas.microsoft.com/office/drawing/2014/main" val="3691987957"/>
                    </a:ext>
                  </a:extLst>
                </a:gridCol>
                <a:gridCol w="2336697">
                  <a:extLst>
                    <a:ext uri="{9D8B030D-6E8A-4147-A177-3AD203B41FA5}">
                      <a16:colId xmlns:a16="http://schemas.microsoft.com/office/drawing/2014/main" val="816388074"/>
                    </a:ext>
                  </a:extLst>
                </a:gridCol>
                <a:gridCol w="3228303">
                  <a:extLst>
                    <a:ext uri="{9D8B030D-6E8A-4147-A177-3AD203B41FA5}">
                      <a16:colId xmlns:a16="http://schemas.microsoft.com/office/drawing/2014/main" val="1759541356"/>
                    </a:ext>
                  </a:extLst>
                </a:gridCol>
              </a:tblGrid>
              <a:tr h="1036995">
                <a:tc>
                  <a:txBody>
                    <a:bodyPr/>
                    <a:lstStyle/>
                    <a:p>
                      <a:endParaRPr lang="en-US"/>
                    </a:p>
                    <a:p>
                      <a:pPr lvl="0">
                        <a:buNone/>
                      </a:pPr>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45340360"/>
                  </a:ext>
                </a:extLst>
              </a:tr>
              <a:tr h="53923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05552315"/>
                  </a:ext>
                </a:extLst>
              </a:tr>
              <a:tr h="6057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42225368"/>
                  </a:ext>
                </a:extLst>
              </a:tr>
              <a:tr h="497758">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97284680"/>
                  </a:ext>
                </a:extLst>
              </a:tr>
              <a:tr h="60574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37921908"/>
                  </a:ext>
                </a:extLst>
              </a:tr>
            </a:tbl>
          </a:graphicData>
        </a:graphic>
      </p:graphicFrame>
      <p:sp>
        <p:nvSpPr>
          <p:cNvPr id="10" name="TextBox 9">
            <a:extLst>
              <a:ext uri="{FF2B5EF4-FFF2-40B4-BE49-F238E27FC236}">
                <a16:creationId xmlns:a16="http://schemas.microsoft.com/office/drawing/2014/main" id="{DA0B6221-3C87-1D76-EEFF-6E064C1ACAC7}"/>
              </a:ext>
            </a:extLst>
          </p:cNvPr>
          <p:cNvSpPr txBox="1"/>
          <p:nvPr/>
        </p:nvSpPr>
        <p:spPr>
          <a:xfrm>
            <a:off x="331671" y="1962389"/>
            <a:ext cx="4560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1.</a:t>
            </a:r>
          </a:p>
        </p:txBody>
      </p:sp>
      <p:sp>
        <p:nvSpPr>
          <p:cNvPr id="11" name="TextBox 10">
            <a:extLst>
              <a:ext uri="{FF2B5EF4-FFF2-40B4-BE49-F238E27FC236}">
                <a16:creationId xmlns:a16="http://schemas.microsoft.com/office/drawing/2014/main" id="{840A87A5-2CF5-2F27-BFF3-F5B1E27C2AB4}"/>
              </a:ext>
            </a:extLst>
          </p:cNvPr>
          <p:cNvSpPr txBox="1"/>
          <p:nvPr/>
        </p:nvSpPr>
        <p:spPr>
          <a:xfrm>
            <a:off x="347915" y="2584273"/>
            <a:ext cx="33167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2.</a:t>
            </a:r>
          </a:p>
        </p:txBody>
      </p:sp>
      <p:sp>
        <p:nvSpPr>
          <p:cNvPr id="12" name="TextBox 11">
            <a:extLst>
              <a:ext uri="{FF2B5EF4-FFF2-40B4-BE49-F238E27FC236}">
                <a16:creationId xmlns:a16="http://schemas.microsoft.com/office/drawing/2014/main" id="{DABB09E3-EB58-A8D9-FDE5-E3CBAEE0095D}"/>
              </a:ext>
            </a:extLst>
          </p:cNvPr>
          <p:cNvSpPr txBox="1"/>
          <p:nvPr/>
        </p:nvSpPr>
        <p:spPr>
          <a:xfrm>
            <a:off x="349129" y="3148454"/>
            <a:ext cx="3593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3.</a:t>
            </a:r>
          </a:p>
        </p:txBody>
      </p:sp>
      <p:sp>
        <p:nvSpPr>
          <p:cNvPr id="13" name="TextBox 12">
            <a:extLst>
              <a:ext uri="{FF2B5EF4-FFF2-40B4-BE49-F238E27FC236}">
                <a16:creationId xmlns:a16="http://schemas.microsoft.com/office/drawing/2014/main" id="{37995F02-18EF-C940-318B-E5A66E6E4882}"/>
              </a:ext>
            </a:extLst>
          </p:cNvPr>
          <p:cNvSpPr txBox="1"/>
          <p:nvPr/>
        </p:nvSpPr>
        <p:spPr>
          <a:xfrm>
            <a:off x="330605" y="3703664"/>
            <a:ext cx="4560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4.</a:t>
            </a:r>
          </a:p>
        </p:txBody>
      </p:sp>
      <p:sp>
        <p:nvSpPr>
          <p:cNvPr id="14" name="TextBox 13">
            <a:extLst>
              <a:ext uri="{FF2B5EF4-FFF2-40B4-BE49-F238E27FC236}">
                <a16:creationId xmlns:a16="http://schemas.microsoft.com/office/drawing/2014/main" id="{9CE62D2B-E8DA-C669-83B1-61360ABED68D}"/>
              </a:ext>
            </a:extLst>
          </p:cNvPr>
          <p:cNvSpPr txBox="1"/>
          <p:nvPr/>
        </p:nvSpPr>
        <p:spPr>
          <a:xfrm>
            <a:off x="350340" y="4297909"/>
            <a:ext cx="48368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1"/>
                </a:solidFill>
              </a:rPr>
              <a:t>5.</a:t>
            </a:r>
          </a:p>
        </p:txBody>
      </p:sp>
    </p:spTree>
    <p:extLst>
      <p:ext uri="{BB962C8B-B14F-4D97-AF65-F5344CB8AC3E}">
        <p14:creationId xmlns:p14="http://schemas.microsoft.com/office/powerpoint/2010/main" val="3498505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D4EFEC-72E3-6ECD-61D7-A7FEE143A654}"/>
              </a:ext>
            </a:extLst>
          </p:cNvPr>
          <p:cNvPicPr>
            <a:picLocks noChangeAspect="1"/>
          </p:cNvPicPr>
          <p:nvPr/>
        </p:nvPicPr>
        <p:blipFill>
          <a:blip r:embed="rId2"/>
          <a:stretch>
            <a:fillRect/>
          </a:stretch>
        </p:blipFill>
        <p:spPr>
          <a:xfrm>
            <a:off x="0" y="0"/>
            <a:ext cx="9144000" cy="5143500"/>
          </a:xfrm>
          <a:prstGeom prst="rect">
            <a:avLst/>
          </a:prstGeom>
        </p:spPr>
      </p:pic>
      <p:pic>
        <p:nvPicPr>
          <p:cNvPr id="2" name="Picture 1">
            <a:extLst>
              <a:ext uri="{FF2B5EF4-FFF2-40B4-BE49-F238E27FC236}">
                <a16:creationId xmlns:a16="http://schemas.microsoft.com/office/drawing/2014/main" id="{CFA3FC7E-7EA3-CBF8-DE98-2578AE2CB155}"/>
              </a:ext>
            </a:extLst>
          </p:cNvPr>
          <p:cNvPicPr>
            <a:picLocks noChangeAspect="1"/>
          </p:cNvPicPr>
          <p:nvPr/>
        </p:nvPicPr>
        <p:blipFill>
          <a:blip r:embed="rId2"/>
          <a:stretch>
            <a:fillRect/>
          </a:stretch>
        </p:blipFill>
        <p:spPr>
          <a:xfrm>
            <a:off x="0" y="0"/>
            <a:ext cx="9144000" cy="5143500"/>
          </a:xfrm>
          <a:prstGeom prst="rect">
            <a:avLst/>
          </a:prstGeom>
        </p:spPr>
      </p:pic>
      <p:sp>
        <p:nvSpPr>
          <p:cNvPr id="4" name="Ribbon: Tilted Up 3">
            <a:extLst>
              <a:ext uri="{FF2B5EF4-FFF2-40B4-BE49-F238E27FC236}">
                <a16:creationId xmlns:a16="http://schemas.microsoft.com/office/drawing/2014/main" id="{E9A3B5D8-3382-5ED4-7549-DA2D7EE4042C}"/>
              </a:ext>
            </a:extLst>
          </p:cNvPr>
          <p:cNvSpPr/>
          <p:nvPr/>
        </p:nvSpPr>
        <p:spPr>
          <a:xfrm>
            <a:off x="1060087" y="458251"/>
            <a:ext cx="6799859" cy="944734"/>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extBox 5">
            <a:extLst>
              <a:ext uri="{FF2B5EF4-FFF2-40B4-BE49-F238E27FC236}">
                <a16:creationId xmlns:a16="http://schemas.microsoft.com/office/drawing/2014/main" id="{876539BF-B7E7-974A-BEFE-A305D479A43A}"/>
              </a:ext>
            </a:extLst>
          </p:cNvPr>
          <p:cNvSpPr txBox="1"/>
          <p:nvPr/>
        </p:nvSpPr>
        <p:spPr>
          <a:xfrm>
            <a:off x="1830128" y="613823"/>
            <a:ext cx="52686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solidFill>
                  <a:schemeClr val="tx1"/>
                </a:solidFill>
                <a:latin typeface="Space Grotesk SemiBold"/>
              </a:rPr>
              <a:t>Recommendations Based on </a:t>
            </a:r>
          </a:p>
          <a:p>
            <a:pPr algn="ctr"/>
            <a:r>
              <a:rPr lang="en-US" b="1">
                <a:solidFill>
                  <a:schemeClr val="tx1"/>
                </a:solidFill>
                <a:latin typeface="Space Grotesk SemiBold"/>
              </a:rPr>
              <a:t>What-If Analysis</a:t>
            </a:r>
          </a:p>
        </p:txBody>
      </p:sp>
      <p:sp>
        <p:nvSpPr>
          <p:cNvPr id="7" name="TextBox 6">
            <a:extLst>
              <a:ext uri="{FF2B5EF4-FFF2-40B4-BE49-F238E27FC236}">
                <a16:creationId xmlns:a16="http://schemas.microsoft.com/office/drawing/2014/main" id="{636D098F-83B4-A0D5-6F85-4C9AFBF575AC}"/>
              </a:ext>
            </a:extLst>
          </p:cNvPr>
          <p:cNvSpPr txBox="1"/>
          <p:nvPr/>
        </p:nvSpPr>
        <p:spPr>
          <a:xfrm>
            <a:off x="744495" y="1588801"/>
            <a:ext cx="7608673" cy="32925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a:solidFill>
                  <a:schemeClr val="bg1"/>
                </a:solidFill>
                <a:latin typeface="Space Grotesk SemiBold"/>
              </a:rPr>
              <a:t>1. Focus on Medium Deals</a:t>
            </a:r>
            <a:r>
              <a:rPr lang="en-US">
                <a:solidFill>
                  <a:schemeClr val="bg1"/>
                </a:solidFill>
                <a:latin typeface="Space Grotesk SemiBold"/>
              </a:rPr>
              <a:t>: This segment holds over 60% of revenue — expand through  upselling from Small Deals.</a:t>
            </a:r>
          </a:p>
          <a:p>
            <a:pPr>
              <a:lnSpc>
                <a:spcPct val="150000"/>
              </a:lnSpc>
            </a:pPr>
            <a:r>
              <a:rPr lang="en-US" b="1">
                <a:solidFill>
                  <a:schemeClr val="bg1"/>
                </a:solidFill>
                <a:latin typeface="Space Grotesk SemiBold"/>
              </a:rPr>
              <a:t>2. Boost Big Deals</a:t>
            </a:r>
            <a:r>
              <a:rPr lang="en-US">
                <a:solidFill>
                  <a:schemeClr val="bg1"/>
                </a:solidFill>
                <a:latin typeface="Space Grotesk SemiBold"/>
              </a:rPr>
              <a:t>: A few high-value enterprise wins can significantly uplift total revenue.</a:t>
            </a:r>
          </a:p>
          <a:p>
            <a:pPr>
              <a:lnSpc>
                <a:spcPct val="150000"/>
              </a:lnSpc>
            </a:pPr>
            <a:r>
              <a:rPr lang="en-US" b="1">
                <a:solidFill>
                  <a:schemeClr val="bg1"/>
                </a:solidFill>
                <a:latin typeface="Space Grotesk SemiBold"/>
              </a:rPr>
              <a:t>3. Secure Pareto Products</a:t>
            </a:r>
            <a:r>
              <a:rPr lang="en-US">
                <a:solidFill>
                  <a:schemeClr val="bg1"/>
                </a:solidFill>
                <a:latin typeface="Space Grotesk SemiBold"/>
              </a:rPr>
              <a:t>: Protect top-performing items with pricing control and competitive differentiation.</a:t>
            </a:r>
          </a:p>
          <a:p>
            <a:pPr>
              <a:lnSpc>
                <a:spcPct val="150000"/>
              </a:lnSpc>
            </a:pPr>
            <a:r>
              <a:rPr lang="en-US" b="1">
                <a:solidFill>
                  <a:schemeClr val="bg1"/>
                </a:solidFill>
                <a:latin typeface="Space Grotesk SemiBold"/>
              </a:rPr>
              <a:t>4. Invest in Marketing</a:t>
            </a:r>
            <a:r>
              <a:rPr lang="en-US">
                <a:solidFill>
                  <a:schemeClr val="bg1"/>
                </a:solidFill>
                <a:latin typeface="Space Grotesk SemiBold"/>
              </a:rPr>
              <a:t>: A 10% sales growth scenario suggests excellent ROI potential from promotional efforts.</a:t>
            </a:r>
          </a:p>
          <a:p>
            <a:pPr>
              <a:lnSpc>
                <a:spcPct val="150000"/>
              </a:lnSpc>
            </a:pPr>
            <a:r>
              <a:rPr lang="en-US" b="1">
                <a:solidFill>
                  <a:schemeClr val="bg1"/>
                </a:solidFill>
                <a:latin typeface="Space Grotesk SemiBold"/>
              </a:rPr>
              <a:t>5. Use Data-Driven Pricing</a:t>
            </a:r>
            <a:r>
              <a:rPr lang="en-US">
                <a:solidFill>
                  <a:schemeClr val="bg1"/>
                </a:solidFill>
                <a:latin typeface="Space Grotesk SemiBold"/>
              </a:rPr>
              <a:t>: A modest 5% price increase in Medium Deals can improve margins with minimal risk.</a:t>
            </a:r>
          </a:p>
        </p:txBody>
      </p:sp>
    </p:spTree>
    <p:extLst>
      <p:ext uri="{BB962C8B-B14F-4D97-AF65-F5344CB8AC3E}">
        <p14:creationId xmlns:p14="http://schemas.microsoft.com/office/powerpoint/2010/main" val="3095423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4E5C11-FD17-FA0B-0AC7-E33715B03557}"/>
              </a:ext>
            </a:extLst>
          </p:cNvPr>
          <p:cNvPicPr>
            <a:picLocks noChangeAspect="1"/>
          </p:cNvPicPr>
          <p:nvPr/>
        </p:nvPicPr>
        <p:blipFill>
          <a:blip r:embed="rId2"/>
          <a:stretch>
            <a:fillRect/>
          </a:stretch>
        </p:blipFill>
        <p:spPr>
          <a:xfrm>
            <a:off x="0" y="0"/>
            <a:ext cx="9144000" cy="5143500"/>
          </a:xfrm>
          <a:prstGeom prst="rect">
            <a:avLst/>
          </a:prstGeom>
        </p:spPr>
      </p:pic>
      <p:sp>
        <p:nvSpPr>
          <p:cNvPr id="14" name="Scroll: Vertical 13">
            <a:extLst>
              <a:ext uri="{FF2B5EF4-FFF2-40B4-BE49-F238E27FC236}">
                <a16:creationId xmlns:a16="http://schemas.microsoft.com/office/drawing/2014/main" id="{260E58F0-9610-1A55-F4CD-59DA08F74757}"/>
              </a:ext>
            </a:extLst>
          </p:cNvPr>
          <p:cNvSpPr/>
          <p:nvPr/>
        </p:nvSpPr>
        <p:spPr>
          <a:xfrm>
            <a:off x="1556985" y="3780395"/>
            <a:ext cx="6308054" cy="1058043"/>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5" name="Scroll: Vertical 14">
            <a:extLst>
              <a:ext uri="{FF2B5EF4-FFF2-40B4-BE49-F238E27FC236}">
                <a16:creationId xmlns:a16="http://schemas.microsoft.com/office/drawing/2014/main" id="{0E7D0C4D-9673-4B86-D9CE-721624CC967B}"/>
              </a:ext>
            </a:extLst>
          </p:cNvPr>
          <p:cNvSpPr/>
          <p:nvPr/>
        </p:nvSpPr>
        <p:spPr>
          <a:xfrm>
            <a:off x="6314334" y="1563900"/>
            <a:ext cx="2577861" cy="2108368"/>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3" name="Scroll: Vertical 12">
            <a:extLst>
              <a:ext uri="{FF2B5EF4-FFF2-40B4-BE49-F238E27FC236}">
                <a16:creationId xmlns:a16="http://schemas.microsoft.com/office/drawing/2014/main" id="{59305DF7-5F02-2D87-AA19-87683560E504}"/>
              </a:ext>
            </a:extLst>
          </p:cNvPr>
          <p:cNvSpPr/>
          <p:nvPr/>
        </p:nvSpPr>
        <p:spPr>
          <a:xfrm>
            <a:off x="-3056" y="1563903"/>
            <a:ext cx="3079854" cy="1930740"/>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4" name="Ribbon: Tilted Up 3">
            <a:extLst>
              <a:ext uri="{FF2B5EF4-FFF2-40B4-BE49-F238E27FC236}">
                <a16:creationId xmlns:a16="http://schemas.microsoft.com/office/drawing/2014/main" id="{E0762C89-FFE5-2492-B397-0034630326F2}"/>
              </a:ext>
            </a:extLst>
          </p:cNvPr>
          <p:cNvSpPr/>
          <p:nvPr/>
        </p:nvSpPr>
        <p:spPr>
          <a:xfrm>
            <a:off x="1060087" y="404190"/>
            <a:ext cx="6799859" cy="944734"/>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extBox 5">
            <a:extLst>
              <a:ext uri="{FF2B5EF4-FFF2-40B4-BE49-F238E27FC236}">
                <a16:creationId xmlns:a16="http://schemas.microsoft.com/office/drawing/2014/main" id="{97189DCD-9FDB-5D9E-73A7-FD1BE8983C75}"/>
              </a:ext>
            </a:extLst>
          </p:cNvPr>
          <p:cNvSpPr txBox="1"/>
          <p:nvPr/>
        </p:nvSpPr>
        <p:spPr>
          <a:xfrm>
            <a:off x="1830128" y="428471"/>
            <a:ext cx="526861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rgbClr val="262626"/>
                </a:solidFill>
                <a:latin typeface="Space Grotesk SemiBold"/>
                <a:cs typeface="Times New Roman"/>
              </a:rPr>
              <a:t>Top Products: Best-selling</a:t>
            </a:r>
            <a:endParaRPr lang="en-US" sz="2000">
              <a:latin typeface="Space Grotesk SemiBold"/>
              <a:cs typeface="Times New Roman"/>
            </a:endParaRPr>
          </a:p>
          <a:p>
            <a:pPr algn="ctr"/>
            <a:r>
              <a:rPr lang="en-US" sz="2000" b="1">
                <a:solidFill>
                  <a:srgbClr val="262626"/>
                </a:solidFill>
                <a:latin typeface="Space Grotesk SemiBold"/>
                <a:cs typeface="Times New Roman"/>
              </a:rPr>
              <a:t> Products.</a:t>
            </a:r>
            <a:endParaRPr lang="en-US" sz="2000">
              <a:latin typeface="Space Grotesk SemiBold"/>
              <a:cs typeface="Times New Roman"/>
            </a:endParaRPr>
          </a:p>
          <a:p>
            <a:pPr algn="ctr"/>
            <a:endParaRPr lang="en-US" b="1">
              <a:solidFill>
                <a:schemeClr val="tx1"/>
              </a:solidFill>
              <a:latin typeface="Space Grotesk SemiBold"/>
            </a:endParaRPr>
          </a:p>
        </p:txBody>
      </p:sp>
      <p:sp>
        <p:nvSpPr>
          <p:cNvPr id="10" name="TextBox 9">
            <a:extLst>
              <a:ext uri="{FF2B5EF4-FFF2-40B4-BE49-F238E27FC236}">
                <a16:creationId xmlns:a16="http://schemas.microsoft.com/office/drawing/2014/main" id="{3F530DE1-35B2-FA51-17E4-7044F65FEF4A}"/>
              </a:ext>
            </a:extLst>
          </p:cNvPr>
          <p:cNvSpPr txBox="1"/>
          <p:nvPr/>
        </p:nvSpPr>
        <p:spPr>
          <a:xfrm>
            <a:off x="266340" y="1852839"/>
            <a:ext cx="254750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a:solidFill>
                  <a:schemeClr val="bg1"/>
                </a:solidFill>
                <a:latin typeface="Space Grotesk SemiBold"/>
              </a:rPr>
              <a:t>S700_2834</a:t>
            </a:r>
            <a:r>
              <a:rPr lang="en-US" sz="1200">
                <a:solidFill>
                  <a:schemeClr val="bg1"/>
                </a:solidFill>
                <a:latin typeface="Space Grotesk SemiBold"/>
              </a:rPr>
              <a:t> leads the top 10 with </a:t>
            </a:r>
            <a:r>
              <a:rPr lang="en-US" sz="1200" b="1">
                <a:solidFill>
                  <a:schemeClr val="bg1"/>
                </a:solidFill>
                <a:latin typeface="Space Grotesk SemiBold"/>
              </a:rPr>
              <a:t>102K sales</a:t>
            </a:r>
            <a:r>
              <a:rPr lang="en-US" sz="1200">
                <a:solidFill>
                  <a:schemeClr val="bg1"/>
                </a:solidFill>
                <a:latin typeface="Space Grotesk SemiBold"/>
              </a:rPr>
              <a:t>, followed closely by </a:t>
            </a:r>
            <a:r>
              <a:rPr lang="en-US" sz="1200" b="1">
                <a:solidFill>
                  <a:schemeClr val="bg1"/>
                </a:solidFill>
                <a:latin typeface="Space Grotesk SemiBold"/>
              </a:rPr>
              <a:t>S700_2824</a:t>
            </a:r>
            <a:r>
              <a:rPr lang="en-US" sz="1200">
                <a:solidFill>
                  <a:schemeClr val="bg1"/>
                </a:solidFill>
                <a:latin typeface="Space Grotesk SemiBold"/>
              </a:rPr>
              <a:t> and </a:t>
            </a:r>
            <a:r>
              <a:rPr lang="en-US" sz="1200" b="1">
                <a:solidFill>
                  <a:schemeClr val="bg1"/>
                </a:solidFill>
                <a:latin typeface="Space Grotesk SemiBold"/>
              </a:rPr>
              <a:t>S700_2466</a:t>
            </a:r>
            <a:r>
              <a:rPr lang="en-US" sz="1200">
                <a:solidFill>
                  <a:schemeClr val="bg1"/>
                </a:solidFill>
                <a:latin typeface="Space Grotesk SemiBold"/>
              </a:rPr>
              <a:t>, showing strong market demand.</a:t>
            </a:r>
            <a:endParaRPr lang="en-US">
              <a:solidFill>
                <a:schemeClr val="bg1"/>
              </a:solidFill>
              <a:latin typeface="Space Grotesk SemiBold"/>
            </a:endParaRPr>
          </a:p>
        </p:txBody>
      </p:sp>
      <p:sp>
        <p:nvSpPr>
          <p:cNvPr id="11" name="TextBox 10">
            <a:extLst>
              <a:ext uri="{FF2B5EF4-FFF2-40B4-BE49-F238E27FC236}">
                <a16:creationId xmlns:a16="http://schemas.microsoft.com/office/drawing/2014/main" id="{D3A8D6F0-A44F-0AEA-DA76-D41720F06B84}"/>
              </a:ext>
            </a:extLst>
          </p:cNvPr>
          <p:cNvSpPr txBox="1"/>
          <p:nvPr/>
        </p:nvSpPr>
        <p:spPr>
          <a:xfrm>
            <a:off x="1910628" y="3902313"/>
            <a:ext cx="546555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pace Grotesk SemiBold"/>
                <a:cs typeface="Space Grotesk SemiBold"/>
              </a:rPr>
              <a:t>Sales decline gradually across the list, with the 10th product, </a:t>
            </a:r>
            <a:r>
              <a:rPr lang="en-US" b="1">
                <a:solidFill>
                  <a:schemeClr val="bg1"/>
                </a:solidFill>
                <a:latin typeface="Space Grotesk SemiBold"/>
                <a:cs typeface="Space Grotesk SemiBold"/>
              </a:rPr>
              <a:t>S72_1253</a:t>
            </a:r>
            <a:r>
              <a:rPr lang="en-US">
                <a:solidFill>
                  <a:schemeClr val="bg1"/>
                </a:solidFill>
                <a:latin typeface="Space Grotesk SemiBold"/>
                <a:cs typeface="Space Grotesk SemiBold"/>
              </a:rPr>
              <a:t>, recording </a:t>
            </a:r>
            <a:r>
              <a:rPr lang="en-US" b="1">
                <a:solidFill>
                  <a:schemeClr val="bg1"/>
                </a:solidFill>
                <a:latin typeface="Space Grotesk SemiBold"/>
                <a:cs typeface="Space Grotesk SemiBold"/>
              </a:rPr>
              <a:t>52K sales</a:t>
            </a:r>
            <a:r>
              <a:rPr lang="en-US">
                <a:solidFill>
                  <a:schemeClr val="bg1"/>
                </a:solidFill>
                <a:latin typeface="Space Grotesk SemiBold"/>
                <a:cs typeface="Space Grotesk SemiBold"/>
              </a:rPr>
              <a:t>, about half of the top performer.</a:t>
            </a:r>
            <a:endParaRPr lang="en-US">
              <a:latin typeface="Space Grotesk SemiBold"/>
              <a:cs typeface="Space Grotesk SemiBold"/>
            </a:endParaRPr>
          </a:p>
          <a:p>
            <a:pPr marL="285750" indent="-285750">
              <a:buChar char="•"/>
            </a:pPr>
            <a:endParaRPr lang="en-US">
              <a:latin typeface="Space Grotesk SemiBold"/>
              <a:cs typeface="Space Grotesk SemiBold"/>
            </a:endParaRPr>
          </a:p>
          <a:p>
            <a:endParaRPr lang="en-US">
              <a:solidFill>
                <a:schemeClr val="bg1"/>
              </a:solidFill>
              <a:latin typeface="Space Grotesk SemiBold"/>
              <a:cs typeface="Space Grotesk SemiBold"/>
            </a:endParaRPr>
          </a:p>
        </p:txBody>
      </p:sp>
      <p:sp>
        <p:nvSpPr>
          <p:cNvPr id="12" name="TextBox 11">
            <a:extLst>
              <a:ext uri="{FF2B5EF4-FFF2-40B4-BE49-F238E27FC236}">
                <a16:creationId xmlns:a16="http://schemas.microsoft.com/office/drawing/2014/main" id="{01BBFD86-0A0C-F8DD-08BF-C014EBB38602}"/>
              </a:ext>
            </a:extLst>
          </p:cNvPr>
          <p:cNvSpPr txBox="1"/>
          <p:nvPr/>
        </p:nvSpPr>
        <p:spPr>
          <a:xfrm>
            <a:off x="6577418" y="1845056"/>
            <a:ext cx="215355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1"/>
                </a:solidFill>
                <a:latin typeface="Space Grotesk SemiBold"/>
              </a:rPr>
              <a:t>The consistent drop in sales indicates a relatively balanced distribution among the top-selling products, suggesting no single-product dependency.</a:t>
            </a:r>
            <a:endParaRPr lang="en-US">
              <a:solidFill>
                <a:schemeClr val="bg1"/>
              </a:solidFill>
              <a:latin typeface="Space Grotesk SemiBold"/>
            </a:endParaRPr>
          </a:p>
        </p:txBody>
      </p:sp>
      <p:pic>
        <p:nvPicPr>
          <p:cNvPr id="16" name="Picture 15">
            <a:extLst>
              <a:ext uri="{FF2B5EF4-FFF2-40B4-BE49-F238E27FC236}">
                <a16:creationId xmlns:a16="http://schemas.microsoft.com/office/drawing/2014/main" id="{43ADC5EF-7C04-041A-B117-2C5DCED1EBDD}"/>
              </a:ext>
            </a:extLst>
          </p:cNvPr>
          <p:cNvPicPr>
            <a:picLocks noChangeAspect="1"/>
          </p:cNvPicPr>
          <p:nvPr/>
        </p:nvPicPr>
        <p:blipFill>
          <a:blip r:embed="rId3"/>
          <a:stretch>
            <a:fillRect/>
          </a:stretch>
        </p:blipFill>
        <p:spPr>
          <a:xfrm>
            <a:off x="3258966" y="1466850"/>
            <a:ext cx="2734191" cy="2086232"/>
          </a:xfrm>
          <a:prstGeom prst="rect">
            <a:avLst/>
          </a:prstGeom>
        </p:spPr>
      </p:pic>
    </p:spTree>
    <p:extLst>
      <p:ext uri="{BB962C8B-B14F-4D97-AF65-F5344CB8AC3E}">
        <p14:creationId xmlns:p14="http://schemas.microsoft.com/office/powerpoint/2010/main" val="2164294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9D1625-5C80-8182-E8EA-5EBBF208B708}"/>
              </a:ext>
            </a:extLst>
          </p:cNvPr>
          <p:cNvPicPr>
            <a:picLocks noChangeAspect="1"/>
          </p:cNvPicPr>
          <p:nvPr/>
        </p:nvPicPr>
        <p:blipFill>
          <a:blip r:embed="rId2"/>
          <a:stretch>
            <a:fillRect/>
          </a:stretch>
        </p:blipFill>
        <p:spPr>
          <a:xfrm>
            <a:off x="0" y="0"/>
            <a:ext cx="9144000" cy="5143500"/>
          </a:xfrm>
          <a:prstGeom prst="rect">
            <a:avLst/>
          </a:prstGeom>
        </p:spPr>
      </p:pic>
      <p:sp>
        <p:nvSpPr>
          <p:cNvPr id="4" name="Ribbon: Tilted Up 3">
            <a:extLst>
              <a:ext uri="{FF2B5EF4-FFF2-40B4-BE49-F238E27FC236}">
                <a16:creationId xmlns:a16="http://schemas.microsoft.com/office/drawing/2014/main" id="{CD2F2129-9A02-4CD0-6B59-EDFB59C14A70}"/>
              </a:ext>
            </a:extLst>
          </p:cNvPr>
          <p:cNvSpPr/>
          <p:nvPr/>
        </p:nvSpPr>
        <p:spPr>
          <a:xfrm>
            <a:off x="1060087" y="420288"/>
            <a:ext cx="6799859" cy="566418"/>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extBox 5">
            <a:extLst>
              <a:ext uri="{FF2B5EF4-FFF2-40B4-BE49-F238E27FC236}">
                <a16:creationId xmlns:a16="http://schemas.microsoft.com/office/drawing/2014/main" id="{C87D911C-A093-E7CF-BD73-7694A3DA4201}"/>
              </a:ext>
            </a:extLst>
          </p:cNvPr>
          <p:cNvSpPr txBox="1"/>
          <p:nvPr/>
        </p:nvSpPr>
        <p:spPr>
          <a:xfrm>
            <a:off x="1830128" y="428471"/>
            <a:ext cx="526861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rgbClr val="262626"/>
                </a:solidFill>
                <a:latin typeface="Space Grotesk SemiBold"/>
                <a:cs typeface="Times New Roman"/>
              </a:rPr>
              <a:t>Customer Insights</a:t>
            </a:r>
            <a:r>
              <a:rPr lang="en-US" sz="2000">
                <a:solidFill>
                  <a:srgbClr val="262626"/>
                </a:solidFill>
                <a:latin typeface="Space Grotesk SemiBold"/>
                <a:cs typeface="Times New Roman"/>
              </a:rPr>
              <a:t>: </a:t>
            </a:r>
            <a:endParaRPr lang="en-US">
              <a:latin typeface="Space Grotesk SemiBold"/>
            </a:endParaRPr>
          </a:p>
        </p:txBody>
      </p:sp>
      <p:sp>
        <p:nvSpPr>
          <p:cNvPr id="8" name="Scroll: Horizontal 7">
            <a:extLst>
              <a:ext uri="{FF2B5EF4-FFF2-40B4-BE49-F238E27FC236}">
                <a16:creationId xmlns:a16="http://schemas.microsoft.com/office/drawing/2014/main" id="{C8A7B363-14BD-0F73-7B15-97C11C6648AD}"/>
              </a:ext>
            </a:extLst>
          </p:cNvPr>
          <p:cNvSpPr/>
          <p:nvPr/>
        </p:nvSpPr>
        <p:spPr>
          <a:xfrm>
            <a:off x="3678528" y="1282382"/>
            <a:ext cx="4523703" cy="3327320"/>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9" name="TextBox 8">
            <a:extLst>
              <a:ext uri="{FF2B5EF4-FFF2-40B4-BE49-F238E27FC236}">
                <a16:creationId xmlns:a16="http://schemas.microsoft.com/office/drawing/2014/main" id="{98EE057D-F3DF-3ACE-97AA-5A0423955000}"/>
              </a:ext>
            </a:extLst>
          </p:cNvPr>
          <p:cNvSpPr txBox="1"/>
          <p:nvPr/>
        </p:nvSpPr>
        <p:spPr>
          <a:xfrm>
            <a:off x="4168644" y="1817992"/>
            <a:ext cx="3902314"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900"/>
              </a:spcBef>
            </a:pPr>
            <a:r>
              <a:rPr lang="en-US" sz="1200" b="1">
                <a:solidFill>
                  <a:schemeClr val="bg1"/>
                </a:solidFill>
                <a:latin typeface="Space Grotesk SemiBold"/>
                <a:cs typeface="Times New Roman"/>
              </a:rPr>
              <a:t>Geographic distribution </a:t>
            </a:r>
          </a:p>
          <a:p>
            <a:pPr>
              <a:spcBef>
                <a:spcPts val="900"/>
              </a:spcBef>
            </a:pPr>
            <a:r>
              <a:rPr lang="en-US" sz="1200" b="1">
                <a:solidFill>
                  <a:schemeClr val="bg1"/>
                </a:solidFill>
                <a:latin typeface="Space Grotesk SemiBold"/>
                <a:cs typeface="Times New Roman"/>
              </a:rPr>
              <a:t>of customers</a:t>
            </a:r>
          </a:p>
          <a:p>
            <a:pPr>
              <a:spcBef>
                <a:spcPts val="900"/>
              </a:spcBef>
            </a:pPr>
            <a:r>
              <a:rPr lang="en-US" sz="1200" b="1" err="1">
                <a:solidFill>
                  <a:schemeClr val="bg1"/>
                </a:solidFill>
                <a:latin typeface="Space Grotesk SemiBold"/>
                <a:cs typeface="Times New Roman"/>
              </a:rPr>
              <a:t>i</a:t>
            </a:r>
            <a:r>
              <a:rPr lang="en-US" sz="1200" b="1">
                <a:solidFill>
                  <a:schemeClr val="bg1"/>
                </a:solidFill>
                <a:latin typeface="Space Grotesk SemiBold"/>
                <a:cs typeface="Times New Roman"/>
              </a:rPr>
              <a:t>) Distinct customers are counted.</a:t>
            </a:r>
          </a:p>
          <a:p>
            <a:pPr>
              <a:spcBef>
                <a:spcPts val="900"/>
              </a:spcBef>
            </a:pPr>
            <a:r>
              <a:rPr lang="en-US" sz="1200" b="1">
                <a:solidFill>
                  <a:schemeClr val="bg1"/>
                </a:solidFill>
                <a:latin typeface="Space Grotesk SemiBold"/>
                <a:cs typeface="Times New Roman"/>
              </a:rPr>
              <a:t>ii) Here USA dominates all </a:t>
            </a:r>
          </a:p>
          <a:p>
            <a:pPr>
              <a:spcBef>
                <a:spcPts val="900"/>
              </a:spcBef>
            </a:pPr>
            <a:r>
              <a:rPr lang="en-US" sz="1200" b="1">
                <a:solidFill>
                  <a:schemeClr val="bg1"/>
                </a:solidFill>
                <a:latin typeface="Space Grotesk SemiBold"/>
                <a:cs typeface="Times New Roman"/>
              </a:rPr>
              <a:t> the other countries significantly by holding 35 customer  on its own</a:t>
            </a:r>
          </a:p>
          <a:p>
            <a:pPr>
              <a:spcBef>
                <a:spcPts val="900"/>
              </a:spcBef>
            </a:pPr>
            <a:r>
              <a:rPr lang="en-US" sz="1200" b="1">
                <a:solidFill>
                  <a:schemeClr val="bg1"/>
                </a:solidFill>
                <a:latin typeface="Space Grotesk SemiBold"/>
                <a:cs typeface="Times New Roman"/>
              </a:rPr>
              <a:t>iii) Total of 307 Customers contribute to the total sale. </a:t>
            </a:r>
          </a:p>
          <a:p>
            <a:pPr>
              <a:spcBef>
                <a:spcPts val="900"/>
              </a:spcBef>
            </a:pPr>
            <a:endParaRPr lang="en-US" sz="1200" b="1">
              <a:solidFill>
                <a:schemeClr val="bg1"/>
              </a:solidFill>
              <a:latin typeface="Space Grotesk SemiBold"/>
              <a:cs typeface="Times New Roman"/>
            </a:endParaRPr>
          </a:p>
        </p:txBody>
      </p:sp>
      <p:pic>
        <p:nvPicPr>
          <p:cNvPr id="10" name="Picture 9" descr="A screenshot of a computer screen">
            <a:extLst>
              <a:ext uri="{FF2B5EF4-FFF2-40B4-BE49-F238E27FC236}">
                <a16:creationId xmlns:a16="http://schemas.microsoft.com/office/drawing/2014/main" id="{341FBD93-4011-DAF1-550F-EFF3AAA17F7E}"/>
              </a:ext>
            </a:extLst>
          </p:cNvPr>
          <p:cNvPicPr>
            <a:picLocks noChangeAspect="1"/>
          </p:cNvPicPr>
          <p:nvPr/>
        </p:nvPicPr>
        <p:blipFill>
          <a:blip r:embed="rId3"/>
          <a:stretch>
            <a:fillRect/>
          </a:stretch>
        </p:blipFill>
        <p:spPr>
          <a:xfrm>
            <a:off x="465282" y="1719704"/>
            <a:ext cx="2974572" cy="2208241"/>
          </a:xfrm>
          <a:prstGeom prst="rect">
            <a:avLst/>
          </a:prstGeom>
        </p:spPr>
      </p:pic>
    </p:spTree>
    <p:extLst>
      <p:ext uri="{BB962C8B-B14F-4D97-AF65-F5344CB8AC3E}">
        <p14:creationId xmlns:p14="http://schemas.microsoft.com/office/powerpoint/2010/main" val="3441070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4B7871-1DBB-AFFA-6C46-321DA5B36AC8}"/>
              </a:ext>
            </a:extLst>
          </p:cNvPr>
          <p:cNvPicPr>
            <a:picLocks noChangeAspect="1"/>
          </p:cNvPicPr>
          <p:nvPr/>
        </p:nvPicPr>
        <p:blipFill>
          <a:blip r:embed="rId2"/>
          <a:stretch>
            <a:fillRect/>
          </a:stretch>
        </p:blipFill>
        <p:spPr>
          <a:xfrm>
            <a:off x="0" y="0"/>
            <a:ext cx="9144000" cy="5143500"/>
          </a:xfrm>
          <a:prstGeom prst="rect">
            <a:avLst/>
          </a:prstGeom>
        </p:spPr>
      </p:pic>
      <p:sp>
        <p:nvSpPr>
          <p:cNvPr id="4" name="Ribbon: Tilted Up 3">
            <a:extLst>
              <a:ext uri="{FF2B5EF4-FFF2-40B4-BE49-F238E27FC236}">
                <a16:creationId xmlns:a16="http://schemas.microsoft.com/office/drawing/2014/main" id="{AC9B0077-785C-FB02-1035-C7E0B8F75F2A}"/>
              </a:ext>
            </a:extLst>
          </p:cNvPr>
          <p:cNvSpPr/>
          <p:nvPr/>
        </p:nvSpPr>
        <p:spPr>
          <a:xfrm>
            <a:off x="1011791" y="371992"/>
            <a:ext cx="6799859" cy="896439"/>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2" name="Title 1">
            <a:extLst>
              <a:ext uri="{FF2B5EF4-FFF2-40B4-BE49-F238E27FC236}">
                <a16:creationId xmlns:a16="http://schemas.microsoft.com/office/drawing/2014/main" id="{48DCE3F7-9DDF-4C62-78DA-B0F36442B2C8}"/>
              </a:ext>
            </a:extLst>
          </p:cNvPr>
          <p:cNvSpPr>
            <a:spLocks noGrp="1"/>
          </p:cNvSpPr>
          <p:nvPr>
            <p:ph type="title"/>
          </p:nvPr>
        </p:nvSpPr>
        <p:spPr>
          <a:xfrm>
            <a:off x="552114" y="368912"/>
            <a:ext cx="7710900" cy="572700"/>
          </a:xfrm>
        </p:spPr>
        <p:txBody>
          <a:bodyPr/>
          <a:lstStyle/>
          <a:p>
            <a:pPr algn="ctr"/>
            <a:r>
              <a:rPr lang="en-US" sz="2000" b="1" baseline="0">
                <a:solidFill>
                  <a:srgbClr val="262626"/>
                </a:solidFill>
              </a:rPr>
              <a:t>Sales </a:t>
            </a:r>
            <a:r>
              <a:rPr lang="en-US" sz="2000" b="1">
                <a:solidFill>
                  <a:srgbClr val="262626"/>
                </a:solidFill>
              </a:rPr>
              <a:t>Analysis</a:t>
            </a:r>
            <a:r>
              <a:rPr lang="en-US" sz="2000" b="1" baseline="0">
                <a:solidFill>
                  <a:srgbClr val="262626"/>
                </a:solidFill>
              </a:rPr>
              <a:t> between </a:t>
            </a:r>
            <a:br>
              <a:rPr lang="en-US" sz="2000" b="1"/>
            </a:br>
            <a:r>
              <a:rPr lang="en-US" sz="2000" b="1" baseline="0">
                <a:solidFill>
                  <a:srgbClr val="262626"/>
                </a:solidFill>
              </a:rPr>
              <a:t>different Product lines </a:t>
            </a:r>
            <a:endParaRPr lang="en-US"/>
          </a:p>
        </p:txBody>
      </p:sp>
      <p:pic>
        <p:nvPicPr>
          <p:cNvPr id="5" name="Picture 4">
            <a:extLst>
              <a:ext uri="{FF2B5EF4-FFF2-40B4-BE49-F238E27FC236}">
                <a16:creationId xmlns:a16="http://schemas.microsoft.com/office/drawing/2014/main" id="{399F4189-DD06-AF3D-1475-FFD293DB4BD9}"/>
              </a:ext>
            </a:extLst>
          </p:cNvPr>
          <p:cNvPicPr>
            <a:picLocks noChangeAspect="1"/>
          </p:cNvPicPr>
          <p:nvPr/>
        </p:nvPicPr>
        <p:blipFill>
          <a:blip r:embed="rId3"/>
          <a:stretch>
            <a:fillRect/>
          </a:stretch>
        </p:blipFill>
        <p:spPr>
          <a:xfrm>
            <a:off x="868730" y="1706451"/>
            <a:ext cx="2094005" cy="2326247"/>
          </a:xfrm>
          <a:prstGeom prst="rect">
            <a:avLst/>
          </a:prstGeom>
        </p:spPr>
      </p:pic>
      <p:sp>
        <p:nvSpPr>
          <p:cNvPr id="6" name="Scroll: Horizontal 5">
            <a:extLst>
              <a:ext uri="{FF2B5EF4-FFF2-40B4-BE49-F238E27FC236}">
                <a16:creationId xmlns:a16="http://schemas.microsoft.com/office/drawing/2014/main" id="{6056D7DC-C864-AB97-E645-C0C21B1FC851}"/>
              </a:ext>
            </a:extLst>
          </p:cNvPr>
          <p:cNvSpPr/>
          <p:nvPr/>
        </p:nvSpPr>
        <p:spPr>
          <a:xfrm>
            <a:off x="3461197" y="1403121"/>
            <a:ext cx="4942267" cy="3270975"/>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7" name="TextBox 6">
            <a:extLst>
              <a:ext uri="{FF2B5EF4-FFF2-40B4-BE49-F238E27FC236}">
                <a16:creationId xmlns:a16="http://schemas.microsoft.com/office/drawing/2014/main" id="{7DAFE3EE-460C-E0DA-E891-212FE94DA06D}"/>
              </a:ext>
            </a:extLst>
          </p:cNvPr>
          <p:cNvSpPr txBox="1"/>
          <p:nvPr/>
        </p:nvSpPr>
        <p:spPr>
          <a:xfrm>
            <a:off x="4087586" y="2084321"/>
            <a:ext cx="4122325"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bg1"/>
                </a:solidFill>
                <a:latin typeface="Space Grotesk SemiBold"/>
              </a:rPr>
              <a:t>Classic Cars</a:t>
            </a:r>
            <a:r>
              <a:rPr lang="en-US">
                <a:solidFill>
                  <a:schemeClr val="bg1"/>
                </a:solidFill>
                <a:latin typeface="Space Grotesk SemiBold"/>
              </a:rPr>
              <a:t> lead significantly with </a:t>
            </a:r>
            <a:r>
              <a:rPr lang="en-US" b="1">
                <a:solidFill>
                  <a:schemeClr val="bg1"/>
                </a:solidFill>
                <a:latin typeface="Space Grotesk SemiBold"/>
              </a:rPr>
              <a:t>499,835 sales</a:t>
            </a:r>
            <a:r>
              <a:rPr lang="en-US">
                <a:solidFill>
                  <a:schemeClr val="bg1"/>
                </a:solidFill>
                <a:latin typeface="Space Grotesk SemiBold"/>
              </a:rPr>
              <a:t>, showing dominant market preference.</a:t>
            </a:r>
          </a:p>
          <a:p>
            <a:pPr marL="285750" indent="-285750">
              <a:buChar char="•"/>
            </a:pPr>
            <a:r>
              <a:rPr lang="en-US" b="1">
                <a:solidFill>
                  <a:schemeClr val="bg1"/>
                </a:solidFill>
                <a:latin typeface="Space Grotesk SemiBold"/>
              </a:rPr>
              <a:t>Vintage Cars</a:t>
            </a:r>
            <a:r>
              <a:rPr lang="en-US">
                <a:solidFill>
                  <a:schemeClr val="bg1"/>
                </a:solidFill>
                <a:latin typeface="Space Grotesk SemiBold"/>
              </a:rPr>
              <a:t> and </a:t>
            </a:r>
            <a:r>
              <a:rPr lang="en-US" b="1">
                <a:solidFill>
                  <a:schemeClr val="bg1"/>
                </a:solidFill>
                <a:latin typeface="Space Grotesk SemiBold"/>
              </a:rPr>
              <a:t>Motorcycles</a:t>
            </a:r>
            <a:r>
              <a:rPr lang="en-US">
                <a:solidFill>
                  <a:schemeClr val="bg1"/>
                </a:solidFill>
                <a:latin typeface="Space Grotesk SemiBold"/>
              </a:rPr>
              <a:t> also perform well, indicating strong interest in retro and dynamic models.</a:t>
            </a:r>
          </a:p>
          <a:p>
            <a:pPr marL="285750" indent="-285750">
              <a:buChar char="•"/>
            </a:pPr>
            <a:r>
              <a:rPr lang="en-US" b="1">
                <a:solidFill>
                  <a:schemeClr val="bg1"/>
                </a:solidFill>
                <a:latin typeface="Space Grotesk SemiBold"/>
              </a:rPr>
              <a:t>Trains</a:t>
            </a:r>
            <a:r>
              <a:rPr lang="en-US">
                <a:solidFill>
                  <a:schemeClr val="bg1"/>
                </a:solidFill>
                <a:latin typeface="Space Grotesk SemiBold"/>
              </a:rPr>
              <a:t> and </a:t>
            </a:r>
            <a:r>
              <a:rPr lang="en-US" b="1">
                <a:solidFill>
                  <a:schemeClr val="bg1"/>
                </a:solidFill>
                <a:latin typeface="Space Grotesk SemiBold"/>
              </a:rPr>
              <a:t>Ships</a:t>
            </a:r>
            <a:r>
              <a:rPr lang="en-US">
                <a:solidFill>
                  <a:schemeClr val="bg1"/>
                </a:solidFill>
                <a:latin typeface="Space Grotesk SemiBold"/>
              </a:rPr>
              <a:t> have minimal sales, highlighting low demand or niche market presence.</a:t>
            </a:r>
          </a:p>
          <a:p>
            <a:pPr algn="l"/>
            <a:endParaRPr lang="en-US">
              <a:solidFill>
                <a:schemeClr val="bg1"/>
              </a:solidFill>
              <a:latin typeface="Space Grotesk SemiBold"/>
            </a:endParaRPr>
          </a:p>
        </p:txBody>
      </p:sp>
    </p:spTree>
    <p:extLst>
      <p:ext uri="{BB962C8B-B14F-4D97-AF65-F5344CB8AC3E}">
        <p14:creationId xmlns:p14="http://schemas.microsoft.com/office/powerpoint/2010/main" val="2997191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7A29F5-E457-53E2-D03D-C6285B9E2370}"/>
              </a:ext>
            </a:extLst>
          </p:cNvPr>
          <p:cNvPicPr>
            <a:picLocks noChangeAspect="1"/>
          </p:cNvPicPr>
          <p:nvPr/>
        </p:nvPicPr>
        <p:blipFill>
          <a:blip r:embed="rId2"/>
          <a:stretch>
            <a:fillRect/>
          </a:stretch>
        </p:blipFill>
        <p:spPr>
          <a:xfrm>
            <a:off x="0" y="0"/>
            <a:ext cx="9144000" cy="5143500"/>
          </a:xfrm>
          <a:prstGeom prst="rect">
            <a:avLst/>
          </a:prstGeom>
        </p:spPr>
      </p:pic>
      <p:sp>
        <p:nvSpPr>
          <p:cNvPr id="4" name="Ribbon: Tilted Up 3">
            <a:extLst>
              <a:ext uri="{FF2B5EF4-FFF2-40B4-BE49-F238E27FC236}">
                <a16:creationId xmlns:a16="http://schemas.microsoft.com/office/drawing/2014/main" id="{3E730220-7D95-84B1-AD33-3D74F8E96E17}"/>
              </a:ext>
            </a:extLst>
          </p:cNvPr>
          <p:cNvSpPr/>
          <p:nvPr/>
        </p:nvSpPr>
        <p:spPr>
          <a:xfrm>
            <a:off x="1011791" y="371992"/>
            <a:ext cx="6799859" cy="896439"/>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itle 1">
            <a:extLst>
              <a:ext uri="{FF2B5EF4-FFF2-40B4-BE49-F238E27FC236}">
                <a16:creationId xmlns:a16="http://schemas.microsoft.com/office/drawing/2014/main" id="{BCBF0473-C988-0008-49FC-FB7BAA2ABCE8}"/>
              </a:ext>
            </a:extLst>
          </p:cNvPr>
          <p:cNvSpPr>
            <a:spLocks noGrp="1"/>
          </p:cNvSpPr>
          <p:nvPr>
            <p:ph type="title"/>
          </p:nvPr>
        </p:nvSpPr>
        <p:spPr>
          <a:xfrm>
            <a:off x="552114" y="368912"/>
            <a:ext cx="7710900" cy="572700"/>
          </a:xfrm>
        </p:spPr>
        <p:txBody>
          <a:bodyPr/>
          <a:lstStyle/>
          <a:p>
            <a:pPr algn="ctr"/>
            <a:r>
              <a:rPr lang="en-US" sz="2000" b="1">
                <a:solidFill>
                  <a:srgbClr val="262626"/>
                </a:solidFill>
                <a:cs typeface="Times New Roman"/>
              </a:rPr>
              <a:t>Discount analysis based</a:t>
            </a:r>
            <a:br>
              <a:rPr lang="en-US" sz="2000" b="1">
                <a:cs typeface="Times New Roman"/>
              </a:rPr>
            </a:br>
            <a:r>
              <a:rPr lang="en-US" sz="2000" b="1">
                <a:solidFill>
                  <a:srgbClr val="262626"/>
                </a:solidFill>
                <a:cs typeface="Times New Roman"/>
              </a:rPr>
              <a:t> on deal size</a:t>
            </a:r>
            <a:endParaRPr lang="en-US"/>
          </a:p>
        </p:txBody>
      </p:sp>
      <p:sp>
        <p:nvSpPr>
          <p:cNvPr id="8" name="Scroll: Horizontal 7">
            <a:extLst>
              <a:ext uri="{FF2B5EF4-FFF2-40B4-BE49-F238E27FC236}">
                <a16:creationId xmlns:a16="http://schemas.microsoft.com/office/drawing/2014/main" id="{8C8B8D86-12EC-C67B-48B2-ECE72ED29885}"/>
              </a:ext>
            </a:extLst>
          </p:cNvPr>
          <p:cNvSpPr/>
          <p:nvPr/>
        </p:nvSpPr>
        <p:spPr>
          <a:xfrm>
            <a:off x="3533641" y="1684847"/>
            <a:ext cx="4942267" cy="3270975"/>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2" name="TextBox 11">
            <a:extLst>
              <a:ext uri="{FF2B5EF4-FFF2-40B4-BE49-F238E27FC236}">
                <a16:creationId xmlns:a16="http://schemas.microsoft.com/office/drawing/2014/main" id="{9781B29B-47B0-FF5A-96AF-5C28EA99AEE1}"/>
              </a:ext>
            </a:extLst>
          </p:cNvPr>
          <p:cNvSpPr txBox="1"/>
          <p:nvPr/>
        </p:nvSpPr>
        <p:spPr>
          <a:xfrm>
            <a:off x="4052848" y="2315913"/>
            <a:ext cx="4076007"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b="1">
                <a:solidFill>
                  <a:schemeClr val="bg1"/>
                </a:solidFill>
                <a:latin typeface="Space Grotesk SemiBold"/>
              </a:rPr>
              <a:t>Large deals</a:t>
            </a:r>
            <a:r>
              <a:rPr lang="en-US">
                <a:solidFill>
                  <a:schemeClr val="bg1"/>
                </a:solidFill>
                <a:latin typeface="Space Grotesk SemiBold"/>
              </a:rPr>
              <a:t> received the highest discounts, reaching </a:t>
            </a:r>
            <a:r>
              <a:rPr lang="en-US" b="1">
                <a:solidFill>
                  <a:schemeClr val="bg1"/>
                </a:solidFill>
                <a:latin typeface="Space Grotesk SemiBold"/>
              </a:rPr>
              <a:t>around 45%</a:t>
            </a:r>
            <a:r>
              <a:rPr lang="en-US">
                <a:solidFill>
                  <a:schemeClr val="bg1"/>
                </a:solidFill>
                <a:latin typeface="Space Grotesk SemiBold"/>
              </a:rPr>
              <a:t>, indicating strong negotiation leverage.</a:t>
            </a:r>
          </a:p>
          <a:p>
            <a:pPr marL="285750" indent="-285750">
              <a:buChar char="•"/>
            </a:pPr>
            <a:r>
              <a:rPr lang="en-US" b="1">
                <a:solidFill>
                  <a:schemeClr val="bg1"/>
                </a:solidFill>
                <a:latin typeface="Space Grotesk SemiBold"/>
              </a:rPr>
              <a:t>Medium</a:t>
            </a:r>
            <a:r>
              <a:rPr lang="en-US">
                <a:solidFill>
                  <a:schemeClr val="bg1"/>
                </a:solidFill>
                <a:latin typeface="Space Grotesk SemiBold"/>
              </a:rPr>
              <a:t> and </a:t>
            </a:r>
            <a:r>
              <a:rPr lang="en-US" b="1">
                <a:solidFill>
                  <a:schemeClr val="bg1"/>
                </a:solidFill>
                <a:latin typeface="Space Grotesk SemiBold"/>
              </a:rPr>
              <a:t>Small deals</a:t>
            </a:r>
            <a:r>
              <a:rPr lang="en-US">
                <a:solidFill>
                  <a:schemeClr val="bg1"/>
                </a:solidFill>
                <a:latin typeface="Space Grotesk SemiBold"/>
              </a:rPr>
              <a:t> were offered similar discounts, both under </a:t>
            </a:r>
            <a:r>
              <a:rPr lang="en-US" b="1">
                <a:solidFill>
                  <a:schemeClr val="bg1"/>
                </a:solidFill>
                <a:latin typeface="Space Grotesk SemiBold"/>
              </a:rPr>
              <a:t>30%</a:t>
            </a:r>
            <a:r>
              <a:rPr lang="en-US">
                <a:solidFill>
                  <a:schemeClr val="bg1"/>
                </a:solidFill>
                <a:latin typeface="Space Grotesk SemiBold"/>
              </a:rPr>
              <a:t>, suggesting standardized discounting for lower tiers.</a:t>
            </a:r>
          </a:p>
          <a:p>
            <a:pPr marL="285750" indent="-285750">
              <a:buChar char="•"/>
            </a:pPr>
            <a:r>
              <a:rPr lang="en-US">
                <a:solidFill>
                  <a:schemeClr val="bg1"/>
                </a:solidFill>
                <a:latin typeface="Space Grotesk SemiBold"/>
              </a:rPr>
              <a:t>The pattern reflects a strategy to incentivize bulk purchases through more aggressive discounting.</a:t>
            </a:r>
          </a:p>
          <a:p>
            <a:pPr algn="l"/>
            <a:endParaRPr lang="en-US">
              <a:solidFill>
                <a:schemeClr val="bg1"/>
              </a:solidFill>
              <a:latin typeface="Space Grotesk SemiBold"/>
            </a:endParaRPr>
          </a:p>
        </p:txBody>
      </p:sp>
      <p:pic>
        <p:nvPicPr>
          <p:cNvPr id="13" name="Picture 12">
            <a:extLst>
              <a:ext uri="{FF2B5EF4-FFF2-40B4-BE49-F238E27FC236}">
                <a16:creationId xmlns:a16="http://schemas.microsoft.com/office/drawing/2014/main" id="{A65A2D09-F1CE-F3A0-A9A3-C75606BF487B}"/>
              </a:ext>
            </a:extLst>
          </p:cNvPr>
          <p:cNvPicPr>
            <a:picLocks noChangeAspect="1"/>
          </p:cNvPicPr>
          <p:nvPr/>
        </p:nvPicPr>
        <p:blipFill>
          <a:blip r:embed="rId3"/>
          <a:stretch>
            <a:fillRect/>
          </a:stretch>
        </p:blipFill>
        <p:spPr>
          <a:xfrm>
            <a:off x="801674" y="2237704"/>
            <a:ext cx="2445448" cy="2358444"/>
          </a:xfrm>
          <a:prstGeom prst="rect">
            <a:avLst/>
          </a:prstGeom>
        </p:spPr>
      </p:pic>
    </p:spTree>
    <p:extLst>
      <p:ext uri="{BB962C8B-B14F-4D97-AF65-F5344CB8AC3E}">
        <p14:creationId xmlns:p14="http://schemas.microsoft.com/office/powerpoint/2010/main" val="3148850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A2B8AA-7806-3738-A557-7F297327FC5A}"/>
              </a:ext>
            </a:extLst>
          </p:cNvPr>
          <p:cNvPicPr>
            <a:picLocks noChangeAspect="1"/>
          </p:cNvPicPr>
          <p:nvPr/>
        </p:nvPicPr>
        <p:blipFill>
          <a:blip r:embed="rId2"/>
          <a:stretch>
            <a:fillRect/>
          </a:stretch>
        </p:blipFill>
        <p:spPr>
          <a:xfrm>
            <a:off x="0" y="0"/>
            <a:ext cx="9144000" cy="5143500"/>
          </a:xfrm>
          <a:prstGeom prst="rect">
            <a:avLst/>
          </a:prstGeom>
        </p:spPr>
      </p:pic>
      <p:sp>
        <p:nvSpPr>
          <p:cNvPr id="20" name="Scroll: Vertical 19">
            <a:extLst>
              <a:ext uri="{FF2B5EF4-FFF2-40B4-BE49-F238E27FC236}">
                <a16:creationId xmlns:a16="http://schemas.microsoft.com/office/drawing/2014/main" id="{C401C879-932E-BCA3-1A40-F2C830AD6BB1}"/>
              </a:ext>
            </a:extLst>
          </p:cNvPr>
          <p:cNvSpPr/>
          <p:nvPr/>
        </p:nvSpPr>
        <p:spPr>
          <a:xfrm>
            <a:off x="5929275" y="1258391"/>
            <a:ext cx="3216692" cy="2516295"/>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8" name="Scroll: Vertical 17">
            <a:extLst>
              <a:ext uri="{FF2B5EF4-FFF2-40B4-BE49-F238E27FC236}">
                <a16:creationId xmlns:a16="http://schemas.microsoft.com/office/drawing/2014/main" id="{CA9862F6-2B41-CFC2-4C13-215A26CF9D9E}"/>
              </a:ext>
            </a:extLst>
          </p:cNvPr>
          <p:cNvSpPr/>
          <p:nvPr/>
        </p:nvSpPr>
        <p:spPr>
          <a:xfrm rot="10800000">
            <a:off x="-27203" y="2100804"/>
            <a:ext cx="3457211" cy="1640606"/>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14" name="Scroll: Horizontal 13">
            <a:extLst>
              <a:ext uri="{FF2B5EF4-FFF2-40B4-BE49-F238E27FC236}">
                <a16:creationId xmlns:a16="http://schemas.microsoft.com/office/drawing/2014/main" id="{ECB5A920-C916-D69B-ADE2-0C6CAD9DD251}"/>
              </a:ext>
            </a:extLst>
          </p:cNvPr>
          <p:cNvSpPr/>
          <p:nvPr/>
        </p:nvSpPr>
        <p:spPr>
          <a:xfrm>
            <a:off x="692240" y="3821754"/>
            <a:ext cx="7952703" cy="1049371"/>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4" name="Ribbon: Tilted Up 3">
            <a:extLst>
              <a:ext uri="{FF2B5EF4-FFF2-40B4-BE49-F238E27FC236}">
                <a16:creationId xmlns:a16="http://schemas.microsoft.com/office/drawing/2014/main" id="{8E317520-69AC-FC65-C405-93F915B1585F}"/>
              </a:ext>
            </a:extLst>
          </p:cNvPr>
          <p:cNvSpPr/>
          <p:nvPr/>
        </p:nvSpPr>
        <p:spPr>
          <a:xfrm>
            <a:off x="1011791" y="371992"/>
            <a:ext cx="6799859" cy="735454"/>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itle 1">
            <a:extLst>
              <a:ext uri="{FF2B5EF4-FFF2-40B4-BE49-F238E27FC236}">
                <a16:creationId xmlns:a16="http://schemas.microsoft.com/office/drawing/2014/main" id="{387352B9-BB81-5056-7E4B-EFE0331CE0A1}"/>
              </a:ext>
            </a:extLst>
          </p:cNvPr>
          <p:cNvSpPr>
            <a:spLocks noGrp="1"/>
          </p:cNvSpPr>
          <p:nvPr>
            <p:ph type="title"/>
          </p:nvPr>
        </p:nvSpPr>
        <p:spPr>
          <a:xfrm>
            <a:off x="552114" y="457454"/>
            <a:ext cx="7710900" cy="572700"/>
          </a:xfrm>
        </p:spPr>
        <p:txBody>
          <a:bodyPr/>
          <a:lstStyle/>
          <a:p>
            <a:pPr algn="ctr"/>
            <a:r>
              <a:rPr lang="en-US" sz="2000" b="1">
                <a:solidFill>
                  <a:srgbClr val="262626"/>
                </a:solidFill>
                <a:cs typeface="Times New Roman"/>
              </a:rPr>
              <a:t>PREDICTIVE MODELLING</a:t>
            </a:r>
          </a:p>
        </p:txBody>
      </p:sp>
      <p:sp>
        <p:nvSpPr>
          <p:cNvPr id="7" name="Arrow: Striped Right 6">
            <a:extLst>
              <a:ext uri="{FF2B5EF4-FFF2-40B4-BE49-F238E27FC236}">
                <a16:creationId xmlns:a16="http://schemas.microsoft.com/office/drawing/2014/main" id="{D9EAF04A-B732-F507-DE29-D80FA3080DCE}"/>
              </a:ext>
            </a:extLst>
          </p:cNvPr>
          <p:cNvSpPr/>
          <p:nvPr/>
        </p:nvSpPr>
        <p:spPr>
          <a:xfrm>
            <a:off x="259381" y="1283025"/>
            <a:ext cx="2910238" cy="565124"/>
          </a:xfrm>
          <a:prstGeom prst="stripedRightArrow">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8" name="TextBox 7">
            <a:extLst>
              <a:ext uri="{FF2B5EF4-FFF2-40B4-BE49-F238E27FC236}">
                <a16:creationId xmlns:a16="http://schemas.microsoft.com/office/drawing/2014/main" id="{190F09C0-0DF6-9B34-4D28-8E2EF298AF65}"/>
              </a:ext>
            </a:extLst>
          </p:cNvPr>
          <p:cNvSpPr txBox="1"/>
          <p:nvPr/>
        </p:nvSpPr>
        <p:spPr>
          <a:xfrm>
            <a:off x="393705" y="1412707"/>
            <a:ext cx="290915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pace Grotesk SemiBold"/>
              </a:rPr>
              <a:t>Product Demand Clustering</a:t>
            </a:r>
          </a:p>
        </p:txBody>
      </p:sp>
      <p:pic>
        <p:nvPicPr>
          <p:cNvPr id="9" name="Picture 8" descr="A graph of different colored dots&#10;&#10;AI-generated content may be incorrect.">
            <a:extLst>
              <a:ext uri="{FF2B5EF4-FFF2-40B4-BE49-F238E27FC236}">
                <a16:creationId xmlns:a16="http://schemas.microsoft.com/office/drawing/2014/main" id="{8313984D-6467-153D-D870-AD3F85AEB957}"/>
              </a:ext>
            </a:extLst>
          </p:cNvPr>
          <p:cNvPicPr>
            <a:picLocks noChangeAspect="1"/>
          </p:cNvPicPr>
          <p:nvPr/>
        </p:nvPicPr>
        <p:blipFill>
          <a:blip r:embed="rId3"/>
          <a:stretch>
            <a:fillRect/>
          </a:stretch>
        </p:blipFill>
        <p:spPr>
          <a:xfrm>
            <a:off x="3549712" y="1415654"/>
            <a:ext cx="2376066" cy="1801460"/>
          </a:xfrm>
          <a:prstGeom prst="rect">
            <a:avLst/>
          </a:prstGeom>
        </p:spPr>
      </p:pic>
      <p:sp>
        <p:nvSpPr>
          <p:cNvPr id="5" name="TextBox 4">
            <a:extLst>
              <a:ext uri="{FF2B5EF4-FFF2-40B4-BE49-F238E27FC236}">
                <a16:creationId xmlns:a16="http://schemas.microsoft.com/office/drawing/2014/main" id="{DD5CA418-9F19-C1B8-1E23-00B3FFADD25F}"/>
              </a:ext>
            </a:extLst>
          </p:cNvPr>
          <p:cNvSpPr txBox="1"/>
          <p:nvPr/>
        </p:nvSpPr>
        <p:spPr>
          <a:xfrm>
            <a:off x="235462" y="2163825"/>
            <a:ext cx="3052654"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a:solidFill>
                  <a:schemeClr val="bg1"/>
                </a:solidFill>
                <a:latin typeface="Space Grotesk SemiBold"/>
                <a:cs typeface="Space Grotesk SemiBold"/>
              </a:rPr>
              <a:t>Group 0: The Everyday Essentials</a:t>
            </a:r>
            <a:r>
              <a:rPr lang="en-US" sz="1100">
                <a:solidFill>
                  <a:schemeClr val="bg1"/>
                </a:solidFill>
                <a:latin typeface="Space Grotesk SemiBold"/>
                <a:cs typeface="Space Grotesk SemiBold"/>
              </a:rPr>
              <a:t> - These products are bought in smaller quantities, have lower prices, and generate lower sales revenue. Most of the deals for these products are also small in size. Think of these as your regular, lower-priced items that customers buy frequently in smaller amounts.</a:t>
            </a:r>
            <a:endParaRPr lang="en-US">
              <a:solidFill>
                <a:schemeClr val="bg1"/>
              </a:solidFill>
              <a:latin typeface="Space Grotesk SemiBold"/>
              <a:cs typeface="Space Grotesk SemiBold"/>
            </a:endParaRPr>
          </a:p>
          <a:p>
            <a:pPr algn="just"/>
            <a:endParaRPr lang="en-US">
              <a:solidFill>
                <a:schemeClr val="bg1"/>
              </a:solidFill>
              <a:latin typeface="Space Grotesk SemiBold"/>
              <a:cs typeface="Space Grotesk SemiBold"/>
            </a:endParaRPr>
          </a:p>
        </p:txBody>
      </p:sp>
      <p:sp>
        <p:nvSpPr>
          <p:cNvPr id="11" name="TextBox 10">
            <a:extLst>
              <a:ext uri="{FF2B5EF4-FFF2-40B4-BE49-F238E27FC236}">
                <a16:creationId xmlns:a16="http://schemas.microsoft.com/office/drawing/2014/main" id="{F063B208-4CA5-88EB-6C3E-B2A1B3172A79}"/>
              </a:ext>
            </a:extLst>
          </p:cNvPr>
          <p:cNvSpPr txBox="1"/>
          <p:nvPr/>
        </p:nvSpPr>
        <p:spPr>
          <a:xfrm>
            <a:off x="6284035" y="1568093"/>
            <a:ext cx="2513189"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a:solidFill>
                  <a:schemeClr val="bg1"/>
                </a:solidFill>
                <a:latin typeface="Space Grotesk SemiBold"/>
                <a:cs typeface="Space Grotesk SemiBold"/>
              </a:rPr>
              <a:t>Group 1: The Big Ticket Items</a:t>
            </a:r>
            <a:r>
              <a:rPr lang="en-US" sz="1100">
                <a:solidFill>
                  <a:schemeClr val="bg1"/>
                </a:solidFill>
                <a:latin typeface="Space Grotesk SemiBold"/>
                <a:cs typeface="Space Grotesk SemiBold"/>
              </a:rPr>
              <a:t> - This group includes our high-volume, high-value products. They are bought in larger quantities at higher prices, leading to significant sales revenue. These products are typically part of our medium and large deals. These are the products that drive a large portion of our revenue through bigger transactions.</a:t>
            </a:r>
            <a:endParaRPr lang="en-US">
              <a:solidFill>
                <a:schemeClr val="bg1"/>
              </a:solidFill>
              <a:latin typeface="Space Grotesk SemiBold"/>
              <a:cs typeface="Space Grotesk SemiBold"/>
            </a:endParaRPr>
          </a:p>
          <a:p>
            <a:pPr algn="just"/>
            <a:endParaRPr lang="en-US">
              <a:solidFill>
                <a:schemeClr val="bg1"/>
              </a:solidFill>
              <a:latin typeface="Space Grotesk SemiBold"/>
              <a:cs typeface="Space Grotesk SemiBold"/>
            </a:endParaRPr>
          </a:p>
        </p:txBody>
      </p:sp>
      <p:sp>
        <p:nvSpPr>
          <p:cNvPr id="12" name="TextBox 11">
            <a:extLst>
              <a:ext uri="{FF2B5EF4-FFF2-40B4-BE49-F238E27FC236}">
                <a16:creationId xmlns:a16="http://schemas.microsoft.com/office/drawing/2014/main" id="{52F0DB20-1CB8-F930-EBC2-C99F2EA57AE2}"/>
              </a:ext>
            </a:extLst>
          </p:cNvPr>
          <p:cNvSpPr txBox="1"/>
          <p:nvPr/>
        </p:nvSpPr>
        <p:spPr>
          <a:xfrm>
            <a:off x="907725" y="4056839"/>
            <a:ext cx="7549877" cy="815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a:solidFill>
                  <a:schemeClr val="bg1"/>
                </a:solidFill>
                <a:latin typeface="Space Grotesk SemiBold"/>
                <a:cs typeface="Space Grotesk SemiBold"/>
              </a:rPr>
              <a:t>Group 2: The Mid-Range Performers</a:t>
            </a:r>
            <a:r>
              <a:rPr lang="en-US" sz="1100">
                <a:solidFill>
                  <a:schemeClr val="bg1"/>
                </a:solidFill>
                <a:latin typeface="Space Grotesk SemiBold"/>
                <a:cs typeface="Space Grotesk SemiBold"/>
              </a:rPr>
              <a:t> - These products have moderate sales quantities and revenue, but are sold at higher prices. They appear in both medium and small deals. This group represents products that are doing well in terms of price, but the quantity and overall sales are not as high as the "Big Ticket Items".</a:t>
            </a:r>
            <a:endParaRPr lang="en-US">
              <a:solidFill>
                <a:schemeClr val="bg1"/>
              </a:solidFill>
              <a:latin typeface="Space Grotesk SemiBold"/>
              <a:cs typeface="Space Grotesk SemiBold"/>
            </a:endParaRPr>
          </a:p>
          <a:p>
            <a:pPr algn="just"/>
            <a:endParaRPr lang="en-US">
              <a:solidFill>
                <a:schemeClr val="bg1"/>
              </a:solidFill>
              <a:latin typeface="Space Grotesk SemiBold"/>
              <a:cs typeface="Space Grotesk SemiBold"/>
            </a:endParaRPr>
          </a:p>
        </p:txBody>
      </p:sp>
    </p:spTree>
    <p:extLst>
      <p:ext uri="{BB962C8B-B14F-4D97-AF65-F5344CB8AC3E}">
        <p14:creationId xmlns:p14="http://schemas.microsoft.com/office/powerpoint/2010/main" val="758191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98F510-5BA2-3726-BC0D-5575D4860D92}"/>
              </a:ext>
            </a:extLst>
          </p:cNvPr>
          <p:cNvPicPr>
            <a:picLocks noChangeAspect="1"/>
          </p:cNvPicPr>
          <p:nvPr/>
        </p:nvPicPr>
        <p:blipFill>
          <a:blip r:embed="rId2"/>
          <a:stretch>
            <a:fillRect/>
          </a:stretch>
        </p:blipFill>
        <p:spPr>
          <a:xfrm>
            <a:off x="0" y="-9218"/>
            <a:ext cx="9144000" cy="5143500"/>
          </a:xfrm>
          <a:prstGeom prst="rect">
            <a:avLst/>
          </a:prstGeom>
        </p:spPr>
      </p:pic>
      <p:sp>
        <p:nvSpPr>
          <p:cNvPr id="9" name="Scroll: Horizontal 8">
            <a:extLst>
              <a:ext uri="{FF2B5EF4-FFF2-40B4-BE49-F238E27FC236}">
                <a16:creationId xmlns:a16="http://schemas.microsoft.com/office/drawing/2014/main" id="{5D38EA1C-DDBB-0FB3-866E-DC4E30DEDCC5}"/>
              </a:ext>
            </a:extLst>
          </p:cNvPr>
          <p:cNvSpPr/>
          <p:nvPr/>
        </p:nvSpPr>
        <p:spPr>
          <a:xfrm rot="5400000">
            <a:off x="2571608" y="-1757994"/>
            <a:ext cx="4225409" cy="9365097"/>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5" name="Arrow: Striped Right 4">
            <a:extLst>
              <a:ext uri="{FF2B5EF4-FFF2-40B4-BE49-F238E27FC236}">
                <a16:creationId xmlns:a16="http://schemas.microsoft.com/office/drawing/2014/main" id="{0B68B1E8-E96B-5247-9D50-61C47B4B1B6E}"/>
              </a:ext>
            </a:extLst>
          </p:cNvPr>
          <p:cNvSpPr/>
          <p:nvPr/>
        </p:nvSpPr>
        <p:spPr>
          <a:xfrm>
            <a:off x="267703" y="86263"/>
            <a:ext cx="4581849" cy="720702"/>
          </a:xfrm>
          <a:prstGeom prst="stripedRightArrow">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7" name="TextBox 6">
            <a:extLst>
              <a:ext uri="{FF2B5EF4-FFF2-40B4-BE49-F238E27FC236}">
                <a16:creationId xmlns:a16="http://schemas.microsoft.com/office/drawing/2014/main" id="{6D31CAF7-8AB4-A141-90DD-00C1ED63F3B6}"/>
              </a:ext>
            </a:extLst>
          </p:cNvPr>
          <p:cNvSpPr txBox="1"/>
          <p:nvPr/>
        </p:nvSpPr>
        <p:spPr>
          <a:xfrm>
            <a:off x="380904" y="299614"/>
            <a:ext cx="46075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E3E3E3"/>
                </a:solidFill>
                <a:latin typeface="Space Grotesk SemiBold"/>
                <a:cs typeface="Space Grotesk SemiBold"/>
              </a:rPr>
              <a:t>Product Demand Analysis and Risk Assessment</a:t>
            </a:r>
            <a:endParaRPr lang="en-US">
              <a:latin typeface="Space Grotesk SemiBold"/>
              <a:cs typeface="Space Grotesk SemiBold"/>
            </a:endParaRPr>
          </a:p>
          <a:p>
            <a:endParaRPr lang="en-US">
              <a:solidFill>
                <a:schemeClr val="bg1"/>
              </a:solidFill>
              <a:latin typeface="Space Grotesk SemiBold"/>
              <a:cs typeface="Space Grotesk SemiBold"/>
            </a:endParaRPr>
          </a:p>
        </p:txBody>
      </p:sp>
      <p:sp>
        <p:nvSpPr>
          <p:cNvPr id="10" name="TextBox 9">
            <a:extLst>
              <a:ext uri="{FF2B5EF4-FFF2-40B4-BE49-F238E27FC236}">
                <a16:creationId xmlns:a16="http://schemas.microsoft.com/office/drawing/2014/main" id="{E9056037-2CEC-0196-037A-15D9113E0C60}"/>
              </a:ext>
            </a:extLst>
          </p:cNvPr>
          <p:cNvSpPr txBox="1"/>
          <p:nvPr/>
        </p:nvSpPr>
        <p:spPr>
          <a:xfrm>
            <a:off x="479523" y="813599"/>
            <a:ext cx="8532940" cy="4616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solidFill>
                <a:srgbClr val="E3E3E3"/>
              </a:solidFill>
              <a:latin typeface="Space Grotesk SemiBold"/>
            </a:endParaRPr>
          </a:p>
          <a:p>
            <a:endParaRPr lang="en-US" sz="1200">
              <a:solidFill>
                <a:srgbClr val="E3E3E3"/>
              </a:solidFill>
              <a:latin typeface="Space Grotesk SemiBold"/>
            </a:endParaRPr>
          </a:p>
          <a:p>
            <a:endParaRPr lang="en-US" sz="1200">
              <a:solidFill>
                <a:srgbClr val="E3E3E3"/>
              </a:solidFill>
              <a:latin typeface="Space Grotesk SemiBold"/>
            </a:endParaRPr>
          </a:p>
          <a:p>
            <a:r>
              <a:rPr lang="en-US">
                <a:solidFill>
                  <a:srgbClr val="E3E3E3"/>
                </a:solidFill>
                <a:latin typeface="Space Grotesk SemiBold"/>
              </a:rPr>
              <a:t>1.</a:t>
            </a:r>
            <a:r>
              <a:rPr lang="en-US" b="1">
                <a:solidFill>
                  <a:srgbClr val="E3E3E3"/>
                </a:solidFill>
                <a:latin typeface="Space Grotesk SemiBold"/>
              </a:rPr>
              <a:t>What we found:</a:t>
            </a:r>
            <a:r>
              <a:rPr lang="en-US">
                <a:solidFill>
                  <a:srgbClr val="E3E3E3"/>
                </a:solidFill>
                <a:latin typeface="Space Grotesk SemiBold"/>
              </a:rPr>
              <a:t> We identified 16 products where the sales or the number of items sold each month is generally   going down. On average, for these "at-risk" products, monthly sales are decreasing by about $200, and the number of items sold is dropping by about 1.5 units.</a:t>
            </a:r>
          </a:p>
          <a:p>
            <a:r>
              <a:rPr lang="en-US">
                <a:solidFill>
                  <a:srgbClr val="E3E3E3"/>
                </a:solidFill>
                <a:latin typeface="Space Grotesk SemiBold"/>
              </a:rPr>
              <a:t>2.</a:t>
            </a:r>
            <a:r>
              <a:rPr lang="en-US" b="1">
                <a:solidFill>
                  <a:srgbClr val="E3E3E3"/>
                </a:solidFill>
                <a:latin typeface="Space Grotesk SemiBold"/>
              </a:rPr>
              <a:t>It's not the same for all:</a:t>
            </a:r>
            <a:r>
              <a:rPr lang="en-US">
                <a:solidFill>
                  <a:srgbClr val="E3E3E3"/>
                </a:solidFill>
                <a:latin typeface="Space Grotesk SemiBold"/>
              </a:rPr>
              <a:t> The rate at which these products are declining varies a lot. Some are dropping much faster than others.</a:t>
            </a:r>
          </a:p>
          <a:p>
            <a:r>
              <a:rPr lang="en-US">
                <a:solidFill>
                  <a:srgbClr val="E3E3E3"/>
                </a:solidFill>
                <a:latin typeface="Space Grotesk SemiBold"/>
              </a:rPr>
              <a:t>3.</a:t>
            </a:r>
            <a:r>
              <a:rPr lang="en-US" b="1">
                <a:solidFill>
                  <a:srgbClr val="E3E3E3"/>
                </a:solidFill>
                <a:latin typeface="Space Grotesk SemiBold"/>
              </a:rPr>
              <a:t>Deal sizes:</a:t>
            </a:r>
            <a:r>
              <a:rPr lang="en-US">
                <a:solidFill>
                  <a:srgbClr val="E3E3E3"/>
                </a:solidFill>
                <a:latin typeface="Space Grotesk SemiBold"/>
              </a:rPr>
              <a:t> When these "at-risk" products are sold, they are most often part of medium or small deals, less frequently large deals.</a:t>
            </a:r>
          </a:p>
          <a:p>
            <a:r>
              <a:rPr lang="en-US" b="1">
                <a:solidFill>
                  <a:srgbClr val="E3E3E3"/>
                </a:solidFill>
                <a:highlight>
                  <a:srgbClr val="800080"/>
                </a:highlight>
                <a:latin typeface="Space Grotesk SemiBold"/>
              </a:rPr>
              <a:t>What this means:</a:t>
            </a:r>
            <a:endParaRPr lang="en-US">
              <a:highlight>
                <a:srgbClr val="800080"/>
              </a:highlight>
              <a:latin typeface="Space Grotesk SemiBold"/>
            </a:endParaRPr>
          </a:p>
          <a:p>
            <a:r>
              <a:rPr lang="en-US">
                <a:solidFill>
                  <a:srgbClr val="E3E3E3"/>
                </a:solidFill>
                <a:latin typeface="Space Grotesk SemiBold"/>
              </a:rPr>
              <a:t>These products might be losing customer interest. This could be for various reasons – maybe they are getting old, competitors have better options, or customer tastes are changing.</a:t>
            </a:r>
            <a:endParaRPr lang="en-US">
              <a:latin typeface="Space Grotesk SemiBold"/>
            </a:endParaRPr>
          </a:p>
          <a:p>
            <a:r>
              <a:rPr lang="en-US" b="1">
                <a:solidFill>
                  <a:srgbClr val="E3E3E3"/>
                </a:solidFill>
                <a:highlight>
                  <a:srgbClr val="800080"/>
                </a:highlight>
                <a:latin typeface="Space Grotesk SemiBold"/>
              </a:rPr>
              <a:t>Next steps:</a:t>
            </a:r>
            <a:endParaRPr lang="en-US">
              <a:highlight>
                <a:srgbClr val="800080"/>
              </a:highlight>
              <a:latin typeface="Space Grotesk SemiBold"/>
            </a:endParaRPr>
          </a:p>
          <a:p>
            <a:r>
              <a:rPr lang="en-US">
                <a:solidFill>
                  <a:srgbClr val="E3E3E3"/>
                </a:solidFill>
                <a:latin typeface="Space Grotesk SemiBold"/>
              </a:rPr>
              <a:t>We should look closer at </a:t>
            </a:r>
            <a:r>
              <a:rPr lang="en-US" i="1">
                <a:solidFill>
                  <a:srgbClr val="E3E3E3"/>
                </a:solidFill>
                <a:latin typeface="Space Grotesk SemiBold"/>
              </a:rPr>
              <a:t>why</a:t>
            </a:r>
            <a:r>
              <a:rPr lang="en-US">
                <a:solidFill>
                  <a:srgbClr val="E3E3E3"/>
                </a:solidFill>
                <a:latin typeface="Space Grotesk SemiBold"/>
              </a:rPr>
              <a:t> these specific products are declining. Once we understand the reasons, we can decide what to do. This might involve trying to boost their sales with promotions, changing how we market them, or eventually deciding to stop selling them if the decline can't be reversed.</a:t>
            </a:r>
            <a:endParaRPr lang="en-US">
              <a:latin typeface="Space Grotesk SemiBold"/>
            </a:endParaRPr>
          </a:p>
          <a:p>
            <a:endParaRPr lang="en-US" sz="1200">
              <a:solidFill>
                <a:srgbClr val="E3E3E3"/>
              </a:solidFill>
              <a:latin typeface="Space Grotesk SemiBold"/>
            </a:endParaRPr>
          </a:p>
          <a:p>
            <a:endParaRPr lang="en-US" sz="1200">
              <a:solidFill>
                <a:srgbClr val="E3E3E3"/>
              </a:solidFill>
              <a:latin typeface="Space Grotesk SemiBold"/>
            </a:endParaRPr>
          </a:p>
          <a:p>
            <a:endParaRPr lang="en-US" sz="1200">
              <a:solidFill>
                <a:srgbClr val="E3E3E3"/>
              </a:solidFill>
              <a:latin typeface="Space Grotesk SemiBold"/>
            </a:endParaRPr>
          </a:p>
          <a:p>
            <a:endParaRPr lang="en-US" sz="1200">
              <a:solidFill>
                <a:srgbClr val="E3E3E3"/>
              </a:solidFill>
              <a:latin typeface="Space Grotesk SemiBold"/>
            </a:endParaRPr>
          </a:p>
        </p:txBody>
      </p:sp>
      <p:sp>
        <p:nvSpPr>
          <p:cNvPr id="3" name="TextBox 2">
            <a:extLst>
              <a:ext uri="{FF2B5EF4-FFF2-40B4-BE49-F238E27FC236}">
                <a16:creationId xmlns:a16="http://schemas.microsoft.com/office/drawing/2014/main" id="{2F855886-3096-0876-B2B5-2B481250AD50}"/>
              </a:ext>
            </a:extLst>
          </p:cNvPr>
          <p:cNvSpPr txBox="1"/>
          <p:nvPr/>
        </p:nvSpPr>
        <p:spPr>
          <a:xfrm>
            <a:off x="152016" y="856817"/>
            <a:ext cx="85958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3E3E3"/>
                </a:solidFill>
                <a:latin typeface="Space Grotesk SemiBold"/>
                <a:cs typeface="Space Grotesk SemiBold"/>
              </a:rPr>
              <a:t>We looked at how the sales and quantities of each product have changed over time. We found some products that seem to be losing popularity.</a:t>
            </a:r>
            <a:endParaRPr lang="en-US"/>
          </a:p>
        </p:txBody>
      </p:sp>
    </p:spTree>
    <p:extLst>
      <p:ext uri="{BB962C8B-B14F-4D97-AF65-F5344CB8AC3E}">
        <p14:creationId xmlns:p14="http://schemas.microsoft.com/office/powerpoint/2010/main" val="3865013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DBEBC7-8969-0A20-10B5-2D5F2CD182C9}"/>
              </a:ext>
            </a:extLst>
          </p:cNvPr>
          <p:cNvPicPr>
            <a:picLocks noChangeAspect="1"/>
          </p:cNvPicPr>
          <p:nvPr/>
        </p:nvPicPr>
        <p:blipFill>
          <a:blip r:embed="rId2"/>
          <a:stretch>
            <a:fillRect/>
          </a:stretch>
        </p:blipFill>
        <p:spPr>
          <a:xfrm>
            <a:off x="0" y="0"/>
            <a:ext cx="9144000" cy="5143500"/>
          </a:xfrm>
          <a:prstGeom prst="rect">
            <a:avLst/>
          </a:prstGeom>
        </p:spPr>
      </p:pic>
      <p:graphicFrame>
        <p:nvGraphicFramePr>
          <p:cNvPr id="15" name="Table 14">
            <a:extLst>
              <a:ext uri="{FF2B5EF4-FFF2-40B4-BE49-F238E27FC236}">
                <a16:creationId xmlns:a16="http://schemas.microsoft.com/office/drawing/2014/main" id="{E279A6EA-47BD-F282-6A7E-948BD5437013}"/>
              </a:ext>
            </a:extLst>
          </p:cNvPr>
          <p:cNvGraphicFramePr>
            <a:graphicFrameLocks noGrp="1"/>
          </p:cNvGraphicFramePr>
          <p:nvPr>
            <p:extLst>
              <p:ext uri="{D42A27DB-BD31-4B8C-83A1-F6EECF244321}">
                <p14:modId xmlns:p14="http://schemas.microsoft.com/office/powerpoint/2010/main" val="1641188080"/>
              </p:ext>
            </p:extLst>
          </p:nvPr>
        </p:nvGraphicFramePr>
        <p:xfrm>
          <a:off x="2011680" y="918563"/>
          <a:ext cx="5120638" cy="2966720"/>
        </p:xfrm>
        <a:graphic>
          <a:graphicData uri="http://schemas.openxmlformats.org/drawingml/2006/table">
            <a:tbl>
              <a:tblPr firstRow="1" bandRow="1">
                <a:tableStyleId>{65D47868-F4C6-4F2F-8F46-E3ABBB139D8D}</a:tableStyleId>
              </a:tblPr>
              <a:tblGrid>
                <a:gridCol w="695067">
                  <a:extLst>
                    <a:ext uri="{9D8B030D-6E8A-4147-A177-3AD203B41FA5}">
                      <a16:colId xmlns:a16="http://schemas.microsoft.com/office/drawing/2014/main" val="713466191"/>
                    </a:ext>
                  </a:extLst>
                </a:gridCol>
                <a:gridCol w="4425571">
                  <a:extLst>
                    <a:ext uri="{9D8B030D-6E8A-4147-A177-3AD203B41FA5}">
                      <a16:colId xmlns:a16="http://schemas.microsoft.com/office/drawing/2014/main" val="3467783509"/>
                    </a:ext>
                  </a:extLst>
                </a:gridCol>
              </a:tblGrid>
              <a:tr h="370840">
                <a:tc>
                  <a:txBody>
                    <a:bodyPr/>
                    <a:lstStyle/>
                    <a:p>
                      <a:r>
                        <a:rPr lang="en-US">
                          <a:solidFill>
                            <a:schemeClr val="bg1"/>
                          </a:solidFill>
                          <a:latin typeface="Space Grotesk SemiBold"/>
                        </a:rPr>
                        <a:t>S.no:</a:t>
                      </a:r>
                    </a:p>
                  </a:txBody>
                  <a:tcPr/>
                </a:tc>
                <a:tc>
                  <a:txBody>
                    <a:bodyPr/>
                    <a:lstStyle/>
                    <a:p>
                      <a:r>
                        <a:rPr lang="en-US">
                          <a:solidFill>
                            <a:schemeClr val="bg1"/>
                          </a:solidFill>
                          <a:latin typeface="Space Grotesk SemiBold"/>
                        </a:rPr>
                        <a:t>Contents </a:t>
                      </a:r>
                    </a:p>
                  </a:txBody>
                  <a:tcPr/>
                </a:tc>
                <a:extLst>
                  <a:ext uri="{0D108BD9-81ED-4DB2-BD59-A6C34878D82A}">
                    <a16:rowId xmlns:a16="http://schemas.microsoft.com/office/drawing/2014/main" val="3731887623"/>
                  </a:ext>
                </a:extLst>
              </a:tr>
              <a:tr h="370840">
                <a:tc>
                  <a:txBody>
                    <a:bodyPr/>
                    <a:lstStyle/>
                    <a:p>
                      <a:r>
                        <a:rPr lang="en-US">
                          <a:solidFill>
                            <a:schemeClr val="bg1"/>
                          </a:solidFill>
                          <a:latin typeface="Space Grotesk SemiBold"/>
                        </a:rPr>
                        <a:t>8.</a:t>
                      </a:r>
                    </a:p>
                  </a:txBody>
                  <a:tcPr/>
                </a:tc>
                <a:tc>
                  <a:txBody>
                    <a:bodyPr/>
                    <a:lstStyle/>
                    <a:p>
                      <a:pPr lvl="0">
                        <a:buNone/>
                      </a:pPr>
                      <a:r>
                        <a:rPr lang="en-US" sz="1400" b="0" i="0" u="none" strike="noStrike" noProof="0">
                          <a:solidFill>
                            <a:schemeClr val="bg1"/>
                          </a:solidFill>
                          <a:latin typeface="Space Grotesk SemiBold"/>
                        </a:rPr>
                        <a:t>Sales Concentration (Pareto Rule)</a:t>
                      </a:r>
                      <a:endParaRPr lang="en-US">
                        <a:solidFill>
                          <a:schemeClr val="bg1"/>
                        </a:solidFill>
                        <a:latin typeface="Space Grotesk SemiBold"/>
                      </a:endParaRPr>
                    </a:p>
                  </a:txBody>
                  <a:tcPr/>
                </a:tc>
                <a:extLst>
                  <a:ext uri="{0D108BD9-81ED-4DB2-BD59-A6C34878D82A}">
                    <a16:rowId xmlns:a16="http://schemas.microsoft.com/office/drawing/2014/main" val="3691776155"/>
                  </a:ext>
                </a:extLst>
              </a:tr>
              <a:tr h="370840">
                <a:tc>
                  <a:txBody>
                    <a:bodyPr/>
                    <a:lstStyle/>
                    <a:p>
                      <a:r>
                        <a:rPr lang="en-US">
                          <a:solidFill>
                            <a:schemeClr val="bg1"/>
                          </a:solidFill>
                          <a:latin typeface="Space Grotesk SemiBold"/>
                        </a:rPr>
                        <a:t>9.</a:t>
                      </a:r>
                    </a:p>
                  </a:txBody>
                  <a:tcPr/>
                </a:tc>
                <a:tc>
                  <a:txBody>
                    <a:bodyPr/>
                    <a:lstStyle/>
                    <a:p>
                      <a:pPr lvl="0">
                        <a:buNone/>
                      </a:pPr>
                      <a:r>
                        <a:rPr lang="en-US" sz="1400" b="0" i="0" u="none" strike="noStrike" noProof="0">
                          <a:solidFill>
                            <a:schemeClr val="bg1"/>
                          </a:solidFill>
                          <a:latin typeface="Space Grotesk SemiBold"/>
                        </a:rPr>
                        <a:t>Market Size Overview by Deal Size</a:t>
                      </a:r>
                      <a:endParaRPr lang="en-US">
                        <a:solidFill>
                          <a:schemeClr val="bg1"/>
                        </a:solidFill>
                        <a:latin typeface="Space Grotesk SemiBold"/>
                      </a:endParaRPr>
                    </a:p>
                  </a:txBody>
                  <a:tcPr/>
                </a:tc>
                <a:extLst>
                  <a:ext uri="{0D108BD9-81ED-4DB2-BD59-A6C34878D82A}">
                    <a16:rowId xmlns:a16="http://schemas.microsoft.com/office/drawing/2014/main" val="2468549635"/>
                  </a:ext>
                </a:extLst>
              </a:tr>
              <a:tr h="370840">
                <a:tc>
                  <a:txBody>
                    <a:bodyPr/>
                    <a:lstStyle/>
                    <a:p>
                      <a:r>
                        <a:rPr lang="en-US">
                          <a:solidFill>
                            <a:schemeClr val="bg1"/>
                          </a:solidFill>
                          <a:latin typeface="Space Grotesk SemiBold"/>
                        </a:rPr>
                        <a:t>10.</a:t>
                      </a:r>
                    </a:p>
                  </a:txBody>
                  <a:tcPr/>
                </a:tc>
                <a:tc>
                  <a:txBody>
                    <a:bodyPr/>
                    <a:lstStyle/>
                    <a:p>
                      <a:pPr lvl="0">
                        <a:buNone/>
                      </a:pPr>
                      <a:r>
                        <a:rPr lang="en-US" sz="1400" b="0" i="0" u="none" strike="noStrike" noProof="0">
                          <a:solidFill>
                            <a:schemeClr val="bg1"/>
                          </a:solidFill>
                          <a:latin typeface="Space Grotesk SemiBold"/>
                        </a:rPr>
                        <a:t>What-If Analysis &amp; Simulations</a:t>
                      </a:r>
                      <a:endParaRPr lang="en-US">
                        <a:solidFill>
                          <a:schemeClr val="bg1"/>
                        </a:solidFill>
                        <a:latin typeface="Space Grotesk SemiBold"/>
                      </a:endParaRPr>
                    </a:p>
                  </a:txBody>
                  <a:tcPr/>
                </a:tc>
                <a:extLst>
                  <a:ext uri="{0D108BD9-81ED-4DB2-BD59-A6C34878D82A}">
                    <a16:rowId xmlns:a16="http://schemas.microsoft.com/office/drawing/2014/main" val="3446963285"/>
                  </a:ext>
                </a:extLst>
              </a:tr>
              <a:tr h="370840">
                <a:tc>
                  <a:txBody>
                    <a:bodyPr/>
                    <a:lstStyle/>
                    <a:p>
                      <a:r>
                        <a:rPr lang="en-US">
                          <a:solidFill>
                            <a:schemeClr val="bg1"/>
                          </a:solidFill>
                          <a:latin typeface="Space Grotesk SemiBold"/>
                        </a:rPr>
                        <a:t>11.</a:t>
                      </a:r>
                    </a:p>
                  </a:txBody>
                  <a:tcPr/>
                </a:tc>
                <a:tc>
                  <a:txBody>
                    <a:bodyPr/>
                    <a:lstStyle/>
                    <a:p>
                      <a:pPr lvl="0">
                        <a:buNone/>
                      </a:pPr>
                      <a:r>
                        <a:rPr lang="en-US" sz="1400" b="0" i="0" u="none" strike="noStrike" noProof="0">
                          <a:solidFill>
                            <a:schemeClr val="bg1"/>
                          </a:solidFill>
                          <a:latin typeface="Space Grotesk SemiBold"/>
                        </a:rPr>
                        <a:t>Product Demand Clustering</a:t>
                      </a:r>
                      <a:endParaRPr lang="en-US">
                        <a:solidFill>
                          <a:schemeClr val="bg1"/>
                        </a:solidFill>
                        <a:latin typeface="Space Grotesk SemiBold"/>
                      </a:endParaRPr>
                    </a:p>
                  </a:txBody>
                  <a:tcPr/>
                </a:tc>
                <a:extLst>
                  <a:ext uri="{0D108BD9-81ED-4DB2-BD59-A6C34878D82A}">
                    <a16:rowId xmlns:a16="http://schemas.microsoft.com/office/drawing/2014/main" val="4146146949"/>
                  </a:ext>
                </a:extLst>
              </a:tr>
              <a:tr h="370840">
                <a:tc>
                  <a:txBody>
                    <a:bodyPr/>
                    <a:lstStyle/>
                    <a:p>
                      <a:r>
                        <a:rPr lang="en-US">
                          <a:solidFill>
                            <a:schemeClr val="bg1"/>
                          </a:solidFill>
                          <a:latin typeface="Space Grotesk SemiBold"/>
                        </a:rPr>
                        <a:t>12.</a:t>
                      </a:r>
                    </a:p>
                  </a:txBody>
                  <a:tcPr/>
                </a:tc>
                <a:tc>
                  <a:txBody>
                    <a:bodyPr/>
                    <a:lstStyle/>
                    <a:p>
                      <a:pPr lvl="0">
                        <a:buNone/>
                      </a:pPr>
                      <a:r>
                        <a:rPr lang="en-US" sz="1400" b="0" i="0" u="none" strike="noStrike" noProof="0">
                          <a:solidFill>
                            <a:schemeClr val="bg1"/>
                          </a:solidFill>
                          <a:latin typeface="Space Grotesk SemiBold"/>
                        </a:rPr>
                        <a:t>Product Risk Assessment</a:t>
                      </a:r>
                      <a:endParaRPr lang="en-US">
                        <a:solidFill>
                          <a:schemeClr val="bg1"/>
                        </a:solidFill>
                        <a:latin typeface="Space Grotesk SemiBold"/>
                      </a:endParaRPr>
                    </a:p>
                  </a:txBody>
                  <a:tcPr/>
                </a:tc>
                <a:extLst>
                  <a:ext uri="{0D108BD9-81ED-4DB2-BD59-A6C34878D82A}">
                    <a16:rowId xmlns:a16="http://schemas.microsoft.com/office/drawing/2014/main" val="4144496525"/>
                  </a:ext>
                </a:extLst>
              </a:tr>
              <a:tr h="370840">
                <a:tc>
                  <a:txBody>
                    <a:bodyPr/>
                    <a:lstStyle/>
                    <a:p>
                      <a:r>
                        <a:rPr lang="en-US">
                          <a:solidFill>
                            <a:schemeClr val="bg1"/>
                          </a:solidFill>
                          <a:latin typeface="Space Grotesk SemiBold"/>
                        </a:rPr>
                        <a:t>13.</a:t>
                      </a:r>
                    </a:p>
                  </a:txBody>
                  <a:tcPr/>
                </a:tc>
                <a:tc>
                  <a:txBody>
                    <a:bodyPr/>
                    <a:lstStyle/>
                    <a:p>
                      <a:pPr lvl="0">
                        <a:buNone/>
                      </a:pPr>
                      <a:r>
                        <a:rPr lang="en-US" sz="1400" b="0" i="0" u="none" strike="noStrike" noProof="0">
                          <a:solidFill>
                            <a:schemeClr val="bg1"/>
                          </a:solidFill>
                          <a:latin typeface="Space Grotesk SemiBold"/>
                        </a:rPr>
                        <a:t>Consolidated Dashboard</a:t>
                      </a:r>
                      <a:endParaRPr lang="en-US">
                        <a:solidFill>
                          <a:schemeClr val="bg1"/>
                        </a:solidFill>
                        <a:latin typeface="Space Grotesk SemiBold"/>
                      </a:endParaRPr>
                    </a:p>
                  </a:txBody>
                  <a:tcPr/>
                </a:tc>
                <a:extLst>
                  <a:ext uri="{0D108BD9-81ED-4DB2-BD59-A6C34878D82A}">
                    <a16:rowId xmlns:a16="http://schemas.microsoft.com/office/drawing/2014/main" val="1640701510"/>
                  </a:ext>
                </a:extLst>
              </a:tr>
              <a:tr h="370840">
                <a:tc>
                  <a:txBody>
                    <a:bodyPr/>
                    <a:lstStyle/>
                    <a:p>
                      <a:r>
                        <a:rPr lang="en-US">
                          <a:solidFill>
                            <a:schemeClr val="bg1"/>
                          </a:solidFill>
                          <a:latin typeface="Space Grotesk SemiBold"/>
                        </a:rPr>
                        <a:t>14.</a:t>
                      </a:r>
                    </a:p>
                  </a:txBody>
                  <a:tcPr/>
                </a:tc>
                <a:tc>
                  <a:txBody>
                    <a:bodyPr/>
                    <a:lstStyle/>
                    <a:p>
                      <a:pPr lvl="0">
                        <a:buNone/>
                      </a:pPr>
                      <a:r>
                        <a:rPr lang="en-US" sz="1400" b="0" i="0" u="none" strike="noStrike" noProof="0">
                          <a:solidFill>
                            <a:schemeClr val="bg1"/>
                          </a:solidFill>
                          <a:latin typeface="Space Grotesk SemiBold"/>
                        </a:rPr>
                        <a:t>Conclusion and Recommendations</a:t>
                      </a:r>
                      <a:endParaRPr lang="en-US">
                        <a:solidFill>
                          <a:schemeClr val="bg1"/>
                        </a:solidFill>
                        <a:latin typeface="Space Grotesk SemiBold"/>
                      </a:endParaRPr>
                    </a:p>
                  </a:txBody>
                  <a:tcPr/>
                </a:tc>
                <a:extLst>
                  <a:ext uri="{0D108BD9-81ED-4DB2-BD59-A6C34878D82A}">
                    <a16:rowId xmlns:a16="http://schemas.microsoft.com/office/drawing/2014/main" val="3469801234"/>
                  </a:ext>
                </a:extLst>
              </a:tr>
            </a:tbl>
          </a:graphicData>
        </a:graphic>
      </p:graphicFrame>
      <p:graphicFrame>
        <p:nvGraphicFramePr>
          <p:cNvPr id="16" name="Table 15">
            <a:extLst>
              <a:ext uri="{FF2B5EF4-FFF2-40B4-BE49-F238E27FC236}">
                <a16:creationId xmlns:a16="http://schemas.microsoft.com/office/drawing/2014/main" id="{3390EF7A-BBEC-BA08-59BE-85F7A6EF9D97}"/>
              </a:ext>
            </a:extLst>
          </p:cNvPr>
          <p:cNvGraphicFramePr>
            <a:graphicFrameLocks noGrp="1"/>
          </p:cNvGraphicFramePr>
          <p:nvPr>
            <p:extLst>
              <p:ext uri="{D42A27DB-BD31-4B8C-83A1-F6EECF244321}">
                <p14:modId xmlns:p14="http://schemas.microsoft.com/office/powerpoint/2010/main" val="1296978620"/>
              </p:ext>
            </p:extLst>
          </p:nvPr>
        </p:nvGraphicFramePr>
        <p:xfrm>
          <a:off x="2007972" y="3500005"/>
          <a:ext cx="5120635" cy="741678"/>
        </p:xfrm>
        <a:graphic>
          <a:graphicData uri="http://schemas.openxmlformats.org/drawingml/2006/table">
            <a:tbl>
              <a:tblPr firstRow="1" bandRow="1">
                <a:tableStyleId>{65D47868-F4C6-4F2F-8F46-E3ABBB139D8D}</a:tableStyleId>
              </a:tblPr>
              <a:tblGrid>
                <a:gridCol w="706652">
                  <a:extLst>
                    <a:ext uri="{9D8B030D-6E8A-4147-A177-3AD203B41FA5}">
                      <a16:colId xmlns:a16="http://schemas.microsoft.com/office/drawing/2014/main" val="509372037"/>
                    </a:ext>
                  </a:extLst>
                </a:gridCol>
                <a:gridCol w="4413983">
                  <a:extLst>
                    <a:ext uri="{9D8B030D-6E8A-4147-A177-3AD203B41FA5}">
                      <a16:colId xmlns:a16="http://schemas.microsoft.com/office/drawing/2014/main" val="2119495328"/>
                    </a:ext>
                  </a:extLst>
                </a:gridCol>
              </a:tblGrid>
              <a:tr h="370839">
                <a:tc>
                  <a:txBody>
                    <a:bodyPr/>
                    <a:lstStyle/>
                    <a:p>
                      <a:endParaRPr lang="en-US">
                        <a:solidFill>
                          <a:schemeClr val="bg1"/>
                        </a:solidFill>
                        <a:latin typeface="Space Grotesk SemiBold"/>
                      </a:endParaRPr>
                    </a:p>
                  </a:txBody>
                  <a:tcPr/>
                </a:tc>
                <a:tc>
                  <a:txBody>
                    <a:bodyPr/>
                    <a:lstStyle/>
                    <a:p>
                      <a:endParaRPr lang="en-US">
                        <a:solidFill>
                          <a:schemeClr val="bg1"/>
                        </a:solidFill>
                        <a:latin typeface="Space Grotesk SemiBold"/>
                      </a:endParaRPr>
                    </a:p>
                  </a:txBody>
                  <a:tcPr/>
                </a:tc>
                <a:extLst>
                  <a:ext uri="{0D108BD9-81ED-4DB2-BD59-A6C34878D82A}">
                    <a16:rowId xmlns:a16="http://schemas.microsoft.com/office/drawing/2014/main" val="3421154061"/>
                  </a:ext>
                </a:extLst>
              </a:tr>
              <a:tr h="370839">
                <a:tc>
                  <a:txBody>
                    <a:bodyPr/>
                    <a:lstStyle/>
                    <a:p>
                      <a:r>
                        <a:rPr lang="en-US">
                          <a:solidFill>
                            <a:schemeClr val="bg1"/>
                          </a:solidFill>
                          <a:latin typeface="Space Grotesk SemiBold"/>
                        </a:rPr>
                        <a:t>15.</a:t>
                      </a:r>
                    </a:p>
                  </a:txBody>
                  <a:tcPr/>
                </a:tc>
                <a:tc>
                  <a:txBody>
                    <a:bodyPr/>
                    <a:lstStyle/>
                    <a:p>
                      <a:pPr lvl="0">
                        <a:buNone/>
                      </a:pPr>
                      <a:r>
                        <a:rPr lang="en-US" sz="1400" b="0" i="0" u="none" strike="noStrike" noProof="0">
                          <a:solidFill>
                            <a:schemeClr val="bg1"/>
                          </a:solidFill>
                          <a:latin typeface="Space Grotesk SemiBold"/>
                        </a:rPr>
                        <a:t>Thank You</a:t>
                      </a:r>
                      <a:endParaRPr lang="en-US">
                        <a:solidFill>
                          <a:schemeClr val="bg1"/>
                        </a:solidFill>
                        <a:latin typeface="Space Grotesk SemiBold"/>
                      </a:endParaRPr>
                    </a:p>
                  </a:txBody>
                  <a:tcPr/>
                </a:tc>
                <a:extLst>
                  <a:ext uri="{0D108BD9-81ED-4DB2-BD59-A6C34878D82A}">
                    <a16:rowId xmlns:a16="http://schemas.microsoft.com/office/drawing/2014/main" val="3579421265"/>
                  </a:ext>
                </a:extLst>
              </a:tr>
            </a:tbl>
          </a:graphicData>
        </a:graphic>
      </p:graphicFrame>
    </p:spTree>
    <p:extLst>
      <p:ext uri="{BB962C8B-B14F-4D97-AF65-F5344CB8AC3E}">
        <p14:creationId xmlns:p14="http://schemas.microsoft.com/office/powerpoint/2010/main" val="427843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E17C59-91CC-1480-877D-CC619472E075}"/>
              </a:ext>
            </a:extLst>
          </p:cNvPr>
          <p:cNvPicPr>
            <a:picLocks noChangeAspect="1"/>
          </p:cNvPicPr>
          <p:nvPr/>
        </p:nvPicPr>
        <p:blipFill>
          <a:blip r:embed="rId2"/>
          <a:stretch>
            <a:fillRect/>
          </a:stretch>
        </p:blipFill>
        <p:spPr>
          <a:xfrm>
            <a:off x="0" y="863"/>
            <a:ext cx="9144000" cy="5143500"/>
          </a:xfrm>
          <a:prstGeom prst="rect">
            <a:avLst/>
          </a:prstGeom>
        </p:spPr>
      </p:pic>
      <p:sp>
        <p:nvSpPr>
          <p:cNvPr id="4" name="Ribbon: Tilted Up 3">
            <a:extLst>
              <a:ext uri="{FF2B5EF4-FFF2-40B4-BE49-F238E27FC236}">
                <a16:creationId xmlns:a16="http://schemas.microsoft.com/office/drawing/2014/main" id="{BB1F0206-4B0D-ABDA-C474-660AB123CEE2}"/>
              </a:ext>
            </a:extLst>
          </p:cNvPr>
          <p:cNvSpPr/>
          <p:nvPr/>
        </p:nvSpPr>
        <p:spPr>
          <a:xfrm>
            <a:off x="1288006" y="111341"/>
            <a:ext cx="6590578" cy="677416"/>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itle 1">
            <a:extLst>
              <a:ext uri="{FF2B5EF4-FFF2-40B4-BE49-F238E27FC236}">
                <a16:creationId xmlns:a16="http://schemas.microsoft.com/office/drawing/2014/main" id="{A51B6219-47DF-F8DC-854C-866B9FD8C416}"/>
              </a:ext>
            </a:extLst>
          </p:cNvPr>
          <p:cNvSpPr>
            <a:spLocks noGrp="1"/>
          </p:cNvSpPr>
          <p:nvPr>
            <p:ph type="title"/>
          </p:nvPr>
        </p:nvSpPr>
        <p:spPr>
          <a:xfrm>
            <a:off x="716550" y="42785"/>
            <a:ext cx="7710900" cy="572700"/>
          </a:xfrm>
        </p:spPr>
        <p:txBody>
          <a:bodyPr/>
          <a:lstStyle/>
          <a:p>
            <a:pPr algn="ctr"/>
            <a:r>
              <a:rPr lang="en-US" sz="1800" b="1">
                <a:solidFill>
                  <a:srgbClr val="262626"/>
                </a:solidFill>
                <a:cs typeface="Times New Roman"/>
              </a:rPr>
              <a:t>Consolidated</a:t>
            </a:r>
            <a:br>
              <a:rPr lang="en-US" sz="1800" b="1">
                <a:solidFill>
                  <a:srgbClr val="262626"/>
                </a:solidFill>
                <a:cs typeface="Times New Roman"/>
              </a:rPr>
            </a:br>
            <a:r>
              <a:rPr lang="en-US" sz="1800" b="1">
                <a:solidFill>
                  <a:srgbClr val="262626"/>
                </a:solidFill>
                <a:cs typeface="Times New Roman"/>
              </a:rPr>
              <a:t>Dashboard</a:t>
            </a:r>
          </a:p>
        </p:txBody>
      </p:sp>
      <p:pic>
        <p:nvPicPr>
          <p:cNvPr id="8" name="Picture 7" descr="A chart of a bar graph">
            <a:extLst>
              <a:ext uri="{FF2B5EF4-FFF2-40B4-BE49-F238E27FC236}">
                <a16:creationId xmlns:a16="http://schemas.microsoft.com/office/drawing/2014/main" id="{7DCA699B-8D7E-415D-8BB9-47A50CD68DAD}"/>
              </a:ext>
            </a:extLst>
          </p:cNvPr>
          <p:cNvPicPr>
            <a:picLocks noChangeAspect="1"/>
          </p:cNvPicPr>
          <p:nvPr/>
        </p:nvPicPr>
        <p:blipFill>
          <a:blip r:embed="rId3"/>
          <a:stretch>
            <a:fillRect/>
          </a:stretch>
        </p:blipFill>
        <p:spPr>
          <a:xfrm>
            <a:off x="2524588" y="958175"/>
            <a:ext cx="1895280" cy="1395995"/>
          </a:xfrm>
          <a:prstGeom prst="rect">
            <a:avLst/>
          </a:prstGeom>
        </p:spPr>
      </p:pic>
      <p:sp>
        <p:nvSpPr>
          <p:cNvPr id="3" name="TextBox 2">
            <a:extLst>
              <a:ext uri="{FF2B5EF4-FFF2-40B4-BE49-F238E27FC236}">
                <a16:creationId xmlns:a16="http://schemas.microsoft.com/office/drawing/2014/main" id="{536D5D0E-2E53-7133-F897-96214499373F}"/>
              </a:ext>
            </a:extLst>
          </p:cNvPr>
          <p:cNvSpPr txBox="1"/>
          <p:nvPr/>
        </p:nvSpPr>
        <p:spPr>
          <a:xfrm>
            <a:off x="2383749" y="2404045"/>
            <a:ext cx="21769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solidFill>
                  <a:schemeClr val="bg1"/>
                </a:solidFill>
                <a:latin typeface="Space Grotesk SemiBold"/>
                <a:cs typeface="Space Grotesk SemiBold"/>
              </a:rPr>
              <a:t>Top Products: Best-selling</a:t>
            </a:r>
            <a:endParaRPr lang="en-US" sz="1200">
              <a:solidFill>
                <a:schemeClr val="bg1"/>
              </a:solidFill>
              <a:latin typeface="Space Grotesk SemiBold"/>
              <a:cs typeface="Space Grotesk SemiBold"/>
            </a:endParaRPr>
          </a:p>
          <a:p>
            <a:pPr algn="ctr"/>
            <a:r>
              <a:rPr lang="en-US" sz="1200" b="1">
                <a:solidFill>
                  <a:schemeClr val="bg1"/>
                </a:solidFill>
                <a:latin typeface="Space Grotesk SemiBold"/>
                <a:cs typeface="Space Grotesk SemiBold"/>
              </a:rPr>
              <a:t> Products</a:t>
            </a:r>
            <a:endParaRPr lang="en-US" sz="1200">
              <a:solidFill>
                <a:schemeClr val="bg1"/>
              </a:solidFill>
              <a:latin typeface="Space Grotesk SemiBold"/>
              <a:cs typeface="Space Grotesk SemiBold"/>
            </a:endParaRPr>
          </a:p>
        </p:txBody>
      </p:sp>
      <p:pic>
        <p:nvPicPr>
          <p:cNvPr id="10" name="Picture 9" descr="A screenshot of a computer screen">
            <a:extLst>
              <a:ext uri="{FF2B5EF4-FFF2-40B4-BE49-F238E27FC236}">
                <a16:creationId xmlns:a16="http://schemas.microsoft.com/office/drawing/2014/main" id="{F488836A-68B2-0982-5150-130666B71C2D}"/>
              </a:ext>
            </a:extLst>
          </p:cNvPr>
          <p:cNvPicPr>
            <a:picLocks noChangeAspect="1"/>
          </p:cNvPicPr>
          <p:nvPr/>
        </p:nvPicPr>
        <p:blipFill>
          <a:blip r:embed="rId4"/>
          <a:stretch>
            <a:fillRect/>
          </a:stretch>
        </p:blipFill>
        <p:spPr>
          <a:xfrm>
            <a:off x="4857068" y="958175"/>
            <a:ext cx="1848948" cy="1312179"/>
          </a:xfrm>
          <a:prstGeom prst="rect">
            <a:avLst/>
          </a:prstGeom>
        </p:spPr>
      </p:pic>
      <p:sp>
        <p:nvSpPr>
          <p:cNvPr id="11" name="TextBox 10">
            <a:extLst>
              <a:ext uri="{FF2B5EF4-FFF2-40B4-BE49-F238E27FC236}">
                <a16:creationId xmlns:a16="http://schemas.microsoft.com/office/drawing/2014/main" id="{3294BE7A-64FC-5181-504D-E45A22241AF8}"/>
              </a:ext>
            </a:extLst>
          </p:cNvPr>
          <p:cNvSpPr txBox="1"/>
          <p:nvPr/>
        </p:nvSpPr>
        <p:spPr>
          <a:xfrm>
            <a:off x="4583295" y="2270354"/>
            <a:ext cx="2474922" cy="461665"/>
          </a:xfrm>
          <a:prstGeom prst="rect">
            <a:avLst/>
          </a:prstGeom>
          <a:noFill/>
        </p:spPr>
        <p:txBody>
          <a:bodyPr wrap="square" rtlCol="0">
            <a:spAutoFit/>
          </a:bodyPr>
          <a:lstStyle/>
          <a:p>
            <a:r>
              <a:rPr lang="en-IN" sz="1200">
                <a:solidFill>
                  <a:schemeClr val="bg1"/>
                </a:solidFill>
                <a:latin typeface="Space Grotesk SemiBold"/>
                <a:cs typeface="Space Grotesk SemiBold"/>
              </a:rPr>
              <a:t>Customer Analysis: customers</a:t>
            </a:r>
          </a:p>
          <a:p>
            <a:r>
              <a:rPr lang="en-IN" sz="1200">
                <a:solidFill>
                  <a:schemeClr val="bg1"/>
                </a:solidFill>
                <a:latin typeface="Space Grotesk SemiBold"/>
                <a:cs typeface="Space Grotesk SemiBold"/>
              </a:rPr>
              <a:t> split among countries</a:t>
            </a:r>
          </a:p>
        </p:txBody>
      </p:sp>
      <p:pic>
        <p:nvPicPr>
          <p:cNvPr id="14" name="Picture 13" descr="A colorful pie chart with numbers and text">
            <a:extLst>
              <a:ext uri="{FF2B5EF4-FFF2-40B4-BE49-F238E27FC236}">
                <a16:creationId xmlns:a16="http://schemas.microsoft.com/office/drawing/2014/main" id="{DC0D1C00-EDFA-C735-C563-B8352FB9FC8C}"/>
              </a:ext>
            </a:extLst>
          </p:cNvPr>
          <p:cNvPicPr>
            <a:picLocks noChangeAspect="1"/>
          </p:cNvPicPr>
          <p:nvPr/>
        </p:nvPicPr>
        <p:blipFill>
          <a:blip r:embed="rId5"/>
          <a:stretch>
            <a:fillRect/>
          </a:stretch>
        </p:blipFill>
        <p:spPr>
          <a:xfrm>
            <a:off x="143815" y="941463"/>
            <a:ext cx="2054252" cy="1412707"/>
          </a:xfrm>
          <a:prstGeom prst="rect">
            <a:avLst/>
          </a:prstGeom>
        </p:spPr>
      </p:pic>
      <p:sp>
        <p:nvSpPr>
          <p:cNvPr id="16" name="TextBox 15">
            <a:extLst>
              <a:ext uri="{FF2B5EF4-FFF2-40B4-BE49-F238E27FC236}">
                <a16:creationId xmlns:a16="http://schemas.microsoft.com/office/drawing/2014/main" id="{6F58E334-5EC3-6F3D-E521-DEB532015418}"/>
              </a:ext>
            </a:extLst>
          </p:cNvPr>
          <p:cNvSpPr txBox="1"/>
          <p:nvPr/>
        </p:nvSpPr>
        <p:spPr>
          <a:xfrm>
            <a:off x="422359" y="2453920"/>
            <a:ext cx="2054252" cy="461665"/>
          </a:xfrm>
          <a:prstGeom prst="rect">
            <a:avLst/>
          </a:prstGeom>
          <a:noFill/>
        </p:spPr>
        <p:txBody>
          <a:bodyPr wrap="square" rtlCol="0">
            <a:spAutoFit/>
          </a:bodyPr>
          <a:lstStyle/>
          <a:p>
            <a:r>
              <a:rPr lang="en-IN" sz="1200">
                <a:solidFill>
                  <a:schemeClr val="bg1"/>
                </a:solidFill>
                <a:latin typeface="Space Grotesk SemiBold" panose="020B0604020202020204" charset="0"/>
                <a:cs typeface="Space Grotesk SemiBold" panose="020B0604020202020204" charset="0"/>
              </a:rPr>
              <a:t>Sales Performance Analysis</a:t>
            </a:r>
          </a:p>
        </p:txBody>
      </p:sp>
      <p:pic>
        <p:nvPicPr>
          <p:cNvPr id="20" name="Picture 19" descr="A screenshot of a graph">
            <a:extLst>
              <a:ext uri="{FF2B5EF4-FFF2-40B4-BE49-F238E27FC236}">
                <a16:creationId xmlns:a16="http://schemas.microsoft.com/office/drawing/2014/main" id="{5CBA8F05-615F-B976-45D0-32116B0F82D7}"/>
              </a:ext>
            </a:extLst>
          </p:cNvPr>
          <p:cNvPicPr>
            <a:picLocks noChangeAspect="1"/>
          </p:cNvPicPr>
          <p:nvPr/>
        </p:nvPicPr>
        <p:blipFill>
          <a:blip r:embed="rId6"/>
          <a:stretch>
            <a:fillRect/>
          </a:stretch>
        </p:blipFill>
        <p:spPr>
          <a:xfrm>
            <a:off x="137963" y="3096494"/>
            <a:ext cx="1854062" cy="1527276"/>
          </a:xfrm>
          <a:prstGeom prst="rect">
            <a:avLst/>
          </a:prstGeom>
        </p:spPr>
      </p:pic>
      <p:sp>
        <p:nvSpPr>
          <p:cNvPr id="21" name="TextBox 20">
            <a:extLst>
              <a:ext uri="{FF2B5EF4-FFF2-40B4-BE49-F238E27FC236}">
                <a16:creationId xmlns:a16="http://schemas.microsoft.com/office/drawing/2014/main" id="{BDECBE9A-03F6-8B6C-A2A2-1D88D823AEBD}"/>
              </a:ext>
            </a:extLst>
          </p:cNvPr>
          <p:cNvSpPr txBox="1"/>
          <p:nvPr/>
        </p:nvSpPr>
        <p:spPr>
          <a:xfrm>
            <a:off x="307502" y="4784343"/>
            <a:ext cx="1854062" cy="276999"/>
          </a:xfrm>
          <a:prstGeom prst="rect">
            <a:avLst/>
          </a:prstGeom>
          <a:noFill/>
        </p:spPr>
        <p:txBody>
          <a:bodyPr wrap="square" rtlCol="0">
            <a:spAutoFit/>
          </a:bodyPr>
          <a:lstStyle/>
          <a:p>
            <a:r>
              <a:rPr lang="en-US" sz="1200" err="1">
                <a:solidFill>
                  <a:schemeClr val="bg1"/>
                </a:solidFill>
                <a:latin typeface="Space Grotesk SemiBold" panose="020B0604020202020204" charset="0"/>
                <a:cs typeface="Space Grotesk SemiBold" panose="020B0604020202020204" charset="0"/>
              </a:rPr>
              <a:t>Productline</a:t>
            </a:r>
            <a:r>
              <a:rPr lang="en-US" sz="1200">
                <a:solidFill>
                  <a:schemeClr val="bg1"/>
                </a:solidFill>
                <a:latin typeface="Space Grotesk SemiBold" panose="020B0604020202020204" charset="0"/>
                <a:cs typeface="Space Grotesk SemiBold" panose="020B0604020202020204" charset="0"/>
              </a:rPr>
              <a:t> Analysis</a:t>
            </a:r>
            <a:endParaRPr lang="en-IN" sz="1200">
              <a:solidFill>
                <a:schemeClr val="bg1"/>
              </a:solidFill>
              <a:latin typeface="Space Grotesk SemiBold" panose="020B0604020202020204" charset="0"/>
              <a:cs typeface="Space Grotesk SemiBold" panose="020B0604020202020204" charset="0"/>
            </a:endParaRPr>
          </a:p>
        </p:txBody>
      </p:sp>
      <p:pic>
        <p:nvPicPr>
          <p:cNvPr id="23" name="Picture 22" descr="A screenshot of a cell phone&#10;&#10;AI-generated content may be incorrect.">
            <a:extLst>
              <a:ext uri="{FF2B5EF4-FFF2-40B4-BE49-F238E27FC236}">
                <a16:creationId xmlns:a16="http://schemas.microsoft.com/office/drawing/2014/main" id="{9BD2E139-63DE-0B19-1D79-52D1AF2A418F}"/>
              </a:ext>
            </a:extLst>
          </p:cNvPr>
          <p:cNvPicPr>
            <a:picLocks noChangeAspect="1"/>
          </p:cNvPicPr>
          <p:nvPr/>
        </p:nvPicPr>
        <p:blipFill>
          <a:blip r:embed="rId7"/>
          <a:srcRect l="1788" t="3415"/>
          <a:stretch>
            <a:fillRect/>
          </a:stretch>
        </p:blipFill>
        <p:spPr>
          <a:xfrm>
            <a:off x="2476611" y="3039040"/>
            <a:ext cx="1623578" cy="1674134"/>
          </a:xfrm>
          <a:prstGeom prst="rect">
            <a:avLst/>
          </a:prstGeom>
        </p:spPr>
      </p:pic>
      <p:sp>
        <p:nvSpPr>
          <p:cNvPr id="24" name="TextBox 23">
            <a:extLst>
              <a:ext uri="{FF2B5EF4-FFF2-40B4-BE49-F238E27FC236}">
                <a16:creationId xmlns:a16="http://schemas.microsoft.com/office/drawing/2014/main" id="{DA86B968-8432-0AF7-AB02-2A256759F4A3}"/>
              </a:ext>
            </a:extLst>
          </p:cNvPr>
          <p:cNvSpPr txBox="1"/>
          <p:nvPr/>
        </p:nvSpPr>
        <p:spPr>
          <a:xfrm>
            <a:off x="2481878" y="4622292"/>
            <a:ext cx="1914566" cy="461665"/>
          </a:xfrm>
          <a:prstGeom prst="rect">
            <a:avLst/>
          </a:prstGeom>
          <a:noFill/>
        </p:spPr>
        <p:txBody>
          <a:bodyPr wrap="square" rtlCol="0">
            <a:spAutoFit/>
          </a:bodyPr>
          <a:lstStyle/>
          <a:p>
            <a:r>
              <a:rPr lang="en-US" sz="1200">
                <a:solidFill>
                  <a:schemeClr val="bg1"/>
                </a:solidFill>
                <a:latin typeface="Space Grotesk SemiBold" panose="020B0604020202020204" charset="0"/>
                <a:cs typeface="Space Grotesk SemiBold" panose="020B0604020202020204" charset="0"/>
              </a:rPr>
              <a:t>Deal size Analysis : Top= Medium</a:t>
            </a:r>
            <a:endParaRPr lang="en-IN" sz="1200">
              <a:solidFill>
                <a:schemeClr val="bg1"/>
              </a:solidFill>
              <a:latin typeface="Space Grotesk SemiBold" panose="020B0604020202020204" charset="0"/>
              <a:cs typeface="Space Grotesk SemiBold" panose="020B0604020202020204" charset="0"/>
            </a:endParaRPr>
          </a:p>
        </p:txBody>
      </p:sp>
      <p:pic>
        <p:nvPicPr>
          <p:cNvPr id="26" name="Picture 25" descr="A graph of different colored dots">
            <a:extLst>
              <a:ext uri="{FF2B5EF4-FFF2-40B4-BE49-F238E27FC236}">
                <a16:creationId xmlns:a16="http://schemas.microsoft.com/office/drawing/2014/main" id="{1FFBC2EF-2929-4162-4B29-71783CDF1EF4}"/>
              </a:ext>
            </a:extLst>
          </p:cNvPr>
          <p:cNvPicPr>
            <a:picLocks noChangeAspect="1"/>
          </p:cNvPicPr>
          <p:nvPr/>
        </p:nvPicPr>
        <p:blipFill>
          <a:blip r:embed="rId8"/>
          <a:stretch>
            <a:fillRect/>
          </a:stretch>
        </p:blipFill>
        <p:spPr>
          <a:xfrm>
            <a:off x="4419868" y="3045859"/>
            <a:ext cx="2097376" cy="1528981"/>
          </a:xfrm>
          <a:prstGeom prst="rect">
            <a:avLst/>
          </a:prstGeom>
        </p:spPr>
      </p:pic>
      <p:sp>
        <p:nvSpPr>
          <p:cNvPr id="27" name="TextBox 26">
            <a:extLst>
              <a:ext uri="{FF2B5EF4-FFF2-40B4-BE49-F238E27FC236}">
                <a16:creationId xmlns:a16="http://schemas.microsoft.com/office/drawing/2014/main" id="{38C271DA-DEAB-C216-0F62-C3E63870C0C0}"/>
              </a:ext>
            </a:extLst>
          </p:cNvPr>
          <p:cNvSpPr txBox="1"/>
          <p:nvPr/>
        </p:nvSpPr>
        <p:spPr>
          <a:xfrm>
            <a:off x="4231095" y="4602261"/>
            <a:ext cx="2474922" cy="461665"/>
          </a:xfrm>
          <a:prstGeom prst="rect">
            <a:avLst/>
          </a:prstGeom>
          <a:noFill/>
        </p:spPr>
        <p:txBody>
          <a:bodyPr wrap="square" rtlCol="0">
            <a:spAutoFit/>
          </a:bodyPr>
          <a:lstStyle/>
          <a:p>
            <a:pPr algn="ctr"/>
            <a:r>
              <a:rPr lang="en-US" sz="1200">
                <a:solidFill>
                  <a:schemeClr val="bg1"/>
                </a:solidFill>
                <a:latin typeface="Space Grotesk SemiBold" panose="020B0604020202020204" charset="0"/>
                <a:cs typeface="Space Grotesk SemiBold" panose="020B0604020202020204" charset="0"/>
              </a:rPr>
              <a:t>Product Demand Clustering</a:t>
            </a:r>
          </a:p>
          <a:p>
            <a:pPr algn="ctr"/>
            <a:r>
              <a:rPr lang="en-US" sz="1200">
                <a:solidFill>
                  <a:schemeClr val="bg1"/>
                </a:solidFill>
                <a:latin typeface="Space Grotesk SemiBold" panose="020B0604020202020204" charset="0"/>
                <a:cs typeface="Space Grotesk SemiBold" panose="020B0604020202020204" charset="0"/>
              </a:rPr>
              <a:t>3 Groups</a:t>
            </a:r>
          </a:p>
        </p:txBody>
      </p:sp>
      <p:pic>
        <p:nvPicPr>
          <p:cNvPr id="29" name="Picture 28" descr="A purple and white pie chart&#10;&#10;AI-generated content may be incorrect.">
            <a:extLst>
              <a:ext uri="{FF2B5EF4-FFF2-40B4-BE49-F238E27FC236}">
                <a16:creationId xmlns:a16="http://schemas.microsoft.com/office/drawing/2014/main" id="{174F8AD7-B231-936C-DE38-EAE20B913699}"/>
              </a:ext>
            </a:extLst>
          </p:cNvPr>
          <p:cNvPicPr>
            <a:picLocks noChangeAspect="1"/>
          </p:cNvPicPr>
          <p:nvPr/>
        </p:nvPicPr>
        <p:blipFill>
          <a:blip r:embed="rId9"/>
          <a:stretch>
            <a:fillRect/>
          </a:stretch>
        </p:blipFill>
        <p:spPr>
          <a:xfrm>
            <a:off x="7080805" y="941464"/>
            <a:ext cx="1877513" cy="1392894"/>
          </a:xfrm>
          <a:prstGeom prst="rect">
            <a:avLst/>
          </a:prstGeom>
        </p:spPr>
      </p:pic>
      <p:pic>
        <p:nvPicPr>
          <p:cNvPr id="32" name="Picture 31" descr="A hand holding a magnifying glass over a group of people&#10;&#10;AI-generated content may be incorrect.">
            <a:extLst>
              <a:ext uri="{FF2B5EF4-FFF2-40B4-BE49-F238E27FC236}">
                <a16:creationId xmlns:a16="http://schemas.microsoft.com/office/drawing/2014/main" id="{F3BDBC09-61E1-8F04-89BB-DFAB9A703292}"/>
              </a:ext>
            </a:extLst>
          </p:cNvPr>
          <p:cNvPicPr>
            <a:picLocks noChangeAspect="1"/>
          </p:cNvPicPr>
          <p:nvPr/>
        </p:nvPicPr>
        <p:blipFill>
          <a:blip r:embed="rId10"/>
          <a:stretch>
            <a:fillRect/>
          </a:stretch>
        </p:blipFill>
        <p:spPr>
          <a:xfrm>
            <a:off x="6706016" y="3039040"/>
            <a:ext cx="2252302" cy="1535800"/>
          </a:xfrm>
          <a:prstGeom prst="rect">
            <a:avLst/>
          </a:prstGeom>
        </p:spPr>
      </p:pic>
      <p:sp>
        <p:nvSpPr>
          <p:cNvPr id="33" name="TextBox 32">
            <a:extLst>
              <a:ext uri="{FF2B5EF4-FFF2-40B4-BE49-F238E27FC236}">
                <a16:creationId xmlns:a16="http://schemas.microsoft.com/office/drawing/2014/main" id="{22D68BAB-C26B-674B-9FBF-1D088C5447CF}"/>
              </a:ext>
            </a:extLst>
          </p:cNvPr>
          <p:cNvSpPr txBox="1"/>
          <p:nvPr/>
        </p:nvSpPr>
        <p:spPr>
          <a:xfrm>
            <a:off x="6814268" y="4654097"/>
            <a:ext cx="1932167" cy="276999"/>
          </a:xfrm>
          <a:prstGeom prst="rect">
            <a:avLst/>
          </a:prstGeom>
          <a:noFill/>
        </p:spPr>
        <p:txBody>
          <a:bodyPr wrap="square" rtlCol="0">
            <a:spAutoFit/>
          </a:bodyPr>
          <a:lstStyle/>
          <a:p>
            <a:r>
              <a:rPr lang="en-US" sz="1200">
                <a:solidFill>
                  <a:schemeClr val="bg1"/>
                </a:solidFill>
                <a:latin typeface="Space Grotesk SemiBold" panose="020B0604020202020204" charset="0"/>
                <a:cs typeface="Space Grotesk SemiBold" panose="020B0604020202020204" charset="0"/>
              </a:rPr>
              <a:t>92 Unique Customers</a:t>
            </a:r>
            <a:endParaRPr lang="en-IN" sz="1200">
              <a:solidFill>
                <a:schemeClr val="bg1"/>
              </a:solidFill>
              <a:latin typeface="Space Grotesk SemiBold" panose="020B0604020202020204" charset="0"/>
              <a:cs typeface="Space Grotesk SemiBold" panose="020B0604020202020204" charset="0"/>
            </a:endParaRPr>
          </a:p>
        </p:txBody>
      </p:sp>
      <p:sp>
        <p:nvSpPr>
          <p:cNvPr id="34" name="TextBox 33">
            <a:extLst>
              <a:ext uri="{FF2B5EF4-FFF2-40B4-BE49-F238E27FC236}">
                <a16:creationId xmlns:a16="http://schemas.microsoft.com/office/drawing/2014/main" id="{EACACCAC-BD0B-58FF-48E7-722EDA37036F}"/>
              </a:ext>
            </a:extLst>
          </p:cNvPr>
          <p:cNvSpPr txBox="1"/>
          <p:nvPr/>
        </p:nvSpPr>
        <p:spPr>
          <a:xfrm>
            <a:off x="7124369" y="2404045"/>
            <a:ext cx="1597272" cy="276999"/>
          </a:xfrm>
          <a:prstGeom prst="rect">
            <a:avLst/>
          </a:prstGeom>
          <a:noFill/>
        </p:spPr>
        <p:txBody>
          <a:bodyPr wrap="square" rtlCol="0">
            <a:spAutoFit/>
          </a:bodyPr>
          <a:lstStyle/>
          <a:p>
            <a:pPr algn="ctr"/>
            <a:r>
              <a:rPr lang="en-US" sz="1200">
                <a:solidFill>
                  <a:schemeClr val="bg1"/>
                </a:solidFill>
                <a:latin typeface="Space Grotesk SemiBold" panose="020B0604020202020204" charset="0"/>
                <a:cs typeface="Space Grotesk SemiBold" panose="020B0604020202020204" charset="0"/>
              </a:rPr>
              <a:t>Sales</a:t>
            </a:r>
            <a:endParaRPr lang="en-IN" sz="1200">
              <a:solidFill>
                <a:schemeClr val="bg1"/>
              </a:solidFill>
              <a:latin typeface="Space Grotesk SemiBold" panose="020B0604020202020204" charset="0"/>
              <a:cs typeface="Space Grotesk SemiBold" panose="020B0604020202020204" charset="0"/>
            </a:endParaRPr>
          </a:p>
        </p:txBody>
      </p:sp>
    </p:spTree>
    <p:extLst>
      <p:ext uri="{BB962C8B-B14F-4D97-AF65-F5344CB8AC3E}">
        <p14:creationId xmlns:p14="http://schemas.microsoft.com/office/powerpoint/2010/main" val="1212429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3F8366-2B89-8BEA-AEDA-2C873E112238}"/>
              </a:ext>
            </a:extLst>
          </p:cNvPr>
          <p:cNvPicPr>
            <a:picLocks noChangeAspect="1"/>
          </p:cNvPicPr>
          <p:nvPr/>
        </p:nvPicPr>
        <p:blipFill>
          <a:blip r:embed="rId2"/>
          <a:stretch>
            <a:fillRect/>
          </a:stretch>
        </p:blipFill>
        <p:spPr>
          <a:xfrm>
            <a:off x="0" y="0"/>
            <a:ext cx="9144000" cy="5143500"/>
          </a:xfrm>
          <a:prstGeom prst="rect">
            <a:avLst/>
          </a:prstGeom>
        </p:spPr>
      </p:pic>
      <p:sp>
        <p:nvSpPr>
          <p:cNvPr id="8" name="Scroll: Vertical 7">
            <a:extLst>
              <a:ext uri="{FF2B5EF4-FFF2-40B4-BE49-F238E27FC236}">
                <a16:creationId xmlns:a16="http://schemas.microsoft.com/office/drawing/2014/main" id="{1B234188-56FF-FF79-B102-BE0E0C1298AD}"/>
              </a:ext>
            </a:extLst>
          </p:cNvPr>
          <p:cNvSpPr/>
          <p:nvPr/>
        </p:nvSpPr>
        <p:spPr>
          <a:xfrm>
            <a:off x="85485" y="1467311"/>
            <a:ext cx="9068531" cy="2936902"/>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200">
              <a:solidFill>
                <a:schemeClr val="bg1"/>
              </a:solidFill>
              <a:latin typeface="Space Grotesk SemiBold"/>
              <a:cs typeface="Space Grotesk SemiBold"/>
            </a:endParaRPr>
          </a:p>
        </p:txBody>
      </p:sp>
      <p:sp>
        <p:nvSpPr>
          <p:cNvPr id="4" name="Ribbon: Tilted Up 3">
            <a:extLst>
              <a:ext uri="{FF2B5EF4-FFF2-40B4-BE49-F238E27FC236}">
                <a16:creationId xmlns:a16="http://schemas.microsoft.com/office/drawing/2014/main" id="{1CF549F9-95E5-01CB-E62B-09FED6C115F5}"/>
              </a:ext>
            </a:extLst>
          </p:cNvPr>
          <p:cNvSpPr/>
          <p:nvPr/>
        </p:nvSpPr>
        <p:spPr>
          <a:xfrm>
            <a:off x="1011791" y="371992"/>
            <a:ext cx="6799859" cy="928636"/>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itle 1">
            <a:extLst>
              <a:ext uri="{FF2B5EF4-FFF2-40B4-BE49-F238E27FC236}">
                <a16:creationId xmlns:a16="http://schemas.microsoft.com/office/drawing/2014/main" id="{56DA922F-8190-BB84-211B-E20ADC5FD2D6}"/>
              </a:ext>
            </a:extLst>
          </p:cNvPr>
          <p:cNvSpPr>
            <a:spLocks noGrp="1"/>
          </p:cNvSpPr>
          <p:nvPr>
            <p:ph type="title"/>
          </p:nvPr>
        </p:nvSpPr>
        <p:spPr>
          <a:xfrm>
            <a:off x="552114" y="368912"/>
            <a:ext cx="7710900" cy="572700"/>
          </a:xfrm>
        </p:spPr>
        <p:txBody>
          <a:bodyPr/>
          <a:lstStyle/>
          <a:p>
            <a:pPr algn="ctr"/>
            <a:r>
              <a:rPr lang="en-US" sz="2000" b="1">
                <a:solidFill>
                  <a:srgbClr val="262626"/>
                </a:solidFill>
                <a:cs typeface="Times New Roman"/>
              </a:rPr>
              <a:t>Conclusion and </a:t>
            </a:r>
            <a:br>
              <a:rPr lang="en-US" sz="2000" b="1">
                <a:cs typeface="Times New Roman"/>
              </a:rPr>
            </a:br>
            <a:r>
              <a:rPr lang="en-US" sz="2000" b="1">
                <a:solidFill>
                  <a:srgbClr val="262626"/>
                </a:solidFill>
                <a:cs typeface="Times New Roman"/>
              </a:rPr>
              <a:t>Recommendations</a:t>
            </a:r>
            <a:endParaRPr lang="en-US" sz="2000"/>
          </a:p>
        </p:txBody>
      </p:sp>
      <p:sp>
        <p:nvSpPr>
          <p:cNvPr id="2" name="TextBox 1">
            <a:extLst>
              <a:ext uri="{FF2B5EF4-FFF2-40B4-BE49-F238E27FC236}">
                <a16:creationId xmlns:a16="http://schemas.microsoft.com/office/drawing/2014/main" id="{8B8417CC-D973-A86D-072B-DACB26A978EC}"/>
              </a:ext>
            </a:extLst>
          </p:cNvPr>
          <p:cNvSpPr txBox="1"/>
          <p:nvPr/>
        </p:nvSpPr>
        <p:spPr>
          <a:xfrm>
            <a:off x="554266" y="1942315"/>
            <a:ext cx="8244651"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1"/>
                </a:solidFill>
                <a:latin typeface="Space Grotesk SemiBold"/>
                <a:cs typeface="Space Grotesk SemiBold"/>
              </a:rPr>
              <a:t>1.Focus on Medium Deals:</a:t>
            </a:r>
            <a:r>
              <a:rPr lang="en-US">
                <a:solidFill>
                  <a:schemeClr val="bg1"/>
                </a:solidFill>
                <a:latin typeface="Space Grotesk SemiBold"/>
                <a:cs typeface="Space Grotesk SemiBold"/>
              </a:rPr>
              <a:t> These account for </a:t>
            </a:r>
            <a:r>
              <a:rPr lang="en-US" b="1">
                <a:solidFill>
                  <a:schemeClr val="bg1"/>
                </a:solidFill>
                <a:latin typeface="Space Grotesk SemiBold"/>
                <a:cs typeface="Space Grotesk SemiBold"/>
              </a:rPr>
              <a:t>60%+</a:t>
            </a:r>
            <a:r>
              <a:rPr lang="en-US">
                <a:solidFill>
                  <a:schemeClr val="bg1"/>
                </a:solidFill>
                <a:latin typeface="Space Grotesk SemiBold"/>
                <a:cs typeface="Space Grotesk SemiBold"/>
              </a:rPr>
              <a:t> of revenue. Use </a:t>
            </a:r>
            <a:r>
              <a:rPr lang="en-US" b="1">
                <a:solidFill>
                  <a:schemeClr val="bg1"/>
                </a:solidFill>
                <a:latin typeface="Space Grotesk SemiBold"/>
                <a:cs typeface="Space Grotesk SemiBold"/>
              </a:rPr>
              <a:t>upselling</a:t>
            </a:r>
            <a:r>
              <a:rPr lang="en-US">
                <a:solidFill>
                  <a:schemeClr val="bg1"/>
                </a:solidFill>
                <a:latin typeface="Space Grotesk SemiBold"/>
                <a:cs typeface="Space Grotesk SemiBold"/>
              </a:rPr>
              <a:t> from small deals      to boost them further.</a:t>
            </a:r>
          </a:p>
          <a:p>
            <a:r>
              <a:rPr lang="en-US" b="1">
                <a:solidFill>
                  <a:schemeClr val="bg1"/>
                </a:solidFill>
                <a:latin typeface="Space Grotesk SemiBold"/>
                <a:cs typeface="Space Grotesk SemiBold"/>
              </a:rPr>
              <a:t>2.Leverage Big Deals:</a:t>
            </a:r>
            <a:r>
              <a:rPr lang="en-US">
                <a:solidFill>
                  <a:schemeClr val="bg1"/>
                </a:solidFill>
                <a:latin typeface="Space Grotesk SemiBold"/>
                <a:cs typeface="Space Grotesk SemiBold"/>
              </a:rPr>
              <a:t> A few high-value enterprise clients can dramatically increase overall   revenue.</a:t>
            </a:r>
          </a:p>
          <a:p>
            <a:r>
              <a:rPr lang="en-US" b="1">
                <a:solidFill>
                  <a:schemeClr val="bg1"/>
                </a:solidFill>
                <a:latin typeface="Space Grotesk SemiBold"/>
                <a:cs typeface="Space Grotesk SemiBold"/>
              </a:rPr>
              <a:t>3.Protect Pareto Products:</a:t>
            </a:r>
            <a:r>
              <a:rPr lang="en-US">
                <a:solidFill>
                  <a:schemeClr val="bg1"/>
                </a:solidFill>
                <a:latin typeface="Space Grotesk SemiBold"/>
                <a:cs typeface="Space Grotesk SemiBold"/>
              </a:rPr>
              <a:t> Secure top-performing products with strong pricing and          differentiation strategies.</a:t>
            </a:r>
          </a:p>
          <a:p>
            <a:r>
              <a:rPr lang="en-US" b="1">
                <a:solidFill>
                  <a:schemeClr val="bg1"/>
                </a:solidFill>
                <a:latin typeface="Space Grotesk SemiBold"/>
                <a:cs typeface="Space Grotesk SemiBold"/>
              </a:rPr>
              <a:t>4.Invest in Marketing:</a:t>
            </a:r>
            <a:r>
              <a:rPr lang="en-US">
                <a:solidFill>
                  <a:schemeClr val="bg1"/>
                </a:solidFill>
                <a:latin typeface="Space Grotesk SemiBold"/>
                <a:cs typeface="Space Grotesk SemiBold"/>
              </a:rPr>
              <a:t> A projected </a:t>
            </a:r>
            <a:r>
              <a:rPr lang="en-US" b="1">
                <a:solidFill>
                  <a:schemeClr val="bg1"/>
                </a:solidFill>
                <a:latin typeface="Space Grotesk SemiBold"/>
                <a:cs typeface="Space Grotesk SemiBold"/>
              </a:rPr>
              <a:t>10% sales growth</a:t>
            </a:r>
            <a:r>
              <a:rPr lang="en-US">
                <a:solidFill>
                  <a:schemeClr val="bg1"/>
                </a:solidFill>
                <a:latin typeface="Space Grotesk SemiBold"/>
                <a:cs typeface="Space Grotesk SemiBold"/>
              </a:rPr>
              <a:t> shows excellent ROI potential from               campaigns.</a:t>
            </a:r>
          </a:p>
          <a:p>
            <a:r>
              <a:rPr lang="en-US" b="1">
                <a:solidFill>
                  <a:schemeClr val="bg1"/>
                </a:solidFill>
                <a:latin typeface="Space Grotesk SemiBold"/>
                <a:cs typeface="Space Grotesk SemiBold"/>
              </a:rPr>
              <a:t>5.Smart Pricing Strategies:</a:t>
            </a:r>
            <a:r>
              <a:rPr lang="en-US">
                <a:solidFill>
                  <a:schemeClr val="bg1"/>
                </a:solidFill>
                <a:latin typeface="Space Grotesk SemiBold"/>
                <a:cs typeface="Space Grotesk SemiBold"/>
              </a:rPr>
              <a:t> A small </a:t>
            </a:r>
            <a:r>
              <a:rPr lang="en-US" b="1">
                <a:solidFill>
                  <a:schemeClr val="bg1"/>
                </a:solidFill>
                <a:latin typeface="Space Grotesk SemiBold"/>
                <a:cs typeface="Space Grotesk SemiBold"/>
              </a:rPr>
              <a:t>5% price increase</a:t>
            </a:r>
            <a:r>
              <a:rPr lang="en-US">
                <a:solidFill>
                  <a:schemeClr val="bg1"/>
                </a:solidFill>
                <a:latin typeface="Space Grotesk SemiBold"/>
                <a:cs typeface="Space Grotesk SemiBold"/>
              </a:rPr>
              <a:t> in medium deals significantly improves              margins without high risk.</a:t>
            </a:r>
          </a:p>
          <a:p>
            <a:pPr algn="l"/>
            <a:endParaRPr lang="en-US">
              <a:solidFill>
                <a:schemeClr val="bg1"/>
              </a:solidFill>
              <a:latin typeface="Space Grotesk SemiBold"/>
              <a:cs typeface="Space Grotesk SemiBold"/>
            </a:endParaRPr>
          </a:p>
        </p:txBody>
      </p:sp>
    </p:spTree>
    <p:extLst>
      <p:ext uri="{BB962C8B-B14F-4D97-AF65-F5344CB8AC3E}">
        <p14:creationId xmlns:p14="http://schemas.microsoft.com/office/powerpoint/2010/main" val="2698362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336DE8-CD7A-BBA8-57C4-E25743C07BAC}"/>
              </a:ext>
            </a:extLst>
          </p:cNvPr>
          <p:cNvPicPr>
            <a:picLocks noChangeAspect="1"/>
          </p:cNvPicPr>
          <p:nvPr/>
        </p:nvPicPr>
        <p:blipFill>
          <a:blip r:embed="rId2"/>
          <a:stretch>
            <a:fillRect/>
          </a:stretch>
        </p:blipFill>
        <p:spPr>
          <a:xfrm>
            <a:off x="0" y="0"/>
            <a:ext cx="9144000" cy="5143500"/>
          </a:xfrm>
          <a:prstGeom prst="rect">
            <a:avLst/>
          </a:prstGeom>
        </p:spPr>
      </p:pic>
      <p:sp>
        <p:nvSpPr>
          <p:cNvPr id="4" name="Ribbon: Tilted Up 3">
            <a:extLst>
              <a:ext uri="{FF2B5EF4-FFF2-40B4-BE49-F238E27FC236}">
                <a16:creationId xmlns:a16="http://schemas.microsoft.com/office/drawing/2014/main" id="{514157E5-0AB9-D1B6-A853-F44C07A50794}"/>
              </a:ext>
            </a:extLst>
          </p:cNvPr>
          <p:cNvSpPr/>
          <p:nvPr/>
        </p:nvSpPr>
        <p:spPr>
          <a:xfrm>
            <a:off x="1011791" y="371992"/>
            <a:ext cx="6799859" cy="574468"/>
          </a:xfrm>
          <a:prstGeom prst="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6" name="Title 1">
            <a:extLst>
              <a:ext uri="{FF2B5EF4-FFF2-40B4-BE49-F238E27FC236}">
                <a16:creationId xmlns:a16="http://schemas.microsoft.com/office/drawing/2014/main" id="{90BDBF2C-DCD8-F114-ED66-6AE0F889538C}"/>
              </a:ext>
            </a:extLst>
          </p:cNvPr>
          <p:cNvSpPr>
            <a:spLocks noGrp="1"/>
          </p:cNvSpPr>
          <p:nvPr>
            <p:ph type="title"/>
          </p:nvPr>
        </p:nvSpPr>
        <p:spPr>
          <a:xfrm>
            <a:off x="552114" y="368912"/>
            <a:ext cx="7710900" cy="572700"/>
          </a:xfrm>
        </p:spPr>
        <p:txBody>
          <a:bodyPr/>
          <a:lstStyle/>
          <a:p>
            <a:pPr algn="ctr"/>
            <a:r>
              <a:rPr lang="en-US" sz="2000" b="1">
                <a:solidFill>
                  <a:srgbClr val="262626"/>
                </a:solidFill>
                <a:cs typeface="Times New Roman"/>
              </a:rPr>
              <a:t>ANALYSIS LINKS AND MORE</a:t>
            </a:r>
          </a:p>
        </p:txBody>
      </p:sp>
      <p:sp>
        <p:nvSpPr>
          <p:cNvPr id="2" name="TextBox 1">
            <a:extLst>
              <a:ext uri="{FF2B5EF4-FFF2-40B4-BE49-F238E27FC236}">
                <a16:creationId xmlns:a16="http://schemas.microsoft.com/office/drawing/2014/main" id="{80A6CF9C-D230-83BF-1FEB-ECB47CF3659F}"/>
              </a:ext>
            </a:extLst>
          </p:cNvPr>
          <p:cNvSpPr txBox="1"/>
          <p:nvPr/>
        </p:nvSpPr>
        <p:spPr>
          <a:xfrm>
            <a:off x="1013633" y="1539379"/>
            <a:ext cx="66003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800">
                <a:solidFill>
                  <a:schemeClr val="lt1"/>
                </a:solidFill>
                <a:latin typeface="Space Grotesk SemiBold"/>
                <a:cs typeface="Space Grotesk"/>
              </a:rPr>
              <a:t>1.Predictive modelling link </a:t>
            </a:r>
            <a:r>
              <a:rPr lang="en-IN" sz="1800">
                <a:solidFill>
                  <a:schemeClr val="lt1"/>
                </a:solidFill>
                <a:latin typeface="Space Grotesk SemiBold"/>
                <a:cs typeface="Space Grotesk"/>
                <a:hlinkClick r:id="rId3">
                  <a:extLst>
                    <a:ext uri="{A12FA001-AC4F-418D-AE19-62706E023703}">
                      <ahyp:hlinkClr xmlns:ahyp="http://schemas.microsoft.com/office/drawing/2018/hyperlinkcolor" val="tx"/>
                    </a:ext>
                  </a:extLst>
                </a:hlinkClick>
              </a:rPr>
              <a:t>https://shorturl.at/D7Fon</a:t>
            </a:r>
            <a:endParaRPr lang="en-US" sz="1800">
              <a:solidFill>
                <a:schemeClr val="lt1"/>
              </a:solidFill>
              <a:latin typeface="Space Grotesk SemiBold"/>
              <a:cs typeface="Space Grotesk"/>
              <a:hlinkClick r:id="" action="ppaction://noaction">
                <a:extLst>
                  <a:ext uri="{A12FA001-AC4F-418D-AE19-62706E023703}">
                    <ahyp:hlinkClr xmlns:ahyp="http://schemas.microsoft.com/office/drawing/2018/hyperlinkcolor" val="tx"/>
                  </a:ext>
                </a:extLst>
              </a:hlinkClick>
            </a:endParaRPr>
          </a:p>
          <a:p>
            <a:r>
              <a:rPr lang="en-IN" sz="1800">
                <a:solidFill>
                  <a:schemeClr val="lt1"/>
                </a:solidFill>
                <a:latin typeface="Space Grotesk SemiBold"/>
                <a:cs typeface="Space Grotesk"/>
              </a:rPr>
              <a:t>2.Data Preprocessing : </a:t>
            </a:r>
            <a:r>
              <a:rPr lang="en-IN" sz="1800">
                <a:solidFill>
                  <a:schemeClr val="lt1"/>
                </a:solidFill>
                <a:latin typeface="Space Grotesk SemiBold"/>
              </a:rPr>
              <a:t>https://shorturl.at/qyuKs</a:t>
            </a:r>
            <a:endParaRPr lang="en-IN" sz="1800">
              <a:solidFill>
                <a:schemeClr val="lt1"/>
              </a:solidFill>
              <a:latin typeface="Space Grotesk SemiBold"/>
              <a:cs typeface="Space Grotesk"/>
            </a:endParaRPr>
          </a:p>
        </p:txBody>
      </p:sp>
    </p:spTree>
    <p:extLst>
      <p:ext uri="{BB962C8B-B14F-4D97-AF65-F5344CB8AC3E}">
        <p14:creationId xmlns:p14="http://schemas.microsoft.com/office/powerpoint/2010/main" val="2431482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DF3C6C-489B-3F0A-B486-C41491C9DD52}"/>
              </a:ext>
            </a:extLst>
          </p:cNvPr>
          <p:cNvPicPr>
            <a:picLocks noChangeAspect="1"/>
          </p:cNvPicPr>
          <p:nvPr/>
        </p:nvPicPr>
        <p:blipFill>
          <a:blip r:embed="rId2"/>
          <a:stretch>
            <a:fillRect/>
          </a:stretch>
        </p:blipFill>
        <p:spPr>
          <a:xfrm>
            <a:off x="0" y="0"/>
            <a:ext cx="9144000" cy="5143500"/>
          </a:xfrm>
          <a:prstGeom prst="rect">
            <a:avLst/>
          </a:prstGeom>
        </p:spPr>
      </p:pic>
      <p:sp>
        <p:nvSpPr>
          <p:cNvPr id="4" name="Google Shape;1232;p48">
            <a:extLst>
              <a:ext uri="{FF2B5EF4-FFF2-40B4-BE49-F238E27FC236}">
                <a16:creationId xmlns:a16="http://schemas.microsoft.com/office/drawing/2014/main" id="{6EB00DF1-818E-4D2F-83C3-182D168FE0B7}"/>
              </a:ext>
            </a:extLst>
          </p:cNvPr>
          <p:cNvSpPr txBox="1">
            <a:spLocks/>
          </p:cNvSpPr>
          <p:nvPr/>
        </p:nvSpPr>
        <p:spPr>
          <a:xfrm>
            <a:off x="2861388" y="449309"/>
            <a:ext cx="3421500" cy="83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1pPr>
            <a:lvl2pPr marR="0" lvl="1"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2pPr>
            <a:lvl3pPr marR="0" lvl="2"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3pPr>
            <a:lvl4pPr marR="0" lvl="3"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4pPr>
            <a:lvl5pPr marR="0" lvl="4"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5pPr>
            <a:lvl6pPr marR="0" lvl="5"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6pPr>
            <a:lvl7pPr marR="0" lvl="6"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7pPr>
            <a:lvl8pPr marR="0" lvl="7"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8pPr>
            <a:lvl9pPr marR="0" lvl="8" algn="l" rtl="0">
              <a:lnSpc>
                <a:spcPct val="100000"/>
              </a:lnSpc>
              <a:spcBef>
                <a:spcPts val="0"/>
              </a:spcBef>
              <a:spcAft>
                <a:spcPts val="0"/>
              </a:spcAft>
              <a:buClr>
                <a:schemeClr val="lt1"/>
              </a:buClr>
              <a:buSzPts val="3200"/>
              <a:buFont typeface="Space Grotesk SemiBold"/>
              <a:buNone/>
              <a:defRPr sz="3200" b="0" i="0" u="none" strike="noStrike" cap="none">
                <a:solidFill>
                  <a:schemeClr val="lt1"/>
                </a:solidFill>
                <a:latin typeface="Space Grotesk SemiBold"/>
                <a:ea typeface="Space Grotesk SemiBold"/>
                <a:cs typeface="Space Grotesk SemiBold"/>
                <a:sym typeface="Space Grotesk SemiBold"/>
              </a:defRPr>
            </a:lvl9pPr>
          </a:lstStyle>
          <a:p>
            <a:pPr algn="ctr"/>
            <a:r>
              <a:rPr lang="en-US"/>
              <a:t>Thanks!</a:t>
            </a:r>
          </a:p>
        </p:txBody>
      </p:sp>
      <p:sp>
        <p:nvSpPr>
          <p:cNvPr id="6" name="Google Shape;1234;p48">
            <a:extLst>
              <a:ext uri="{FF2B5EF4-FFF2-40B4-BE49-F238E27FC236}">
                <a16:creationId xmlns:a16="http://schemas.microsoft.com/office/drawing/2014/main" id="{8DDA2152-1C12-9E25-6124-BBECDB8CF46A}"/>
              </a:ext>
            </a:extLst>
          </p:cNvPr>
          <p:cNvSpPr txBox="1"/>
          <p:nvPr/>
        </p:nvSpPr>
        <p:spPr>
          <a:xfrm>
            <a:off x="5002500" y="4009625"/>
            <a:ext cx="3421500" cy="222000"/>
          </a:xfrm>
          <a:prstGeom prst="rect">
            <a:avLst/>
          </a:prstGeom>
          <a:noFill/>
          <a:ln>
            <a:noFill/>
          </a:ln>
        </p:spPr>
        <p:txBody>
          <a:bodyPr spcFirstLastPara="1" wrap="square" lIns="91425" tIns="91425" rIns="91425" bIns="91425" anchor="ctr" anchorCtr="0">
            <a:noAutofit/>
          </a:bodyPr>
          <a:lstStyle/>
          <a:p>
            <a:pPr lvl="0" algn="r"/>
            <a:endParaRPr lang="en-IN" sz="1000">
              <a:solidFill>
                <a:schemeClr val="lt1"/>
              </a:solidFill>
              <a:latin typeface="Space Grotesk"/>
              <a:ea typeface="Space Grotesk"/>
              <a:cs typeface="Space Grotesk"/>
            </a:endParaRPr>
          </a:p>
        </p:txBody>
      </p:sp>
      <p:grpSp>
        <p:nvGrpSpPr>
          <p:cNvPr id="40" name="Google Shape;1247;p48">
            <a:extLst>
              <a:ext uri="{FF2B5EF4-FFF2-40B4-BE49-F238E27FC236}">
                <a16:creationId xmlns:a16="http://schemas.microsoft.com/office/drawing/2014/main" id="{A71893E4-7AB1-CE2D-FB81-69DFDE0467EE}"/>
              </a:ext>
            </a:extLst>
          </p:cNvPr>
          <p:cNvGrpSpPr/>
          <p:nvPr/>
        </p:nvGrpSpPr>
        <p:grpSpPr>
          <a:xfrm>
            <a:off x="-589789" y="754618"/>
            <a:ext cx="1709932" cy="1553105"/>
            <a:chOff x="-219521" y="1245978"/>
            <a:chExt cx="1709932" cy="1553105"/>
          </a:xfrm>
        </p:grpSpPr>
        <p:grpSp>
          <p:nvGrpSpPr>
            <p:cNvPr id="8" name="Google Shape;1248;p48">
              <a:extLst>
                <a:ext uri="{FF2B5EF4-FFF2-40B4-BE49-F238E27FC236}">
                  <a16:creationId xmlns:a16="http://schemas.microsoft.com/office/drawing/2014/main" id="{04F4E64A-A112-FBF7-1A21-848536080BFB}"/>
                </a:ext>
              </a:extLst>
            </p:cNvPr>
            <p:cNvGrpSpPr/>
            <p:nvPr/>
          </p:nvGrpSpPr>
          <p:grpSpPr>
            <a:xfrm rot="-5400000" flipH="1">
              <a:off x="-377437" y="1559508"/>
              <a:ext cx="1397491" cy="1081660"/>
              <a:chOff x="5888880" y="2238480"/>
              <a:chExt cx="2414880" cy="1869120"/>
            </a:xfrm>
          </p:grpSpPr>
          <p:sp>
            <p:nvSpPr>
              <p:cNvPr id="20" name="Google Shape;1249;p48">
                <a:extLst>
                  <a:ext uri="{FF2B5EF4-FFF2-40B4-BE49-F238E27FC236}">
                    <a16:creationId xmlns:a16="http://schemas.microsoft.com/office/drawing/2014/main" id="{F387EC09-89D9-9511-24CF-CE33E2BFC8B2}"/>
                  </a:ext>
                </a:extLst>
              </p:cNvPr>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1250;p48">
                <a:extLst>
                  <a:ext uri="{FF2B5EF4-FFF2-40B4-BE49-F238E27FC236}">
                    <a16:creationId xmlns:a16="http://schemas.microsoft.com/office/drawing/2014/main" id="{3F6ECD57-23C8-C6E6-8438-8E81BBE804A4}"/>
                  </a:ext>
                </a:extLst>
              </p:cNvPr>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1251;p48">
                <a:extLst>
                  <a:ext uri="{FF2B5EF4-FFF2-40B4-BE49-F238E27FC236}">
                    <a16:creationId xmlns:a16="http://schemas.microsoft.com/office/drawing/2014/main" id="{38381EB6-917B-1460-47ED-AEDB300244A1}"/>
                  </a:ext>
                </a:extLst>
              </p:cNvPr>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1252;p48">
                <a:extLst>
                  <a:ext uri="{FF2B5EF4-FFF2-40B4-BE49-F238E27FC236}">
                    <a16:creationId xmlns:a16="http://schemas.microsoft.com/office/drawing/2014/main" id="{0AC752DF-5A61-3AE2-5C48-9A7D7C88F02B}"/>
                  </a:ext>
                </a:extLst>
              </p:cNvPr>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1253;p48">
                <a:extLst>
                  <a:ext uri="{FF2B5EF4-FFF2-40B4-BE49-F238E27FC236}">
                    <a16:creationId xmlns:a16="http://schemas.microsoft.com/office/drawing/2014/main" id="{C58D8F48-0563-3CBA-EBC0-ED7CD1964CBE}"/>
                  </a:ext>
                </a:extLst>
              </p:cNvPr>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1254;p48">
                <a:extLst>
                  <a:ext uri="{FF2B5EF4-FFF2-40B4-BE49-F238E27FC236}">
                    <a16:creationId xmlns:a16="http://schemas.microsoft.com/office/drawing/2014/main" id="{58CD2E39-1FC3-C0C1-9C51-8E4BDE51D0BB}"/>
                  </a:ext>
                </a:extLst>
              </p:cNvPr>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1255;p48">
                <a:extLst>
                  <a:ext uri="{FF2B5EF4-FFF2-40B4-BE49-F238E27FC236}">
                    <a16:creationId xmlns:a16="http://schemas.microsoft.com/office/drawing/2014/main" id="{7832BB2D-4813-1855-C3D7-FFC888ED0237}"/>
                  </a:ext>
                </a:extLst>
              </p:cNvPr>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1256;p48">
                <a:extLst>
                  <a:ext uri="{FF2B5EF4-FFF2-40B4-BE49-F238E27FC236}">
                    <a16:creationId xmlns:a16="http://schemas.microsoft.com/office/drawing/2014/main" id="{36A38D8A-E5E9-13DD-CAAD-AC0F4D722E5C}"/>
                  </a:ext>
                </a:extLst>
              </p:cNvPr>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1257;p48">
                <a:extLst>
                  <a:ext uri="{FF2B5EF4-FFF2-40B4-BE49-F238E27FC236}">
                    <a16:creationId xmlns:a16="http://schemas.microsoft.com/office/drawing/2014/main" id="{911DDA6A-AC42-9F3A-703B-3202C7A1C75E}"/>
                  </a:ext>
                </a:extLst>
              </p:cNvPr>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1258;p48">
                <a:extLst>
                  <a:ext uri="{FF2B5EF4-FFF2-40B4-BE49-F238E27FC236}">
                    <a16:creationId xmlns:a16="http://schemas.microsoft.com/office/drawing/2014/main" id="{9783B8A8-DBB5-AC5F-4D1A-FC635E4BDA4D}"/>
                  </a:ext>
                </a:extLst>
              </p:cNvPr>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1259;p48">
                <a:extLst>
                  <a:ext uri="{FF2B5EF4-FFF2-40B4-BE49-F238E27FC236}">
                    <a16:creationId xmlns:a16="http://schemas.microsoft.com/office/drawing/2014/main" id="{17DF5AC7-D4C5-F255-9FEF-DAC0A3AEA367}"/>
                  </a:ext>
                </a:extLst>
              </p:cNvPr>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1260;p48">
                <a:extLst>
                  <a:ext uri="{FF2B5EF4-FFF2-40B4-BE49-F238E27FC236}">
                    <a16:creationId xmlns:a16="http://schemas.microsoft.com/office/drawing/2014/main" id="{AFF12863-3D7D-EFC6-3352-B68964D9891D}"/>
                  </a:ext>
                </a:extLst>
              </p:cNvPr>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1261;p48">
                <a:extLst>
                  <a:ext uri="{FF2B5EF4-FFF2-40B4-BE49-F238E27FC236}">
                    <a16:creationId xmlns:a16="http://schemas.microsoft.com/office/drawing/2014/main" id="{4739FDC0-18D2-DDD8-292F-4195EE3FC62E}"/>
                  </a:ext>
                </a:extLst>
              </p:cNvPr>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1262;p48">
                <a:extLst>
                  <a:ext uri="{FF2B5EF4-FFF2-40B4-BE49-F238E27FC236}">
                    <a16:creationId xmlns:a16="http://schemas.microsoft.com/office/drawing/2014/main" id="{9D30A768-CEFE-9CFB-D34D-9956B80CE87C}"/>
                  </a:ext>
                </a:extLst>
              </p:cNvPr>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1263;p48">
                <a:extLst>
                  <a:ext uri="{FF2B5EF4-FFF2-40B4-BE49-F238E27FC236}">
                    <a16:creationId xmlns:a16="http://schemas.microsoft.com/office/drawing/2014/main" id="{EBB62B96-60EC-D867-E5DE-060099654681}"/>
                  </a:ext>
                </a:extLst>
              </p:cNvPr>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1264;p48">
                <a:extLst>
                  <a:ext uri="{FF2B5EF4-FFF2-40B4-BE49-F238E27FC236}">
                    <a16:creationId xmlns:a16="http://schemas.microsoft.com/office/drawing/2014/main" id="{7F223ED4-0AD0-1BEB-2CB5-01A919CB85F2}"/>
                  </a:ext>
                </a:extLst>
              </p:cNvPr>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1265;p48">
                <a:extLst>
                  <a:ext uri="{FF2B5EF4-FFF2-40B4-BE49-F238E27FC236}">
                    <a16:creationId xmlns:a16="http://schemas.microsoft.com/office/drawing/2014/main" id="{E54BBDF1-D96A-06A2-4C6B-8553DDAAFAF2}"/>
                  </a:ext>
                </a:extLst>
              </p:cNvPr>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1266;p48">
                <a:extLst>
                  <a:ext uri="{FF2B5EF4-FFF2-40B4-BE49-F238E27FC236}">
                    <a16:creationId xmlns:a16="http://schemas.microsoft.com/office/drawing/2014/main" id="{B827D10A-F27D-ADCF-A639-4FA1E11E8F63}"/>
                  </a:ext>
                </a:extLst>
              </p:cNvPr>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1267;p48">
                <a:extLst>
                  <a:ext uri="{FF2B5EF4-FFF2-40B4-BE49-F238E27FC236}">
                    <a16:creationId xmlns:a16="http://schemas.microsoft.com/office/drawing/2014/main" id="{EA77411C-8180-BC21-8FBC-D87590E1432D}"/>
                  </a:ext>
                </a:extLst>
              </p:cNvPr>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1268;p48">
                <a:extLst>
                  <a:ext uri="{FF2B5EF4-FFF2-40B4-BE49-F238E27FC236}">
                    <a16:creationId xmlns:a16="http://schemas.microsoft.com/office/drawing/2014/main" id="{BB6D88F7-9EF8-F0A4-CBBE-55E0B2B178AA}"/>
                  </a:ext>
                </a:extLst>
              </p:cNvPr>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 name="Google Shape;1269;p48">
              <a:extLst>
                <a:ext uri="{FF2B5EF4-FFF2-40B4-BE49-F238E27FC236}">
                  <a16:creationId xmlns:a16="http://schemas.microsoft.com/office/drawing/2014/main" id="{645C17F1-32B6-8227-599C-692ECEE6C1A3}"/>
                </a:ext>
              </a:extLst>
            </p:cNvPr>
            <p:cNvGrpSpPr/>
            <p:nvPr/>
          </p:nvGrpSpPr>
          <p:grpSpPr>
            <a:xfrm>
              <a:off x="626078" y="1245978"/>
              <a:ext cx="864333" cy="864453"/>
              <a:chOff x="131002" y="3665364"/>
              <a:chExt cx="599940" cy="600106"/>
            </a:xfrm>
          </p:grpSpPr>
          <p:sp>
            <p:nvSpPr>
              <p:cNvPr id="10" name="Google Shape;1270;p48">
                <a:extLst>
                  <a:ext uri="{FF2B5EF4-FFF2-40B4-BE49-F238E27FC236}">
                    <a16:creationId xmlns:a16="http://schemas.microsoft.com/office/drawing/2014/main" id="{5BD16C22-9090-99B2-7D1A-10D0916E8122}"/>
                  </a:ext>
                </a:extLst>
              </p:cNvPr>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1271;p48">
                <a:extLst>
                  <a:ext uri="{FF2B5EF4-FFF2-40B4-BE49-F238E27FC236}">
                    <a16:creationId xmlns:a16="http://schemas.microsoft.com/office/drawing/2014/main" id="{3F1439D5-AA7D-355B-1A39-784977FE7897}"/>
                  </a:ext>
                </a:extLst>
              </p:cNvPr>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1272;p48">
                <a:extLst>
                  <a:ext uri="{FF2B5EF4-FFF2-40B4-BE49-F238E27FC236}">
                    <a16:creationId xmlns:a16="http://schemas.microsoft.com/office/drawing/2014/main" id="{53F66DCF-AA27-D91A-F844-C2CBB0E2B6E8}"/>
                  </a:ext>
                </a:extLst>
              </p:cNvPr>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1273;p48">
                <a:extLst>
                  <a:ext uri="{FF2B5EF4-FFF2-40B4-BE49-F238E27FC236}">
                    <a16:creationId xmlns:a16="http://schemas.microsoft.com/office/drawing/2014/main" id="{6445D12F-2502-CA0C-5C1D-6481807D2AB8}"/>
                  </a:ext>
                </a:extLst>
              </p:cNvPr>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1274;p48">
                <a:extLst>
                  <a:ext uri="{FF2B5EF4-FFF2-40B4-BE49-F238E27FC236}">
                    <a16:creationId xmlns:a16="http://schemas.microsoft.com/office/drawing/2014/main" id="{35B39E41-7E33-205E-230E-D1EA64D2EC8F}"/>
                  </a:ext>
                </a:extLst>
              </p:cNvPr>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1275;p48">
                <a:extLst>
                  <a:ext uri="{FF2B5EF4-FFF2-40B4-BE49-F238E27FC236}">
                    <a16:creationId xmlns:a16="http://schemas.microsoft.com/office/drawing/2014/main" id="{EF88AEDE-D76D-F497-5E2D-8AEA0991CF74}"/>
                  </a:ext>
                </a:extLst>
              </p:cNvPr>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1276;p48">
                <a:extLst>
                  <a:ext uri="{FF2B5EF4-FFF2-40B4-BE49-F238E27FC236}">
                    <a16:creationId xmlns:a16="http://schemas.microsoft.com/office/drawing/2014/main" id="{6B18B5C6-DA42-4865-5E96-5767C73255C7}"/>
                  </a:ext>
                </a:extLst>
              </p:cNvPr>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1277;p48">
                <a:extLst>
                  <a:ext uri="{FF2B5EF4-FFF2-40B4-BE49-F238E27FC236}">
                    <a16:creationId xmlns:a16="http://schemas.microsoft.com/office/drawing/2014/main" id="{1357CD03-2899-DC0C-AC37-7999B0DC5913}"/>
                  </a:ext>
                </a:extLst>
              </p:cNvPr>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1278;p48">
                <a:extLst>
                  <a:ext uri="{FF2B5EF4-FFF2-40B4-BE49-F238E27FC236}">
                    <a16:creationId xmlns:a16="http://schemas.microsoft.com/office/drawing/2014/main" id="{2B63E8A1-FCA7-819C-C6CB-30825489CCD8}"/>
                  </a:ext>
                </a:extLst>
              </p:cNvPr>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1279;p48">
                <a:extLst>
                  <a:ext uri="{FF2B5EF4-FFF2-40B4-BE49-F238E27FC236}">
                    <a16:creationId xmlns:a16="http://schemas.microsoft.com/office/drawing/2014/main" id="{9A6A3CFB-47E4-4944-E90B-5AA91CA836F3}"/>
                  </a:ext>
                </a:extLst>
              </p:cNvPr>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2" name="Google Shape;1280;p48">
            <a:extLst>
              <a:ext uri="{FF2B5EF4-FFF2-40B4-BE49-F238E27FC236}">
                <a16:creationId xmlns:a16="http://schemas.microsoft.com/office/drawing/2014/main" id="{3D3F725F-90D8-06EF-7233-BD244EF2E15A}"/>
              </a:ext>
            </a:extLst>
          </p:cNvPr>
          <p:cNvSpPr/>
          <p:nvPr/>
        </p:nvSpPr>
        <p:spPr>
          <a:xfrm>
            <a:off x="552055" y="2777007"/>
            <a:ext cx="4264857" cy="2020071"/>
          </a:xfrm>
          <a:custGeom>
            <a:avLst/>
            <a:gdLst/>
            <a:ahLst/>
            <a:cxnLst/>
            <a:rect l="l" t="t" r="r" b="b"/>
            <a:pathLst>
              <a:path w="12621" h="5978" extrusionOk="0">
                <a:moveTo>
                  <a:pt x="11617" y="4145"/>
                </a:moveTo>
                <a:cubicBezTo>
                  <a:pt x="11591" y="4148"/>
                  <a:pt x="11582" y="4149"/>
                  <a:pt x="11572" y="4150"/>
                </a:cubicBezTo>
                <a:cubicBezTo>
                  <a:pt x="11277" y="4186"/>
                  <a:pt x="10983" y="4226"/>
                  <a:pt x="10687" y="4254"/>
                </a:cubicBezTo>
                <a:cubicBezTo>
                  <a:pt x="10447" y="4277"/>
                  <a:pt x="10206" y="4293"/>
                  <a:pt x="9966" y="4300"/>
                </a:cubicBezTo>
                <a:cubicBezTo>
                  <a:pt x="9598" y="4310"/>
                  <a:pt x="9230" y="4306"/>
                  <a:pt x="8862" y="4313"/>
                </a:cubicBezTo>
                <a:cubicBezTo>
                  <a:pt x="8597" y="4319"/>
                  <a:pt x="8332" y="4335"/>
                  <a:pt x="8067" y="4343"/>
                </a:cubicBezTo>
                <a:cubicBezTo>
                  <a:pt x="7925" y="4347"/>
                  <a:pt x="7783" y="4343"/>
                  <a:pt x="7638" y="4343"/>
                </a:cubicBezTo>
                <a:cubicBezTo>
                  <a:pt x="7691" y="4564"/>
                  <a:pt x="7780" y="4761"/>
                  <a:pt x="7950" y="4908"/>
                </a:cubicBezTo>
                <a:cubicBezTo>
                  <a:pt x="8183" y="5108"/>
                  <a:pt x="8453" y="5222"/>
                  <a:pt x="8764" y="5221"/>
                </a:cubicBezTo>
                <a:cubicBezTo>
                  <a:pt x="9234" y="5221"/>
                  <a:pt x="9703" y="5219"/>
                  <a:pt x="10172" y="5180"/>
                </a:cubicBezTo>
                <a:cubicBezTo>
                  <a:pt x="10385" y="5162"/>
                  <a:pt x="10596" y="5129"/>
                  <a:pt x="10806" y="5081"/>
                </a:cubicBezTo>
                <a:cubicBezTo>
                  <a:pt x="11063" y="5023"/>
                  <a:pt x="11264" y="4886"/>
                  <a:pt x="11388" y="4657"/>
                </a:cubicBezTo>
                <a:cubicBezTo>
                  <a:pt x="11475" y="4497"/>
                  <a:pt x="11538" y="4324"/>
                  <a:pt x="11617" y="4145"/>
                </a:cubicBezTo>
                <a:moveTo>
                  <a:pt x="9276" y="5336"/>
                </a:moveTo>
                <a:cubicBezTo>
                  <a:pt x="9049" y="5336"/>
                  <a:pt x="8819" y="5361"/>
                  <a:pt x="8596" y="5330"/>
                </a:cubicBezTo>
                <a:cubicBezTo>
                  <a:pt x="8242" y="5281"/>
                  <a:pt x="7931" y="5129"/>
                  <a:pt x="7716" y="4825"/>
                </a:cubicBezTo>
                <a:cubicBezTo>
                  <a:pt x="7630" y="4704"/>
                  <a:pt x="7568" y="4570"/>
                  <a:pt x="7532" y="4424"/>
                </a:cubicBezTo>
                <a:cubicBezTo>
                  <a:pt x="7527" y="4401"/>
                  <a:pt x="7517" y="4379"/>
                  <a:pt x="7507" y="4358"/>
                </a:cubicBezTo>
                <a:cubicBezTo>
                  <a:pt x="7478" y="4296"/>
                  <a:pt x="7509" y="4236"/>
                  <a:pt x="7577" y="4228"/>
                </a:cubicBezTo>
                <a:cubicBezTo>
                  <a:pt x="7624" y="4223"/>
                  <a:pt x="7672" y="4226"/>
                  <a:pt x="7720" y="4224"/>
                </a:cubicBezTo>
                <a:cubicBezTo>
                  <a:pt x="8103" y="4213"/>
                  <a:pt x="8486" y="4198"/>
                  <a:pt x="8869" y="4190"/>
                </a:cubicBezTo>
                <a:cubicBezTo>
                  <a:pt x="9162" y="4183"/>
                  <a:pt x="9455" y="4183"/>
                  <a:pt x="9748" y="4182"/>
                </a:cubicBezTo>
                <a:cubicBezTo>
                  <a:pt x="10042" y="4182"/>
                  <a:pt x="10334" y="4164"/>
                  <a:pt x="10626" y="4135"/>
                </a:cubicBezTo>
                <a:cubicBezTo>
                  <a:pt x="10951" y="4103"/>
                  <a:pt x="11276" y="4067"/>
                  <a:pt x="11601" y="4032"/>
                </a:cubicBezTo>
                <a:cubicBezTo>
                  <a:pt x="11619" y="4030"/>
                  <a:pt x="11637" y="4027"/>
                  <a:pt x="11655" y="4024"/>
                </a:cubicBezTo>
                <a:cubicBezTo>
                  <a:pt x="11712" y="4015"/>
                  <a:pt x="11738" y="4042"/>
                  <a:pt x="11729" y="4098"/>
                </a:cubicBezTo>
                <a:cubicBezTo>
                  <a:pt x="11703" y="4264"/>
                  <a:pt x="11628" y="4414"/>
                  <a:pt x="11566" y="4567"/>
                </a:cubicBezTo>
                <a:cubicBezTo>
                  <a:pt x="11528" y="4660"/>
                  <a:pt x="11475" y="4748"/>
                  <a:pt x="11417" y="4830"/>
                </a:cubicBezTo>
                <a:cubicBezTo>
                  <a:pt x="11276" y="5031"/>
                  <a:pt x="11074" y="5141"/>
                  <a:pt x="10839" y="5199"/>
                </a:cubicBezTo>
                <a:cubicBezTo>
                  <a:pt x="10589" y="5261"/>
                  <a:pt x="10335" y="5295"/>
                  <a:pt x="10079" y="5309"/>
                </a:cubicBezTo>
                <a:cubicBezTo>
                  <a:pt x="9811" y="5324"/>
                  <a:pt x="9544" y="5334"/>
                  <a:pt x="9276" y="5346"/>
                </a:cubicBezTo>
                <a:cubicBezTo>
                  <a:pt x="9276" y="5343"/>
                  <a:pt x="9276" y="5339"/>
                  <a:pt x="9276" y="5336"/>
                </a:cubicBezTo>
                <a:moveTo>
                  <a:pt x="561" y="2843"/>
                </a:moveTo>
                <a:cubicBezTo>
                  <a:pt x="530" y="2906"/>
                  <a:pt x="539" y="2968"/>
                  <a:pt x="582" y="2989"/>
                </a:cubicBezTo>
                <a:cubicBezTo>
                  <a:pt x="575" y="2940"/>
                  <a:pt x="568" y="2894"/>
                  <a:pt x="561" y="2843"/>
                </a:cubicBezTo>
                <a:moveTo>
                  <a:pt x="8544" y="1393"/>
                </a:moveTo>
                <a:cubicBezTo>
                  <a:pt x="8471" y="1405"/>
                  <a:pt x="8403" y="1415"/>
                  <a:pt x="8327" y="1426"/>
                </a:cubicBezTo>
                <a:cubicBezTo>
                  <a:pt x="8339" y="1435"/>
                  <a:pt x="8342" y="1439"/>
                  <a:pt x="8346" y="1439"/>
                </a:cubicBezTo>
                <a:cubicBezTo>
                  <a:pt x="8388" y="1442"/>
                  <a:pt x="8430" y="1442"/>
                  <a:pt x="8472" y="1448"/>
                </a:cubicBezTo>
                <a:cubicBezTo>
                  <a:pt x="8512" y="1453"/>
                  <a:pt x="8532" y="1435"/>
                  <a:pt x="8544" y="1393"/>
                </a:cubicBezTo>
                <a:moveTo>
                  <a:pt x="179" y="2728"/>
                </a:moveTo>
                <a:cubicBezTo>
                  <a:pt x="176" y="2727"/>
                  <a:pt x="173" y="2726"/>
                  <a:pt x="171" y="2725"/>
                </a:cubicBezTo>
                <a:cubicBezTo>
                  <a:pt x="163" y="2780"/>
                  <a:pt x="154" y="2835"/>
                  <a:pt x="148" y="2891"/>
                </a:cubicBezTo>
                <a:cubicBezTo>
                  <a:pt x="147" y="2898"/>
                  <a:pt x="153" y="2910"/>
                  <a:pt x="160" y="2914"/>
                </a:cubicBezTo>
                <a:cubicBezTo>
                  <a:pt x="192" y="2933"/>
                  <a:pt x="225" y="2949"/>
                  <a:pt x="261" y="2968"/>
                </a:cubicBezTo>
                <a:cubicBezTo>
                  <a:pt x="232" y="2884"/>
                  <a:pt x="206" y="2806"/>
                  <a:pt x="179" y="2728"/>
                </a:cubicBezTo>
                <a:moveTo>
                  <a:pt x="4131" y="3698"/>
                </a:moveTo>
                <a:cubicBezTo>
                  <a:pt x="4177" y="3662"/>
                  <a:pt x="4214" y="3633"/>
                  <a:pt x="4250" y="3603"/>
                </a:cubicBezTo>
                <a:cubicBezTo>
                  <a:pt x="4254" y="3599"/>
                  <a:pt x="4257" y="3587"/>
                  <a:pt x="4254" y="3582"/>
                </a:cubicBezTo>
                <a:cubicBezTo>
                  <a:pt x="4227" y="3515"/>
                  <a:pt x="4198" y="3448"/>
                  <a:pt x="4170" y="3382"/>
                </a:cubicBezTo>
                <a:cubicBezTo>
                  <a:pt x="4164" y="3383"/>
                  <a:pt x="4159" y="3384"/>
                  <a:pt x="4153" y="3384"/>
                </a:cubicBezTo>
                <a:cubicBezTo>
                  <a:pt x="4146" y="3486"/>
                  <a:pt x="4139" y="3588"/>
                  <a:pt x="4131" y="3698"/>
                </a:cubicBezTo>
                <a:moveTo>
                  <a:pt x="313" y="3302"/>
                </a:moveTo>
                <a:cubicBezTo>
                  <a:pt x="266" y="3292"/>
                  <a:pt x="215" y="3283"/>
                  <a:pt x="164" y="3271"/>
                </a:cubicBezTo>
                <a:cubicBezTo>
                  <a:pt x="128" y="3263"/>
                  <a:pt x="117" y="3278"/>
                  <a:pt x="121" y="3313"/>
                </a:cubicBezTo>
                <a:cubicBezTo>
                  <a:pt x="124" y="3343"/>
                  <a:pt x="122" y="3375"/>
                  <a:pt x="124" y="3405"/>
                </a:cubicBezTo>
                <a:cubicBezTo>
                  <a:pt x="129" y="3474"/>
                  <a:pt x="135" y="3542"/>
                  <a:pt x="141" y="3612"/>
                </a:cubicBezTo>
                <a:cubicBezTo>
                  <a:pt x="200" y="3507"/>
                  <a:pt x="256" y="3406"/>
                  <a:pt x="313" y="3302"/>
                </a:cubicBezTo>
                <a:moveTo>
                  <a:pt x="340" y="4138"/>
                </a:moveTo>
                <a:lnTo>
                  <a:pt x="361" y="4148"/>
                </a:lnTo>
                <a:cubicBezTo>
                  <a:pt x="382" y="4129"/>
                  <a:pt x="407" y="4112"/>
                  <a:pt x="422" y="4089"/>
                </a:cubicBezTo>
                <a:cubicBezTo>
                  <a:pt x="449" y="4047"/>
                  <a:pt x="470" y="4001"/>
                  <a:pt x="493" y="3955"/>
                </a:cubicBezTo>
                <a:cubicBezTo>
                  <a:pt x="514" y="3913"/>
                  <a:pt x="519" y="3872"/>
                  <a:pt x="495" y="3828"/>
                </a:cubicBezTo>
                <a:cubicBezTo>
                  <a:pt x="475" y="3791"/>
                  <a:pt x="463" y="3750"/>
                  <a:pt x="448" y="3711"/>
                </a:cubicBezTo>
                <a:cubicBezTo>
                  <a:pt x="443" y="3712"/>
                  <a:pt x="439" y="3712"/>
                  <a:pt x="434" y="3712"/>
                </a:cubicBezTo>
                <a:cubicBezTo>
                  <a:pt x="402" y="3854"/>
                  <a:pt x="371" y="3996"/>
                  <a:pt x="340" y="4138"/>
                </a:cubicBezTo>
                <a:moveTo>
                  <a:pt x="4299" y="4942"/>
                </a:moveTo>
                <a:cubicBezTo>
                  <a:pt x="4303" y="4942"/>
                  <a:pt x="4308" y="4942"/>
                  <a:pt x="4313" y="4942"/>
                </a:cubicBezTo>
                <a:cubicBezTo>
                  <a:pt x="4329" y="4854"/>
                  <a:pt x="4347" y="4766"/>
                  <a:pt x="4362" y="4678"/>
                </a:cubicBezTo>
                <a:cubicBezTo>
                  <a:pt x="4364" y="4665"/>
                  <a:pt x="4357" y="4642"/>
                  <a:pt x="4347" y="4636"/>
                </a:cubicBezTo>
                <a:cubicBezTo>
                  <a:pt x="4293" y="4601"/>
                  <a:pt x="4237" y="4570"/>
                  <a:pt x="4173" y="4534"/>
                </a:cubicBezTo>
                <a:cubicBezTo>
                  <a:pt x="4191" y="4684"/>
                  <a:pt x="4235" y="4816"/>
                  <a:pt x="4299" y="4942"/>
                </a:cubicBezTo>
                <a:moveTo>
                  <a:pt x="4379" y="4202"/>
                </a:moveTo>
                <a:cubicBezTo>
                  <a:pt x="4380" y="4202"/>
                  <a:pt x="4381" y="4202"/>
                  <a:pt x="4382" y="4202"/>
                </a:cubicBezTo>
                <a:cubicBezTo>
                  <a:pt x="4372" y="4123"/>
                  <a:pt x="4363" y="4043"/>
                  <a:pt x="4353" y="3964"/>
                </a:cubicBezTo>
                <a:cubicBezTo>
                  <a:pt x="4351" y="3947"/>
                  <a:pt x="4348" y="3934"/>
                  <a:pt x="4329" y="3951"/>
                </a:cubicBezTo>
                <a:cubicBezTo>
                  <a:pt x="4258" y="4010"/>
                  <a:pt x="4196" y="4075"/>
                  <a:pt x="4158" y="4161"/>
                </a:cubicBezTo>
                <a:cubicBezTo>
                  <a:pt x="4148" y="4184"/>
                  <a:pt x="4152" y="4196"/>
                  <a:pt x="4175" y="4202"/>
                </a:cubicBezTo>
                <a:cubicBezTo>
                  <a:pt x="4237" y="4219"/>
                  <a:pt x="4299" y="4236"/>
                  <a:pt x="4362" y="4251"/>
                </a:cubicBezTo>
                <a:cubicBezTo>
                  <a:pt x="4367" y="4253"/>
                  <a:pt x="4379" y="4242"/>
                  <a:pt x="4380" y="4236"/>
                </a:cubicBezTo>
                <a:cubicBezTo>
                  <a:pt x="4383" y="4225"/>
                  <a:pt x="4380" y="4214"/>
                  <a:pt x="4379" y="4202"/>
                </a:cubicBezTo>
                <a:moveTo>
                  <a:pt x="1652" y="1106"/>
                </a:moveTo>
                <a:cubicBezTo>
                  <a:pt x="1705" y="1092"/>
                  <a:pt x="1752" y="1082"/>
                  <a:pt x="1797" y="1068"/>
                </a:cubicBezTo>
                <a:cubicBezTo>
                  <a:pt x="1807" y="1064"/>
                  <a:pt x="1819" y="1050"/>
                  <a:pt x="1821" y="1039"/>
                </a:cubicBezTo>
                <a:cubicBezTo>
                  <a:pt x="1843" y="910"/>
                  <a:pt x="1897" y="793"/>
                  <a:pt x="1952" y="675"/>
                </a:cubicBezTo>
                <a:cubicBezTo>
                  <a:pt x="1957" y="662"/>
                  <a:pt x="1963" y="650"/>
                  <a:pt x="1972" y="629"/>
                </a:cubicBezTo>
                <a:cubicBezTo>
                  <a:pt x="1788" y="742"/>
                  <a:pt x="1718" y="917"/>
                  <a:pt x="1652" y="1106"/>
                </a:cubicBezTo>
                <a:moveTo>
                  <a:pt x="3805" y="3547"/>
                </a:moveTo>
                <a:cubicBezTo>
                  <a:pt x="3808" y="3531"/>
                  <a:pt x="3810" y="3528"/>
                  <a:pt x="3810" y="3524"/>
                </a:cubicBezTo>
                <a:cubicBezTo>
                  <a:pt x="3808" y="3380"/>
                  <a:pt x="3806" y="3237"/>
                  <a:pt x="3865" y="3100"/>
                </a:cubicBezTo>
                <a:cubicBezTo>
                  <a:pt x="3867" y="3096"/>
                  <a:pt x="3854" y="3078"/>
                  <a:pt x="3848" y="3078"/>
                </a:cubicBezTo>
                <a:cubicBezTo>
                  <a:pt x="3805" y="3077"/>
                  <a:pt x="3762" y="3078"/>
                  <a:pt x="3719" y="3082"/>
                </a:cubicBezTo>
                <a:cubicBezTo>
                  <a:pt x="3686" y="3085"/>
                  <a:pt x="3673" y="3105"/>
                  <a:pt x="3678" y="3140"/>
                </a:cubicBezTo>
                <a:cubicBezTo>
                  <a:pt x="3694" y="3255"/>
                  <a:pt x="3719" y="3368"/>
                  <a:pt x="3768" y="3473"/>
                </a:cubicBezTo>
                <a:cubicBezTo>
                  <a:pt x="3778" y="3495"/>
                  <a:pt x="3790" y="3517"/>
                  <a:pt x="3805" y="3547"/>
                </a:cubicBezTo>
                <a:moveTo>
                  <a:pt x="8551" y="1280"/>
                </a:moveTo>
                <a:cubicBezTo>
                  <a:pt x="8475" y="1178"/>
                  <a:pt x="8156" y="1072"/>
                  <a:pt x="8047" y="1109"/>
                </a:cubicBezTo>
                <a:cubicBezTo>
                  <a:pt x="8092" y="1159"/>
                  <a:pt x="8139" y="1206"/>
                  <a:pt x="8180" y="1257"/>
                </a:cubicBezTo>
                <a:cubicBezTo>
                  <a:pt x="8216" y="1304"/>
                  <a:pt x="8254" y="1324"/>
                  <a:pt x="8315" y="1311"/>
                </a:cubicBezTo>
                <a:cubicBezTo>
                  <a:pt x="8391" y="1295"/>
                  <a:pt x="8470" y="1290"/>
                  <a:pt x="8551" y="1280"/>
                </a:cubicBezTo>
                <a:moveTo>
                  <a:pt x="3723" y="4033"/>
                </a:moveTo>
                <a:cubicBezTo>
                  <a:pt x="3725" y="4028"/>
                  <a:pt x="3726" y="4024"/>
                  <a:pt x="3728" y="4019"/>
                </a:cubicBezTo>
                <a:cubicBezTo>
                  <a:pt x="3589" y="3845"/>
                  <a:pt x="3490" y="3652"/>
                  <a:pt x="3428" y="3434"/>
                </a:cubicBezTo>
                <a:cubicBezTo>
                  <a:pt x="3422" y="3443"/>
                  <a:pt x="3418" y="3446"/>
                  <a:pt x="3417" y="3450"/>
                </a:cubicBezTo>
                <a:cubicBezTo>
                  <a:pt x="3361" y="3601"/>
                  <a:pt x="3331" y="3758"/>
                  <a:pt x="3318" y="3918"/>
                </a:cubicBezTo>
                <a:cubicBezTo>
                  <a:pt x="3317" y="3930"/>
                  <a:pt x="3331" y="3950"/>
                  <a:pt x="3342" y="3954"/>
                </a:cubicBezTo>
                <a:cubicBezTo>
                  <a:pt x="3387" y="3971"/>
                  <a:pt x="3433" y="3986"/>
                  <a:pt x="3480" y="3994"/>
                </a:cubicBezTo>
                <a:cubicBezTo>
                  <a:pt x="3560" y="4010"/>
                  <a:pt x="3642" y="4020"/>
                  <a:pt x="3723" y="4033"/>
                </a:cubicBezTo>
                <a:moveTo>
                  <a:pt x="955" y="3704"/>
                </a:moveTo>
                <a:cubicBezTo>
                  <a:pt x="953" y="3716"/>
                  <a:pt x="952" y="3725"/>
                  <a:pt x="951" y="3734"/>
                </a:cubicBezTo>
                <a:cubicBezTo>
                  <a:pt x="941" y="3828"/>
                  <a:pt x="934" y="3922"/>
                  <a:pt x="922" y="4015"/>
                </a:cubicBezTo>
                <a:cubicBezTo>
                  <a:pt x="918" y="4048"/>
                  <a:pt x="925" y="4062"/>
                  <a:pt x="956" y="4075"/>
                </a:cubicBezTo>
                <a:cubicBezTo>
                  <a:pt x="1125" y="4141"/>
                  <a:pt x="1293" y="4209"/>
                  <a:pt x="1461" y="4276"/>
                </a:cubicBezTo>
                <a:cubicBezTo>
                  <a:pt x="1471" y="4280"/>
                  <a:pt x="1481" y="4282"/>
                  <a:pt x="1498" y="4287"/>
                </a:cubicBezTo>
                <a:cubicBezTo>
                  <a:pt x="1454" y="4235"/>
                  <a:pt x="1415" y="4190"/>
                  <a:pt x="1377" y="4143"/>
                </a:cubicBezTo>
                <a:cubicBezTo>
                  <a:pt x="1290" y="4034"/>
                  <a:pt x="1204" y="3924"/>
                  <a:pt x="1118" y="3814"/>
                </a:cubicBezTo>
                <a:cubicBezTo>
                  <a:pt x="1076" y="3760"/>
                  <a:pt x="1022" y="3725"/>
                  <a:pt x="955" y="3704"/>
                </a:cubicBezTo>
                <a:moveTo>
                  <a:pt x="5815" y="2907"/>
                </a:moveTo>
                <a:cubicBezTo>
                  <a:pt x="5814" y="2903"/>
                  <a:pt x="5812" y="2900"/>
                  <a:pt x="5810" y="2896"/>
                </a:cubicBezTo>
                <a:cubicBezTo>
                  <a:pt x="5588" y="2914"/>
                  <a:pt x="5366" y="2932"/>
                  <a:pt x="5143" y="2950"/>
                </a:cubicBezTo>
                <a:cubicBezTo>
                  <a:pt x="5143" y="2955"/>
                  <a:pt x="5143" y="2961"/>
                  <a:pt x="5142" y="2966"/>
                </a:cubicBezTo>
                <a:cubicBezTo>
                  <a:pt x="5327" y="3117"/>
                  <a:pt x="5540" y="3210"/>
                  <a:pt x="5777" y="3274"/>
                </a:cubicBezTo>
                <a:cubicBezTo>
                  <a:pt x="5707" y="3137"/>
                  <a:pt x="5730" y="3018"/>
                  <a:pt x="5815" y="2907"/>
                </a:cubicBezTo>
                <a:moveTo>
                  <a:pt x="11639" y="3095"/>
                </a:moveTo>
                <a:cubicBezTo>
                  <a:pt x="11673" y="3088"/>
                  <a:pt x="11735" y="3076"/>
                  <a:pt x="11797" y="3063"/>
                </a:cubicBezTo>
                <a:cubicBezTo>
                  <a:pt x="11883" y="3043"/>
                  <a:pt x="11950" y="2993"/>
                  <a:pt x="12007" y="2929"/>
                </a:cubicBezTo>
                <a:cubicBezTo>
                  <a:pt x="12034" y="2899"/>
                  <a:pt x="12050" y="2862"/>
                  <a:pt x="12020" y="2820"/>
                </a:cubicBezTo>
                <a:cubicBezTo>
                  <a:pt x="11973" y="2756"/>
                  <a:pt x="11929" y="2691"/>
                  <a:pt x="11886" y="2625"/>
                </a:cubicBezTo>
                <a:cubicBezTo>
                  <a:pt x="11866" y="2594"/>
                  <a:pt x="11850" y="2596"/>
                  <a:pt x="11826" y="2621"/>
                </a:cubicBezTo>
                <a:cubicBezTo>
                  <a:pt x="11714" y="2741"/>
                  <a:pt x="11630" y="2879"/>
                  <a:pt x="11565" y="3027"/>
                </a:cubicBezTo>
                <a:cubicBezTo>
                  <a:pt x="11536" y="3092"/>
                  <a:pt x="11538" y="3093"/>
                  <a:pt x="11639" y="3095"/>
                </a:cubicBezTo>
                <a:moveTo>
                  <a:pt x="3463" y="4998"/>
                </a:moveTo>
                <a:cubicBezTo>
                  <a:pt x="3474" y="4983"/>
                  <a:pt x="3478" y="4980"/>
                  <a:pt x="3479" y="4976"/>
                </a:cubicBezTo>
                <a:cubicBezTo>
                  <a:pt x="3536" y="4768"/>
                  <a:pt x="3635" y="4582"/>
                  <a:pt x="3772" y="4417"/>
                </a:cubicBezTo>
                <a:cubicBezTo>
                  <a:pt x="3779" y="4409"/>
                  <a:pt x="3781" y="4397"/>
                  <a:pt x="3786" y="4388"/>
                </a:cubicBezTo>
                <a:cubicBezTo>
                  <a:pt x="3774" y="4384"/>
                  <a:pt x="3763" y="4377"/>
                  <a:pt x="3751" y="4377"/>
                </a:cubicBezTo>
                <a:cubicBezTo>
                  <a:pt x="3616" y="4371"/>
                  <a:pt x="3481" y="4377"/>
                  <a:pt x="3349" y="4409"/>
                </a:cubicBezTo>
                <a:cubicBezTo>
                  <a:pt x="3325" y="4415"/>
                  <a:pt x="3324" y="4423"/>
                  <a:pt x="3328" y="4443"/>
                </a:cubicBezTo>
                <a:cubicBezTo>
                  <a:pt x="3341" y="4515"/>
                  <a:pt x="3348" y="4588"/>
                  <a:pt x="3365" y="4659"/>
                </a:cubicBezTo>
                <a:cubicBezTo>
                  <a:pt x="3393" y="4769"/>
                  <a:pt x="3428" y="4879"/>
                  <a:pt x="3463" y="4998"/>
                </a:cubicBezTo>
                <a:moveTo>
                  <a:pt x="5859" y="3119"/>
                </a:moveTo>
                <a:cubicBezTo>
                  <a:pt x="5858" y="3173"/>
                  <a:pt x="5878" y="3218"/>
                  <a:pt x="5917" y="3254"/>
                </a:cubicBezTo>
                <a:cubicBezTo>
                  <a:pt x="6034" y="3362"/>
                  <a:pt x="6245" y="3305"/>
                  <a:pt x="6292" y="3153"/>
                </a:cubicBezTo>
                <a:cubicBezTo>
                  <a:pt x="6328" y="3042"/>
                  <a:pt x="6262" y="2941"/>
                  <a:pt x="6147" y="2926"/>
                </a:cubicBezTo>
                <a:cubicBezTo>
                  <a:pt x="6112" y="2921"/>
                  <a:pt x="6077" y="2916"/>
                  <a:pt x="6042" y="2912"/>
                </a:cubicBezTo>
                <a:cubicBezTo>
                  <a:pt x="6033" y="2911"/>
                  <a:pt x="6022" y="2909"/>
                  <a:pt x="6013" y="2911"/>
                </a:cubicBezTo>
                <a:cubicBezTo>
                  <a:pt x="5932" y="2936"/>
                  <a:pt x="5859" y="3033"/>
                  <a:pt x="5859" y="3119"/>
                </a:cubicBezTo>
                <a:moveTo>
                  <a:pt x="5573" y="5713"/>
                </a:moveTo>
                <a:cubicBezTo>
                  <a:pt x="5576" y="5708"/>
                  <a:pt x="5580" y="5702"/>
                  <a:pt x="5584" y="5697"/>
                </a:cubicBezTo>
                <a:cubicBezTo>
                  <a:pt x="5476" y="5562"/>
                  <a:pt x="5372" y="5424"/>
                  <a:pt x="5259" y="5294"/>
                </a:cubicBezTo>
                <a:cubicBezTo>
                  <a:pt x="5226" y="5255"/>
                  <a:pt x="5174" y="5230"/>
                  <a:pt x="5126" y="5208"/>
                </a:cubicBezTo>
                <a:cubicBezTo>
                  <a:pt x="5076" y="5184"/>
                  <a:pt x="5020" y="5172"/>
                  <a:pt x="4967" y="5152"/>
                </a:cubicBezTo>
                <a:cubicBezTo>
                  <a:pt x="4937" y="5141"/>
                  <a:pt x="4928" y="5146"/>
                  <a:pt x="4923" y="5179"/>
                </a:cubicBezTo>
                <a:cubicBezTo>
                  <a:pt x="4905" y="5304"/>
                  <a:pt x="4884" y="5429"/>
                  <a:pt x="4860" y="5553"/>
                </a:cubicBezTo>
                <a:cubicBezTo>
                  <a:pt x="4853" y="5589"/>
                  <a:pt x="4861" y="5601"/>
                  <a:pt x="4894" y="5606"/>
                </a:cubicBezTo>
                <a:cubicBezTo>
                  <a:pt x="4973" y="5618"/>
                  <a:pt x="5052" y="5631"/>
                  <a:pt x="5131" y="5643"/>
                </a:cubicBezTo>
                <a:cubicBezTo>
                  <a:pt x="5278" y="5666"/>
                  <a:pt x="5426" y="5690"/>
                  <a:pt x="5573" y="5713"/>
                </a:cubicBezTo>
                <a:moveTo>
                  <a:pt x="3996" y="1022"/>
                </a:moveTo>
                <a:cubicBezTo>
                  <a:pt x="3969" y="1022"/>
                  <a:pt x="3955" y="1022"/>
                  <a:pt x="3941" y="1022"/>
                </a:cubicBezTo>
                <a:cubicBezTo>
                  <a:pt x="3769" y="1022"/>
                  <a:pt x="3597" y="1024"/>
                  <a:pt x="3425" y="1023"/>
                </a:cubicBezTo>
                <a:cubicBezTo>
                  <a:pt x="3351" y="1023"/>
                  <a:pt x="3276" y="1018"/>
                  <a:pt x="3202" y="1014"/>
                </a:cubicBezTo>
                <a:cubicBezTo>
                  <a:pt x="3173" y="1012"/>
                  <a:pt x="3164" y="1021"/>
                  <a:pt x="3169" y="1050"/>
                </a:cubicBezTo>
                <a:cubicBezTo>
                  <a:pt x="3176" y="1100"/>
                  <a:pt x="3178" y="1151"/>
                  <a:pt x="3186" y="1201"/>
                </a:cubicBezTo>
                <a:cubicBezTo>
                  <a:pt x="3205" y="1317"/>
                  <a:pt x="3225" y="1433"/>
                  <a:pt x="3247" y="1550"/>
                </a:cubicBezTo>
                <a:cubicBezTo>
                  <a:pt x="3249" y="1561"/>
                  <a:pt x="3265" y="1578"/>
                  <a:pt x="3273" y="1578"/>
                </a:cubicBezTo>
                <a:cubicBezTo>
                  <a:pt x="3365" y="1574"/>
                  <a:pt x="3456" y="1569"/>
                  <a:pt x="3547" y="1560"/>
                </a:cubicBezTo>
                <a:cubicBezTo>
                  <a:pt x="3562" y="1559"/>
                  <a:pt x="3582" y="1543"/>
                  <a:pt x="3588" y="1528"/>
                </a:cubicBezTo>
                <a:cubicBezTo>
                  <a:pt x="3670" y="1322"/>
                  <a:pt x="3789" y="1145"/>
                  <a:pt x="3996" y="1022"/>
                </a:cubicBezTo>
                <a:moveTo>
                  <a:pt x="2318" y="1426"/>
                </a:moveTo>
                <a:cubicBezTo>
                  <a:pt x="2314" y="1398"/>
                  <a:pt x="2311" y="1357"/>
                  <a:pt x="2303" y="1317"/>
                </a:cubicBezTo>
                <a:cubicBezTo>
                  <a:pt x="2284" y="1221"/>
                  <a:pt x="2224" y="1165"/>
                  <a:pt x="2126" y="1151"/>
                </a:cubicBezTo>
                <a:cubicBezTo>
                  <a:pt x="2101" y="1148"/>
                  <a:pt x="2075" y="1146"/>
                  <a:pt x="2050" y="1148"/>
                </a:cubicBezTo>
                <a:cubicBezTo>
                  <a:pt x="1899" y="1162"/>
                  <a:pt x="1754" y="1201"/>
                  <a:pt x="1612" y="1252"/>
                </a:cubicBezTo>
                <a:cubicBezTo>
                  <a:pt x="1599" y="1256"/>
                  <a:pt x="1586" y="1263"/>
                  <a:pt x="1574" y="1270"/>
                </a:cubicBezTo>
                <a:cubicBezTo>
                  <a:pt x="1522" y="1300"/>
                  <a:pt x="1512" y="1349"/>
                  <a:pt x="1544" y="1399"/>
                </a:cubicBezTo>
                <a:cubicBezTo>
                  <a:pt x="1572" y="1441"/>
                  <a:pt x="1611" y="1468"/>
                  <a:pt x="1659" y="1479"/>
                </a:cubicBezTo>
                <a:cubicBezTo>
                  <a:pt x="1767" y="1506"/>
                  <a:pt x="1874" y="1536"/>
                  <a:pt x="1983" y="1554"/>
                </a:cubicBezTo>
                <a:cubicBezTo>
                  <a:pt x="2096" y="1573"/>
                  <a:pt x="2183" y="1618"/>
                  <a:pt x="2231" y="1726"/>
                </a:cubicBezTo>
                <a:cubicBezTo>
                  <a:pt x="2235" y="1736"/>
                  <a:pt x="2243" y="1745"/>
                  <a:pt x="2249" y="1754"/>
                </a:cubicBezTo>
                <a:cubicBezTo>
                  <a:pt x="2280" y="1796"/>
                  <a:pt x="2307" y="1804"/>
                  <a:pt x="2345" y="1781"/>
                </a:cubicBezTo>
                <a:cubicBezTo>
                  <a:pt x="2391" y="1753"/>
                  <a:pt x="2399" y="1722"/>
                  <a:pt x="2381" y="1675"/>
                </a:cubicBezTo>
                <a:cubicBezTo>
                  <a:pt x="2352" y="1599"/>
                  <a:pt x="2306" y="1526"/>
                  <a:pt x="2318" y="1426"/>
                </a:cubicBezTo>
                <a:moveTo>
                  <a:pt x="343" y="2297"/>
                </a:moveTo>
                <a:cubicBezTo>
                  <a:pt x="440" y="2304"/>
                  <a:pt x="501" y="2356"/>
                  <a:pt x="544" y="2430"/>
                </a:cubicBezTo>
                <a:cubicBezTo>
                  <a:pt x="574" y="2483"/>
                  <a:pt x="604" y="2539"/>
                  <a:pt x="621" y="2598"/>
                </a:cubicBezTo>
                <a:cubicBezTo>
                  <a:pt x="755" y="3046"/>
                  <a:pt x="754" y="3496"/>
                  <a:pt x="624" y="3946"/>
                </a:cubicBezTo>
                <a:cubicBezTo>
                  <a:pt x="587" y="4074"/>
                  <a:pt x="532" y="4195"/>
                  <a:pt x="403" y="4261"/>
                </a:cubicBezTo>
                <a:cubicBezTo>
                  <a:pt x="521" y="4367"/>
                  <a:pt x="851" y="4368"/>
                  <a:pt x="931" y="4196"/>
                </a:cubicBezTo>
                <a:cubicBezTo>
                  <a:pt x="910" y="4187"/>
                  <a:pt x="890" y="4178"/>
                  <a:pt x="869" y="4170"/>
                </a:cubicBezTo>
                <a:cubicBezTo>
                  <a:pt x="822" y="4154"/>
                  <a:pt x="796" y="4123"/>
                  <a:pt x="798" y="4073"/>
                </a:cubicBezTo>
                <a:cubicBezTo>
                  <a:pt x="799" y="4029"/>
                  <a:pt x="801" y="3985"/>
                  <a:pt x="804" y="3942"/>
                </a:cubicBezTo>
                <a:cubicBezTo>
                  <a:pt x="814" y="3820"/>
                  <a:pt x="830" y="3698"/>
                  <a:pt x="834" y="3576"/>
                </a:cubicBezTo>
                <a:cubicBezTo>
                  <a:pt x="844" y="3302"/>
                  <a:pt x="794" y="3035"/>
                  <a:pt x="729" y="2771"/>
                </a:cubicBezTo>
                <a:cubicBezTo>
                  <a:pt x="685" y="2593"/>
                  <a:pt x="634" y="2417"/>
                  <a:pt x="547" y="2255"/>
                </a:cubicBezTo>
                <a:cubicBezTo>
                  <a:pt x="499" y="2165"/>
                  <a:pt x="461" y="2162"/>
                  <a:pt x="390" y="2237"/>
                </a:cubicBezTo>
                <a:cubicBezTo>
                  <a:pt x="374" y="2254"/>
                  <a:pt x="361" y="2274"/>
                  <a:pt x="343" y="2297"/>
                </a:cubicBezTo>
                <a:moveTo>
                  <a:pt x="4755" y="1466"/>
                </a:moveTo>
                <a:cubicBezTo>
                  <a:pt x="4722" y="1345"/>
                  <a:pt x="4575" y="1180"/>
                  <a:pt x="4446" y="1119"/>
                </a:cubicBezTo>
                <a:cubicBezTo>
                  <a:pt x="4379" y="1088"/>
                  <a:pt x="4308" y="1074"/>
                  <a:pt x="4233" y="1078"/>
                </a:cubicBezTo>
                <a:cubicBezTo>
                  <a:pt x="3969" y="1094"/>
                  <a:pt x="3774" y="1370"/>
                  <a:pt x="3716" y="1552"/>
                </a:cubicBezTo>
                <a:cubicBezTo>
                  <a:pt x="4064" y="1523"/>
                  <a:pt x="4410" y="1494"/>
                  <a:pt x="4755" y="1466"/>
                </a:cubicBezTo>
                <a:moveTo>
                  <a:pt x="3632" y="5262"/>
                </a:moveTo>
                <a:cubicBezTo>
                  <a:pt x="3644" y="5007"/>
                  <a:pt x="3738" y="4794"/>
                  <a:pt x="3886" y="4602"/>
                </a:cubicBezTo>
                <a:cubicBezTo>
                  <a:pt x="3901" y="4583"/>
                  <a:pt x="3913" y="4562"/>
                  <a:pt x="3931" y="4547"/>
                </a:cubicBezTo>
                <a:cubicBezTo>
                  <a:pt x="3947" y="4532"/>
                  <a:pt x="3972" y="4512"/>
                  <a:pt x="3987" y="4517"/>
                </a:cubicBezTo>
                <a:cubicBezTo>
                  <a:pt x="4005" y="4522"/>
                  <a:pt x="4020" y="4548"/>
                  <a:pt x="4030" y="4569"/>
                </a:cubicBezTo>
                <a:cubicBezTo>
                  <a:pt x="4036" y="4581"/>
                  <a:pt x="4030" y="4599"/>
                  <a:pt x="4028" y="4615"/>
                </a:cubicBezTo>
                <a:cubicBezTo>
                  <a:pt x="4006" y="4784"/>
                  <a:pt x="3987" y="4954"/>
                  <a:pt x="4001" y="5124"/>
                </a:cubicBezTo>
                <a:cubicBezTo>
                  <a:pt x="4007" y="5197"/>
                  <a:pt x="4024" y="5268"/>
                  <a:pt x="4037" y="5340"/>
                </a:cubicBezTo>
                <a:cubicBezTo>
                  <a:pt x="4042" y="5368"/>
                  <a:pt x="4054" y="5371"/>
                  <a:pt x="4076" y="5352"/>
                </a:cubicBezTo>
                <a:cubicBezTo>
                  <a:pt x="4151" y="5286"/>
                  <a:pt x="4202" y="5204"/>
                  <a:pt x="4242" y="5115"/>
                </a:cubicBezTo>
                <a:cubicBezTo>
                  <a:pt x="4247" y="5105"/>
                  <a:pt x="4242" y="5088"/>
                  <a:pt x="4235" y="5077"/>
                </a:cubicBezTo>
                <a:cubicBezTo>
                  <a:pt x="4153" y="4945"/>
                  <a:pt x="4103" y="4800"/>
                  <a:pt x="4077" y="4648"/>
                </a:cubicBezTo>
                <a:cubicBezTo>
                  <a:pt x="4065" y="4581"/>
                  <a:pt x="4063" y="4511"/>
                  <a:pt x="4068" y="4444"/>
                </a:cubicBezTo>
                <a:cubicBezTo>
                  <a:pt x="4072" y="4379"/>
                  <a:pt x="4108" y="4367"/>
                  <a:pt x="4164" y="4399"/>
                </a:cubicBezTo>
                <a:cubicBezTo>
                  <a:pt x="4233" y="4439"/>
                  <a:pt x="4303" y="4477"/>
                  <a:pt x="4377" y="4517"/>
                </a:cubicBezTo>
                <a:cubicBezTo>
                  <a:pt x="4379" y="4503"/>
                  <a:pt x="4381" y="4495"/>
                  <a:pt x="4381" y="4487"/>
                </a:cubicBezTo>
                <a:cubicBezTo>
                  <a:pt x="4382" y="4370"/>
                  <a:pt x="4411" y="4395"/>
                  <a:pt x="4289" y="4359"/>
                </a:cubicBezTo>
                <a:cubicBezTo>
                  <a:pt x="4228" y="4342"/>
                  <a:pt x="4166" y="4328"/>
                  <a:pt x="4108" y="4302"/>
                </a:cubicBezTo>
                <a:cubicBezTo>
                  <a:pt x="4030" y="4267"/>
                  <a:pt x="4006" y="4203"/>
                  <a:pt x="4047" y="4128"/>
                </a:cubicBezTo>
                <a:cubicBezTo>
                  <a:pt x="4086" y="4058"/>
                  <a:pt x="4134" y="3991"/>
                  <a:pt x="4188" y="3931"/>
                </a:cubicBezTo>
                <a:cubicBezTo>
                  <a:pt x="4222" y="3893"/>
                  <a:pt x="4274" y="3871"/>
                  <a:pt x="4317" y="3841"/>
                </a:cubicBezTo>
                <a:cubicBezTo>
                  <a:pt x="4322" y="3838"/>
                  <a:pt x="4326" y="3829"/>
                  <a:pt x="4325" y="3823"/>
                </a:cubicBezTo>
                <a:cubicBezTo>
                  <a:pt x="4318" y="3790"/>
                  <a:pt x="4309" y="3756"/>
                  <a:pt x="4299" y="3718"/>
                </a:cubicBezTo>
                <a:cubicBezTo>
                  <a:pt x="4232" y="3769"/>
                  <a:pt x="4183" y="3827"/>
                  <a:pt x="4154" y="3901"/>
                </a:cubicBezTo>
                <a:cubicBezTo>
                  <a:pt x="4140" y="3936"/>
                  <a:pt x="4122" y="3968"/>
                  <a:pt x="4079" y="3962"/>
                </a:cubicBezTo>
                <a:cubicBezTo>
                  <a:pt x="4034" y="3957"/>
                  <a:pt x="4022" y="3921"/>
                  <a:pt x="4021" y="3881"/>
                </a:cubicBezTo>
                <a:cubicBezTo>
                  <a:pt x="4020" y="3794"/>
                  <a:pt x="4012" y="3706"/>
                  <a:pt x="4019" y="3620"/>
                </a:cubicBezTo>
                <a:cubicBezTo>
                  <a:pt x="4028" y="3511"/>
                  <a:pt x="4047" y="3402"/>
                  <a:pt x="4068" y="3295"/>
                </a:cubicBezTo>
                <a:cubicBezTo>
                  <a:pt x="4074" y="3263"/>
                  <a:pt x="4079" y="3240"/>
                  <a:pt x="4053" y="3218"/>
                </a:cubicBezTo>
                <a:cubicBezTo>
                  <a:pt x="4029" y="3197"/>
                  <a:pt x="4006" y="3175"/>
                  <a:pt x="3982" y="3153"/>
                </a:cubicBezTo>
                <a:cubicBezTo>
                  <a:pt x="3971" y="3185"/>
                  <a:pt x="3954" y="3217"/>
                  <a:pt x="3948" y="3250"/>
                </a:cubicBezTo>
                <a:cubicBezTo>
                  <a:pt x="3920" y="3423"/>
                  <a:pt x="3926" y="3595"/>
                  <a:pt x="3962" y="3766"/>
                </a:cubicBezTo>
                <a:cubicBezTo>
                  <a:pt x="3970" y="3802"/>
                  <a:pt x="3965" y="3834"/>
                  <a:pt x="3929" y="3853"/>
                </a:cubicBezTo>
                <a:cubicBezTo>
                  <a:pt x="3895" y="3870"/>
                  <a:pt x="3867" y="3855"/>
                  <a:pt x="3847" y="3829"/>
                </a:cubicBezTo>
                <a:cubicBezTo>
                  <a:pt x="3737" y="3683"/>
                  <a:pt x="3641" y="3529"/>
                  <a:pt x="3601" y="3347"/>
                </a:cubicBezTo>
                <a:cubicBezTo>
                  <a:pt x="3590" y="3296"/>
                  <a:pt x="3580" y="3244"/>
                  <a:pt x="3567" y="3185"/>
                </a:cubicBezTo>
                <a:cubicBezTo>
                  <a:pt x="3545" y="3215"/>
                  <a:pt x="3527" y="3239"/>
                  <a:pt x="3510" y="3264"/>
                </a:cubicBezTo>
                <a:cubicBezTo>
                  <a:pt x="3506" y="3270"/>
                  <a:pt x="3503" y="3280"/>
                  <a:pt x="3505" y="3287"/>
                </a:cubicBezTo>
                <a:cubicBezTo>
                  <a:pt x="3515" y="3328"/>
                  <a:pt x="3526" y="3369"/>
                  <a:pt x="3538" y="3409"/>
                </a:cubicBezTo>
                <a:cubicBezTo>
                  <a:pt x="3603" y="3621"/>
                  <a:pt x="3711" y="3809"/>
                  <a:pt x="3853" y="3978"/>
                </a:cubicBezTo>
                <a:cubicBezTo>
                  <a:pt x="3908" y="4045"/>
                  <a:pt x="3881" y="4123"/>
                  <a:pt x="3795" y="4138"/>
                </a:cubicBezTo>
                <a:cubicBezTo>
                  <a:pt x="3751" y="4146"/>
                  <a:pt x="3704" y="4151"/>
                  <a:pt x="3661" y="4143"/>
                </a:cubicBezTo>
                <a:cubicBezTo>
                  <a:pt x="3553" y="4124"/>
                  <a:pt x="3446" y="4099"/>
                  <a:pt x="3340" y="4072"/>
                </a:cubicBezTo>
                <a:cubicBezTo>
                  <a:pt x="3310" y="4065"/>
                  <a:pt x="3306" y="4071"/>
                  <a:pt x="3307" y="4097"/>
                </a:cubicBezTo>
                <a:cubicBezTo>
                  <a:pt x="3309" y="4151"/>
                  <a:pt x="3312" y="4204"/>
                  <a:pt x="3310" y="4258"/>
                </a:cubicBezTo>
                <a:cubicBezTo>
                  <a:pt x="3310" y="4294"/>
                  <a:pt x="3321" y="4307"/>
                  <a:pt x="3357" y="4295"/>
                </a:cubicBezTo>
                <a:cubicBezTo>
                  <a:pt x="3370" y="4291"/>
                  <a:pt x="3384" y="4288"/>
                  <a:pt x="3398" y="4286"/>
                </a:cubicBezTo>
                <a:cubicBezTo>
                  <a:pt x="3517" y="4275"/>
                  <a:pt x="3636" y="4262"/>
                  <a:pt x="3755" y="4255"/>
                </a:cubicBezTo>
                <a:cubicBezTo>
                  <a:pt x="3822" y="4251"/>
                  <a:pt x="3875" y="4283"/>
                  <a:pt x="3905" y="4346"/>
                </a:cubicBezTo>
                <a:cubicBezTo>
                  <a:pt x="3933" y="4406"/>
                  <a:pt x="3902" y="4451"/>
                  <a:pt x="3866" y="4495"/>
                </a:cubicBezTo>
                <a:cubicBezTo>
                  <a:pt x="3719" y="4676"/>
                  <a:pt x="3616" y="4877"/>
                  <a:pt x="3576" y="5111"/>
                </a:cubicBezTo>
                <a:cubicBezTo>
                  <a:pt x="3565" y="5178"/>
                  <a:pt x="3590" y="5215"/>
                  <a:pt x="3632" y="5262"/>
                </a:cubicBezTo>
                <a:moveTo>
                  <a:pt x="2790" y="1557"/>
                </a:moveTo>
                <a:cubicBezTo>
                  <a:pt x="2793" y="1550"/>
                  <a:pt x="2801" y="1539"/>
                  <a:pt x="2800" y="1530"/>
                </a:cubicBezTo>
                <a:cubicBezTo>
                  <a:pt x="2785" y="1404"/>
                  <a:pt x="2766" y="1279"/>
                  <a:pt x="2754" y="1153"/>
                </a:cubicBezTo>
                <a:cubicBezTo>
                  <a:pt x="2733" y="942"/>
                  <a:pt x="2720" y="731"/>
                  <a:pt x="2780" y="524"/>
                </a:cubicBezTo>
                <a:cubicBezTo>
                  <a:pt x="2782" y="517"/>
                  <a:pt x="2772" y="501"/>
                  <a:pt x="2766" y="499"/>
                </a:cubicBezTo>
                <a:cubicBezTo>
                  <a:pt x="2589" y="457"/>
                  <a:pt x="2411" y="433"/>
                  <a:pt x="2232" y="488"/>
                </a:cubicBezTo>
                <a:cubicBezTo>
                  <a:pt x="2213" y="494"/>
                  <a:pt x="2192" y="505"/>
                  <a:pt x="2180" y="520"/>
                </a:cubicBezTo>
                <a:cubicBezTo>
                  <a:pt x="2062" y="663"/>
                  <a:pt x="2006" y="836"/>
                  <a:pt x="1952" y="1010"/>
                </a:cubicBezTo>
                <a:cubicBezTo>
                  <a:pt x="1946" y="1030"/>
                  <a:pt x="1955" y="1034"/>
                  <a:pt x="1974" y="1032"/>
                </a:cubicBezTo>
                <a:cubicBezTo>
                  <a:pt x="2013" y="1028"/>
                  <a:pt x="2052" y="1023"/>
                  <a:pt x="2091" y="1024"/>
                </a:cubicBezTo>
                <a:cubicBezTo>
                  <a:pt x="2266" y="1030"/>
                  <a:pt x="2389" y="1137"/>
                  <a:pt x="2417" y="1309"/>
                </a:cubicBezTo>
                <a:cubicBezTo>
                  <a:pt x="2425" y="1354"/>
                  <a:pt x="2422" y="1402"/>
                  <a:pt x="2431" y="1447"/>
                </a:cubicBezTo>
                <a:cubicBezTo>
                  <a:pt x="2436" y="1473"/>
                  <a:pt x="2451" y="1515"/>
                  <a:pt x="2467" y="1517"/>
                </a:cubicBezTo>
                <a:cubicBezTo>
                  <a:pt x="2570" y="1535"/>
                  <a:pt x="2673" y="1544"/>
                  <a:pt x="2790" y="1557"/>
                </a:cubicBezTo>
                <a:moveTo>
                  <a:pt x="5068" y="339"/>
                </a:moveTo>
                <a:cubicBezTo>
                  <a:pt x="5015" y="335"/>
                  <a:pt x="4967" y="328"/>
                  <a:pt x="4920" y="329"/>
                </a:cubicBezTo>
                <a:cubicBezTo>
                  <a:pt x="4729" y="330"/>
                  <a:pt x="4537" y="329"/>
                  <a:pt x="4346" y="339"/>
                </a:cubicBezTo>
                <a:cubicBezTo>
                  <a:pt x="4171" y="347"/>
                  <a:pt x="3997" y="365"/>
                  <a:pt x="3824" y="384"/>
                </a:cubicBezTo>
                <a:cubicBezTo>
                  <a:pt x="3676" y="401"/>
                  <a:pt x="3528" y="423"/>
                  <a:pt x="3381" y="449"/>
                </a:cubicBezTo>
                <a:cubicBezTo>
                  <a:pt x="3298" y="463"/>
                  <a:pt x="3233" y="511"/>
                  <a:pt x="3212" y="596"/>
                </a:cubicBezTo>
                <a:cubicBezTo>
                  <a:pt x="3190" y="687"/>
                  <a:pt x="3179" y="781"/>
                  <a:pt x="3163" y="873"/>
                </a:cubicBezTo>
                <a:cubicBezTo>
                  <a:pt x="3159" y="898"/>
                  <a:pt x="3169" y="904"/>
                  <a:pt x="3193" y="904"/>
                </a:cubicBezTo>
                <a:cubicBezTo>
                  <a:pt x="3478" y="900"/>
                  <a:pt x="3763" y="897"/>
                  <a:pt x="4047" y="895"/>
                </a:cubicBezTo>
                <a:cubicBezTo>
                  <a:pt x="4195" y="894"/>
                  <a:pt x="4330" y="854"/>
                  <a:pt x="4458" y="784"/>
                </a:cubicBezTo>
                <a:cubicBezTo>
                  <a:pt x="4675" y="665"/>
                  <a:pt x="4864" y="509"/>
                  <a:pt x="5054" y="354"/>
                </a:cubicBezTo>
                <a:cubicBezTo>
                  <a:pt x="5058" y="351"/>
                  <a:pt x="5061" y="347"/>
                  <a:pt x="5068" y="339"/>
                </a:cubicBezTo>
                <a:moveTo>
                  <a:pt x="960" y="3346"/>
                </a:moveTo>
                <a:cubicBezTo>
                  <a:pt x="960" y="3408"/>
                  <a:pt x="963" y="3466"/>
                  <a:pt x="959" y="3523"/>
                </a:cubicBezTo>
                <a:cubicBezTo>
                  <a:pt x="957" y="3561"/>
                  <a:pt x="968" y="3580"/>
                  <a:pt x="1006" y="3593"/>
                </a:cubicBezTo>
                <a:cubicBezTo>
                  <a:pt x="1091" y="3621"/>
                  <a:pt x="1162" y="3670"/>
                  <a:pt x="1217" y="3742"/>
                </a:cubicBezTo>
                <a:cubicBezTo>
                  <a:pt x="1264" y="3804"/>
                  <a:pt x="1314" y="3866"/>
                  <a:pt x="1364" y="3926"/>
                </a:cubicBezTo>
                <a:cubicBezTo>
                  <a:pt x="1470" y="4053"/>
                  <a:pt x="1574" y="4181"/>
                  <a:pt x="1684" y="4303"/>
                </a:cubicBezTo>
                <a:cubicBezTo>
                  <a:pt x="1727" y="4351"/>
                  <a:pt x="1779" y="4400"/>
                  <a:pt x="1837" y="4424"/>
                </a:cubicBezTo>
                <a:cubicBezTo>
                  <a:pt x="2192" y="4572"/>
                  <a:pt x="2550" y="4713"/>
                  <a:pt x="2907" y="4856"/>
                </a:cubicBezTo>
                <a:cubicBezTo>
                  <a:pt x="3029" y="4905"/>
                  <a:pt x="3152" y="4954"/>
                  <a:pt x="3274" y="5002"/>
                </a:cubicBezTo>
                <a:cubicBezTo>
                  <a:pt x="3276" y="4998"/>
                  <a:pt x="3278" y="4997"/>
                  <a:pt x="3277" y="4996"/>
                </a:cubicBezTo>
                <a:cubicBezTo>
                  <a:pt x="3252" y="4833"/>
                  <a:pt x="3226" y="4671"/>
                  <a:pt x="3200" y="4509"/>
                </a:cubicBezTo>
                <a:cubicBezTo>
                  <a:pt x="3199" y="4500"/>
                  <a:pt x="3190" y="4489"/>
                  <a:pt x="3182" y="4487"/>
                </a:cubicBezTo>
                <a:cubicBezTo>
                  <a:pt x="3127" y="4469"/>
                  <a:pt x="3072" y="4452"/>
                  <a:pt x="3016" y="4437"/>
                </a:cubicBezTo>
                <a:cubicBezTo>
                  <a:pt x="2697" y="4350"/>
                  <a:pt x="2377" y="4265"/>
                  <a:pt x="2059" y="4174"/>
                </a:cubicBezTo>
                <a:cubicBezTo>
                  <a:pt x="1890" y="4126"/>
                  <a:pt x="1733" y="4051"/>
                  <a:pt x="1593" y="3942"/>
                </a:cubicBezTo>
                <a:cubicBezTo>
                  <a:pt x="1440" y="3823"/>
                  <a:pt x="1331" y="3668"/>
                  <a:pt x="1236" y="3502"/>
                </a:cubicBezTo>
                <a:cubicBezTo>
                  <a:pt x="1228" y="3487"/>
                  <a:pt x="1219" y="3470"/>
                  <a:pt x="1205" y="3463"/>
                </a:cubicBezTo>
                <a:cubicBezTo>
                  <a:pt x="1124" y="3422"/>
                  <a:pt x="1041" y="3384"/>
                  <a:pt x="960" y="3346"/>
                </a:cubicBezTo>
                <a:moveTo>
                  <a:pt x="8168" y="1424"/>
                </a:moveTo>
                <a:cubicBezTo>
                  <a:pt x="8121" y="1372"/>
                  <a:pt x="8073" y="1323"/>
                  <a:pt x="8029" y="1270"/>
                </a:cubicBezTo>
                <a:cubicBezTo>
                  <a:pt x="7849" y="1052"/>
                  <a:pt x="7646" y="857"/>
                  <a:pt x="7438" y="667"/>
                </a:cubicBezTo>
                <a:cubicBezTo>
                  <a:pt x="7204" y="454"/>
                  <a:pt x="6936" y="306"/>
                  <a:pt x="6625" y="240"/>
                </a:cubicBezTo>
                <a:cubicBezTo>
                  <a:pt x="6399" y="192"/>
                  <a:pt x="6170" y="165"/>
                  <a:pt x="5941" y="155"/>
                </a:cubicBezTo>
                <a:cubicBezTo>
                  <a:pt x="5572" y="139"/>
                  <a:pt x="5202" y="129"/>
                  <a:pt x="4833" y="123"/>
                </a:cubicBezTo>
                <a:cubicBezTo>
                  <a:pt x="4519" y="118"/>
                  <a:pt x="4204" y="119"/>
                  <a:pt x="3890" y="125"/>
                </a:cubicBezTo>
                <a:cubicBezTo>
                  <a:pt x="3626" y="129"/>
                  <a:pt x="3360" y="106"/>
                  <a:pt x="3099" y="167"/>
                </a:cubicBezTo>
                <a:cubicBezTo>
                  <a:pt x="2984" y="194"/>
                  <a:pt x="2866" y="211"/>
                  <a:pt x="2751" y="239"/>
                </a:cubicBezTo>
                <a:cubicBezTo>
                  <a:pt x="2655" y="262"/>
                  <a:pt x="2561" y="294"/>
                  <a:pt x="2465" y="322"/>
                </a:cubicBezTo>
                <a:cubicBezTo>
                  <a:pt x="2478" y="331"/>
                  <a:pt x="2489" y="330"/>
                  <a:pt x="2500" y="332"/>
                </a:cubicBezTo>
                <a:cubicBezTo>
                  <a:pt x="2621" y="356"/>
                  <a:pt x="2743" y="376"/>
                  <a:pt x="2863" y="405"/>
                </a:cubicBezTo>
                <a:cubicBezTo>
                  <a:pt x="2921" y="419"/>
                  <a:pt x="2923" y="445"/>
                  <a:pt x="2908" y="502"/>
                </a:cubicBezTo>
                <a:cubicBezTo>
                  <a:pt x="2889" y="572"/>
                  <a:pt x="2866" y="644"/>
                  <a:pt x="2864" y="715"/>
                </a:cubicBezTo>
                <a:cubicBezTo>
                  <a:pt x="2861" y="862"/>
                  <a:pt x="2866" y="1008"/>
                  <a:pt x="2877" y="1154"/>
                </a:cubicBezTo>
                <a:cubicBezTo>
                  <a:pt x="2887" y="1280"/>
                  <a:pt x="2909" y="1405"/>
                  <a:pt x="2926" y="1531"/>
                </a:cubicBezTo>
                <a:cubicBezTo>
                  <a:pt x="2929" y="1549"/>
                  <a:pt x="2929" y="1571"/>
                  <a:pt x="2958" y="1571"/>
                </a:cubicBezTo>
                <a:cubicBezTo>
                  <a:pt x="3006" y="1571"/>
                  <a:pt x="3054" y="1573"/>
                  <a:pt x="3102" y="1572"/>
                </a:cubicBezTo>
                <a:cubicBezTo>
                  <a:pt x="3108" y="1571"/>
                  <a:pt x="3120" y="1557"/>
                  <a:pt x="3119" y="1551"/>
                </a:cubicBezTo>
                <a:cubicBezTo>
                  <a:pt x="3099" y="1417"/>
                  <a:pt x="3075" y="1284"/>
                  <a:pt x="3056" y="1150"/>
                </a:cubicBezTo>
                <a:cubicBezTo>
                  <a:pt x="3032" y="975"/>
                  <a:pt x="3033" y="800"/>
                  <a:pt x="3074" y="626"/>
                </a:cubicBezTo>
                <a:cubicBezTo>
                  <a:pt x="3116" y="451"/>
                  <a:pt x="3229" y="350"/>
                  <a:pt x="3395" y="323"/>
                </a:cubicBezTo>
                <a:cubicBezTo>
                  <a:pt x="3666" y="279"/>
                  <a:pt x="3939" y="244"/>
                  <a:pt x="4212" y="225"/>
                </a:cubicBezTo>
                <a:cubicBezTo>
                  <a:pt x="4470" y="206"/>
                  <a:pt x="4730" y="207"/>
                  <a:pt x="4990" y="211"/>
                </a:cubicBezTo>
                <a:cubicBezTo>
                  <a:pt x="5352" y="216"/>
                  <a:pt x="5714" y="230"/>
                  <a:pt x="6075" y="245"/>
                </a:cubicBezTo>
                <a:cubicBezTo>
                  <a:pt x="6269" y="253"/>
                  <a:pt x="6461" y="281"/>
                  <a:pt x="6648" y="334"/>
                </a:cubicBezTo>
                <a:cubicBezTo>
                  <a:pt x="6918" y="411"/>
                  <a:pt x="7153" y="550"/>
                  <a:pt x="7367" y="731"/>
                </a:cubicBezTo>
                <a:cubicBezTo>
                  <a:pt x="7602" y="931"/>
                  <a:pt x="7821" y="1149"/>
                  <a:pt x="8032" y="1375"/>
                </a:cubicBezTo>
                <a:cubicBezTo>
                  <a:pt x="8071" y="1418"/>
                  <a:pt x="8108" y="1438"/>
                  <a:pt x="8168" y="1424"/>
                </a:cubicBezTo>
                <a:moveTo>
                  <a:pt x="7941" y="1427"/>
                </a:moveTo>
                <a:cubicBezTo>
                  <a:pt x="7714" y="1218"/>
                  <a:pt x="7491" y="1015"/>
                  <a:pt x="7270" y="810"/>
                </a:cubicBezTo>
                <a:cubicBezTo>
                  <a:pt x="7172" y="719"/>
                  <a:pt x="7056" y="667"/>
                  <a:pt x="6928" y="637"/>
                </a:cubicBezTo>
                <a:cubicBezTo>
                  <a:pt x="6774" y="602"/>
                  <a:pt x="6619" y="583"/>
                  <a:pt x="6462" y="598"/>
                </a:cubicBezTo>
                <a:cubicBezTo>
                  <a:pt x="6352" y="608"/>
                  <a:pt x="6242" y="632"/>
                  <a:pt x="6133" y="651"/>
                </a:cubicBezTo>
                <a:cubicBezTo>
                  <a:pt x="6106" y="655"/>
                  <a:pt x="6099" y="666"/>
                  <a:pt x="6116" y="690"/>
                </a:cubicBezTo>
                <a:cubicBezTo>
                  <a:pt x="6126" y="703"/>
                  <a:pt x="6133" y="719"/>
                  <a:pt x="6141" y="733"/>
                </a:cubicBezTo>
                <a:cubicBezTo>
                  <a:pt x="6267" y="947"/>
                  <a:pt x="6394" y="1160"/>
                  <a:pt x="6517" y="1376"/>
                </a:cubicBezTo>
                <a:cubicBezTo>
                  <a:pt x="6536" y="1410"/>
                  <a:pt x="6555" y="1421"/>
                  <a:pt x="6593" y="1421"/>
                </a:cubicBezTo>
                <a:cubicBezTo>
                  <a:pt x="6781" y="1419"/>
                  <a:pt x="6968" y="1419"/>
                  <a:pt x="7156" y="1421"/>
                </a:cubicBezTo>
                <a:cubicBezTo>
                  <a:pt x="7302" y="1422"/>
                  <a:pt x="7449" y="1425"/>
                  <a:pt x="7595" y="1427"/>
                </a:cubicBezTo>
                <a:cubicBezTo>
                  <a:pt x="7706" y="1427"/>
                  <a:pt x="7817" y="1427"/>
                  <a:pt x="7941" y="1427"/>
                </a:cubicBezTo>
                <a:moveTo>
                  <a:pt x="3161" y="4351"/>
                </a:moveTo>
                <a:cubicBezTo>
                  <a:pt x="3154" y="4257"/>
                  <a:pt x="3148" y="4164"/>
                  <a:pt x="3141" y="4072"/>
                </a:cubicBezTo>
                <a:cubicBezTo>
                  <a:pt x="3121" y="3767"/>
                  <a:pt x="3131" y="3464"/>
                  <a:pt x="3204" y="3165"/>
                </a:cubicBezTo>
                <a:cubicBezTo>
                  <a:pt x="3247" y="2987"/>
                  <a:pt x="3311" y="2816"/>
                  <a:pt x="3430" y="2671"/>
                </a:cubicBezTo>
                <a:cubicBezTo>
                  <a:pt x="3503" y="2583"/>
                  <a:pt x="3592" y="2519"/>
                  <a:pt x="3706" y="2494"/>
                </a:cubicBezTo>
                <a:cubicBezTo>
                  <a:pt x="3800" y="2474"/>
                  <a:pt x="3891" y="2489"/>
                  <a:pt x="3978" y="2527"/>
                </a:cubicBezTo>
                <a:cubicBezTo>
                  <a:pt x="4089" y="2574"/>
                  <a:pt x="4181" y="2649"/>
                  <a:pt x="4264" y="2733"/>
                </a:cubicBezTo>
                <a:cubicBezTo>
                  <a:pt x="4311" y="2780"/>
                  <a:pt x="4346" y="2840"/>
                  <a:pt x="4388" y="2893"/>
                </a:cubicBezTo>
                <a:cubicBezTo>
                  <a:pt x="4395" y="2901"/>
                  <a:pt x="4412" y="2904"/>
                  <a:pt x="4424" y="2903"/>
                </a:cubicBezTo>
                <a:cubicBezTo>
                  <a:pt x="4596" y="2894"/>
                  <a:pt x="4769" y="2883"/>
                  <a:pt x="4942" y="2873"/>
                </a:cubicBezTo>
                <a:cubicBezTo>
                  <a:pt x="4973" y="2871"/>
                  <a:pt x="5004" y="2874"/>
                  <a:pt x="5035" y="2869"/>
                </a:cubicBezTo>
                <a:cubicBezTo>
                  <a:pt x="5183" y="2846"/>
                  <a:pt x="5331" y="2820"/>
                  <a:pt x="5480" y="2799"/>
                </a:cubicBezTo>
                <a:cubicBezTo>
                  <a:pt x="5562" y="2788"/>
                  <a:pt x="5645" y="2786"/>
                  <a:pt x="5732" y="2779"/>
                </a:cubicBezTo>
                <a:cubicBezTo>
                  <a:pt x="5725" y="2771"/>
                  <a:pt x="5722" y="2765"/>
                  <a:pt x="5717" y="2760"/>
                </a:cubicBezTo>
                <a:cubicBezTo>
                  <a:pt x="5485" y="2527"/>
                  <a:pt x="5235" y="2315"/>
                  <a:pt x="4946" y="2154"/>
                </a:cubicBezTo>
                <a:cubicBezTo>
                  <a:pt x="4797" y="2071"/>
                  <a:pt x="4644" y="1999"/>
                  <a:pt x="4476" y="1968"/>
                </a:cubicBezTo>
                <a:cubicBezTo>
                  <a:pt x="4249" y="1926"/>
                  <a:pt x="4021" y="1888"/>
                  <a:pt x="3793" y="1852"/>
                </a:cubicBezTo>
                <a:cubicBezTo>
                  <a:pt x="3614" y="1824"/>
                  <a:pt x="3431" y="1806"/>
                  <a:pt x="3263" y="1732"/>
                </a:cubicBezTo>
                <a:cubicBezTo>
                  <a:pt x="3195" y="1702"/>
                  <a:pt x="3129" y="1690"/>
                  <a:pt x="3056" y="1696"/>
                </a:cubicBezTo>
                <a:cubicBezTo>
                  <a:pt x="3030" y="1699"/>
                  <a:pt x="3015" y="1706"/>
                  <a:pt x="3001" y="1727"/>
                </a:cubicBezTo>
                <a:cubicBezTo>
                  <a:pt x="2898" y="1874"/>
                  <a:pt x="2839" y="2038"/>
                  <a:pt x="2805" y="2213"/>
                </a:cubicBezTo>
                <a:cubicBezTo>
                  <a:pt x="2703" y="2737"/>
                  <a:pt x="2679" y="3265"/>
                  <a:pt x="2716" y="3797"/>
                </a:cubicBezTo>
                <a:cubicBezTo>
                  <a:pt x="2725" y="3935"/>
                  <a:pt x="2758" y="4072"/>
                  <a:pt x="2782" y="4209"/>
                </a:cubicBezTo>
                <a:cubicBezTo>
                  <a:pt x="2785" y="4225"/>
                  <a:pt x="2800" y="4248"/>
                  <a:pt x="2814" y="4252"/>
                </a:cubicBezTo>
                <a:cubicBezTo>
                  <a:pt x="2928" y="4287"/>
                  <a:pt x="3043" y="4318"/>
                  <a:pt x="3161" y="4351"/>
                </a:cubicBezTo>
                <a:moveTo>
                  <a:pt x="2507" y="1639"/>
                </a:moveTo>
                <a:cubicBezTo>
                  <a:pt x="2511" y="1673"/>
                  <a:pt x="2520" y="1706"/>
                  <a:pt x="2516" y="1736"/>
                </a:cubicBezTo>
                <a:cubicBezTo>
                  <a:pt x="2505" y="1816"/>
                  <a:pt x="2426" y="1893"/>
                  <a:pt x="2345" y="1911"/>
                </a:cubicBezTo>
                <a:cubicBezTo>
                  <a:pt x="2257" y="1931"/>
                  <a:pt x="2186" y="1896"/>
                  <a:pt x="2150" y="1821"/>
                </a:cubicBezTo>
                <a:cubicBezTo>
                  <a:pt x="2100" y="1716"/>
                  <a:pt x="2018" y="1674"/>
                  <a:pt x="1911" y="1666"/>
                </a:cubicBezTo>
                <a:cubicBezTo>
                  <a:pt x="1909" y="1666"/>
                  <a:pt x="1908" y="1665"/>
                  <a:pt x="1906" y="1665"/>
                </a:cubicBezTo>
                <a:cubicBezTo>
                  <a:pt x="1792" y="1635"/>
                  <a:pt x="1673" y="1617"/>
                  <a:pt x="1566" y="1569"/>
                </a:cubicBezTo>
                <a:cubicBezTo>
                  <a:pt x="1500" y="1539"/>
                  <a:pt x="1459" y="1546"/>
                  <a:pt x="1401" y="1574"/>
                </a:cubicBezTo>
                <a:cubicBezTo>
                  <a:pt x="1253" y="1643"/>
                  <a:pt x="1171" y="1758"/>
                  <a:pt x="1139" y="1914"/>
                </a:cubicBezTo>
                <a:cubicBezTo>
                  <a:pt x="1078" y="2211"/>
                  <a:pt x="1078" y="2507"/>
                  <a:pt x="1133" y="2804"/>
                </a:cubicBezTo>
                <a:cubicBezTo>
                  <a:pt x="1174" y="3026"/>
                  <a:pt x="1233" y="3241"/>
                  <a:pt x="1342" y="3442"/>
                </a:cubicBezTo>
                <a:cubicBezTo>
                  <a:pt x="1496" y="3727"/>
                  <a:pt x="1714" y="3937"/>
                  <a:pt x="2027" y="4034"/>
                </a:cubicBezTo>
                <a:cubicBezTo>
                  <a:pt x="2226" y="4096"/>
                  <a:pt x="2428" y="4147"/>
                  <a:pt x="2629" y="4203"/>
                </a:cubicBezTo>
                <a:cubicBezTo>
                  <a:pt x="2670" y="4214"/>
                  <a:pt x="2651" y="4187"/>
                  <a:pt x="2647" y="4173"/>
                </a:cubicBezTo>
                <a:cubicBezTo>
                  <a:pt x="2605" y="3994"/>
                  <a:pt x="2584" y="3812"/>
                  <a:pt x="2579" y="3629"/>
                </a:cubicBezTo>
                <a:cubicBezTo>
                  <a:pt x="2570" y="3270"/>
                  <a:pt x="2579" y="2912"/>
                  <a:pt x="2626" y="2555"/>
                </a:cubicBezTo>
                <a:cubicBezTo>
                  <a:pt x="2665" y="2258"/>
                  <a:pt x="2705" y="1961"/>
                  <a:pt x="2881" y="1706"/>
                </a:cubicBezTo>
                <a:cubicBezTo>
                  <a:pt x="2883" y="1702"/>
                  <a:pt x="2874" y="1685"/>
                  <a:pt x="2869" y="1685"/>
                </a:cubicBezTo>
                <a:cubicBezTo>
                  <a:pt x="2748" y="1669"/>
                  <a:pt x="2626" y="1654"/>
                  <a:pt x="2507" y="1639"/>
                </a:cubicBezTo>
                <a:moveTo>
                  <a:pt x="11664" y="4985"/>
                </a:moveTo>
                <a:cubicBezTo>
                  <a:pt x="11769" y="4985"/>
                  <a:pt x="11873" y="4992"/>
                  <a:pt x="11977" y="4983"/>
                </a:cubicBezTo>
                <a:cubicBezTo>
                  <a:pt x="12069" y="4976"/>
                  <a:pt x="12160" y="4956"/>
                  <a:pt x="12188" y="4843"/>
                </a:cubicBezTo>
                <a:cubicBezTo>
                  <a:pt x="12196" y="4809"/>
                  <a:pt x="12225" y="4792"/>
                  <a:pt x="12261" y="4803"/>
                </a:cubicBezTo>
                <a:cubicBezTo>
                  <a:pt x="12296" y="4813"/>
                  <a:pt x="12308" y="4842"/>
                  <a:pt x="12301" y="4876"/>
                </a:cubicBezTo>
                <a:cubicBezTo>
                  <a:pt x="12285" y="4953"/>
                  <a:pt x="12247" y="5015"/>
                  <a:pt x="12175" y="5052"/>
                </a:cubicBezTo>
                <a:cubicBezTo>
                  <a:pt x="12085" y="5099"/>
                  <a:pt x="11988" y="5112"/>
                  <a:pt x="11888" y="5111"/>
                </a:cubicBezTo>
                <a:cubicBezTo>
                  <a:pt x="11715" y="5110"/>
                  <a:pt x="11549" y="5131"/>
                  <a:pt x="11389" y="5208"/>
                </a:cubicBezTo>
                <a:cubicBezTo>
                  <a:pt x="10962" y="5413"/>
                  <a:pt x="10503" y="5491"/>
                  <a:pt x="10035" y="5526"/>
                </a:cubicBezTo>
                <a:cubicBezTo>
                  <a:pt x="9754" y="5547"/>
                  <a:pt x="9472" y="5566"/>
                  <a:pt x="9191" y="5586"/>
                </a:cubicBezTo>
                <a:cubicBezTo>
                  <a:pt x="8990" y="5600"/>
                  <a:pt x="8788" y="5602"/>
                  <a:pt x="8588" y="5571"/>
                </a:cubicBezTo>
                <a:cubicBezTo>
                  <a:pt x="8489" y="5555"/>
                  <a:pt x="8392" y="5530"/>
                  <a:pt x="8294" y="5513"/>
                </a:cubicBezTo>
                <a:cubicBezTo>
                  <a:pt x="8133" y="5485"/>
                  <a:pt x="7971" y="5499"/>
                  <a:pt x="7809" y="5507"/>
                </a:cubicBezTo>
                <a:cubicBezTo>
                  <a:pt x="7638" y="5515"/>
                  <a:pt x="7468" y="5524"/>
                  <a:pt x="7298" y="5527"/>
                </a:cubicBezTo>
                <a:cubicBezTo>
                  <a:pt x="7110" y="5530"/>
                  <a:pt x="6924" y="5501"/>
                  <a:pt x="6739" y="5470"/>
                </a:cubicBezTo>
                <a:cubicBezTo>
                  <a:pt x="6421" y="5416"/>
                  <a:pt x="6102" y="5364"/>
                  <a:pt x="5783" y="5311"/>
                </a:cubicBezTo>
                <a:cubicBezTo>
                  <a:pt x="5656" y="5290"/>
                  <a:pt x="5529" y="5266"/>
                  <a:pt x="5396" y="5243"/>
                </a:cubicBezTo>
                <a:cubicBezTo>
                  <a:pt x="5401" y="5258"/>
                  <a:pt x="5402" y="5263"/>
                  <a:pt x="5404" y="5266"/>
                </a:cubicBezTo>
                <a:cubicBezTo>
                  <a:pt x="5511" y="5409"/>
                  <a:pt x="5619" y="5551"/>
                  <a:pt x="5725" y="5695"/>
                </a:cubicBezTo>
                <a:cubicBezTo>
                  <a:pt x="5747" y="5724"/>
                  <a:pt x="5772" y="5737"/>
                  <a:pt x="5806" y="5740"/>
                </a:cubicBezTo>
                <a:cubicBezTo>
                  <a:pt x="5870" y="5746"/>
                  <a:pt x="5935" y="5754"/>
                  <a:pt x="5999" y="5761"/>
                </a:cubicBezTo>
                <a:cubicBezTo>
                  <a:pt x="6247" y="5791"/>
                  <a:pt x="6491" y="5848"/>
                  <a:pt x="6742" y="5854"/>
                </a:cubicBezTo>
                <a:cubicBezTo>
                  <a:pt x="7093" y="5862"/>
                  <a:pt x="7445" y="5868"/>
                  <a:pt x="7795" y="5835"/>
                </a:cubicBezTo>
                <a:cubicBezTo>
                  <a:pt x="8000" y="5816"/>
                  <a:pt x="8204" y="5775"/>
                  <a:pt x="8409" y="5749"/>
                </a:cubicBezTo>
                <a:cubicBezTo>
                  <a:pt x="8685" y="5715"/>
                  <a:pt x="8961" y="5684"/>
                  <a:pt x="9237" y="5654"/>
                </a:cubicBezTo>
                <a:cubicBezTo>
                  <a:pt x="9721" y="5602"/>
                  <a:pt x="10206" y="5551"/>
                  <a:pt x="10691" y="5499"/>
                </a:cubicBezTo>
                <a:cubicBezTo>
                  <a:pt x="10927" y="5474"/>
                  <a:pt x="11164" y="5463"/>
                  <a:pt x="11400" y="5481"/>
                </a:cubicBezTo>
                <a:cubicBezTo>
                  <a:pt x="11590" y="5496"/>
                  <a:pt x="11776" y="5496"/>
                  <a:pt x="11965" y="5471"/>
                </a:cubicBezTo>
                <a:cubicBezTo>
                  <a:pt x="12149" y="5447"/>
                  <a:pt x="12304" y="5375"/>
                  <a:pt x="12434" y="5244"/>
                </a:cubicBezTo>
                <a:cubicBezTo>
                  <a:pt x="12477" y="5201"/>
                  <a:pt x="12498" y="5157"/>
                  <a:pt x="12480" y="5096"/>
                </a:cubicBezTo>
                <a:cubicBezTo>
                  <a:pt x="12470" y="5060"/>
                  <a:pt x="12467" y="5022"/>
                  <a:pt x="12460" y="4984"/>
                </a:cubicBezTo>
                <a:cubicBezTo>
                  <a:pt x="12446" y="4912"/>
                  <a:pt x="12438" y="4839"/>
                  <a:pt x="12415" y="4769"/>
                </a:cubicBezTo>
                <a:cubicBezTo>
                  <a:pt x="12400" y="4723"/>
                  <a:pt x="12384" y="4679"/>
                  <a:pt x="12396" y="4631"/>
                </a:cubicBezTo>
                <a:cubicBezTo>
                  <a:pt x="12427" y="4506"/>
                  <a:pt x="12423" y="4379"/>
                  <a:pt x="12419" y="4252"/>
                </a:cubicBezTo>
                <a:cubicBezTo>
                  <a:pt x="12415" y="4110"/>
                  <a:pt x="12390" y="3970"/>
                  <a:pt x="12327" y="3839"/>
                </a:cubicBezTo>
                <a:cubicBezTo>
                  <a:pt x="12291" y="3764"/>
                  <a:pt x="12264" y="3686"/>
                  <a:pt x="12236" y="3608"/>
                </a:cubicBezTo>
                <a:cubicBezTo>
                  <a:pt x="12226" y="3583"/>
                  <a:pt x="12226" y="3555"/>
                  <a:pt x="12222" y="3531"/>
                </a:cubicBezTo>
                <a:cubicBezTo>
                  <a:pt x="12183" y="3565"/>
                  <a:pt x="12149" y="3603"/>
                  <a:pt x="12108" y="3628"/>
                </a:cubicBezTo>
                <a:cubicBezTo>
                  <a:pt x="11982" y="3707"/>
                  <a:pt x="11850" y="3774"/>
                  <a:pt x="11703" y="3805"/>
                </a:cubicBezTo>
                <a:cubicBezTo>
                  <a:pt x="11228" y="3902"/>
                  <a:pt x="10747" y="3947"/>
                  <a:pt x="10265" y="3980"/>
                </a:cubicBezTo>
                <a:cubicBezTo>
                  <a:pt x="9951" y="4002"/>
                  <a:pt x="9637" y="4017"/>
                  <a:pt x="9323" y="4032"/>
                </a:cubicBezTo>
                <a:cubicBezTo>
                  <a:pt x="8772" y="4059"/>
                  <a:pt x="8221" y="4054"/>
                  <a:pt x="7671" y="4014"/>
                </a:cubicBezTo>
                <a:cubicBezTo>
                  <a:pt x="7268" y="3985"/>
                  <a:pt x="6870" y="3920"/>
                  <a:pt x="6475" y="3842"/>
                </a:cubicBezTo>
                <a:cubicBezTo>
                  <a:pt x="6081" y="3765"/>
                  <a:pt x="5690" y="3681"/>
                  <a:pt x="5298" y="3600"/>
                </a:cubicBezTo>
                <a:cubicBezTo>
                  <a:pt x="5254" y="3591"/>
                  <a:pt x="5230" y="3566"/>
                  <a:pt x="5236" y="3534"/>
                </a:cubicBezTo>
                <a:cubicBezTo>
                  <a:pt x="5241" y="3501"/>
                  <a:pt x="5268" y="3486"/>
                  <a:pt x="5315" y="3491"/>
                </a:cubicBezTo>
                <a:cubicBezTo>
                  <a:pt x="5320" y="3491"/>
                  <a:pt x="5326" y="3492"/>
                  <a:pt x="5332" y="3493"/>
                </a:cubicBezTo>
                <a:cubicBezTo>
                  <a:pt x="5578" y="3539"/>
                  <a:pt x="5826" y="3578"/>
                  <a:pt x="6071" y="3632"/>
                </a:cubicBezTo>
                <a:cubicBezTo>
                  <a:pt x="6725" y="3777"/>
                  <a:pt x="7382" y="3884"/>
                  <a:pt x="8053" y="3914"/>
                </a:cubicBezTo>
                <a:cubicBezTo>
                  <a:pt x="8490" y="3934"/>
                  <a:pt x="8927" y="3927"/>
                  <a:pt x="9363" y="3905"/>
                </a:cubicBezTo>
                <a:cubicBezTo>
                  <a:pt x="9807" y="3884"/>
                  <a:pt x="10250" y="3858"/>
                  <a:pt x="10692" y="3819"/>
                </a:cubicBezTo>
                <a:cubicBezTo>
                  <a:pt x="10998" y="3792"/>
                  <a:pt x="11302" y="3747"/>
                  <a:pt x="11605" y="3698"/>
                </a:cubicBezTo>
                <a:cubicBezTo>
                  <a:pt x="11823" y="3663"/>
                  <a:pt x="12024" y="3584"/>
                  <a:pt x="12166" y="3400"/>
                </a:cubicBezTo>
                <a:cubicBezTo>
                  <a:pt x="12192" y="3367"/>
                  <a:pt x="12209" y="3340"/>
                  <a:pt x="12192" y="3295"/>
                </a:cubicBezTo>
                <a:cubicBezTo>
                  <a:pt x="12177" y="3253"/>
                  <a:pt x="12174" y="3207"/>
                  <a:pt x="12163" y="3163"/>
                </a:cubicBezTo>
                <a:cubicBezTo>
                  <a:pt x="12149" y="3109"/>
                  <a:pt x="12132" y="3056"/>
                  <a:pt x="12116" y="3000"/>
                </a:cubicBezTo>
                <a:cubicBezTo>
                  <a:pt x="12106" y="3006"/>
                  <a:pt x="12101" y="3008"/>
                  <a:pt x="12099" y="3011"/>
                </a:cubicBezTo>
                <a:cubicBezTo>
                  <a:pt x="11928" y="3192"/>
                  <a:pt x="11713" y="3229"/>
                  <a:pt x="11478" y="3194"/>
                </a:cubicBezTo>
                <a:cubicBezTo>
                  <a:pt x="11421" y="3185"/>
                  <a:pt x="11398" y="3151"/>
                  <a:pt x="11413" y="3098"/>
                </a:cubicBezTo>
                <a:cubicBezTo>
                  <a:pt x="11477" y="2877"/>
                  <a:pt x="11599" y="2690"/>
                  <a:pt x="11763" y="2530"/>
                </a:cubicBezTo>
                <a:cubicBezTo>
                  <a:pt x="11782" y="2511"/>
                  <a:pt x="11787" y="2503"/>
                  <a:pt x="11768" y="2481"/>
                </a:cubicBezTo>
                <a:cubicBezTo>
                  <a:pt x="11558" y="2235"/>
                  <a:pt x="11302" y="2049"/>
                  <a:pt x="11009" y="1913"/>
                </a:cubicBezTo>
                <a:cubicBezTo>
                  <a:pt x="10998" y="1908"/>
                  <a:pt x="10987" y="1905"/>
                  <a:pt x="10975" y="1901"/>
                </a:cubicBezTo>
                <a:cubicBezTo>
                  <a:pt x="10998" y="1963"/>
                  <a:pt x="11022" y="2020"/>
                  <a:pt x="11040" y="2079"/>
                </a:cubicBezTo>
                <a:cubicBezTo>
                  <a:pt x="11084" y="2217"/>
                  <a:pt x="11098" y="2360"/>
                  <a:pt x="11097" y="2504"/>
                </a:cubicBezTo>
                <a:cubicBezTo>
                  <a:pt x="11097" y="2601"/>
                  <a:pt x="11095" y="2699"/>
                  <a:pt x="11080" y="2795"/>
                </a:cubicBezTo>
                <a:cubicBezTo>
                  <a:pt x="11065" y="2893"/>
                  <a:pt x="11016" y="2968"/>
                  <a:pt x="10905" y="2982"/>
                </a:cubicBezTo>
                <a:cubicBezTo>
                  <a:pt x="10834" y="2991"/>
                  <a:pt x="10763" y="3003"/>
                  <a:pt x="10691" y="3009"/>
                </a:cubicBezTo>
                <a:cubicBezTo>
                  <a:pt x="10391" y="3034"/>
                  <a:pt x="10090" y="3057"/>
                  <a:pt x="9789" y="3081"/>
                </a:cubicBezTo>
                <a:cubicBezTo>
                  <a:pt x="9491" y="3104"/>
                  <a:pt x="9194" y="3129"/>
                  <a:pt x="8895" y="3150"/>
                </a:cubicBezTo>
                <a:cubicBezTo>
                  <a:pt x="8625" y="3168"/>
                  <a:pt x="8355" y="3157"/>
                  <a:pt x="8084" y="3139"/>
                </a:cubicBezTo>
                <a:cubicBezTo>
                  <a:pt x="7825" y="3121"/>
                  <a:pt x="7570" y="3084"/>
                  <a:pt x="7326" y="2996"/>
                </a:cubicBezTo>
                <a:cubicBezTo>
                  <a:pt x="7003" y="2881"/>
                  <a:pt x="6684" y="2752"/>
                  <a:pt x="6366" y="2623"/>
                </a:cubicBezTo>
                <a:cubicBezTo>
                  <a:pt x="6085" y="2510"/>
                  <a:pt x="5811" y="2385"/>
                  <a:pt x="5516" y="2313"/>
                </a:cubicBezTo>
                <a:cubicBezTo>
                  <a:pt x="5469" y="2302"/>
                  <a:pt x="5422" y="2291"/>
                  <a:pt x="5375" y="2281"/>
                </a:cubicBezTo>
                <a:cubicBezTo>
                  <a:pt x="5411" y="2322"/>
                  <a:pt x="5453" y="2353"/>
                  <a:pt x="5490" y="2388"/>
                </a:cubicBezTo>
                <a:cubicBezTo>
                  <a:pt x="5624" y="2513"/>
                  <a:pt x="5756" y="2640"/>
                  <a:pt x="5889" y="2766"/>
                </a:cubicBezTo>
                <a:cubicBezTo>
                  <a:pt x="5898" y="2774"/>
                  <a:pt x="5913" y="2778"/>
                  <a:pt x="5925" y="2780"/>
                </a:cubicBezTo>
                <a:cubicBezTo>
                  <a:pt x="5979" y="2785"/>
                  <a:pt x="6032" y="2786"/>
                  <a:pt x="6085" y="2793"/>
                </a:cubicBezTo>
                <a:cubicBezTo>
                  <a:pt x="6552" y="2853"/>
                  <a:pt x="7007" y="2961"/>
                  <a:pt x="7442" y="3137"/>
                </a:cubicBezTo>
                <a:cubicBezTo>
                  <a:pt x="7602" y="3202"/>
                  <a:pt x="7754" y="3288"/>
                  <a:pt x="7908" y="3367"/>
                </a:cubicBezTo>
                <a:cubicBezTo>
                  <a:pt x="7961" y="3395"/>
                  <a:pt x="7965" y="3433"/>
                  <a:pt x="7931" y="3483"/>
                </a:cubicBezTo>
                <a:cubicBezTo>
                  <a:pt x="7904" y="3523"/>
                  <a:pt x="7865" y="3517"/>
                  <a:pt x="7825" y="3515"/>
                </a:cubicBezTo>
                <a:cubicBezTo>
                  <a:pt x="7668" y="3506"/>
                  <a:pt x="7510" y="3492"/>
                  <a:pt x="7353" y="3491"/>
                </a:cubicBezTo>
                <a:cubicBezTo>
                  <a:pt x="7085" y="3490"/>
                  <a:pt x="6817" y="3499"/>
                  <a:pt x="6549" y="3502"/>
                </a:cubicBezTo>
                <a:cubicBezTo>
                  <a:pt x="6282" y="3505"/>
                  <a:pt x="6020" y="3472"/>
                  <a:pt x="5763" y="3399"/>
                </a:cubicBezTo>
                <a:cubicBezTo>
                  <a:pt x="5510" y="3327"/>
                  <a:pt x="5273" y="3227"/>
                  <a:pt x="5075" y="3051"/>
                </a:cubicBezTo>
                <a:cubicBezTo>
                  <a:pt x="5026" y="3007"/>
                  <a:pt x="4977" y="2991"/>
                  <a:pt x="4914" y="2993"/>
                </a:cubicBezTo>
                <a:cubicBezTo>
                  <a:pt x="4767" y="2998"/>
                  <a:pt x="4619" y="3000"/>
                  <a:pt x="4463" y="3004"/>
                </a:cubicBezTo>
                <a:cubicBezTo>
                  <a:pt x="4475" y="3025"/>
                  <a:pt x="4482" y="3037"/>
                  <a:pt x="4488" y="3050"/>
                </a:cubicBezTo>
                <a:cubicBezTo>
                  <a:pt x="4548" y="3175"/>
                  <a:pt x="4616" y="3298"/>
                  <a:pt x="4667" y="3427"/>
                </a:cubicBezTo>
                <a:cubicBezTo>
                  <a:pt x="4863" y="3928"/>
                  <a:pt x="4950" y="4449"/>
                  <a:pt x="4937" y="4986"/>
                </a:cubicBezTo>
                <a:cubicBezTo>
                  <a:pt x="4936" y="5019"/>
                  <a:pt x="4944" y="5031"/>
                  <a:pt x="4977" y="5040"/>
                </a:cubicBezTo>
                <a:cubicBezTo>
                  <a:pt x="5053" y="5061"/>
                  <a:pt x="5128" y="5085"/>
                  <a:pt x="5202" y="5113"/>
                </a:cubicBezTo>
                <a:cubicBezTo>
                  <a:pt x="5231" y="5124"/>
                  <a:pt x="5241" y="5120"/>
                  <a:pt x="5257" y="5094"/>
                </a:cubicBezTo>
                <a:cubicBezTo>
                  <a:pt x="5502" y="4710"/>
                  <a:pt x="5833" y="4422"/>
                  <a:pt x="6240" y="4221"/>
                </a:cubicBezTo>
                <a:cubicBezTo>
                  <a:pt x="6447" y="4120"/>
                  <a:pt x="6661" y="4126"/>
                  <a:pt x="6875" y="4194"/>
                </a:cubicBezTo>
                <a:cubicBezTo>
                  <a:pt x="6922" y="4208"/>
                  <a:pt x="6939" y="4238"/>
                  <a:pt x="6926" y="4272"/>
                </a:cubicBezTo>
                <a:cubicBezTo>
                  <a:pt x="6914" y="4303"/>
                  <a:pt x="6886" y="4310"/>
                  <a:pt x="6840" y="4297"/>
                </a:cubicBezTo>
                <a:cubicBezTo>
                  <a:pt x="6644" y="4242"/>
                  <a:pt x="6453" y="4250"/>
                  <a:pt x="6267" y="4342"/>
                </a:cubicBezTo>
                <a:cubicBezTo>
                  <a:pt x="6045" y="4453"/>
                  <a:pt x="5847" y="4597"/>
                  <a:pt x="5674" y="4772"/>
                </a:cubicBezTo>
                <a:cubicBezTo>
                  <a:pt x="5575" y="4873"/>
                  <a:pt x="5490" y="4989"/>
                  <a:pt x="5399" y="5097"/>
                </a:cubicBezTo>
                <a:cubicBezTo>
                  <a:pt x="5379" y="5121"/>
                  <a:pt x="5385" y="5130"/>
                  <a:pt x="5415" y="5130"/>
                </a:cubicBezTo>
                <a:cubicBezTo>
                  <a:pt x="5442" y="5130"/>
                  <a:pt x="5469" y="5131"/>
                  <a:pt x="5495" y="5136"/>
                </a:cubicBezTo>
                <a:cubicBezTo>
                  <a:pt x="5667" y="5167"/>
                  <a:pt x="5838" y="5203"/>
                  <a:pt x="6010" y="5231"/>
                </a:cubicBezTo>
                <a:cubicBezTo>
                  <a:pt x="6284" y="5277"/>
                  <a:pt x="6560" y="5314"/>
                  <a:pt x="6834" y="5361"/>
                </a:cubicBezTo>
                <a:cubicBezTo>
                  <a:pt x="7136" y="5413"/>
                  <a:pt x="7439" y="5414"/>
                  <a:pt x="7744" y="5387"/>
                </a:cubicBezTo>
                <a:cubicBezTo>
                  <a:pt x="7993" y="5366"/>
                  <a:pt x="8240" y="5378"/>
                  <a:pt x="8484" y="5428"/>
                </a:cubicBezTo>
                <a:cubicBezTo>
                  <a:pt x="8706" y="5474"/>
                  <a:pt x="8929" y="5479"/>
                  <a:pt x="9153" y="5463"/>
                </a:cubicBezTo>
                <a:cubicBezTo>
                  <a:pt x="9311" y="5452"/>
                  <a:pt x="9468" y="5440"/>
                  <a:pt x="9625" y="5427"/>
                </a:cubicBezTo>
                <a:cubicBezTo>
                  <a:pt x="9894" y="5405"/>
                  <a:pt x="10163" y="5392"/>
                  <a:pt x="10429" y="5357"/>
                </a:cubicBezTo>
                <a:cubicBezTo>
                  <a:pt x="10780" y="5311"/>
                  <a:pt x="11119" y="5214"/>
                  <a:pt x="11440" y="5062"/>
                </a:cubicBezTo>
                <a:cubicBezTo>
                  <a:pt x="11476" y="5044"/>
                  <a:pt x="11504" y="5022"/>
                  <a:pt x="11521" y="4986"/>
                </a:cubicBezTo>
                <a:cubicBezTo>
                  <a:pt x="11575" y="4876"/>
                  <a:pt x="11629" y="4766"/>
                  <a:pt x="11682" y="4656"/>
                </a:cubicBezTo>
                <a:cubicBezTo>
                  <a:pt x="11797" y="4419"/>
                  <a:pt x="11909" y="4181"/>
                  <a:pt x="12028" y="3946"/>
                </a:cubicBezTo>
                <a:cubicBezTo>
                  <a:pt x="12055" y="3893"/>
                  <a:pt x="12104" y="3850"/>
                  <a:pt x="12148" y="3808"/>
                </a:cubicBezTo>
                <a:cubicBezTo>
                  <a:pt x="12180" y="3778"/>
                  <a:pt x="12213" y="3784"/>
                  <a:pt x="12233" y="3811"/>
                </a:cubicBezTo>
                <a:cubicBezTo>
                  <a:pt x="12252" y="3838"/>
                  <a:pt x="12242" y="3869"/>
                  <a:pt x="12213" y="3896"/>
                </a:cubicBezTo>
                <a:cubicBezTo>
                  <a:pt x="12183" y="3926"/>
                  <a:pt x="12150" y="3958"/>
                  <a:pt x="12130" y="3995"/>
                </a:cubicBezTo>
                <a:cubicBezTo>
                  <a:pt x="12070" y="4109"/>
                  <a:pt x="12014" y="4227"/>
                  <a:pt x="11960" y="4344"/>
                </a:cubicBezTo>
                <a:cubicBezTo>
                  <a:pt x="11859" y="4559"/>
                  <a:pt x="11761" y="4776"/>
                  <a:pt x="11664" y="4985"/>
                </a:cubicBezTo>
                <a:moveTo>
                  <a:pt x="6648" y="474"/>
                </a:moveTo>
                <a:cubicBezTo>
                  <a:pt x="6662" y="477"/>
                  <a:pt x="6676" y="480"/>
                  <a:pt x="6691" y="483"/>
                </a:cubicBezTo>
                <a:cubicBezTo>
                  <a:pt x="6691" y="479"/>
                  <a:pt x="6692" y="475"/>
                  <a:pt x="6693" y="471"/>
                </a:cubicBezTo>
                <a:cubicBezTo>
                  <a:pt x="6683" y="469"/>
                  <a:pt x="6673" y="467"/>
                  <a:pt x="6664" y="466"/>
                </a:cubicBezTo>
                <a:cubicBezTo>
                  <a:pt x="6507" y="437"/>
                  <a:pt x="6352" y="395"/>
                  <a:pt x="6194" y="382"/>
                </a:cubicBezTo>
                <a:cubicBezTo>
                  <a:pt x="5891" y="357"/>
                  <a:pt x="5586" y="348"/>
                  <a:pt x="5283" y="334"/>
                </a:cubicBezTo>
                <a:cubicBezTo>
                  <a:pt x="5268" y="333"/>
                  <a:pt x="5249" y="341"/>
                  <a:pt x="5238" y="350"/>
                </a:cubicBezTo>
                <a:cubicBezTo>
                  <a:pt x="5138" y="433"/>
                  <a:pt x="5042" y="520"/>
                  <a:pt x="4941" y="601"/>
                </a:cubicBezTo>
                <a:cubicBezTo>
                  <a:pt x="4775" y="735"/>
                  <a:pt x="4601" y="857"/>
                  <a:pt x="4405" y="945"/>
                </a:cubicBezTo>
                <a:cubicBezTo>
                  <a:pt x="4395" y="950"/>
                  <a:pt x="4385" y="955"/>
                  <a:pt x="4374" y="960"/>
                </a:cubicBezTo>
                <a:cubicBezTo>
                  <a:pt x="4424" y="981"/>
                  <a:pt x="4473" y="996"/>
                  <a:pt x="4517" y="1019"/>
                </a:cubicBezTo>
                <a:cubicBezTo>
                  <a:pt x="4680" y="1105"/>
                  <a:pt x="4789" y="1241"/>
                  <a:pt x="4864" y="1404"/>
                </a:cubicBezTo>
                <a:cubicBezTo>
                  <a:pt x="4886" y="1452"/>
                  <a:pt x="4911" y="1473"/>
                  <a:pt x="4962" y="1461"/>
                </a:cubicBezTo>
                <a:cubicBezTo>
                  <a:pt x="4966" y="1460"/>
                  <a:pt x="4970" y="1461"/>
                  <a:pt x="4974" y="1461"/>
                </a:cubicBezTo>
                <a:cubicBezTo>
                  <a:pt x="5276" y="1447"/>
                  <a:pt x="5577" y="1431"/>
                  <a:pt x="5878" y="1421"/>
                </a:cubicBezTo>
                <a:cubicBezTo>
                  <a:pt x="6038" y="1416"/>
                  <a:pt x="6199" y="1421"/>
                  <a:pt x="6361" y="1421"/>
                </a:cubicBezTo>
                <a:cubicBezTo>
                  <a:pt x="6373" y="1421"/>
                  <a:pt x="6385" y="1420"/>
                  <a:pt x="6398" y="1419"/>
                </a:cubicBezTo>
                <a:cubicBezTo>
                  <a:pt x="6396" y="1411"/>
                  <a:pt x="6395" y="1407"/>
                  <a:pt x="6393" y="1404"/>
                </a:cubicBezTo>
                <a:cubicBezTo>
                  <a:pt x="6261" y="1171"/>
                  <a:pt x="6130" y="938"/>
                  <a:pt x="5998" y="705"/>
                </a:cubicBezTo>
                <a:cubicBezTo>
                  <a:pt x="5994" y="698"/>
                  <a:pt x="5989" y="690"/>
                  <a:pt x="5984" y="684"/>
                </a:cubicBezTo>
                <a:cubicBezTo>
                  <a:pt x="5938" y="632"/>
                  <a:pt x="5945" y="597"/>
                  <a:pt x="6008" y="567"/>
                </a:cubicBezTo>
                <a:cubicBezTo>
                  <a:pt x="6030" y="557"/>
                  <a:pt x="6052" y="548"/>
                  <a:pt x="6075" y="541"/>
                </a:cubicBezTo>
                <a:cubicBezTo>
                  <a:pt x="6261" y="478"/>
                  <a:pt x="6453" y="464"/>
                  <a:pt x="6648" y="474"/>
                </a:cubicBezTo>
                <a:moveTo>
                  <a:pt x="3559" y="5368"/>
                </a:moveTo>
                <a:cubicBezTo>
                  <a:pt x="3552" y="5360"/>
                  <a:pt x="3546" y="5352"/>
                  <a:pt x="3539" y="5345"/>
                </a:cubicBezTo>
                <a:cubicBezTo>
                  <a:pt x="3537" y="5347"/>
                  <a:pt x="3535" y="5349"/>
                  <a:pt x="3533" y="5351"/>
                </a:cubicBezTo>
                <a:cubicBezTo>
                  <a:pt x="3538" y="5359"/>
                  <a:pt x="3544" y="5368"/>
                  <a:pt x="3550" y="5377"/>
                </a:cubicBezTo>
                <a:cubicBezTo>
                  <a:pt x="3600" y="5453"/>
                  <a:pt x="3644" y="5535"/>
                  <a:pt x="3702" y="5604"/>
                </a:cubicBezTo>
                <a:cubicBezTo>
                  <a:pt x="3853" y="5782"/>
                  <a:pt x="4043" y="5870"/>
                  <a:pt x="4280" y="5824"/>
                </a:cubicBezTo>
                <a:cubicBezTo>
                  <a:pt x="4448" y="5792"/>
                  <a:pt x="4588" y="5703"/>
                  <a:pt x="4714" y="5591"/>
                </a:cubicBezTo>
                <a:cubicBezTo>
                  <a:pt x="4724" y="5582"/>
                  <a:pt x="4731" y="5565"/>
                  <a:pt x="4734" y="5551"/>
                </a:cubicBezTo>
                <a:cubicBezTo>
                  <a:pt x="4757" y="5430"/>
                  <a:pt x="4788" y="5311"/>
                  <a:pt x="4799" y="5190"/>
                </a:cubicBezTo>
                <a:cubicBezTo>
                  <a:pt x="4853" y="4600"/>
                  <a:pt x="4766" y="4030"/>
                  <a:pt x="4556" y="3478"/>
                </a:cubicBezTo>
                <a:cubicBezTo>
                  <a:pt x="4465" y="3239"/>
                  <a:pt x="4349" y="3014"/>
                  <a:pt x="4175" y="2825"/>
                </a:cubicBezTo>
                <a:cubicBezTo>
                  <a:pt x="4149" y="2797"/>
                  <a:pt x="4110" y="2777"/>
                  <a:pt x="4072" y="2766"/>
                </a:cubicBezTo>
                <a:cubicBezTo>
                  <a:pt x="3938" y="2726"/>
                  <a:pt x="3753" y="2809"/>
                  <a:pt x="3628" y="2983"/>
                </a:cubicBezTo>
                <a:cubicBezTo>
                  <a:pt x="3633" y="2982"/>
                  <a:pt x="3638" y="2983"/>
                  <a:pt x="3641" y="2981"/>
                </a:cubicBezTo>
                <a:cubicBezTo>
                  <a:pt x="3787" y="2917"/>
                  <a:pt x="3919" y="2950"/>
                  <a:pt x="4042" y="3040"/>
                </a:cubicBezTo>
                <a:cubicBezTo>
                  <a:pt x="4150" y="3121"/>
                  <a:pt x="4225" y="3230"/>
                  <a:pt x="4286" y="3349"/>
                </a:cubicBezTo>
                <a:cubicBezTo>
                  <a:pt x="4421" y="3612"/>
                  <a:pt x="4482" y="3894"/>
                  <a:pt x="4502" y="4186"/>
                </a:cubicBezTo>
                <a:cubicBezTo>
                  <a:pt x="4523" y="4495"/>
                  <a:pt x="4496" y="4800"/>
                  <a:pt x="4385" y="5092"/>
                </a:cubicBezTo>
                <a:cubicBezTo>
                  <a:pt x="4338" y="5217"/>
                  <a:pt x="4274" y="5333"/>
                  <a:pt x="4175" y="5426"/>
                </a:cubicBezTo>
                <a:cubicBezTo>
                  <a:pt x="4020" y="5570"/>
                  <a:pt x="3831" y="5583"/>
                  <a:pt x="3660" y="5457"/>
                </a:cubicBezTo>
                <a:cubicBezTo>
                  <a:pt x="3624" y="5431"/>
                  <a:pt x="3593" y="5398"/>
                  <a:pt x="3559" y="5368"/>
                </a:cubicBezTo>
                <a:moveTo>
                  <a:pt x="267" y="1980"/>
                </a:moveTo>
                <a:cubicBezTo>
                  <a:pt x="333" y="1941"/>
                  <a:pt x="396" y="1953"/>
                  <a:pt x="458" y="1990"/>
                </a:cubicBezTo>
                <a:cubicBezTo>
                  <a:pt x="580" y="2063"/>
                  <a:pt x="654" y="2174"/>
                  <a:pt x="707" y="2302"/>
                </a:cubicBezTo>
                <a:cubicBezTo>
                  <a:pt x="823" y="2584"/>
                  <a:pt x="886" y="2879"/>
                  <a:pt x="935" y="3177"/>
                </a:cubicBezTo>
                <a:cubicBezTo>
                  <a:pt x="938" y="3193"/>
                  <a:pt x="942" y="3215"/>
                  <a:pt x="953" y="3221"/>
                </a:cubicBezTo>
                <a:cubicBezTo>
                  <a:pt x="1011" y="3249"/>
                  <a:pt x="1072" y="3273"/>
                  <a:pt x="1129" y="3298"/>
                </a:cubicBezTo>
                <a:cubicBezTo>
                  <a:pt x="1096" y="3173"/>
                  <a:pt x="1061" y="3051"/>
                  <a:pt x="1033" y="2929"/>
                </a:cubicBezTo>
                <a:cubicBezTo>
                  <a:pt x="958" y="2596"/>
                  <a:pt x="946" y="2260"/>
                  <a:pt x="1011" y="1923"/>
                </a:cubicBezTo>
                <a:cubicBezTo>
                  <a:pt x="1051" y="1715"/>
                  <a:pt x="1153" y="1558"/>
                  <a:pt x="1353" y="1474"/>
                </a:cubicBezTo>
                <a:cubicBezTo>
                  <a:pt x="1369" y="1467"/>
                  <a:pt x="1383" y="1458"/>
                  <a:pt x="1399" y="1452"/>
                </a:cubicBezTo>
                <a:cubicBezTo>
                  <a:pt x="1418" y="1444"/>
                  <a:pt x="1424" y="1436"/>
                  <a:pt x="1415" y="1414"/>
                </a:cubicBezTo>
                <a:cubicBezTo>
                  <a:pt x="1385" y="1341"/>
                  <a:pt x="1398" y="1268"/>
                  <a:pt x="1452" y="1218"/>
                </a:cubicBezTo>
                <a:cubicBezTo>
                  <a:pt x="1503" y="1171"/>
                  <a:pt x="1519" y="1114"/>
                  <a:pt x="1540" y="1055"/>
                </a:cubicBezTo>
                <a:cubicBezTo>
                  <a:pt x="1559" y="1002"/>
                  <a:pt x="1581" y="950"/>
                  <a:pt x="1601" y="898"/>
                </a:cubicBezTo>
                <a:cubicBezTo>
                  <a:pt x="1607" y="885"/>
                  <a:pt x="1610" y="871"/>
                  <a:pt x="1615" y="857"/>
                </a:cubicBezTo>
                <a:cubicBezTo>
                  <a:pt x="1612" y="855"/>
                  <a:pt x="1609" y="853"/>
                  <a:pt x="1605" y="851"/>
                </a:cubicBezTo>
                <a:cubicBezTo>
                  <a:pt x="1594" y="860"/>
                  <a:pt x="1581" y="868"/>
                  <a:pt x="1570" y="878"/>
                </a:cubicBezTo>
                <a:cubicBezTo>
                  <a:pt x="1518" y="925"/>
                  <a:pt x="1464" y="970"/>
                  <a:pt x="1414" y="1021"/>
                </a:cubicBezTo>
                <a:cubicBezTo>
                  <a:pt x="1254" y="1184"/>
                  <a:pt x="1072" y="1312"/>
                  <a:pt x="854" y="1388"/>
                </a:cubicBezTo>
                <a:cubicBezTo>
                  <a:pt x="771" y="1417"/>
                  <a:pt x="700" y="1470"/>
                  <a:pt x="649" y="1539"/>
                </a:cubicBezTo>
                <a:cubicBezTo>
                  <a:pt x="532" y="1695"/>
                  <a:pt x="396" y="1833"/>
                  <a:pt x="258" y="1970"/>
                </a:cubicBezTo>
                <a:cubicBezTo>
                  <a:pt x="247" y="1975"/>
                  <a:pt x="237" y="1981"/>
                  <a:pt x="226" y="1986"/>
                </a:cubicBezTo>
                <a:cubicBezTo>
                  <a:pt x="230" y="1990"/>
                  <a:pt x="235" y="1995"/>
                  <a:pt x="239" y="2000"/>
                </a:cubicBezTo>
                <a:cubicBezTo>
                  <a:pt x="248" y="1993"/>
                  <a:pt x="258" y="1986"/>
                  <a:pt x="267" y="1980"/>
                </a:cubicBezTo>
                <a:moveTo>
                  <a:pt x="7638" y="3373"/>
                </a:moveTo>
                <a:cubicBezTo>
                  <a:pt x="7650" y="3374"/>
                  <a:pt x="7662" y="3376"/>
                  <a:pt x="7674" y="3377"/>
                </a:cubicBezTo>
                <a:cubicBezTo>
                  <a:pt x="7669" y="3373"/>
                  <a:pt x="7665" y="3369"/>
                  <a:pt x="7660" y="3366"/>
                </a:cubicBezTo>
                <a:cubicBezTo>
                  <a:pt x="7261" y="3170"/>
                  <a:pt x="6837" y="3050"/>
                  <a:pt x="6397" y="2965"/>
                </a:cubicBezTo>
                <a:cubicBezTo>
                  <a:pt x="6459" y="3130"/>
                  <a:pt x="6410" y="3258"/>
                  <a:pt x="6282" y="3366"/>
                </a:cubicBezTo>
                <a:cubicBezTo>
                  <a:pt x="6290" y="3369"/>
                  <a:pt x="6293" y="3371"/>
                  <a:pt x="6297" y="3371"/>
                </a:cubicBezTo>
                <a:cubicBezTo>
                  <a:pt x="6450" y="3373"/>
                  <a:pt x="6602" y="3376"/>
                  <a:pt x="6754" y="3376"/>
                </a:cubicBezTo>
                <a:cubicBezTo>
                  <a:pt x="7049" y="3376"/>
                  <a:pt x="7343" y="3374"/>
                  <a:pt x="7638" y="3373"/>
                </a:cubicBezTo>
                <a:moveTo>
                  <a:pt x="429" y="2993"/>
                </a:moveTo>
                <a:cubicBezTo>
                  <a:pt x="415" y="2875"/>
                  <a:pt x="455" y="2768"/>
                  <a:pt x="495" y="2662"/>
                </a:cubicBezTo>
                <a:cubicBezTo>
                  <a:pt x="499" y="2651"/>
                  <a:pt x="507" y="2639"/>
                  <a:pt x="504" y="2631"/>
                </a:cubicBezTo>
                <a:cubicBezTo>
                  <a:pt x="479" y="2559"/>
                  <a:pt x="451" y="2487"/>
                  <a:pt x="389" y="2438"/>
                </a:cubicBezTo>
                <a:cubicBezTo>
                  <a:pt x="357" y="2412"/>
                  <a:pt x="320" y="2420"/>
                  <a:pt x="302" y="2458"/>
                </a:cubicBezTo>
                <a:cubicBezTo>
                  <a:pt x="291" y="2482"/>
                  <a:pt x="284" y="2509"/>
                  <a:pt x="283" y="2535"/>
                </a:cubicBezTo>
                <a:cubicBezTo>
                  <a:pt x="274" y="2706"/>
                  <a:pt x="342" y="2855"/>
                  <a:pt x="420" y="3000"/>
                </a:cubicBezTo>
                <a:cubicBezTo>
                  <a:pt x="428" y="3015"/>
                  <a:pt x="435" y="3029"/>
                  <a:pt x="443" y="3044"/>
                </a:cubicBezTo>
                <a:cubicBezTo>
                  <a:pt x="449" y="3120"/>
                  <a:pt x="411" y="3151"/>
                  <a:pt x="341" y="3125"/>
                </a:cubicBezTo>
                <a:cubicBezTo>
                  <a:pt x="310" y="3114"/>
                  <a:pt x="281" y="3100"/>
                  <a:pt x="252" y="3086"/>
                </a:cubicBezTo>
                <a:cubicBezTo>
                  <a:pt x="213" y="3068"/>
                  <a:pt x="175" y="3048"/>
                  <a:pt x="137" y="3029"/>
                </a:cubicBezTo>
                <a:cubicBezTo>
                  <a:pt x="134" y="3065"/>
                  <a:pt x="136" y="3098"/>
                  <a:pt x="128" y="3128"/>
                </a:cubicBezTo>
                <a:cubicBezTo>
                  <a:pt x="121" y="3155"/>
                  <a:pt x="129" y="3157"/>
                  <a:pt x="152" y="3160"/>
                </a:cubicBezTo>
                <a:cubicBezTo>
                  <a:pt x="241" y="3174"/>
                  <a:pt x="331" y="3188"/>
                  <a:pt x="418" y="3209"/>
                </a:cubicBezTo>
                <a:cubicBezTo>
                  <a:pt x="484" y="3224"/>
                  <a:pt x="499" y="3276"/>
                  <a:pt x="458" y="3327"/>
                </a:cubicBezTo>
                <a:cubicBezTo>
                  <a:pt x="316" y="3503"/>
                  <a:pt x="220" y="3698"/>
                  <a:pt x="201" y="3927"/>
                </a:cubicBezTo>
                <a:cubicBezTo>
                  <a:pt x="197" y="3973"/>
                  <a:pt x="210" y="4007"/>
                  <a:pt x="245" y="4045"/>
                </a:cubicBezTo>
                <a:cubicBezTo>
                  <a:pt x="247" y="4031"/>
                  <a:pt x="248" y="4023"/>
                  <a:pt x="250" y="4015"/>
                </a:cubicBezTo>
                <a:cubicBezTo>
                  <a:pt x="288" y="3860"/>
                  <a:pt x="326" y="3704"/>
                  <a:pt x="367" y="3549"/>
                </a:cubicBezTo>
                <a:cubicBezTo>
                  <a:pt x="378" y="3507"/>
                  <a:pt x="396" y="3462"/>
                  <a:pt x="452" y="3465"/>
                </a:cubicBezTo>
                <a:cubicBezTo>
                  <a:pt x="506" y="3467"/>
                  <a:pt x="516" y="3512"/>
                  <a:pt x="529" y="3553"/>
                </a:cubicBezTo>
                <a:cubicBezTo>
                  <a:pt x="540" y="3586"/>
                  <a:pt x="550" y="3620"/>
                  <a:pt x="560" y="3654"/>
                </a:cubicBezTo>
                <a:cubicBezTo>
                  <a:pt x="566" y="3653"/>
                  <a:pt x="573" y="3653"/>
                  <a:pt x="579" y="3652"/>
                </a:cubicBezTo>
                <a:cubicBezTo>
                  <a:pt x="584" y="3492"/>
                  <a:pt x="590" y="3333"/>
                  <a:pt x="594" y="3173"/>
                </a:cubicBezTo>
                <a:cubicBezTo>
                  <a:pt x="594" y="3163"/>
                  <a:pt x="584" y="3152"/>
                  <a:pt x="575" y="3144"/>
                </a:cubicBezTo>
                <a:cubicBezTo>
                  <a:pt x="535" y="3107"/>
                  <a:pt x="493" y="3072"/>
                  <a:pt x="452" y="3036"/>
                </a:cubicBezTo>
                <a:lnTo>
                  <a:pt x="429" y="2993"/>
                </a:lnTo>
                <a:moveTo>
                  <a:pt x="3312" y="3245"/>
                </a:moveTo>
                <a:cubicBezTo>
                  <a:pt x="3309" y="3255"/>
                  <a:pt x="3306" y="3265"/>
                  <a:pt x="3303" y="3274"/>
                </a:cubicBezTo>
                <a:cubicBezTo>
                  <a:pt x="3306" y="3275"/>
                  <a:pt x="3308" y="3276"/>
                  <a:pt x="3311" y="3277"/>
                </a:cubicBezTo>
                <a:cubicBezTo>
                  <a:pt x="3314" y="3270"/>
                  <a:pt x="3318" y="3262"/>
                  <a:pt x="3321" y="3254"/>
                </a:cubicBezTo>
                <a:cubicBezTo>
                  <a:pt x="3378" y="3126"/>
                  <a:pt x="3445" y="3004"/>
                  <a:pt x="3535" y="2897"/>
                </a:cubicBezTo>
                <a:cubicBezTo>
                  <a:pt x="3629" y="2787"/>
                  <a:pt x="3736" y="2696"/>
                  <a:pt x="3878" y="2652"/>
                </a:cubicBezTo>
                <a:cubicBezTo>
                  <a:pt x="3892" y="2648"/>
                  <a:pt x="3905" y="2644"/>
                  <a:pt x="3924" y="2638"/>
                </a:cubicBezTo>
                <a:cubicBezTo>
                  <a:pt x="3914" y="2633"/>
                  <a:pt x="3911" y="2631"/>
                  <a:pt x="3907" y="2629"/>
                </a:cubicBezTo>
                <a:cubicBezTo>
                  <a:pt x="3765" y="2579"/>
                  <a:pt x="3632" y="2618"/>
                  <a:pt x="3526" y="2746"/>
                </a:cubicBezTo>
                <a:cubicBezTo>
                  <a:pt x="3406" y="2892"/>
                  <a:pt x="3350" y="3064"/>
                  <a:pt x="3312" y="3245"/>
                </a:cubicBezTo>
                <a:moveTo>
                  <a:pt x="3881" y="4879"/>
                </a:moveTo>
                <a:cubicBezTo>
                  <a:pt x="3884" y="4858"/>
                  <a:pt x="3887" y="4836"/>
                  <a:pt x="3890" y="4815"/>
                </a:cubicBezTo>
                <a:cubicBezTo>
                  <a:pt x="3887" y="4814"/>
                  <a:pt x="3884" y="4814"/>
                  <a:pt x="3881" y="4813"/>
                </a:cubicBezTo>
                <a:cubicBezTo>
                  <a:pt x="3878" y="4821"/>
                  <a:pt x="3874" y="4828"/>
                  <a:pt x="3871" y="4835"/>
                </a:cubicBezTo>
                <a:cubicBezTo>
                  <a:pt x="3785" y="5001"/>
                  <a:pt x="3742" y="5176"/>
                  <a:pt x="3765" y="5364"/>
                </a:cubicBezTo>
                <a:cubicBezTo>
                  <a:pt x="3766" y="5373"/>
                  <a:pt x="3774" y="5387"/>
                  <a:pt x="3781" y="5389"/>
                </a:cubicBezTo>
                <a:cubicBezTo>
                  <a:pt x="3823" y="5401"/>
                  <a:pt x="3865" y="5411"/>
                  <a:pt x="3907" y="5420"/>
                </a:cubicBezTo>
                <a:cubicBezTo>
                  <a:pt x="3928" y="5424"/>
                  <a:pt x="3934" y="5415"/>
                  <a:pt x="3927" y="5393"/>
                </a:cubicBezTo>
                <a:cubicBezTo>
                  <a:pt x="3915" y="5357"/>
                  <a:pt x="3904" y="5320"/>
                  <a:pt x="3896" y="5283"/>
                </a:cubicBezTo>
                <a:cubicBezTo>
                  <a:pt x="3868" y="5150"/>
                  <a:pt x="3874" y="5014"/>
                  <a:pt x="3881" y="4879"/>
                </a:cubicBezTo>
                <a:moveTo>
                  <a:pt x="207" y="2299"/>
                </a:moveTo>
                <a:cubicBezTo>
                  <a:pt x="253" y="2218"/>
                  <a:pt x="304" y="2142"/>
                  <a:pt x="392" y="2095"/>
                </a:cubicBezTo>
                <a:cubicBezTo>
                  <a:pt x="346" y="2072"/>
                  <a:pt x="320" y="2073"/>
                  <a:pt x="295" y="2112"/>
                </a:cubicBezTo>
                <a:cubicBezTo>
                  <a:pt x="258" y="2168"/>
                  <a:pt x="230" y="2231"/>
                  <a:pt x="199" y="2291"/>
                </a:cubicBezTo>
                <a:cubicBezTo>
                  <a:pt x="198" y="2300"/>
                  <a:pt x="196" y="2309"/>
                  <a:pt x="195" y="2318"/>
                </a:cubicBezTo>
                <a:cubicBezTo>
                  <a:pt x="199" y="2312"/>
                  <a:pt x="203" y="2305"/>
                  <a:pt x="207" y="2299"/>
                </a:cubicBezTo>
                <a:moveTo>
                  <a:pt x="3535" y="1684"/>
                </a:moveTo>
                <a:cubicBezTo>
                  <a:pt x="3532" y="1688"/>
                  <a:pt x="3530" y="1692"/>
                  <a:pt x="3527" y="1696"/>
                </a:cubicBezTo>
                <a:cubicBezTo>
                  <a:pt x="3538" y="1697"/>
                  <a:pt x="3549" y="1698"/>
                  <a:pt x="3559" y="1699"/>
                </a:cubicBezTo>
                <a:cubicBezTo>
                  <a:pt x="3570" y="1699"/>
                  <a:pt x="3581" y="1699"/>
                  <a:pt x="3592" y="1699"/>
                </a:cubicBezTo>
                <a:cubicBezTo>
                  <a:pt x="3691" y="1713"/>
                  <a:pt x="3791" y="1726"/>
                  <a:pt x="3889" y="1742"/>
                </a:cubicBezTo>
                <a:cubicBezTo>
                  <a:pt x="4102" y="1778"/>
                  <a:pt x="4315" y="1809"/>
                  <a:pt x="4526" y="1854"/>
                </a:cubicBezTo>
                <a:cubicBezTo>
                  <a:pt x="4749" y="1901"/>
                  <a:pt x="4948" y="2008"/>
                  <a:pt x="5141" y="2127"/>
                </a:cubicBezTo>
                <a:cubicBezTo>
                  <a:pt x="5157" y="2137"/>
                  <a:pt x="5176" y="2148"/>
                  <a:pt x="5194" y="2149"/>
                </a:cubicBezTo>
                <a:cubicBezTo>
                  <a:pt x="5457" y="2160"/>
                  <a:pt x="5707" y="2227"/>
                  <a:pt x="5949" y="2322"/>
                </a:cubicBezTo>
                <a:cubicBezTo>
                  <a:pt x="6364" y="2486"/>
                  <a:pt x="6776" y="2653"/>
                  <a:pt x="7189" y="2820"/>
                </a:cubicBezTo>
                <a:cubicBezTo>
                  <a:pt x="7384" y="2899"/>
                  <a:pt x="7587" y="2954"/>
                  <a:pt x="7795" y="2984"/>
                </a:cubicBezTo>
                <a:cubicBezTo>
                  <a:pt x="8218" y="3044"/>
                  <a:pt x="8643" y="3049"/>
                  <a:pt x="9069" y="3016"/>
                </a:cubicBezTo>
                <a:cubicBezTo>
                  <a:pt x="9405" y="2990"/>
                  <a:pt x="9740" y="2963"/>
                  <a:pt x="10076" y="2935"/>
                </a:cubicBezTo>
                <a:cubicBezTo>
                  <a:pt x="10333" y="2913"/>
                  <a:pt x="10590" y="2890"/>
                  <a:pt x="10846" y="2866"/>
                </a:cubicBezTo>
                <a:cubicBezTo>
                  <a:pt x="10931" y="2858"/>
                  <a:pt x="10962" y="2833"/>
                  <a:pt x="10964" y="2747"/>
                </a:cubicBezTo>
                <a:cubicBezTo>
                  <a:pt x="10967" y="2593"/>
                  <a:pt x="10970" y="2437"/>
                  <a:pt x="10959" y="2283"/>
                </a:cubicBezTo>
                <a:cubicBezTo>
                  <a:pt x="10949" y="2154"/>
                  <a:pt x="10916" y="2028"/>
                  <a:pt x="10846" y="1915"/>
                </a:cubicBezTo>
                <a:cubicBezTo>
                  <a:pt x="10812" y="1860"/>
                  <a:pt x="10770" y="1829"/>
                  <a:pt x="10704" y="1817"/>
                </a:cubicBezTo>
                <a:cubicBezTo>
                  <a:pt x="10373" y="1755"/>
                  <a:pt x="10039" y="1730"/>
                  <a:pt x="9705" y="1705"/>
                </a:cubicBezTo>
                <a:cubicBezTo>
                  <a:pt x="9473" y="1688"/>
                  <a:pt x="9242" y="1666"/>
                  <a:pt x="9011" y="1639"/>
                </a:cubicBezTo>
                <a:cubicBezTo>
                  <a:pt x="8885" y="1624"/>
                  <a:pt x="8762" y="1582"/>
                  <a:pt x="8637" y="1574"/>
                </a:cubicBezTo>
                <a:cubicBezTo>
                  <a:pt x="8400" y="1558"/>
                  <a:pt x="8161" y="1553"/>
                  <a:pt x="7923" y="1551"/>
                </a:cubicBezTo>
                <a:cubicBezTo>
                  <a:pt x="7464" y="1546"/>
                  <a:pt x="7004" y="1545"/>
                  <a:pt x="6545" y="1545"/>
                </a:cubicBezTo>
                <a:cubicBezTo>
                  <a:pt x="6040" y="1544"/>
                  <a:pt x="5537" y="1540"/>
                  <a:pt x="5035" y="1579"/>
                </a:cubicBezTo>
                <a:cubicBezTo>
                  <a:pt x="4551" y="1616"/>
                  <a:pt x="4068" y="1649"/>
                  <a:pt x="3584" y="1683"/>
                </a:cubicBezTo>
                <a:cubicBezTo>
                  <a:pt x="3568" y="1684"/>
                  <a:pt x="3551" y="1684"/>
                  <a:pt x="3535" y="1684"/>
                </a:cubicBezTo>
                <a:moveTo>
                  <a:pt x="6690" y="5977"/>
                </a:moveTo>
                <a:cubicBezTo>
                  <a:pt x="6278" y="5924"/>
                  <a:pt x="5867" y="5872"/>
                  <a:pt x="5457" y="5817"/>
                </a:cubicBezTo>
                <a:cubicBezTo>
                  <a:pt x="5266" y="5792"/>
                  <a:pt x="5073" y="5769"/>
                  <a:pt x="4886" y="5726"/>
                </a:cubicBezTo>
                <a:cubicBezTo>
                  <a:pt x="4798" y="5705"/>
                  <a:pt x="4743" y="5724"/>
                  <a:pt x="4678" y="5773"/>
                </a:cubicBezTo>
                <a:cubicBezTo>
                  <a:pt x="4552" y="5869"/>
                  <a:pt x="4410" y="5933"/>
                  <a:pt x="4250" y="5953"/>
                </a:cubicBezTo>
                <a:cubicBezTo>
                  <a:pt x="4061" y="5978"/>
                  <a:pt x="3893" y="5925"/>
                  <a:pt x="3743" y="5811"/>
                </a:cubicBezTo>
                <a:cubicBezTo>
                  <a:pt x="3572" y="5680"/>
                  <a:pt x="3465" y="5503"/>
                  <a:pt x="3382" y="5309"/>
                </a:cubicBezTo>
                <a:cubicBezTo>
                  <a:pt x="3379" y="5301"/>
                  <a:pt x="3374" y="5293"/>
                  <a:pt x="3373" y="5285"/>
                </a:cubicBezTo>
                <a:cubicBezTo>
                  <a:pt x="3355" y="5179"/>
                  <a:pt x="3283" y="5134"/>
                  <a:pt x="3187" y="5097"/>
                </a:cubicBezTo>
                <a:cubicBezTo>
                  <a:pt x="2492" y="4823"/>
                  <a:pt x="1800" y="4544"/>
                  <a:pt x="1107" y="4265"/>
                </a:cubicBezTo>
                <a:cubicBezTo>
                  <a:pt x="1058" y="4246"/>
                  <a:pt x="1026" y="4283"/>
                  <a:pt x="1009" y="4306"/>
                </a:cubicBezTo>
                <a:cubicBezTo>
                  <a:pt x="836" y="4537"/>
                  <a:pt x="338" y="4513"/>
                  <a:pt x="159" y="4181"/>
                </a:cubicBezTo>
                <a:cubicBezTo>
                  <a:pt x="70" y="4015"/>
                  <a:pt x="40" y="3837"/>
                  <a:pt x="21" y="3654"/>
                </a:cubicBezTo>
                <a:cubicBezTo>
                  <a:pt x="2" y="3466"/>
                  <a:pt x="-5" y="3278"/>
                  <a:pt x="3" y="3089"/>
                </a:cubicBezTo>
                <a:cubicBezTo>
                  <a:pt x="15" y="2848"/>
                  <a:pt x="13" y="2605"/>
                  <a:pt x="21" y="2363"/>
                </a:cubicBezTo>
                <a:cubicBezTo>
                  <a:pt x="23" y="2285"/>
                  <a:pt x="36" y="2206"/>
                  <a:pt x="51" y="2129"/>
                </a:cubicBezTo>
                <a:cubicBezTo>
                  <a:pt x="79" y="1990"/>
                  <a:pt x="164" y="1884"/>
                  <a:pt x="263" y="1786"/>
                </a:cubicBezTo>
                <a:cubicBezTo>
                  <a:pt x="346" y="1702"/>
                  <a:pt x="428" y="1616"/>
                  <a:pt x="501" y="1524"/>
                </a:cubicBezTo>
                <a:cubicBezTo>
                  <a:pt x="594" y="1407"/>
                  <a:pt x="701" y="1310"/>
                  <a:pt x="844" y="1260"/>
                </a:cubicBezTo>
                <a:cubicBezTo>
                  <a:pt x="1034" y="1194"/>
                  <a:pt x="1185" y="1073"/>
                  <a:pt x="1328" y="935"/>
                </a:cubicBezTo>
                <a:cubicBezTo>
                  <a:pt x="1495" y="773"/>
                  <a:pt x="1675" y="627"/>
                  <a:pt x="1866" y="493"/>
                </a:cubicBezTo>
                <a:cubicBezTo>
                  <a:pt x="2169" y="280"/>
                  <a:pt x="2507" y="159"/>
                  <a:pt x="2867" y="93"/>
                </a:cubicBezTo>
                <a:cubicBezTo>
                  <a:pt x="3040" y="62"/>
                  <a:pt x="3213" y="27"/>
                  <a:pt x="3388" y="13"/>
                </a:cubicBezTo>
                <a:cubicBezTo>
                  <a:pt x="3587" y="-2"/>
                  <a:pt x="3788" y="2"/>
                  <a:pt x="3988" y="1"/>
                </a:cubicBezTo>
                <a:cubicBezTo>
                  <a:pt x="4384" y="0"/>
                  <a:pt x="4781" y="-1"/>
                  <a:pt x="5177" y="2"/>
                </a:cubicBezTo>
                <a:cubicBezTo>
                  <a:pt x="5567" y="6"/>
                  <a:pt x="5957" y="21"/>
                  <a:pt x="6347" y="68"/>
                </a:cubicBezTo>
                <a:cubicBezTo>
                  <a:pt x="6628" y="103"/>
                  <a:pt x="6902" y="167"/>
                  <a:pt x="7152" y="307"/>
                </a:cubicBezTo>
                <a:cubicBezTo>
                  <a:pt x="7338" y="411"/>
                  <a:pt x="7496" y="552"/>
                  <a:pt x="7651" y="696"/>
                </a:cubicBezTo>
                <a:cubicBezTo>
                  <a:pt x="7748" y="788"/>
                  <a:pt x="7845" y="880"/>
                  <a:pt x="7944" y="971"/>
                </a:cubicBezTo>
                <a:cubicBezTo>
                  <a:pt x="7954" y="980"/>
                  <a:pt x="7973" y="985"/>
                  <a:pt x="7988" y="984"/>
                </a:cubicBezTo>
                <a:cubicBezTo>
                  <a:pt x="8190" y="964"/>
                  <a:pt x="8378" y="1010"/>
                  <a:pt x="8548" y="1119"/>
                </a:cubicBezTo>
                <a:cubicBezTo>
                  <a:pt x="8679" y="1202"/>
                  <a:pt x="8704" y="1282"/>
                  <a:pt x="8653" y="1428"/>
                </a:cubicBezTo>
                <a:cubicBezTo>
                  <a:pt x="8642" y="1459"/>
                  <a:pt x="8661" y="1458"/>
                  <a:pt x="8677" y="1461"/>
                </a:cubicBezTo>
                <a:cubicBezTo>
                  <a:pt x="8798" y="1482"/>
                  <a:pt x="8918" y="1509"/>
                  <a:pt x="9040" y="1521"/>
                </a:cubicBezTo>
                <a:cubicBezTo>
                  <a:pt x="9344" y="1551"/>
                  <a:pt x="9649" y="1573"/>
                  <a:pt x="9953" y="1600"/>
                </a:cubicBezTo>
                <a:cubicBezTo>
                  <a:pt x="10271" y="1627"/>
                  <a:pt x="10591" y="1644"/>
                  <a:pt x="10896" y="1743"/>
                </a:cubicBezTo>
                <a:cubicBezTo>
                  <a:pt x="11193" y="1839"/>
                  <a:pt x="11458" y="1996"/>
                  <a:pt x="11680" y="2219"/>
                </a:cubicBezTo>
                <a:cubicBezTo>
                  <a:pt x="11776" y="2315"/>
                  <a:pt x="11866" y="2419"/>
                  <a:pt x="11957" y="2520"/>
                </a:cubicBezTo>
                <a:cubicBezTo>
                  <a:pt x="12069" y="2644"/>
                  <a:pt x="12147" y="2789"/>
                  <a:pt x="12216" y="2940"/>
                </a:cubicBezTo>
                <a:cubicBezTo>
                  <a:pt x="12290" y="3099"/>
                  <a:pt x="12318" y="3272"/>
                  <a:pt x="12339" y="3445"/>
                </a:cubicBezTo>
                <a:cubicBezTo>
                  <a:pt x="12351" y="3546"/>
                  <a:pt x="12364" y="3646"/>
                  <a:pt x="12414" y="3737"/>
                </a:cubicBezTo>
                <a:cubicBezTo>
                  <a:pt x="12544" y="3979"/>
                  <a:pt x="12569" y="4242"/>
                  <a:pt x="12535" y="4505"/>
                </a:cubicBezTo>
                <a:cubicBezTo>
                  <a:pt x="12514" y="4666"/>
                  <a:pt x="12543" y="4812"/>
                  <a:pt x="12575" y="4962"/>
                </a:cubicBezTo>
                <a:cubicBezTo>
                  <a:pt x="12589" y="5027"/>
                  <a:pt x="12606" y="5092"/>
                  <a:pt x="12621" y="5157"/>
                </a:cubicBezTo>
                <a:lnTo>
                  <a:pt x="12621" y="5182"/>
                </a:lnTo>
                <a:cubicBezTo>
                  <a:pt x="12609" y="5197"/>
                  <a:pt x="12597" y="5211"/>
                  <a:pt x="12586" y="5226"/>
                </a:cubicBezTo>
                <a:cubicBezTo>
                  <a:pt x="12463" y="5400"/>
                  <a:pt x="12307" y="5529"/>
                  <a:pt x="12093" y="5570"/>
                </a:cubicBezTo>
                <a:cubicBezTo>
                  <a:pt x="11884" y="5611"/>
                  <a:pt x="11674" y="5630"/>
                  <a:pt x="11460" y="5609"/>
                </a:cubicBezTo>
                <a:cubicBezTo>
                  <a:pt x="11056" y="5569"/>
                  <a:pt x="10655" y="5624"/>
                  <a:pt x="10255" y="5668"/>
                </a:cubicBezTo>
                <a:cubicBezTo>
                  <a:pt x="10018" y="5694"/>
                  <a:pt x="9782" y="5722"/>
                  <a:pt x="9545" y="5747"/>
                </a:cubicBezTo>
                <a:cubicBezTo>
                  <a:pt x="9302" y="5772"/>
                  <a:pt x="9057" y="5792"/>
                  <a:pt x="8814" y="5821"/>
                </a:cubicBezTo>
                <a:cubicBezTo>
                  <a:pt x="8616" y="5845"/>
                  <a:pt x="8419" y="5883"/>
                  <a:pt x="8221" y="5908"/>
                </a:cubicBezTo>
                <a:cubicBezTo>
                  <a:pt x="8004" y="5935"/>
                  <a:pt x="7787" y="5954"/>
                  <a:pt x="7570" y="5977"/>
                </a:cubicBezTo>
                <a:cubicBezTo>
                  <a:pt x="7539" y="5977"/>
                  <a:pt x="7508" y="5977"/>
                  <a:pt x="7477" y="5978"/>
                </a:cubicBezTo>
                <a:cubicBezTo>
                  <a:pt x="7463" y="5978"/>
                  <a:pt x="7449" y="5978"/>
                  <a:pt x="7435" y="5978"/>
                </a:cubicBezTo>
                <a:cubicBezTo>
                  <a:pt x="7412" y="5978"/>
                  <a:pt x="7390" y="5978"/>
                  <a:pt x="7367" y="5978"/>
                </a:cubicBezTo>
                <a:cubicBezTo>
                  <a:pt x="7322" y="5978"/>
                  <a:pt x="7277" y="5978"/>
                  <a:pt x="7232" y="5978"/>
                </a:cubicBezTo>
                <a:cubicBezTo>
                  <a:pt x="7144" y="5978"/>
                  <a:pt x="7057" y="5978"/>
                  <a:pt x="6969" y="5978"/>
                </a:cubicBezTo>
                <a:cubicBezTo>
                  <a:pt x="6941" y="5978"/>
                  <a:pt x="6912" y="5978"/>
                  <a:pt x="6884" y="5978"/>
                </a:cubicBezTo>
                <a:cubicBezTo>
                  <a:pt x="6862" y="5978"/>
                  <a:pt x="6839" y="5978"/>
                  <a:pt x="6817" y="5978"/>
                </a:cubicBezTo>
                <a:cubicBezTo>
                  <a:pt x="6803" y="5978"/>
                  <a:pt x="6788" y="5978"/>
                  <a:pt x="6774" y="5978"/>
                </a:cubicBezTo>
                <a:cubicBezTo>
                  <a:pt x="6746" y="5977"/>
                  <a:pt x="6718" y="5977"/>
                  <a:pt x="6690" y="59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Space Grotesk SemiBold"/>
              <a:cs typeface="Space Grotesk SemiBold"/>
              <a:sym typeface="Arial"/>
            </a:endParaRPr>
          </a:p>
        </p:txBody>
      </p:sp>
      <p:sp>
        <p:nvSpPr>
          <p:cNvPr id="43" name="TextBox 42">
            <a:extLst>
              <a:ext uri="{FF2B5EF4-FFF2-40B4-BE49-F238E27FC236}">
                <a16:creationId xmlns:a16="http://schemas.microsoft.com/office/drawing/2014/main" id="{9DE334BD-8CBE-1094-A997-FC8E3FD44AB9}"/>
              </a:ext>
            </a:extLst>
          </p:cNvPr>
          <p:cNvSpPr txBox="1"/>
          <p:nvPr/>
        </p:nvSpPr>
        <p:spPr>
          <a:xfrm>
            <a:off x="2010889" y="1133244"/>
            <a:ext cx="51297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solidFill>
                  <a:schemeClr val="bg1"/>
                </a:solidFill>
                <a:latin typeface="Space Grotesk SemiBold"/>
                <a:cs typeface="Space Grotesk SemiBold"/>
              </a:rPr>
              <a:t>"Smart decisions stem from insightful data."</a:t>
            </a:r>
            <a:endParaRPr lang="en-US">
              <a:latin typeface="Space Grotesk SemiBold"/>
              <a:cs typeface="Space Grotesk SemiBold"/>
            </a:endParaRPr>
          </a:p>
        </p:txBody>
      </p:sp>
      <p:sp>
        <p:nvSpPr>
          <p:cNvPr id="44" name="TextBox 43">
            <a:extLst>
              <a:ext uri="{FF2B5EF4-FFF2-40B4-BE49-F238E27FC236}">
                <a16:creationId xmlns:a16="http://schemas.microsoft.com/office/drawing/2014/main" id="{8C377046-999B-BBFD-7F88-0D1C5F2F5F44}"/>
              </a:ext>
            </a:extLst>
          </p:cNvPr>
          <p:cNvSpPr txBox="1"/>
          <p:nvPr/>
        </p:nvSpPr>
        <p:spPr>
          <a:xfrm>
            <a:off x="1586400" y="1516923"/>
            <a:ext cx="65424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pace Grotesk SemiBold"/>
                <a:cs typeface="Space Grotesk SemiBold"/>
              </a:rPr>
              <a:t>Let us help you power your business forward with </a:t>
            </a:r>
            <a:r>
              <a:rPr lang="en-US" b="1">
                <a:solidFill>
                  <a:schemeClr val="bg1"/>
                </a:solidFill>
                <a:latin typeface="Space Grotesk SemiBold"/>
                <a:cs typeface="Space Grotesk SemiBold"/>
              </a:rPr>
              <a:t>data-driven innovation</a:t>
            </a:r>
            <a:r>
              <a:rPr lang="en-US">
                <a:solidFill>
                  <a:schemeClr val="bg1"/>
                </a:solidFill>
                <a:latin typeface="Space Grotesk SemiBold"/>
                <a:cs typeface="Space Grotesk SemiBold"/>
              </a:rPr>
              <a:t>.</a:t>
            </a:r>
          </a:p>
        </p:txBody>
      </p:sp>
    </p:spTree>
    <p:extLst>
      <p:ext uri="{BB962C8B-B14F-4D97-AF65-F5344CB8AC3E}">
        <p14:creationId xmlns:p14="http://schemas.microsoft.com/office/powerpoint/2010/main" val="192237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pic>
        <p:nvPicPr>
          <p:cNvPr id="2" name="Picture 1">
            <a:extLst>
              <a:ext uri="{FF2B5EF4-FFF2-40B4-BE49-F238E27FC236}">
                <a16:creationId xmlns:a16="http://schemas.microsoft.com/office/drawing/2014/main" id="{35E28263-2108-106F-AAAE-C62FCCCA2F0E}"/>
              </a:ext>
            </a:extLst>
          </p:cNvPr>
          <p:cNvPicPr>
            <a:picLocks noChangeAspect="1"/>
          </p:cNvPicPr>
          <p:nvPr/>
        </p:nvPicPr>
        <p:blipFill>
          <a:blip r:embed="rId3"/>
          <a:stretch>
            <a:fillRect/>
          </a:stretch>
        </p:blipFill>
        <p:spPr>
          <a:xfrm>
            <a:off x="0" y="0"/>
            <a:ext cx="9144000" cy="5143500"/>
          </a:xfrm>
          <a:prstGeom prst="rect">
            <a:avLst/>
          </a:prstGeom>
        </p:spPr>
      </p:pic>
      <p:sp>
        <p:nvSpPr>
          <p:cNvPr id="878" name="Google Shape;878;p32"/>
          <p:cNvSpPr txBox="1">
            <a:spLocks noGrp="1"/>
          </p:cNvSpPr>
          <p:nvPr>
            <p:ph type="title"/>
          </p:nvPr>
        </p:nvSpPr>
        <p:spPr>
          <a:xfrm>
            <a:off x="407227" y="213496"/>
            <a:ext cx="3764700" cy="572700"/>
          </a:xfrm>
          <a:prstGeom prst="rect">
            <a:avLst/>
          </a:prstGeom>
        </p:spPr>
        <p:txBody>
          <a:bodyPr spcFirstLastPara="1" wrap="square" lIns="91425" tIns="91425" rIns="91425" bIns="91425" anchor="t" anchorCtr="0">
            <a:noAutofit/>
          </a:bodyPr>
          <a:lstStyle/>
          <a:p>
            <a:r>
              <a:rPr lang="en"/>
              <a:t>Our company</a:t>
            </a:r>
            <a:br>
              <a:rPr lang="en"/>
            </a:br>
            <a:r>
              <a:rPr lang="en"/>
              <a:t>--------------</a:t>
            </a:r>
            <a:endParaRPr/>
          </a:p>
        </p:txBody>
      </p:sp>
      <p:sp>
        <p:nvSpPr>
          <p:cNvPr id="879" name="Google Shape;879;p32"/>
          <p:cNvSpPr txBox="1">
            <a:spLocks noGrp="1"/>
          </p:cNvSpPr>
          <p:nvPr>
            <p:ph type="body" idx="1"/>
          </p:nvPr>
        </p:nvSpPr>
        <p:spPr>
          <a:xfrm>
            <a:off x="407227" y="1289009"/>
            <a:ext cx="5149177" cy="1491832"/>
          </a:xfrm>
          <a:prstGeom prst="rect">
            <a:avLst/>
          </a:prstGeom>
        </p:spPr>
        <p:txBody>
          <a:bodyPr spcFirstLastPara="1" wrap="square" lIns="91425" tIns="91425" rIns="91425" bIns="91425" anchor="t" anchorCtr="0">
            <a:noAutofit/>
          </a:bodyPr>
          <a:lstStyle/>
          <a:p>
            <a:pPr>
              <a:lnSpc>
                <a:spcPct val="114999"/>
              </a:lnSpc>
              <a:buNone/>
            </a:pPr>
            <a:r>
              <a:rPr lang="en" sz="2400">
                <a:solidFill>
                  <a:schemeClr val="bg1"/>
                </a:solidFill>
                <a:latin typeface="Space Grotesk SemiBold"/>
                <a:cs typeface="Poppins"/>
              </a:rPr>
              <a:t>We are a team specializing in</a:t>
            </a:r>
            <a:endParaRPr lang="en-US" sz="2400">
              <a:solidFill>
                <a:schemeClr val="bg1"/>
              </a:solidFill>
              <a:latin typeface="Space Grotesk SemiBold"/>
            </a:endParaRPr>
          </a:p>
          <a:p>
            <a:pPr>
              <a:lnSpc>
                <a:spcPct val="114999"/>
              </a:lnSpc>
              <a:buNone/>
            </a:pPr>
            <a:r>
              <a:rPr lang="en" sz="2400">
                <a:solidFill>
                  <a:schemeClr val="bg1"/>
                </a:solidFill>
                <a:latin typeface="Space Grotesk SemiBold"/>
                <a:cs typeface="Poppins"/>
              </a:rPr>
              <a:t>data automation &amp; decision intelligence.</a:t>
            </a:r>
            <a:endParaRPr lang="en-US" sz="2400">
              <a:solidFill>
                <a:schemeClr val="bg1"/>
              </a:solidFill>
              <a:latin typeface="Space Grotesk SemiBold"/>
            </a:endParaRPr>
          </a:p>
          <a:p>
            <a:pPr marL="0" lvl="0" indent="0" algn="l">
              <a:lnSpc>
                <a:spcPct val="114999"/>
              </a:lnSpc>
              <a:spcBef>
                <a:spcPts val="0"/>
              </a:spcBef>
              <a:spcAft>
                <a:spcPts val="1200"/>
              </a:spcAft>
              <a:buNone/>
            </a:pPr>
            <a:r>
              <a:rPr lang="en" sz="2400">
                <a:solidFill>
                  <a:schemeClr val="bg1"/>
                </a:solidFill>
                <a:latin typeface="Space Grotesk SemiBold"/>
              </a:rPr>
              <a:t>-------------------------------------</a:t>
            </a:r>
          </a:p>
        </p:txBody>
      </p:sp>
      <p:pic>
        <p:nvPicPr>
          <p:cNvPr id="880" name="Google Shape;880;p32"/>
          <p:cNvPicPr preferRelativeResize="0">
            <a:picLocks noGrp="1"/>
          </p:cNvPicPr>
          <p:nvPr>
            <p:ph type="pic" idx="2"/>
          </p:nvPr>
        </p:nvPicPr>
        <p:blipFill rotWithShape="1">
          <a:blip r:embed="rId4">
            <a:alphaModFix/>
          </a:blip>
          <a:srcRect l="4578" r="4569"/>
          <a:stretch/>
        </p:blipFill>
        <p:spPr>
          <a:xfrm>
            <a:off x="5596799" y="1037105"/>
            <a:ext cx="3021601" cy="3262499"/>
          </a:xfrm>
          <a:prstGeom prst="rect">
            <a:avLst/>
          </a:prstGeom>
        </p:spPr>
      </p:pic>
      <p:sp>
        <p:nvSpPr>
          <p:cNvPr id="5" name="TextBox 4">
            <a:extLst>
              <a:ext uri="{FF2B5EF4-FFF2-40B4-BE49-F238E27FC236}">
                <a16:creationId xmlns:a16="http://schemas.microsoft.com/office/drawing/2014/main" id="{0DF52F8F-6B67-43F9-4C63-D44C62F0EDE3}"/>
              </a:ext>
            </a:extLst>
          </p:cNvPr>
          <p:cNvSpPr txBox="1"/>
          <p:nvPr/>
        </p:nvSpPr>
        <p:spPr>
          <a:xfrm>
            <a:off x="544132" y="3131981"/>
            <a:ext cx="5029199" cy="15777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solidFill>
                  <a:schemeClr val="bg1"/>
                </a:solidFill>
                <a:latin typeface="Space Grotesk SemiBold"/>
                <a:cs typeface="Poppins"/>
              </a:rPr>
              <a:t>Enabling digital adoption  with technology, people and processes to change business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pic>
        <p:nvPicPr>
          <p:cNvPr id="3" name="Picture 2">
            <a:extLst>
              <a:ext uri="{FF2B5EF4-FFF2-40B4-BE49-F238E27FC236}">
                <a16:creationId xmlns:a16="http://schemas.microsoft.com/office/drawing/2014/main" id="{D4B87679-DF3F-0B96-41B6-C75FDD2DBD13}"/>
              </a:ext>
            </a:extLst>
          </p:cNvPr>
          <p:cNvPicPr>
            <a:picLocks noChangeAspect="1"/>
          </p:cNvPicPr>
          <p:nvPr/>
        </p:nvPicPr>
        <p:blipFill>
          <a:blip r:embed="rId3"/>
          <a:stretch>
            <a:fillRect/>
          </a:stretch>
        </p:blipFill>
        <p:spPr>
          <a:xfrm>
            <a:off x="0" y="0"/>
            <a:ext cx="9144000" cy="5143500"/>
          </a:xfrm>
          <a:prstGeom prst="rect">
            <a:avLst/>
          </a:prstGeom>
        </p:spPr>
      </p:pic>
      <p:sp>
        <p:nvSpPr>
          <p:cNvPr id="885" name="Google Shape;885;p33"/>
          <p:cNvSpPr txBox="1">
            <a:spLocks noGrp="1"/>
          </p:cNvSpPr>
          <p:nvPr>
            <p:ph type="title"/>
          </p:nvPr>
        </p:nvSpPr>
        <p:spPr>
          <a:xfrm>
            <a:off x="4572000" y="2224094"/>
            <a:ext cx="3852000" cy="934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About us</a:t>
            </a:r>
            <a:endParaRPr/>
          </a:p>
        </p:txBody>
      </p:sp>
      <p:cxnSp>
        <p:nvCxnSpPr>
          <p:cNvPr id="887" name="Google Shape;887;p33"/>
          <p:cNvCxnSpPr/>
          <p:nvPr/>
        </p:nvCxnSpPr>
        <p:spPr>
          <a:xfrm>
            <a:off x="4544775" y="3354125"/>
            <a:ext cx="4353900" cy="0"/>
          </a:xfrm>
          <a:prstGeom prst="straightConnector1">
            <a:avLst/>
          </a:prstGeom>
          <a:noFill/>
          <a:ln w="9525" cap="flat" cmpd="sng">
            <a:solidFill>
              <a:schemeClr val="dk2"/>
            </a:solidFill>
            <a:prstDash val="solid"/>
            <a:round/>
            <a:headEnd type="none" w="med" len="med"/>
            <a:tailEnd type="none" w="med" len="med"/>
          </a:ln>
        </p:spPr>
      </p:cxnSp>
      <p:grpSp>
        <p:nvGrpSpPr>
          <p:cNvPr id="888" name="Google Shape;888;p33"/>
          <p:cNvGrpSpPr/>
          <p:nvPr/>
        </p:nvGrpSpPr>
        <p:grpSpPr>
          <a:xfrm>
            <a:off x="-219520" y="472743"/>
            <a:ext cx="1544240" cy="1402609"/>
            <a:chOff x="-219521" y="1245978"/>
            <a:chExt cx="1709933" cy="1553105"/>
          </a:xfrm>
        </p:grpSpPr>
        <p:grpSp>
          <p:nvGrpSpPr>
            <p:cNvPr id="889" name="Google Shape;889;p33"/>
            <p:cNvGrpSpPr/>
            <p:nvPr/>
          </p:nvGrpSpPr>
          <p:grpSpPr>
            <a:xfrm rot="-5400000" flipH="1">
              <a:off x="-377437" y="1559508"/>
              <a:ext cx="1397491" cy="1081660"/>
              <a:chOff x="5888880" y="2238480"/>
              <a:chExt cx="2414880" cy="1869120"/>
            </a:xfrm>
          </p:grpSpPr>
          <p:sp>
            <p:nvSpPr>
              <p:cNvPr id="890" name="Google Shape;890;p33"/>
              <p:cNvSpPr/>
              <p:nvPr/>
            </p:nvSpPr>
            <p:spPr>
              <a:xfrm>
                <a:off x="5888880" y="2238480"/>
                <a:ext cx="1297800" cy="12974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33"/>
              <p:cNvSpPr/>
              <p:nvPr/>
            </p:nvSpPr>
            <p:spPr>
              <a:xfrm>
                <a:off x="6271920" y="2977920"/>
                <a:ext cx="232920" cy="272520"/>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2" name="Google Shape;892;p33"/>
              <p:cNvSpPr/>
              <p:nvPr/>
            </p:nvSpPr>
            <p:spPr>
              <a:xfrm>
                <a:off x="6529320" y="2988720"/>
                <a:ext cx="226440" cy="265680"/>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3" name="Google Shape;893;p33"/>
              <p:cNvSpPr/>
              <p:nvPr/>
            </p:nvSpPr>
            <p:spPr>
              <a:xfrm>
                <a:off x="6628320" y="2919960"/>
                <a:ext cx="272520" cy="232560"/>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4" name="Google Shape;894;p33"/>
              <p:cNvSpPr/>
              <p:nvPr/>
            </p:nvSpPr>
            <p:spPr>
              <a:xfrm>
                <a:off x="6639480" y="2669040"/>
                <a:ext cx="265320" cy="226440"/>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33"/>
              <p:cNvSpPr/>
              <p:nvPr/>
            </p:nvSpPr>
            <p:spPr>
              <a:xfrm>
                <a:off x="6570720" y="2523960"/>
                <a:ext cx="232560" cy="2728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33"/>
              <p:cNvSpPr/>
              <p:nvPr/>
            </p:nvSpPr>
            <p:spPr>
              <a:xfrm>
                <a:off x="6460560" y="2810160"/>
                <a:ext cx="154440" cy="154080"/>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33"/>
              <p:cNvSpPr/>
              <p:nvPr/>
            </p:nvSpPr>
            <p:spPr>
              <a:xfrm>
                <a:off x="6319440" y="2520000"/>
                <a:ext cx="226440" cy="265680"/>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33"/>
              <p:cNvSpPr/>
              <p:nvPr/>
            </p:nvSpPr>
            <p:spPr>
              <a:xfrm>
                <a:off x="6174360" y="2621880"/>
                <a:ext cx="272520" cy="23220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33"/>
              <p:cNvSpPr/>
              <p:nvPr/>
            </p:nvSpPr>
            <p:spPr>
              <a:xfrm>
                <a:off x="6170400" y="2878560"/>
                <a:ext cx="265680" cy="226800"/>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33"/>
              <p:cNvSpPr/>
              <p:nvPr/>
            </p:nvSpPr>
            <p:spPr>
              <a:xfrm>
                <a:off x="7005960" y="2810160"/>
                <a:ext cx="1297800" cy="1297440"/>
              </a:xfrm>
              <a:custGeom>
                <a:avLst/>
                <a:gdLst/>
                <a:ahLst/>
                <a:cxnLst/>
                <a:rect l="l" t="t" r="r" b="b"/>
                <a:pathLst>
                  <a:path w="3605" h="3604" extrusionOk="0">
                    <a:moveTo>
                      <a:pt x="2110" y="77"/>
                    </a:moveTo>
                    <a:lnTo>
                      <a:pt x="1796" y="49"/>
                    </a:lnTo>
                    <a:lnTo>
                      <a:pt x="1770" y="344"/>
                    </a:lnTo>
                    <a:lnTo>
                      <a:pt x="1750" y="344"/>
                    </a:lnTo>
                    <a:cubicBezTo>
                      <a:pt x="1613" y="349"/>
                      <a:pt x="1479" y="373"/>
                      <a:pt x="1350" y="415"/>
                    </a:cubicBezTo>
                    <a:lnTo>
                      <a:pt x="1331" y="421"/>
                    </a:lnTo>
                    <a:lnTo>
                      <a:pt x="1206" y="153"/>
                    </a:lnTo>
                    <a:lnTo>
                      <a:pt x="920" y="287"/>
                    </a:lnTo>
                    <a:lnTo>
                      <a:pt x="1045" y="555"/>
                    </a:lnTo>
                    <a:lnTo>
                      <a:pt x="1028" y="566"/>
                    </a:lnTo>
                    <a:cubicBezTo>
                      <a:pt x="913" y="638"/>
                      <a:pt x="809" y="726"/>
                      <a:pt x="718" y="827"/>
                    </a:cubicBezTo>
                    <a:lnTo>
                      <a:pt x="704" y="842"/>
                    </a:lnTo>
                    <a:lnTo>
                      <a:pt x="461" y="672"/>
                    </a:lnTo>
                    <a:lnTo>
                      <a:pt x="281" y="931"/>
                    </a:lnTo>
                    <a:lnTo>
                      <a:pt x="523" y="1101"/>
                    </a:lnTo>
                    <a:lnTo>
                      <a:pt x="514" y="1118"/>
                    </a:lnTo>
                    <a:cubicBezTo>
                      <a:pt x="450" y="1238"/>
                      <a:pt x="404" y="1366"/>
                      <a:pt x="376" y="1500"/>
                    </a:cubicBezTo>
                    <a:lnTo>
                      <a:pt x="372" y="1520"/>
                    </a:lnTo>
                    <a:lnTo>
                      <a:pt x="76" y="1494"/>
                    </a:lnTo>
                    <a:lnTo>
                      <a:pt x="49" y="1809"/>
                    </a:lnTo>
                    <a:lnTo>
                      <a:pt x="345" y="1835"/>
                    </a:lnTo>
                    <a:lnTo>
                      <a:pt x="345" y="1855"/>
                    </a:lnTo>
                    <a:cubicBezTo>
                      <a:pt x="350" y="1992"/>
                      <a:pt x="374" y="2126"/>
                      <a:pt x="416" y="2254"/>
                    </a:cubicBezTo>
                    <a:lnTo>
                      <a:pt x="422" y="2273"/>
                    </a:lnTo>
                    <a:lnTo>
                      <a:pt x="154" y="2399"/>
                    </a:lnTo>
                    <a:lnTo>
                      <a:pt x="288" y="2685"/>
                    </a:lnTo>
                    <a:lnTo>
                      <a:pt x="556" y="2559"/>
                    </a:lnTo>
                    <a:lnTo>
                      <a:pt x="567" y="2576"/>
                    </a:lnTo>
                    <a:cubicBezTo>
                      <a:pt x="639" y="2692"/>
                      <a:pt x="727" y="2796"/>
                      <a:pt x="828" y="2887"/>
                    </a:cubicBezTo>
                    <a:lnTo>
                      <a:pt x="843" y="2900"/>
                    </a:lnTo>
                    <a:lnTo>
                      <a:pt x="673" y="3143"/>
                    </a:lnTo>
                    <a:lnTo>
                      <a:pt x="932" y="3324"/>
                    </a:lnTo>
                    <a:lnTo>
                      <a:pt x="1102" y="3082"/>
                    </a:lnTo>
                    <a:lnTo>
                      <a:pt x="1119" y="3091"/>
                    </a:lnTo>
                    <a:cubicBezTo>
                      <a:pt x="1238" y="3154"/>
                      <a:pt x="1367" y="3201"/>
                      <a:pt x="1501" y="3229"/>
                    </a:cubicBezTo>
                    <a:lnTo>
                      <a:pt x="1521" y="3233"/>
                    </a:lnTo>
                    <a:lnTo>
                      <a:pt x="1495" y="3528"/>
                    </a:lnTo>
                    <a:lnTo>
                      <a:pt x="1810" y="3555"/>
                    </a:lnTo>
                    <a:lnTo>
                      <a:pt x="1835" y="3260"/>
                    </a:lnTo>
                    <a:lnTo>
                      <a:pt x="1855" y="3259"/>
                    </a:lnTo>
                    <a:cubicBezTo>
                      <a:pt x="1992" y="3255"/>
                      <a:pt x="2127" y="3231"/>
                      <a:pt x="2255" y="3189"/>
                    </a:cubicBezTo>
                    <a:lnTo>
                      <a:pt x="2274" y="3183"/>
                    </a:lnTo>
                    <a:lnTo>
                      <a:pt x="2400" y="3451"/>
                    </a:lnTo>
                    <a:lnTo>
                      <a:pt x="2686" y="3317"/>
                    </a:lnTo>
                    <a:lnTo>
                      <a:pt x="2560" y="3049"/>
                    </a:lnTo>
                    <a:lnTo>
                      <a:pt x="2577" y="3038"/>
                    </a:lnTo>
                    <a:cubicBezTo>
                      <a:pt x="2692" y="2966"/>
                      <a:pt x="2797" y="2878"/>
                      <a:pt x="2888" y="2777"/>
                    </a:cubicBezTo>
                    <a:lnTo>
                      <a:pt x="2901" y="2762"/>
                    </a:lnTo>
                    <a:lnTo>
                      <a:pt x="3144" y="2931"/>
                    </a:lnTo>
                    <a:lnTo>
                      <a:pt x="3325" y="2672"/>
                    </a:lnTo>
                    <a:lnTo>
                      <a:pt x="3082" y="2503"/>
                    </a:lnTo>
                    <a:lnTo>
                      <a:pt x="3092" y="2485"/>
                    </a:lnTo>
                    <a:cubicBezTo>
                      <a:pt x="3155" y="2366"/>
                      <a:pt x="3201" y="2238"/>
                      <a:pt x="3230" y="2103"/>
                    </a:cubicBezTo>
                    <a:lnTo>
                      <a:pt x="3234" y="2084"/>
                    </a:lnTo>
                    <a:lnTo>
                      <a:pt x="3529" y="2109"/>
                    </a:lnTo>
                    <a:lnTo>
                      <a:pt x="3556" y="1795"/>
                    </a:lnTo>
                    <a:lnTo>
                      <a:pt x="3261" y="1769"/>
                    </a:lnTo>
                    <a:lnTo>
                      <a:pt x="3260" y="1749"/>
                    </a:lnTo>
                    <a:cubicBezTo>
                      <a:pt x="3255" y="1612"/>
                      <a:pt x="3232" y="1478"/>
                      <a:pt x="3190" y="1349"/>
                    </a:cubicBezTo>
                    <a:lnTo>
                      <a:pt x="3184" y="1330"/>
                    </a:lnTo>
                    <a:lnTo>
                      <a:pt x="3451" y="1205"/>
                    </a:lnTo>
                    <a:lnTo>
                      <a:pt x="3318" y="919"/>
                    </a:lnTo>
                    <a:lnTo>
                      <a:pt x="3049" y="1044"/>
                    </a:lnTo>
                    <a:lnTo>
                      <a:pt x="3039" y="1027"/>
                    </a:lnTo>
                    <a:cubicBezTo>
                      <a:pt x="2966" y="912"/>
                      <a:pt x="2878" y="808"/>
                      <a:pt x="2777" y="717"/>
                    </a:cubicBezTo>
                    <a:lnTo>
                      <a:pt x="2762" y="703"/>
                    </a:lnTo>
                    <a:lnTo>
                      <a:pt x="2932" y="461"/>
                    </a:lnTo>
                    <a:lnTo>
                      <a:pt x="2673" y="280"/>
                    </a:lnTo>
                    <a:lnTo>
                      <a:pt x="2504" y="522"/>
                    </a:lnTo>
                    <a:lnTo>
                      <a:pt x="2486" y="513"/>
                    </a:lnTo>
                    <a:cubicBezTo>
                      <a:pt x="2367" y="450"/>
                      <a:pt x="2239" y="403"/>
                      <a:pt x="2104" y="375"/>
                    </a:cubicBezTo>
                    <a:lnTo>
                      <a:pt x="2085" y="371"/>
                    </a:lnTo>
                    <a:lnTo>
                      <a:pt x="2110" y="77"/>
                    </a:lnTo>
                    <a:moveTo>
                      <a:pt x="1754" y="0"/>
                    </a:moveTo>
                    <a:lnTo>
                      <a:pt x="2159" y="35"/>
                    </a:lnTo>
                    <a:lnTo>
                      <a:pt x="2133" y="335"/>
                    </a:lnTo>
                    <a:cubicBezTo>
                      <a:pt x="2258" y="363"/>
                      <a:pt x="2378" y="406"/>
                      <a:pt x="2490" y="463"/>
                    </a:cubicBezTo>
                    <a:lnTo>
                      <a:pt x="2662" y="217"/>
                    </a:lnTo>
                    <a:lnTo>
                      <a:pt x="2995" y="449"/>
                    </a:lnTo>
                    <a:lnTo>
                      <a:pt x="2823" y="697"/>
                    </a:lnTo>
                    <a:cubicBezTo>
                      <a:pt x="2916" y="783"/>
                      <a:pt x="2998" y="880"/>
                      <a:pt x="3066" y="986"/>
                    </a:cubicBezTo>
                    <a:lnTo>
                      <a:pt x="3340" y="859"/>
                    </a:lnTo>
                    <a:lnTo>
                      <a:pt x="3512" y="1227"/>
                    </a:lnTo>
                    <a:lnTo>
                      <a:pt x="3239" y="1354"/>
                    </a:lnTo>
                    <a:cubicBezTo>
                      <a:pt x="3276" y="1475"/>
                      <a:pt x="3298" y="1600"/>
                      <a:pt x="3305" y="1727"/>
                    </a:cubicBezTo>
                    <a:lnTo>
                      <a:pt x="3605" y="1753"/>
                    </a:lnTo>
                    <a:lnTo>
                      <a:pt x="3570" y="2158"/>
                    </a:lnTo>
                    <a:lnTo>
                      <a:pt x="3270" y="2132"/>
                    </a:lnTo>
                    <a:cubicBezTo>
                      <a:pt x="3242" y="2257"/>
                      <a:pt x="3199" y="2377"/>
                      <a:pt x="3141" y="2489"/>
                    </a:cubicBezTo>
                    <a:lnTo>
                      <a:pt x="3388" y="2661"/>
                    </a:lnTo>
                    <a:lnTo>
                      <a:pt x="3155" y="2994"/>
                    </a:lnTo>
                    <a:lnTo>
                      <a:pt x="2908" y="2822"/>
                    </a:lnTo>
                    <a:cubicBezTo>
                      <a:pt x="2822" y="2915"/>
                      <a:pt x="2725" y="2997"/>
                      <a:pt x="2618" y="3066"/>
                    </a:cubicBezTo>
                    <a:lnTo>
                      <a:pt x="2746" y="3339"/>
                    </a:lnTo>
                    <a:lnTo>
                      <a:pt x="2378" y="3511"/>
                    </a:lnTo>
                    <a:lnTo>
                      <a:pt x="2250" y="3238"/>
                    </a:lnTo>
                    <a:cubicBezTo>
                      <a:pt x="2130" y="3276"/>
                      <a:pt x="2005" y="3298"/>
                      <a:pt x="1877" y="3304"/>
                    </a:cubicBezTo>
                    <a:lnTo>
                      <a:pt x="1851" y="3604"/>
                    </a:lnTo>
                    <a:lnTo>
                      <a:pt x="1446" y="3569"/>
                    </a:lnTo>
                    <a:lnTo>
                      <a:pt x="1472" y="3269"/>
                    </a:lnTo>
                    <a:cubicBezTo>
                      <a:pt x="1348" y="3241"/>
                      <a:pt x="1228" y="3198"/>
                      <a:pt x="1116" y="3140"/>
                    </a:cubicBezTo>
                    <a:lnTo>
                      <a:pt x="944" y="3387"/>
                    </a:lnTo>
                    <a:lnTo>
                      <a:pt x="610" y="3154"/>
                    </a:lnTo>
                    <a:lnTo>
                      <a:pt x="783" y="2907"/>
                    </a:lnTo>
                    <a:cubicBezTo>
                      <a:pt x="690" y="2821"/>
                      <a:pt x="608" y="2724"/>
                      <a:pt x="539" y="2617"/>
                    </a:cubicBezTo>
                    <a:lnTo>
                      <a:pt x="266" y="2745"/>
                    </a:lnTo>
                    <a:lnTo>
                      <a:pt x="94" y="2377"/>
                    </a:lnTo>
                    <a:lnTo>
                      <a:pt x="366" y="2249"/>
                    </a:lnTo>
                    <a:cubicBezTo>
                      <a:pt x="329" y="2129"/>
                      <a:pt x="307" y="2004"/>
                      <a:pt x="301" y="1876"/>
                    </a:cubicBezTo>
                    <a:lnTo>
                      <a:pt x="0" y="1850"/>
                    </a:lnTo>
                    <a:lnTo>
                      <a:pt x="35" y="1445"/>
                    </a:lnTo>
                    <a:lnTo>
                      <a:pt x="336" y="1471"/>
                    </a:lnTo>
                    <a:cubicBezTo>
                      <a:pt x="364" y="1347"/>
                      <a:pt x="407" y="1227"/>
                      <a:pt x="464" y="1115"/>
                    </a:cubicBezTo>
                    <a:lnTo>
                      <a:pt x="217" y="943"/>
                    </a:lnTo>
                    <a:lnTo>
                      <a:pt x="450" y="609"/>
                    </a:lnTo>
                    <a:lnTo>
                      <a:pt x="697" y="782"/>
                    </a:lnTo>
                    <a:cubicBezTo>
                      <a:pt x="783" y="689"/>
                      <a:pt x="881" y="607"/>
                      <a:pt x="987" y="538"/>
                    </a:cubicBezTo>
                    <a:lnTo>
                      <a:pt x="859" y="265"/>
                    </a:lnTo>
                    <a:lnTo>
                      <a:pt x="1228" y="94"/>
                    </a:lnTo>
                    <a:lnTo>
                      <a:pt x="1355" y="366"/>
                    </a:lnTo>
                    <a:cubicBezTo>
                      <a:pt x="1476" y="328"/>
                      <a:pt x="1601" y="306"/>
                      <a:pt x="1728" y="300"/>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1" name="Google Shape;901;p33"/>
              <p:cNvSpPr/>
              <p:nvPr/>
            </p:nvSpPr>
            <p:spPr>
              <a:xfrm>
                <a:off x="7389360" y="3549600"/>
                <a:ext cx="232560" cy="272520"/>
              </a:xfrm>
              <a:custGeom>
                <a:avLst/>
                <a:gdLst/>
                <a:ahLst/>
                <a:cxnLst/>
                <a:rect l="l" t="t" r="r" b="b"/>
                <a:pathLst>
                  <a:path w="646" h="757" extrusionOk="0">
                    <a:moveTo>
                      <a:pt x="598" y="86"/>
                    </a:moveTo>
                    <a:cubicBezTo>
                      <a:pt x="578" y="78"/>
                      <a:pt x="559" y="68"/>
                      <a:pt x="541" y="57"/>
                    </a:cubicBezTo>
                    <a:lnTo>
                      <a:pt x="67" y="456"/>
                    </a:lnTo>
                    <a:cubicBezTo>
                      <a:pt x="201" y="582"/>
                      <a:pt x="365" y="667"/>
                      <a:pt x="545" y="703"/>
                    </a:cubicBezTo>
                    <a:lnTo>
                      <a:pt x="598" y="86"/>
                    </a:lnTo>
                    <a:moveTo>
                      <a:pt x="538" y="0"/>
                    </a:moveTo>
                    <a:lnTo>
                      <a:pt x="553" y="10"/>
                    </a:lnTo>
                    <a:cubicBezTo>
                      <a:pt x="576" y="27"/>
                      <a:pt x="602" y="40"/>
                      <a:pt x="630" y="50"/>
                    </a:cubicBezTo>
                    <a:lnTo>
                      <a:pt x="646" y="56"/>
                    </a:lnTo>
                    <a:lnTo>
                      <a:pt x="586" y="757"/>
                    </a:lnTo>
                    <a:lnTo>
                      <a:pt x="562" y="753"/>
                    </a:lnTo>
                    <a:cubicBezTo>
                      <a:pt x="354" y="717"/>
                      <a:pt x="166" y="619"/>
                      <a:pt x="17" y="470"/>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33"/>
              <p:cNvSpPr/>
              <p:nvPr/>
            </p:nvSpPr>
            <p:spPr>
              <a:xfrm>
                <a:off x="7646760" y="3560400"/>
                <a:ext cx="226440" cy="265680"/>
              </a:xfrm>
              <a:custGeom>
                <a:avLst/>
                <a:gdLst/>
                <a:ahLst/>
                <a:cxnLst/>
                <a:rect l="l" t="t" r="r" b="b"/>
                <a:pathLst>
                  <a:path w="629" h="738" extrusionOk="0">
                    <a:moveTo>
                      <a:pt x="562" y="530"/>
                    </a:moveTo>
                    <a:lnTo>
                      <a:pt x="163" y="56"/>
                    </a:lnTo>
                    <a:cubicBezTo>
                      <a:pt x="144" y="64"/>
                      <a:pt x="123" y="71"/>
                      <a:pt x="102" y="75"/>
                    </a:cubicBezTo>
                    <a:lnTo>
                      <a:pt x="49" y="692"/>
                    </a:lnTo>
                    <a:cubicBezTo>
                      <a:pt x="233" y="688"/>
                      <a:pt x="409" y="632"/>
                      <a:pt x="562" y="530"/>
                    </a:cubicBezTo>
                    <a:moveTo>
                      <a:pt x="176" y="0"/>
                    </a:moveTo>
                    <a:lnTo>
                      <a:pt x="629" y="539"/>
                    </a:lnTo>
                    <a:lnTo>
                      <a:pt x="609" y="553"/>
                    </a:lnTo>
                    <a:cubicBezTo>
                      <a:pt x="437" y="674"/>
                      <a:pt x="234" y="738"/>
                      <a:pt x="24" y="738"/>
                    </a:cubicBezTo>
                    <a:lnTo>
                      <a:pt x="0" y="738"/>
                    </a:lnTo>
                    <a:lnTo>
                      <a:pt x="60" y="37"/>
                    </a:lnTo>
                    <a:lnTo>
                      <a:pt x="77" y="34"/>
                    </a:lnTo>
                    <a:cubicBezTo>
                      <a:pt x="106" y="29"/>
                      <a:pt x="134" y="20"/>
                      <a:pt x="160" y="8"/>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33"/>
              <p:cNvSpPr/>
              <p:nvPr/>
            </p:nvSpPr>
            <p:spPr>
              <a:xfrm>
                <a:off x="7745760" y="3491640"/>
                <a:ext cx="272520" cy="232920"/>
              </a:xfrm>
              <a:custGeom>
                <a:avLst/>
                <a:gdLst/>
                <a:ahLst/>
                <a:cxnLst/>
                <a:rect l="l" t="t" r="r" b="b"/>
                <a:pathLst>
                  <a:path w="757" h="647" extrusionOk="0">
                    <a:moveTo>
                      <a:pt x="703" y="102"/>
                    </a:moveTo>
                    <a:lnTo>
                      <a:pt x="86" y="48"/>
                    </a:lnTo>
                    <a:cubicBezTo>
                      <a:pt x="78" y="68"/>
                      <a:pt x="68" y="87"/>
                      <a:pt x="57" y="105"/>
                    </a:cubicBezTo>
                    <a:lnTo>
                      <a:pt x="455" y="579"/>
                    </a:lnTo>
                    <a:cubicBezTo>
                      <a:pt x="582" y="446"/>
                      <a:pt x="667" y="282"/>
                      <a:pt x="703" y="102"/>
                    </a:cubicBezTo>
                    <a:moveTo>
                      <a:pt x="56" y="0"/>
                    </a:moveTo>
                    <a:lnTo>
                      <a:pt x="757" y="61"/>
                    </a:lnTo>
                    <a:lnTo>
                      <a:pt x="753" y="85"/>
                    </a:lnTo>
                    <a:cubicBezTo>
                      <a:pt x="716" y="292"/>
                      <a:pt x="619" y="480"/>
                      <a:pt x="470" y="629"/>
                    </a:cubicBezTo>
                    <a:lnTo>
                      <a:pt x="453" y="647"/>
                    </a:lnTo>
                    <a:lnTo>
                      <a:pt x="0" y="108"/>
                    </a:lnTo>
                    <a:lnTo>
                      <a:pt x="10" y="94"/>
                    </a:lnTo>
                    <a:cubicBezTo>
                      <a:pt x="27" y="70"/>
                      <a:pt x="40" y="44"/>
                      <a:pt x="50" y="17"/>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4" name="Google Shape;904;p33"/>
              <p:cNvSpPr/>
              <p:nvPr/>
            </p:nvSpPr>
            <p:spPr>
              <a:xfrm>
                <a:off x="7756560" y="3240720"/>
                <a:ext cx="265680" cy="226440"/>
              </a:xfrm>
              <a:custGeom>
                <a:avLst/>
                <a:gdLst/>
                <a:ahLst/>
                <a:cxnLst/>
                <a:rect l="l" t="t" r="r" b="b"/>
                <a:pathLst>
                  <a:path w="738" h="629" extrusionOk="0">
                    <a:moveTo>
                      <a:pt x="692" y="580"/>
                    </a:moveTo>
                    <a:cubicBezTo>
                      <a:pt x="688" y="396"/>
                      <a:pt x="632" y="219"/>
                      <a:pt x="530" y="67"/>
                    </a:cubicBezTo>
                    <a:lnTo>
                      <a:pt x="56" y="465"/>
                    </a:lnTo>
                    <a:cubicBezTo>
                      <a:pt x="64" y="485"/>
                      <a:pt x="70" y="505"/>
                      <a:pt x="75" y="526"/>
                    </a:cubicBezTo>
                    <a:lnTo>
                      <a:pt x="692" y="580"/>
                    </a:lnTo>
                    <a:moveTo>
                      <a:pt x="539" y="0"/>
                    </a:moveTo>
                    <a:lnTo>
                      <a:pt x="553" y="20"/>
                    </a:lnTo>
                    <a:cubicBezTo>
                      <a:pt x="674" y="192"/>
                      <a:pt x="738" y="394"/>
                      <a:pt x="738" y="604"/>
                    </a:cubicBezTo>
                    <a:lnTo>
                      <a:pt x="738" y="629"/>
                    </a:lnTo>
                    <a:lnTo>
                      <a:pt x="37" y="569"/>
                    </a:lnTo>
                    <a:lnTo>
                      <a:pt x="34" y="551"/>
                    </a:lnTo>
                    <a:cubicBezTo>
                      <a:pt x="29" y="523"/>
                      <a:pt x="20" y="495"/>
                      <a:pt x="8" y="469"/>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5" name="Google Shape;905;p33"/>
              <p:cNvSpPr/>
              <p:nvPr/>
            </p:nvSpPr>
            <p:spPr>
              <a:xfrm>
                <a:off x="7687800" y="3095640"/>
                <a:ext cx="232920" cy="272520"/>
              </a:xfrm>
              <a:custGeom>
                <a:avLst/>
                <a:gdLst/>
                <a:ahLst/>
                <a:cxnLst/>
                <a:rect l="l" t="t" r="r" b="b"/>
                <a:pathLst>
                  <a:path w="647" h="757" extrusionOk="0">
                    <a:moveTo>
                      <a:pt x="579" y="301"/>
                    </a:moveTo>
                    <a:cubicBezTo>
                      <a:pt x="446" y="175"/>
                      <a:pt x="282" y="89"/>
                      <a:pt x="102" y="53"/>
                    </a:cubicBezTo>
                    <a:lnTo>
                      <a:pt x="48" y="670"/>
                    </a:lnTo>
                    <a:cubicBezTo>
                      <a:pt x="68" y="679"/>
                      <a:pt x="87" y="688"/>
                      <a:pt x="105" y="700"/>
                    </a:cubicBezTo>
                    <a:lnTo>
                      <a:pt x="579" y="301"/>
                    </a:lnTo>
                    <a:moveTo>
                      <a:pt x="61" y="0"/>
                    </a:moveTo>
                    <a:lnTo>
                      <a:pt x="85" y="4"/>
                    </a:lnTo>
                    <a:cubicBezTo>
                      <a:pt x="292" y="40"/>
                      <a:pt x="480" y="138"/>
                      <a:pt x="629" y="286"/>
                    </a:cubicBezTo>
                    <a:lnTo>
                      <a:pt x="647" y="304"/>
                    </a:lnTo>
                    <a:lnTo>
                      <a:pt x="108" y="757"/>
                    </a:lnTo>
                    <a:lnTo>
                      <a:pt x="94" y="747"/>
                    </a:lnTo>
                    <a:cubicBezTo>
                      <a:pt x="70" y="730"/>
                      <a:pt x="44" y="717"/>
                      <a:pt x="17" y="707"/>
                    </a:cubicBezTo>
                    <a:lnTo>
                      <a:pt x="0" y="701"/>
                    </a:lnTo>
                    <a:lnTo>
                      <a:pt x="61"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33"/>
              <p:cNvSpPr/>
              <p:nvPr/>
            </p:nvSpPr>
            <p:spPr>
              <a:xfrm>
                <a:off x="7577640" y="3381840"/>
                <a:ext cx="154440" cy="154080"/>
              </a:xfrm>
              <a:custGeom>
                <a:avLst/>
                <a:gdLst/>
                <a:ahLst/>
                <a:cxnLst/>
                <a:rect l="l" t="t" r="r" b="b"/>
                <a:pathLst>
                  <a:path w="429" h="428" extrusionOk="0">
                    <a:moveTo>
                      <a:pt x="215" y="383"/>
                    </a:moveTo>
                    <a:cubicBezTo>
                      <a:pt x="302" y="383"/>
                      <a:pt x="375" y="315"/>
                      <a:pt x="383" y="228"/>
                    </a:cubicBezTo>
                    <a:cubicBezTo>
                      <a:pt x="387" y="183"/>
                      <a:pt x="373" y="140"/>
                      <a:pt x="344" y="105"/>
                    </a:cubicBezTo>
                    <a:cubicBezTo>
                      <a:pt x="315" y="71"/>
                      <a:pt x="274" y="50"/>
                      <a:pt x="229" y="46"/>
                    </a:cubicBezTo>
                    <a:cubicBezTo>
                      <a:pt x="137" y="38"/>
                      <a:pt x="54" y="108"/>
                      <a:pt x="47" y="199"/>
                    </a:cubicBezTo>
                    <a:cubicBezTo>
                      <a:pt x="43" y="244"/>
                      <a:pt x="57" y="288"/>
                      <a:pt x="86" y="323"/>
                    </a:cubicBezTo>
                    <a:cubicBezTo>
                      <a:pt x="115" y="357"/>
                      <a:pt x="155" y="378"/>
                      <a:pt x="200" y="382"/>
                    </a:cubicBezTo>
                    <a:cubicBezTo>
                      <a:pt x="205" y="382"/>
                      <a:pt x="210" y="383"/>
                      <a:pt x="215" y="383"/>
                    </a:cubicBezTo>
                    <a:moveTo>
                      <a:pt x="215" y="0"/>
                    </a:moveTo>
                    <a:cubicBezTo>
                      <a:pt x="221" y="0"/>
                      <a:pt x="227" y="0"/>
                      <a:pt x="233" y="0"/>
                    </a:cubicBezTo>
                    <a:cubicBezTo>
                      <a:pt x="290" y="5"/>
                      <a:pt x="342" y="32"/>
                      <a:pt x="379" y="76"/>
                    </a:cubicBezTo>
                    <a:cubicBezTo>
                      <a:pt x="416" y="120"/>
                      <a:pt x="433" y="175"/>
                      <a:pt x="428" y="232"/>
                    </a:cubicBezTo>
                    <a:cubicBezTo>
                      <a:pt x="418" y="348"/>
                      <a:pt x="314" y="438"/>
                      <a:pt x="196" y="427"/>
                    </a:cubicBezTo>
                    <a:cubicBezTo>
                      <a:pt x="139" y="422"/>
                      <a:pt x="88" y="396"/>
                      <a:pt x="51" y="352"/>
                    </a:cubicBezTo>
                    <a:cubicBezTo>
                      <a:pt x="14" y="308"/>
                      <a:pt x="-4" y="252"/>
                      <a:pt x="1" y="195"/>
                    </a:cubicBezTo>
                    <a:cubicBezTo>
                      <a:pt x="11" y="86"/>
                      <a:pt x="104" y="0"/>
                      <a:pt x="215"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7" name="Google Shape;907;p33"/>
              <p:cNvSpPr/>
              <p:nvPr/>
            </p:nvSpPr>
            <p:spPr>
              <a:xfrm>
                <a:off x="7436520" y="3091680"/>
                <a:ext cx="226800" cy="265320"/>
              </a:xfrm>
              <a:custGeom>
                <a:avLst/>
                <a:gdLst/>
                <a:ahLst/>
                <a:cxnLst/>
                <a:rect l="l" t="t" r="r" b="b"/>
                <a:pathLst>
                  <a:path w="630" h="737" extrusionOk="0">
                    <a:moveTo>
                      <a:pt x="527" y="662"/>
                    </a:moveTo>
                    <a:lnTo>
                      <a:pt x="580" y="45"/>
                    </a:lnTo>
                    <a:cubicBezTo>
                      <a:pt x="397" y="50"/>
                      <a:pt x="220" y="106"/>
                      <a:pt x="67" y="208"/>
                    </a:cubicBezTo>
                    <a:lnTo>
                      <a:pt x="466" y="682"/>
                    </a:lnTo>
                    <a:cubicBezTo>
                      <a:pt x="486" y="674"/>
                      <a:pt x="506" y="667"/>
                      <a:pt x="527" y="662"/>
                    </a:cubicBezTo>
                    <a:moveTo>
                      <a:pt x="630" y="0"/>
                    </a:moveTo>
                    <a:lnTo>
                      <a:pt x="569" y="701"/>
                    </a:lnTo>
                    <a:lnTo>
                      <a:pt x="552" y="704"/>
                    </a:lnTo>
                    <a:cubicBezTo>
                      <a:pt x="523" y="709"/>
                      <a:pt x="495" y="718"/>
                      <a:pt x="469" y="730"/>
                    </a:cubicBezTo>
                    <a:lnTo>
                      <a:pt x="454" y="737"/>
                    </a:lnTo>
                    <a:lnTo>
                      <a:pt x="0" y="199"/>
                    </a:lnTo>
                    <a:lnTo>
                      <a:pt x="21" y="185"/>
                    </a:lnTo>
                    <a:cubicBezTo>
                      <a:pt x="193" y="64"/>
                      <a:pt x="395" y="0"/>
                      <a:pt x="605" y="0"/>
                    </a:cubicBezTo>
                    <a:lnTo>
                      <a:pt x="63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8" name="Google Shape;908;p33"/>
              <p:cNvSpPr/>
              <p:nvPr/>
            </p:nvSpPr>
            <p:spPr>
              <a:xfrm>
                <a:off x="7291800" y="3193200"/>
                <a:ext cx="272520" cy="232560"/>
              </a:xfrm>
              <a:custGeom>
                <a:avLst/>
                <a:gdLst/>
                <a:ahLst/>
                <a:cxnLst/>
                <a:rect l="l" t="t" r="r" b="b"/>
                <a:pathLst>
                  <a:path w="757" h="646" extrusionOk="0">
                    <a:moveTo>
                      <a:pt x="700" y="541"/>
                    </a:moveTo>
                    <a:lnTo>
                      <a:pt x="301" y="67"/>
                    </a:lnTo>
                    <a:cubicBezTo>
                      <a:pt x="174" y="201"/>
                      <a:pt x="89" y="365"/>
                      <a:pt x="53" y="545"/>
                    </a:cubicBezTo>
                    <a:lnTo>
                      <a:pt x="670" y="598"/>
                    </a:lnTo>
                    <a:cubicBezTo>
                      <a:pt x="678" y="578"/>
                      <a:pt x="688" y="559"/>
                      <a:pt x="700" y="541"/>
                    </a:cubicBezTo>
                    <a:moveTo>
                      <a:pt x="304" y="0"/>
                    </a:moveTo>
                    <a:lnTo>
                      <a:pt x="757" y="539"/>
                    </a:lnTo>
                    <a:lnTo>
                      <a:pt x="747" y="553"/>
                    </a:lnTo>
                    <a:cubicBezTo>
                      <a:pt x="730" y="577"/>
                      <a:pt x="716" y="602"/>
                      <a:pt x="707" y="630"/>
                    </a:cubicBezTo>
                    <a:lnTo>
                      <a:pt x="701" y="646"/>
                    </a:lnTo>
                    <a:lnTo>
                      <a:pt x="0" y="586"/>
                    </a:lnTo>
                    <a:lnTo>
                      <a:pt x="4" y="562"/>
                    </a:lnTo>
                    <a:cubicBezTo>
                      <a:pt x="40" y="354"/>
                      <a:pt x="138" y="166"/>
                      <a:pt x="286" y="18"/>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9" name="Google Shape;909;p33"/>
              <p:cNvSpPr/>
              <p:nvPr/>
            </p:nvSpPr>
            <p:spPr>
              <a:xfrm>
                <a:off x="7287840" y="3450600"/>
                <a:ext cx="265320" cy="226440"/>
              </a:xfrm>
              <a:custGeom>
                <a:avLst/>
                <a:gdLst/>
                <a:ahLst/>
                <a:cxnLst/>
                <a:rect l="l" t="t" r="r" b="b"/>
                <a:pathLst>
                  <a:path w="737" h="629" extrusionOk="0">
                    <a:moveTo>
                      <a:pt x="662" y="102"/>
                    </a:moveTo>
                    <a:lnTo>
                      <a:pt x="45" y="49"/>
                    </a:lnTo>
                    <a:cubicBezTo>
                      <a:pt x="50" y="233"/>
                      <a:pt x="106" y="409"/>
                      <a:pt x="208" y="562"/>
                    </a:cubicBezTo>
                    <a:lnTo>
                      <a:pt x="682" y="163"/>
                    </a:lnTo>
                    <a:cubicBezTo>
                      <a:pt x="673" y="144"/>
                      <a:pt x="667" y="123"/>
                      <a:pt x="662" y="102"/>
                    </a:cubicBezTo>
                    <a:moveTo>
                      <a:pt x="0" y="0"/>
                    </a:moveTo>
                    <a:lnTo>
                      <a:pt x="701" y="60"/>
                    </a:lnTo>
                    <a:lnTo>
                      <a:pt x="704" y="77"/>
                    </a:lnTo>
                    <a:cubicBezTo>
                      <a:pt x="709" y="106"/>
                      <a:pt x="717" y="134"/>
                      <a:pt x="730" y="160"/>
                    </a:cubicBezTo>
                    <a:lnTo>
                      <a:pt x="737" y="176"/>
                    </a:lnTo>
                    <a:lnTo>
                      <a:pt x="199" y="629"/>
                    </a:lnTo>
                    <a:lnTo>
                      <a:pt x="184" y="609"/>
                    </a:lnTo>
                    <a:cubicBezTo>
                      <a:pt x="64" y="437"/>
                      <a:pt x="0" y="235"/>
                      <a:pt x="0" y="24"/>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0" name="Google Shape;910;p33"/>
            <p:cNvGrpSpPr/>
            <p:nvPr/>
          </p:nvGrpSpPr>
          <p:grpSpPr>
            <a:xfrm>
              <a:off x="626078" y="1245978"/>
              <a:ext cx="864333" cy="864453"/>
              <a:chOff x="131002" y="3665364"/>
              <a:chExt cx="599940" cy="600106"/>
            </a:xfrm>
          </p:grpSpPr>
          <p:sp>
            <p:nvSpPr>
              <p:cNvPr id="911" name="Google Shape;911;p33"/>
              <p:cNvSpPr/>
              <p:nvPr/>
            </p:nvSpPr>
            <p:spPr>
              <a:xfrm rot="5400000">
                <a:off x="130919" y="3665447"/>
                <a:ext cx="600106" cy="599940"/>
              </a:xfrm>
              <a:custGeom>
                <a:avLst/>
                <a:gdLst/>
                <a:ahLst/>
                <a:cxnLst/>
                <a:rect l="l" t="t" r="r" b="b"/>
                <a:pathLst>
                  <a:path w="3605" h="3604" extrusionOk="0">
                    <a:moveTo>
                      <a:pt x="2110" y="76"/>
                    </a:moveTo>
                    <a:lnTo>
                      <a:pt x="1795" y="49"/>
                    </a:lnTo>
                    <a:lnTo>
                      <a:pt x="1769" y="344"/>
                    </a:lnTo>
                    <a:lnTo>
                      <a:pt x="1749" y="345"/>
                    </a:lnTo>
                    <a:cubicBezTo>
                      <a:pt x="1613" y="350"/>
                      <a:pt x="1478" y="374"/>
                      <a:pt x="1350" y="415"/>
                    </a:cubicBezTo>
                    <a:lnTo>
                      <a:pt x="1331" y="422"/>
                    </a:lnTo>
                    <a:lnTo>
                      <a:pt x="1205" y="154"/>
                    </a:lnTo>
                    <a:lnTo>
                      <a:pt x="919" y="288"/>
                    </a:lnTo>
                    <a:lnTo>
                      <a:pt x="1045" y="556"/>
                    </a:lnTo>
                    <a:lnTo>
                      <a:pt x="1028" y="567"/>
                    </a:lnTo>
                    <a:cubicBezTo>
                      <a:pt x="913" y="639"/>
                      <a:pt x="808" y="727"/>
                      <a:pt x="717" y="828"/>
                    </a:cubicBezTo>
                    <a:lnTo>
                      <a:pt x="704" y="843"/>
                    </a:lnTo>
                    <a:lnTo>
                      <a:pt x="461" y="673"/>
                    </a:lnTo>
                    <a:lnTo>
                      <a:pt x="280" y="932"/>
                    </a:lnTo>
                    <a:lnTo>
                      <a:pt x="523" y="1101"/>
                    </a:lnTo>
                    <a:lnTo>
                      <a:pt x="513" y="1119"/>
                    </a:lnTo>
                    <a:cubicBezTo>
                      <a:pt x="450" y="1238"/>
                      <a:pt x="404" y="1367"/>
                      <a:pt x="375" y="1501"/>
                    </a:cubicBezTo>
                    <a:lnTo>
                      <a:pt x="371" y="1521"/>
                    </a:lnTo>
                    <a:lnTo>
                      <a:pt x="76" y="1495"/>
                    </a:lnTo>
                    <a:lnTo>
                      <a:pt x="49" y="1809"/>
                    </a:lnTo>
                    <a:lnTo>
                      <a:pt x="344" y="1834"/>
                    </a:lnTo>
                    <a:lnTo>
                      <a:pt x="345" y="1854"/>
                    </a:lnTo>
                    <a:cubicBezTo>
                      <a:pt x="350" y="1991"/>
                      <a:pt x="373" y="2126"/>
                      <a:pt x="415" y="2254"/>
                    </a:cubicBezTo>
                    <a:lnTo>
                      <a:pt x="421" y="2273"/>
                    </a:lnTo>
                    <a:lnTo>
                      <a:pt x="154" y="2398"/>
                    </a:lnTo>
                    <a:lnTo>
                      <a:pt x="287" y="2685"/>
                    </a:lnTo>
                    <a:lnTo>
                      <a:pt x="556" y="2559"/>
                    </a:lnTo>
                    <a:lnTo>
                      <a:pt x="566" y="2576"/>
                    </a:lnTo>
                    <a:cubicBezTo>
                      <a:pt x="639" y="2691"/>
                      <a:pt x="726" y="2796"/>
                      <a:pt x="827" y="2887"/>
                    </a:cubicBezTo>
                    <a:lnTo>
                      <a:pt x="842" y="2900"/>
                    </a:lnTo>
                    <a:lnTo>
                      <a:pt x="673" y="3143"/>
                    </a:lnTo>
                    <a:lnTo>
                      <a:pt x="932" y="3324"/>
                    </a:lnTo>
                    <a:lnTo>
                      <a:pt x="1101" y="3081"/>
                    </a:lnTo>
                    <a:lnTo>
                      <a:pt x="1119" y="3091"/>
                    </a:lnTo>
                    <a:cubicBezTo>
                      <a:pt x="1238" y="3154"/>
                      <a:pt x="1367" y="3200"/>
                      <a:pt x="1501" y="3228"/>
                    </a:cubicBezTo>
                    <a:lnTo>
                      <a:pt x="1520" y="3233"/>
                    </a:lnTo>
                    <a:lnTo>
                      <a:pt x="1495" y="3528"/>
                    </a:lnTo>
                    <a:lnTo>
                      <a:pt x="1809" y="3555"/>
                    </a:lnTo>
                    <a:lnTo>
                      <a:pt x="1835" y="3260"/>
                    </a:lnTo>
                    <a:lnTo>
                      <a:pt x="1855" y="3259"/>
                    </a:lnTo>
                    <a:cubicBezTo>
                      <a:pt x="1992" y="3254"/>
                      <a:pt x="2126" y="3231"/>
                      <a:pt x="2255" y="3189"/>
                    </a:cubicBezTo>
                    <a:lnTo>
                      <a:pt x="2274" y="3182"/>
                    </a:lnTo>
                    <a:lnTo>
                      <a:pt x="2399" y="3450"/>
                    </a:lnTo>
                    <a:lnTo>
                      <a:pt x="2685" y="3316"/>
                    </a:lnTo>
                    <a:lnTo>
                      <a:pt x="2560" y="3048"/>
                    </a:lnTo>
                    <a:lnTo>
                      <a:pt x="2577" y="3038"/>
                    </a:lnTo>
                    <a:cubicBezTo>
                      <a:pt x="2692" y="2965"/>
                      <a:pt x="2796" y="2877"/>
                      <a:pt x="2887" y="2776"/>
                    </a:cubicBezTo>
                    <a:lnTo>
                      <a:pt x="2901" y="2761"/>
                    </a:lnTo>
                    <a:lnTo>
                      <a:pt x="3144" y="2931"/>
                    </a:lnTo>
                    <a:lnTo>
                      <a:pt x="3324" y="2672"/>
                    </a:lnTo>
                    <a:lnTo>
                      <a:pt x="3082" y="2503"/>
                    </a:lnTo>
                    <a:lnTo>
                      <a:pt x="3091" y="2485"/>
                    </a:lnTo>
                    <a:cubicBezTo>
                      <a:pt x="3155" y="2366"/>
                      <a:pt x="3201" y="2237"/>
                      <a:pt x="3229" y="2103"/>
                    </a:cubicBezTo>
                    <a:lnTo>
                      <a:pt x="3233" y="2083"/>
                    </a:lnTo>
                    <a:lnTo>
                      <a:pt x="3529" y="2109"/>
                    </a:lnTo>
                    <a:lnTo>
                      <a:pt x="3556" y="1794"/>
                    </a:lnTo>
                    <a:lnTo>
                      <a:pt x="3260" y="1769"/>
                    </a:lnTo>
                    <a:lnTo>
                      <a:pt x="3260" y="1749"/>
                    </a:lnTo>
                    <a:cubicBezTo>
                      <a:pt x="3255" y="1613"/>
                      <a:pt x="3231" y="1478"/>
                      <a:pt x="3189" y="1350"/>
                    </a:cubicBezTo>
                    <a:lnTo>
                      <a:pt x="3183" y="1331"/>
                    </a:lnTo>
                    <a:lnTo>
                      <a:pt x="3451" y="1206"/>
                    </a:lnTo>
                    <a:lnTo>
                      <a:pt x="3317" y="920"/>
                    </a:lnTo>
                    <a:lnTo>
                      <a:pt x="3049" y="1045"/>
                    </a:lnTo>
                    <a:lnTo>
                      <a:pt x="3038" y="1028"/>
                    </a:lnTo>
                    <a:cubicBezTo>
                      <a:pt x="2966" y="913"/>
                      <a:pt x="2878" y="808"/>
                      <a:pt x="2777" y="717"/>
                    </a:cubicBezTo>
                    <a:lnTo>
                      <a:pt x="2762" y="704"/>
                    </a:lnTo>
                    <a:lnTo>
                      <a:pt x="2932" y="461"/>
                    </a:lnTo>
                    <a:lnTo>
                      <a:pt x="2673" y="280"/>
                    </a:lnTo>
                    <a:lnTo>
                      <a:pt x="2503" y="523"/>
                    </a:lnTo>
                    <a:lnTo>
                      <a:pt x="2486" y="513"/>
                    </a:lnTo>
                    <a:cubicBezTo>
                      <a:pt x="2366" y="450"/>
                      <a:pt x="2238" y="404"/>
                      <a:pt x="2104" y="376"/>
                    </a:cubicBezTo>
                    <a:lnTo>
                      <a:pt x="2084" y="372"/>
                    </a:lnTo>
                    <a:lnTo>
                      <a:pt x="2110" y="76"/>
                    </a:lnTo>
                    <a:moveTo>
                      <a:pt x="1754" y="0"/>
                    </a:moveTo>
                    <a:lnTo>
                      <a:pt x="2159" y="35"/>
                    </a:lnTo>
                    <a:lnTo>
                      <a:pt x="2133" y="336"/>
                    </a:lnTo>
                    <a:cubicBezTo>
                      <a:pt x="2257" y="363"/>
                      <a:pt x="2377" y="407"/>
                      <a:pt x="2489" y="464"/>
                    </a:cubicBezTo>
                    <a:lnTo>
                      <a:pt x="2661" y="217"/>
                    </a:lnTo>
                    <a:lnTo>
                      <a:pt x="2995" y="450"/>
                    </a:lnTo>
                    <a:lnTo>
                      <a:pt x="2822" y="697"/>
                    </a:lnTo>
                    <a:cubicBezTo>
                      <a:pt x="2915" y="783"/>
                      <a:pt x="2997" y="881"/>
                      <a:pt x="3066" y="987"/>
                    </a:cubicBezTo>
                    <a:lnTo>
                      <a:pt x="3339" y="859"/>
                    </a:lnTo>
                    <a:lnTo>
                      <a:pt x="3511" y="1228"/>
                    </a:lnTo>
                    <a:lnTo>
                      <a:pt x="3239" y="1355"/>
                    </a:lnTo>
                    <a:cubicBezTo>
                      <a:pt x="3276" y="1475"/>
                      <a:pt x="3298" y="1601"/>
                      <a:pt x="3304" y="1727"/>
                    </a:cubicBezTo>
                    <a:lnTo>
                      <a:pt x="3605" y="1753"/>
                    </a:lnTo>
                    <a:lnTo>
                      <a:pt x="3570" y="2158"/>
                    </a:lnTo>
                    <a:lnTo>
                      <a:pt x="3269" y="2132"/>
                    </a:lnTo>
                    <a:cubicBezTo>
                      <a:pt x="3241" y="2257"/>
                      <a:pt x="3198" y="2376"/>
                      <a:pt x="3141" y="2488"/>
                    </a:cubicBezTo>
                    <a:lnTo>
                      <a:pt x="3388" y="2661"/>
                    </a:lnTo>
                    <a:lnTo>
                      <a:pt x="3155" y="2994"/>
                    </a:lnTo>
                    <a:lnTo>
                      <a:pt x="2908" y="2822"/>
                    </a:lnTo>
                    <a:cubicBezTo>
                      <a:pt x="2822" y="2914"/>
                      <a:pt x="2724" y="2996"/>
                      <a:pt x="2618" y="3065"/>
                    </a:cubicBezTo>
                    <a:lnTo>
                      <a:pt x="2746" y="3338"/>
                    </a:lnTo>
                    <a:lnTo>
                      <a:pt x="2377" y="3511"/>
                    </a:lnTo>
                    <a:lnTo>
                      <a:pt x="2250" y="3238"/>
                    </a:lnTo>
                    <a:cubicBezTo>
                      <a:pt x="2129" y="3275"/>
                      <a:pt x="2004" y="3297"/>
                      <a:pt x="1877" y="3303"/>
                    </a:cubicBezTo>
                    <a:lnTo>
                      <a:pt x="1851" y="3604"/>
                    </a:lnTo>
                    <a:lnTo>
                      <a:pt x="1446" y="3569"/>
                    </a:lnTo>
                    <a:lnTo>
                      <a:pt x="1472" y="3269"/>
                    </a:lnTo>
                    <a:cubicBezTo>
                      <a:pt x="1347" y="3241"/>
                      <a:pt x="1227" y="3197"/>
                      <a:pt x="1115" y="3140"/>
                    </a:cubicBezTo>
                    <a:lnTo>
                      <a:pt x="943" y="3387"/>
                    </a:lnTo>
                    <a:lnTo>
                      <a:pt x="610" y="3154"/>
                    </a:lnTo>
                    <a:lnTo>
                      <a:pt x="782" y="2907"/>
                    </a:lnTo>
                    <a:cubicBezTo>
                      <a:pt x="689" y="2821"/>
                      <a:pt x="607" y="2724"/>
                      <a:pt x="539" y="2617"/>
                    </a:cubicBezTo>
                    <a:lnTo>
                      <a:pt x="265" y="2745"/>
                    </a:lnTo>
                    <a:lnTo>
                      <a:pt x="93" y="2376"/>
                    </a:lnTo>
                    <a:lnTo>
                      <a:pt x="366" y="2249"/>
                    </a:lnTo>
                    <a:cubicBezTo>
                      <a:pt x="328" y="2129"/>
                      <a:pt x="306" y="2003"/>
                      <a:pt x="300" y="1876"/>
                    </a:cubicBezTo>
                    <a:lnTo>
                      <a:pt x="0" y="1850"/>
                    </a:lnTo>
                    <a:lnTo>
                      <a:pt x="35" y="1446"/>
                    </a:lnTo>
                    <a:lnTo>
                      <a:pt x="335" y="1472"/>
                    </a:lnTo>
                    <a:cubicBezTo>
                      <a:pt x="363" y="1347"/>
                      <a:pt x="406" y="1228"/>
                      <a:pt x="464" y="1116"/>
                    </a:cubicBezTo>
                    <a:lnTo>
                      <a:pt x="217" y="943"/>
                    </a:lnTo>
                    <a:lnTo>
                      <a:pt x="450" y="610"/>
                    </a:lnTo>
                    <a:lnTo>
                      <a:pt x="697" y="783"/>
                    </a:lnTo>
                    <a:cubicBezTo>
                      <a:pt x="783" y="690"/>
                      <a:pt x="880" y="608"/>
                      <a:pt x="987" y="539"/>
                    </a:cubicBezTo>
                    <a:lnTo>
                      <a:pt x="859" y="266"/>
                    </a:lnTo>
                    <a:lnTo>
                      <a:pt x="1227" y="94"/>
                    </a:lnTo>
                    <a:lnTo>
                      <a:pt x="1355" y="366"/>
                    </a:lnTo>
                    <a:cubicBezTo>
                      <a:pt x="1475" y="329"/>
                      <a:pt x="1600" y="307"/>
                      <a:pt x="1728" y="301"/>
                    </a:cubicBezTo>
                    <a:lnTo>
                      <a:pt x="175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33"/>
              <p:cNvSpPr/>
              <p:nvPr/>
            </p:nvSpPr>
            <p:spPr>
              <a:xfrm rot="5400000">
                <a:off x="272167" y="3833326"/>
                <a:ext cx="107703" cy="126014"/>
              </a:xfrm>
              <a:custGeom>
                <a:avLst/>
                <a:gdLst/>
                <a:ahLst/>
                <a:cxnLst/>
                <a:rect l="l" t="t" r="r" b="b"/>
                <a:pathLst>
                  <a:path w="647" h="757" extrusionOk="0">
                    <a:moveTo>
                      <a:pt x="599" y="86"/>
                    </a:moveTo>
                    <a:cubicBezTo>
                      <a:pt x="579" y="78"/>
                      <a:pt x="560" y="68"/>
                      <a:pt x="542" y="57"/>
                    </a:cubicBezTo>
                    <a:lnTo>
                      <a:pt x="68" y="455"/>
                    </a:lnTo>
                    <a:cubicBezTo>
                      <a:pt x="201" y="582"/>
                      <a:pt x="365" y="667"/>
                      <a:pt x="545" y="703"/>
                    </a:cubicBezTo>
                    <a:lnTo>
                      <a:pt x="599" y="86"/>
                    </a:lnTo>
                    <a:moveTo>
                      <a:pt x="539" y="0"/>
                    </a:moveTo>
                    <a:lnTo>
                      <a:pt x="553" y="10"/>
                    </a:lnTo>
                    <a:cubicBezTo>
                      <a:pt x="577" y="26"/>
                      <a:pt x="603" y="40"/>
                      <a:pt x="630" y="50"/>
                    </a:cubicBezTo>
                    <a:lnTo>
                      <a:pt x="647" y="56"/>
                    </a:lnTo>
                    <a:lnTo>
                      <a:pt x="586" y="757"/>
                    </a:lnTo>
                    <a:lnTo>
                      <a:pt x="562" y="752"/>
                    </a:lnTo>
                    <a:cubicBezTo>
                      <a:pt x="355" y="716"/>
                      <a:pt x="167" y="619"/>
                      <a:pt x="18" y="470"/>
                    </a:cubicBezTo>
                    <a:lnTo>
                      <a:pt x="0" y="453"/>
                    </a:lnTo>
                    <a:lnTo>
                      <a:pt x="53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33"/>
              <p:cNvSpPr/>
              <p:nvPr/>
            </p:nvSpPr>
            <p:spPr>
              <a:xfrm rot="5400000">
                <a:off x="270252" y="3952431"/>
                <a:ext cx="104706" cy="122851"/>
              </a:xfrm>
              <a:custGeom>
                <a:avLst/>
                <a:gdLst/>
                <a:ahLst/>
                <a:cxnLst/>
                <a:rect l="l" t="t" r="r" b="b"/>
                <a:pathLst>
                  <a:path w="629" h="738" extrusionOk="0">
                    <a:moveTo>
                      <a:pt x="563" y="530"/>
                    </a:moveTo>
                    <a:lnTo>
                      <a:pt x="164" y="56"/>
                    </a:lnTo>
                    <a:cubicBezTo>
                      <a:pt x="144" y="64"/>
                      <a:pt x="124" y="70"/>
                      <a:pt x="103" y="75"/>
                    </a:cubicBezTo>
                    <a:lnTo>
                      <a:pt x="50" y="692"/>
                    </a:lnTo>
                    <a:cubicBezTo>
                      <a:pt x="233" y="687"/>
                      <a:pt x="410" y="631"/>
                      <a:pt x="563" y="530"/>
                    </a:cubicBezTo>
                    <a:moveTo>
                      <a:pt x="176" y="0"/>
                    </a:moveTo>
                    <a:lnTo>
                      <a:pt x="629" y="539"/>
                    </a:lnTo>
                    <a:lnTo>
                      <a:pt x="609" y="553"/>
                    </a:lnTo>
                    <a:cubicBezTo>
                      <a:pt x="437" y="674"/>
                      <a:pt x="235" y="738"/>
                      <a:pt x="25" y="738"/>
                    </a:cubicBezTo>
                    <a:lnTo>
                      <a:pt x="0" y="738"/>
                    </a:lnTo>
                    <a:lnTo>
                      <a:pt x="61" y="37"/>
                    </a:lnTo>
                    <a:lnTo>
                      <a:pt x="78" y="34"/>
                    </a:lnTo>
                    <a:cubicBezTo>
                      <a:pt x="107" y="29"/>
                      <a:pt x="135" y="20"/>
                      <a:pt x="161" y="7"/>
                    </a:cubicBezTo>
                    <a:lnTo>
                      <a:pt x="17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33"/>
              <p:cNvSpPr/>
              <p:nvPr/>
            </p:nvSpPr>
            <p:spPr>
              <a:xfrm rot="5400000">
                <a:off x="299051" y="4016519"/>
                <a:ext cx="126014" cy="107536"/>
              </a:xfrm>
              <a:custGeom>
                <a:avLst/>
                <a:gdLst/>
                <a:ahLst/>
                <a:cxnLst/>
                <a:rect l="l" t="t" r="r" b="b"/>
                <a:pathLst>
                  <a:path w="757" h="646" extrusionOk="0">
                    <a:moveTo>
                      <a:pt x="704" y="101"/>
                    </a:moveTo>
                    <a:lnTo>
                      <a:pt x="87" y="48"/>
                    </a:lnTo>
                    <a:cubicBezTo>
                      <a:pt x="79" y="68"/>
                      <a:pt x="69" y="87"/>
                      <a:pt x="57" y="105"/>
                    </a:cubicBezTo>
                    <a:lnTo>
                      <a:pt x="456" y="579"/>
                    </a:lnTo>
                    <a:cubicBezTo>
                      <a:pt x="583" y="446"/>
                      <a:pt x="668" y="281"/>
                      <a:pt x="704" y="101"/>
                    </a:cubicBezTo>
                    <a:moveTo>
                      <a:pt x="56" y="0"/>
                    </a:moveTo>
                    <a:lnTo>
                      <a:pt x="757" y="60"/>
                    </a:lnTo>
                    <a:lnTo>
                      <a:pt x="753" y="85"/>
                    </a:lnTo>
                    <a:cubicBezTo>
                      <a:pt x="717" y="292"/>
                      <a:pt x="619" y="480"/>
                      <a:pt x="471" y="629"/>
                    </a:cubicBezTo>
                    <a:lnTo>
                      <a:pt x="453" y="646"/>
                    </a:lnTo>
                    <a:lnTo>
                      <a:pt x="0" y="108"/>
                    </a:lnTo>
                    <a:lnTo>
                      <a:pt x="10" y="93"/>
                    </a:lnTo>
                    <a:cubicBezTo>
                      <a:pt x="27" y="70"/>
                      <a:pt x="41" y="44"/>
                      <a:pt x="50" y="16"/>
                    </a:cubicBezTo>
                    <a:lnTo>
                      <a:pt x="56"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33"/>
              <p:cNvSpPr/>
              <p:nvPr/>
            </p:nvSpPr>
            <p:spPr>
              <a:xfrm rot="5400000">
                <a:off x="418156" y="4021430"/>
                <a:ext cx="122685" cy="104706"/>
              </a:xfrm>
              <a:custGeom>
                <a:avLst/>
                <a:gdLst/>
                <a:ahLst/>
                <a:cxnLst/>
                <a:rect l="l" t="t" r="r" b="b"/>
                <a:pathLst>
                  <a:path w="737" h="629" extrusionOk="0">
                    <a:moveTo>
                      <a:pt x="692" y="579"/>
                    </a:moveTo>
                    <a:cubicBezTo>
                      <a:pt x="687" y="397"/>
                      <a:pt x="631" y="220"/>
                      <a:pt x="529" y="67"/>
                    </a:cubicBezTo>
                    <a:lnTo>
                      <a:pt x="55" y="466"/>
                    </a:lnTo>
                    <a:cubicBezTo>
                      <a:pt x="64" y="486"/>
                      <a:pt x="70" y="506"/>
                      <a:pt x="75" y="526"/>
                    </a:cubicBezTo>
                    <a:lnTo>
                      <a:pt x="692" y="579"/>
                    </a:lnTo>
                    <a:moveTo>
                      <a:pt x="538" y="0"/>
                    </a:moveTo>
                    <a:lnTo>
                      <a:pt x="552" y="21"/>
                    </a:lnTo>
                    <a:cubicBezTo>
                      <a:pt x="673" y="193"/>
                      <a:pt x="737" y="395"/>
                      <a:pt x="737" y="604"/>
                    </a:cubicBezTo>
                    <a:lnTo>
                      <a:pt x="737" y="629"/>
                    </a:lnTo>
                    <a:lnTo>
                      <a:pt x="36" y="568"/>
                    </a:lnTo>
                    <a:lnTo>
                      <a:pt x="33" y="551"/>
                    </a:lnTo>
                    <a:cubicBezTo>
                      <a:pt x="28" y="522"/>
                      <a:pt x="20" y="495"/>
                      <a:pt x="7" y="469"/>
                    </a:cubicBezTo>
                    <a:lnTo>
                      <a:pt x="0" y="453"/>
                    </a:lnTo>
                    <a:lnTo>
                      <a:pt x="538"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33"/>
              <p:cNvSpPr/>
              <p:nvPr/>
            </p:nvSpPr>
            <p:spPr>
              <a:xfrm rot="5400000">
                <a:off x="482078" y="3971324"/>
                <a:ext cx="107536" cy="126180"/>
              </a:xfrm>
              <a:custGeom>
                <a:avLst/>
                <a:gdLst/>
                <a:ahLst/>
                <a:cxnLst/>
                <a:rect l="l" t="t" r="r" b="b"/>
                <a:pathLst>
                  <a:path w="646" h="758" extrusionOk="0">
                    <a:moveTo>
                      <a:pt x="579" y="302"/>
                    </a:moveTo>
                    <a:cubicBezTo>
                      <a:pt x="445" y="175"/>
                      <a:pt x="281" y="90"/>
                      <a:pt x="101" y="54"/>
                    </a:cubicBezTo>
                    <a:lnTo>
                      <a:pt x="48" y="671"/>
                    </a:lnTo>
                    <a:cubicBezTo>
                      <a:pt x="68" y="679"/>
                      <a:pt x="87" y="689"/>
                      <a:pt x="105" y="701"/>
                    </a:cubicBezTo>
                    <a:lnTo>
                      <a:pt x="579" y="302"/>
                    </a:lnTo>
                    <a:moveTo>
                      <a:pt x="60" y="0"/>
                    </a:moveTo>
                    <a:lnTo>
                      <a:pt x="85" y="5"/>
                    </a:lnTo>
                    <a:cubicBezTo>
                      <a:pt x="292" y="41"/>
                      <a:pt x="480" y="138"/>
                      <a:pt x="629" y="287"/>
                    </a:cubicBezTo>
                    <a:lnTo>
                      <a:pt x="646" y="305"/>
                    </a:lnTo>
                    <a:lnTo>
                      <a:pt x="108" y="758"/>
                    </a:lnTo>
                    <a:lnTo>
                      <a:pt x="93" y="747"/>
                    </a:lnTo>
                    <a:cubicBezTo>
                      <a:pt x="70" y="731"/>
                      <a:pt x="44" y="717"/>
                      <a:pt x="16" y="707"/>
                    </a:cubicBezTo>
                    <a:lnTo>
                      <a:pt x="0" y="702"/>
                    </a:lnTo>
                    <a:lnTo>
                      <a:pt x="6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33"/>
              <p:cNvSpPr/>
              <p:nvPr/>
            </p:nvSpPr>
            <p:spPr>
              <a:xfrm rot="5400000">
                <a:off x="395267" y="3929792"/>
                <a:ext cx="71413" cy="71247"/>
              </a:xfrm>
              <a:custGeom>
                <a:avLst/>
                <a:gdLst/>
                <a:ahLst/>
                <a:cxnLst/>
                <a:rect l="l" t="t" r="r" b="b"/>
                <a:pathLst>
                  <a:path w="429" h="428" extrusionOk="0">
                    <a:moveTo>
                      <a:pt x="214" y="382"/>
                    </a:moveTo>
                    <a:cubicBezTo>
                      <a:pt x="301" y="382"/>
                      <a:pt x="375" y="315"/>
                      <a:pt x="382" y="228"/>
                    </a:cubicBezTo>
                    <a:cubicBezTo>
                      <a:pt x="386" y="183"/>
                      <a:pt x="372" y="139"/>
                      <a:pt x="343" y="106"/>
                    </a:cubicBezTo>
                    <a:cubicBezTo>
                      <a:pt x="314" y="71"/>
                      <a:pt x="274" y="50"/>
                      <a:pt x="229" y="46"/>
                    </a:cubicBezTo>
                    <a:cubicBezTo>
                      <a:pt x="136" y="38"/>
                      <a:pt x="54" y="109"/>
                      <a:pt x="46" y="199"/>
                    </a:cubicBezTo>
                    <a:cubicBezTo>
                      <a:pt x="42" y="244"/>
                      <a:pt x="56" y="288"/>
                      <a:pt x="85" y="322"/>
                    </a:cubicBezTo>
                    <a:cubicBezTo>
                      <a:pt x="114" y="357"/>
                      <a:pt x="155" y="378"/>
                      <a:pt x="200" y="382"/>
                    </a:cubicBezTo>
                    <a:cubicBezTo>
                      <a:pt x="205" y="382"/>
                      <a:pt x="210" y="382"/>
                      <a:pt x="214" y="382"/>
                    </a:cubicBezTo>
                    <a:moveTo>
                      <a:pt x="214" y="0"/>
                    </a:moveTo>
                    <a:cubicBezTo>
                      <a:pt x="220" y="0"/>
                      <a:pt x="226" y="1"/>
                      <a:pt x="233" y="1"/>
                    </a:cubicBezTo>
                    <a:cubicBezTo>
                      <a:pt x="290" y="6"/>
                      <a:pt x="341" y="33"/>
                      <a:pt x="378" y="77"/>
                    </a:cubicBezTo>
                    <a:cubicBezTo>
                      <a:pt x="415" y="120"/>
                      <a:pt x="433" y="175"/>
                      <a:pt x="428" y="232"/>
                    </a:cubicBezTo>
                    <a:cubicBezTo>
                      <a:pt x="418" y="348"/>
                      <a:pt x="314" y="437"/>
                      <a:pt x="196" y="427"/>
                    </a:cubicBezTo>
                    <a:cubicBezTo>
                      <a:pt x="139" y="422"/>
                      <a:pt x="87" y="395"/>
                      <a:pt x="50" y="351"/>
                    </a:cubicBezTo>
                    <a:cubicBezTo>
                      <a:pt x="14" y="308"/>
                      <a:pt x="-4" y="252"/>
                      <a:pt x="1" y="195"/>
                    </a:cubicBezTo>
                    <a:cubicBezTo>
                      <a:pt x="10" y="86"/>
                      <a:pt x="104" y="0"/>
                      <a:pt x="214" y="0"/>
                    </a:cubicBez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8" name="Google Shape;918;p33"/>
              <p:cNvSpPr/>
              <p:nvPr/>
            </p:nvSpPr>
            <p:spPr>
              <a:xfrm rot="5400000">
                <a:off x="486989" y="3855382"/>
                <a:ext cx="104706" cy="122851"/>
              </a:xfrm>
              <a:custGeom>
                <a:avLst/>
                <a:gdLst/>
                <a:ahLst/>
                <a:cxnLst/>
                <a:rect l="l" t="t" r="r" b="b"/>
                <a:pathLst>
                  <a:path w="629" h="738" extrusionOk="0">
                    <a:moveTo>
                      <a:pt x="527" y="663"/>
                    </a:moveTo>
                    <a:lnTo>
                      <a:pt x="580" y="46"/>
                    </a:lnTo>
                    <a:cubicBezTo>
                      <a:pt x="396" y="51"/>
                      <a:pt x="220" y="107"/>
                      <a:pt x="67" y="208"/>
                    </a:cubicBezTo>
                    <a:lnTo>
                      <a:pt x="466" y="682"/>
                    </a:lnTo>
                    <a:cubicBezTo>
                      <a:pt x="485" y="674"/>
                      <a:pt x="506" y="668"/>
                      <a:pt x="527" y="663"/>
                    </a:cubicBezTo>
                    <a:moveTo>
                      <a:pt x="629" y="0"/>
                    </a:moveTo>
                    <a:lnTo>
                      <a:pt x="569" y="701"/>
                    </a:lnTo>
                    <a:lnTo>
                      <a:pt x="552" y="704"/>
                    </a:lnTo>
                    <a:cubicBezTo>
                      <a:pt x="523" y="709"/>
                      <a:pt x="495" y="718"/>
                      <a:pt x="469" y="731"/>
                    </a:cubicBezTo>
                    <a:lnTo>
                      <a:pt x="453" y="738"/>
                    </a:lnTo>
                    <a:lnTo>
                      <a:pt x="0" y="200"/>
                    </a:lnTo>
                    <a:lnTo>
                      <a:pt x="20" y="185"/>
                    </a:lnTo>
                    <a:cubicBezTo>
                      <a:pt x="193" y="64"/>
                      <a:pt x="395" y="0"/>
                      <a:pt x="605" y="0"/>
                    </a:cubicBezTo>
                    <a:lnTo>
                      <a:pt x="629"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9" name="Google Shape;919;p33"/>
              <p:cNvSpPr/>
              <p:nvPr/>
            </p:nvSpPr>
            <p:spPr>
              <a:xfrm rot="5400000">
                <a:off x="436966" y="3806692"/>
                <a:ext cx="126014" cy="107370"/>
              </a:xfrm>
              <a:custGeom>
                <a:avLst/>
                <a:gdLst/>
                <a:ahLst/>
                <a:cxnLst/>
                <a:rect l="l" t="t" r="r" b="b"/>
                <a:pathLst>
                  <a:path w="757" h="645" extrusionOk="0">
                    <a:moveTo>
                      <a:pt x="700" y="541"/>
                    </a:moveTo>
                    <a:lnTo>
                      <a:pt x="302" y="67"/>
                    </a:lnTo>
                    <a:cubicBezTo>
                      <a:pt x="175" y="200"/>
                      <a:pt x="90" y="365"/>
                      <a:pt x="54" y="545"/>
                    </a:cubicBezTo>
                    <a:lnTo>
                      <a:pt x="671" y="598"/>
                    </a:lnTo>
                    <a:cubicBezTo>
                      <a:pt x="679" y="578"/>
                      <a:pt x="689" y="559"/>
                      <a:pt x="700" y="541"/>
                    </a:cubicBezTo>
                    <a:moveTo>
                      <a:pt x="304" y="0"/>
                    </a:moveTo>
                    <a:lnTo>
                      <a:pt x="757" y="538"/>
                    </a:lnTo>
                    <a:lnTo>
                      <a:pt x="747" y="553"/>
                    </a:lnTo>
                    <a:cubicBezTo>
                      <a:pt x="730" y="576"/>
                      <a:pt x="717" y="602"/>
                      <a:pt x="707" y="630"/>
                    </a:cubicBezTo>
                    <a:lnTo>
                      <a:pt x="701" y="645"/>
                    </a:lnTo>
                    <a:lnTo>
                      <a:pt x="0" y="586"/>
                    </a:lnTo>
                    <a:lnTo>
                      <a:pt x="4" y="561"/>
                    </a:lnTo>
                    <a:cubicBezTo>
                      <a:pt x="41" y="354"/>
                      <a:pt x="138" y="166"/>
                      <a:pt x="287" y="17"/>
                    </a:cubicBezTo>
                    <a:lnTo>
                      <a:pt x="304"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33"/>
              <p:cNvSpPr/>
              <p:nvPr/>
            </p:nvSpPr>
            <p:spPr>
              <a:xfrm rot="5400000">
                <a:off x="321107" y="3804527"/>
                <a:ext cx="122851" cy="104873"/>
              </a:xfrm>
              <a:custGeom>
                <a:avLst/>
                <a:gdLst/>
                <a:ahLst/>
                <a:cxnLst/>
                <a:rect l="l" t="t" r="r" b="b"/>
                <a:pathLst>
                  <a:path w="738" h="630" extrusionOk="0">
                    <a:moveTo>
                      <a:pt x="663" y="103"/>
                    </a:moveTo>
                    <a:lnTo>
                      <a:pt x="46" y="50"/>
                    </a:lnTo>
                    <a:cubicBezTo>
                      <a:pt x="50" y="233"/>
                      <a:pt x="106" y="410"/>
                      <a:pt x="208" y="563"/>
                    </a:cubicBezTo>
                    <a:lnTo>
                      <a:pt x="682" y="164"/>
                    </a:lnTo>
                    <a:cubicBezTo>
                      <a:pt x="674" y="145"/>
                      <a:pt x="667" y="124"/>
                      <a:pt x="663" y="103"/>
                    </a:cubicBezTo>
                    <a:moveTo>
                      <a:pt x="0" y="0"/>
                    </a:moveTo>
                    <a:lnTo>
                      <a:pt x="701" y="61"/>
                    </a:lnTo>
                    <a:lnTo>
                      <a:pt x="704" y="78"/>
                    </a:lnTo>
                    <a:cubicBezTo>
                      <a:pt x="709" y="107"/>
                      <a:pt x="718" y="135"/>
                      <a:pt x="730" y="161"/>
                    </a:cubicBezTo>
                    <a:lnTo>
                      <a:pt x="738" y="177"/>
                    </a:lnTo>
                    <a:lnTo>
                      <a:pt x="199" y="630"/>
                    </a:lnTo>
                    <a:lnTo>
                      <a:pt x="185" y="609"/>
                    </a:lnTo>
                    <a:cubicBezTo>
                      <a:pt x="64" y="437"/>
                      <a:pt x="0" y="235"/>
                      <a:pt x="0" y="25"/>
                    </a:cubicBezTo>
                    <a:lnTo>
                      <a:pt x="0" y="0"/>
                    </a:lnTo>
                    <a:close/>
                  </a:path>
                </a:pathLst>
              </a:custGeom>
              <a:solidFill>
                <a:schemeClr val="lt2"/>
              </a:solidFill>
              <a:ln w="19050" cap="flat" cmpd="sng">
                <a:solidFill>
                  <a:schemeClr val="l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 name="Google Shape;924;p33">
            <a:extLst>
              <a:ext uri="{FF2B5EF4-FFF2-40B4-BE49-F238E27FC236}">
                <a16:creationId xmlns:a16="http://schemas.microsoft.com/office/drawing/2014/main" id="{6756789A-5964-14C9-0D81-7837D579CABC}"/>
              </a:ext>
            </a:extLst>
          </p:cNvPr>
          <p:cNvSpPr/>
          <p:nvPr/>
        </p:nvSpPr>
        <p:spPr>
          <a:xfrm flipH="1">
            <a:off x="129510" y="2226500"/>
            <a:ext cx="4235687" cy="2627129"/>
          </a:xfrm>
          <a:custGeom>
            <a:avLst/>
            <a:gdLst/>
            <a:ahLst/>
            <a:cxnLst/>
            <a:rect l="l" t="t" r="r" b="b"/>
            <a:pathLst>
              <a:path w="8424" h="5225" extrusionOk="0">
                <a:moveTo>
                  <a:pt x="4397" y="3020"/>
                </a:moveTo>
                <a:lnTo>
                  <a:pt x="4398" y="3019"/>
                </a:lnTo>
                <a:lnTo>
                  <a:pt x="4396" y="3018"/>
                </a:lnTo>
                <a:lnTo>
                  <a:pt x="4397" y="3020"/>
                </a:lnTo>
                <a:moveTo>
                  <a:pt x="3531" y="2654"/>
                </a:moveTo>
                <a:cubicBezTo>
                  <a:pt x="3532" y="2653"/>
                  <a:pt x="3533" y="2653"/>
                  <a:pt x="3535" y="2652"/>
                </a:cubicBezTo>
                <a:cubicBezTo>
                  <a:pt x="3533" y="2650"/>
                  <a:pt x="3531" y="2650"/>
                  <a:pt x="3529" y="2651"/>
                </a:cubicBezTo>
                <a:cubicBezTo>
                  <a:pt x="3530" y="2652"/>
                  <a:pt x="3530" y="2653"/>
                  <a:pt x="3531" y="2654"/>
                </a:cubicBezTo>
                <a:moveTo>
                  <a:pt x="8208" y="2976"/>
                </a:moveTo>
                <a:cubicBezTo>
                  <a:pt x="8250" y="2957"/>
                  <a:pt x="8293" y="2950"/>
                  <a:pt x="8305" y="2902"/>
                </a:cubicBezTo>
                <a:cubicBezTo>
                  <a:pt x="8318" y="2847"/>
                  <a:pt x="8300" y="2764"/>
                  <a:pt x="8299" y="2707"/>
                </a:cubicBezTo>
                <a:cubicBezTo>
                  <a:pt x="8268" y="2797"/>
                  <a:pt x="8239" y="2885"/>
                  <a:pt x="8208" y="2976"/>
                </a:cubicBezTo>
                <a:moveTo>
                  <a:pt x="8341" y="2441"/>
                </a:moveTo>
                <a:cubicBezTo>
                  <a:pt x="8344" y="2441"/>
                  <a:pt x="8346" y="2441"/>
                  <a:pt x="8349" y="2441"/>
                </a:cubicBezTo>
                <a:cubicBezTo>
                  <a:pt x="8342" y="2355"/>
                  <a:pt x="8335" y="2154"/>
                  <a:pt x="8210" y="2282"/>
                </a:cubicBezTo>
                <a:cubicBezTo>
                  <a:pt x="8286" y="2312"/>
                  <a:pt x="8309" y="2380"/>
                  <a:pt x="8341" y="2441"/>
                </a:cubicBezTo>
                <a:moveTo>
                  <a:pt x="2015" y="1345"/>
                </a:moveTo>
                <a:cubicBezTo>
                  <a:pt x="2096" y="1279"/>
                  <a:pt x="2174" y="1215"/>
                  <a:pt x="2256" y="1149"/>
                </a:cubicBezTo>
                <a:cubicBezTo>
                  <a:pt x="2150" y="1143"/>
                  <a:pt x="2011" y="1256"/>
                  <a:pt x="2015" y="1345"/>
                </a:cubicBezTo>
                <a:moveTo>
                  <a:pt x="8291" y="3253"/>
                </a:moveTo>
                <a:cubicBezTo>
                  <a:pt x="8293" y="3253"/>
                  <a:pt x="8295" y="3254"/>
                  <a:pt x="8297" y="3254"/>
                </a:cubicBezTo>
                <a:cubicBezTo>
                  <a:pt x="8302" y="3174"/>
                  <a:pt x="8306" y="3095"/>
                  <a:pt x="8312" y="3009"/>
                </a:cubicBezTo>
                <a:cubicBezTo>
                  <a:pt x="8267" y="3028"/>
                  <a:pt x="8230" y="3045"/>
                  <a:pt x="8193" y="3061"/>
                </a:cubicBezTo>
                <a:cubicBezTo>
                  <a:pt x="8226" y="3125"/>
                  <a:pt x="8258" y="3189"/>
                  <a:pt x="8291" y="3253"/>
                </a:cubicBezTo>
                <a:moveTo>
                  <a:pt x="103" y="3640"/>
                </a:moveTo>
                <a:cubicBezTo>
                  <a:pt x="155" y="3586"/>
                  <a:pt x="206" y="3532"/>
                  <a:pt x="254" y="3483"/>
                </a:cubicBezTo>
                <a:cubicBezTo>
                  <a:pt x="198" y="3449"/>
                  <a:pt x="140" y="3414"/>
                  <a:pt x="78" y="3377"/>
                </a:cubicBezTo>
                <a:cubicBezTo>
                  <a:pt x="86" y="3466"/>
                  <a:pt x="95" y="3554"/>
                  <a:pt x="103" y="3640"/>
                </a:cubicBezTo>
                <a:moveTo>
                  <a:pt x="8111" y="3168"/>
                </a:moveTo>
                <a:cubicBezTo>
                  <a:pt x="8109" y="3168"/>
                  <a:pt x="8107" y="3167"/>
                  <a:pt x="8104" y="3167"/>
                </a:cubicBezTo>
                <a:cubicBezTo>
                  <a:pt x="8063" y="3226"/>
                  <a:pt x="7998" y="3284"/>
                  <a:pt x="8010" y="3359"/>
                </a:cubicBezTo>
                <a:cubicBezTo>
                  <a:pt x="8023" y="3443"/>
                  <a:pt x="8043" y="3524"/>
                  <a:pt x="8066" y="3605"/>
                </a:cubicBezTo>
                <a:cubicBezTo>
                  <a:pt x="8069" y="3605"/>
                  <a:pt x="8073" y="3605"/>
                  <a:pt x="8076" y="3604"/>
                </a:cubicBezTo>
                <a:cubicBezTo>
                  <a:pt x="8088" y="3459"/>
                  <a:pt x="8100" y="3314"/>
                  <a:pt x="8111" y="3168"/>
                </a:cubicBezTo>
                <a:moveTo>
                  <a:pt x="8175" y="2810"/>
                </a:moveTo>
                <a:cubicBezTo>
                  <a:pt x="8178" y="2810"/>
                  <a:pt x="8181" y="2810"/>
                  <a:pt x="8184" y="2810"/>
                </a:cubicBezTo>
                <a:cubicBezTo>
                  <a:pt x="8214" y="2729"/>
                  <a:pt x="8228" y="2638"/>
                  <a:pt x="8249" y="2554"/>
                </a:cubicBezTo>
                <a:cubicBezTo>
                  <a:pt x="8261" y="2508"/>
                  <a:pt x="8273" y="2395"/>
                  <a:pt x="8211" y="2370"/>
                </a:cubicBezTo>
                <a:cubicBezTo>
                  <a:pt x="8133" y="2340"/>
                  <a:pt x="8167" y="2497"/>
                  <a:pt x="8170" y="2530"/>
                </a:cubicBezTo>
                <a:cubicBezTo>
                  <a:pt x="8178" y="2623"/>
                  <a:pt x="8175" y="2717"/>
                  <a:pt x="8175" y="2810"/>
                </a:cubicBezTo>
                <a:moveTo>
                  <a:pt x="8188" y="3203"/>
                </a:moveTo>
                <a:cubicBezTo>
                  <a:pt x="8186" y="3203"/>
                  <a:pt x="8183" y="3204"/>
                  <a:pt x="8181" y="3205"/>
                </a:cubicBezTo>
                <a:cubicBezTo>
                  <a:pt x="8176" y="3373"/>
                  <a:pt x="8172" y="3541"/>
                  <a:pt x="8129" y="3706"/>
                </a:cubicBezTo>
                <a:cubicBezTo>
                  <a:pt x="8167" y="3728"/>
                  <a:pt x="8232" y="3522"/>
                  <a:pt x="8242" y="3490"/>
                </a:cubicBezTo>
                <a:cubicBezTo>
                  <a:pt x="8257" y="3438"/>
                  <a:pt x="8260" y="3408"/>
                  <a:pt x="8241" y="3358"/>
                </a:cubicBezTo>
                <a:cubicBezTo>
                  <a:pt x="8222" y="3307"/>
                  <a:pt x="8206" y="3254"/>
                  <a:pt x="8188" y="3203"/>
                </a:cubicBezTo>
                <a:moveTo>
                  <a:pt x="5764" y="2209"/>
                </a:moveTo>
                <a:cubicBezTo>
                  <a:pt x="5890" y="2239"/>
                  <a:pt x="6014" y="2243"/>
                  <a:pt x="6140" y="2222"/>
                </a:cubicBezTo>
                <a:cubicBezTo>
                  <a:pt x="6172" y="2216"/>
                  <a:pt x="6189" y="2205"/>
                  <a:pt x="6191" y="2171"/>
                </a:cubicBezTo>
                <a:cubicBezTo>
                  <a:pt x="6192" y="2143"/>
                  <a:pt x="6199" y="2116"/>
                  <a:pt x="6205" y="2082"/>
                </a:cubicBezTo>
                <a:cubicBezTo>
                  <a:pt x="6054" y="2126"/>
                  <a:pt x="5909" y="2168"/>
                  <a:pt x="5764" y="2209"/>
                </a:cubicBezTo>
                <a:moveTo>
                  <a:pt x="5045" y="4384"/>
                </a:moveTo>
                <a:cubicBezTo>
                  <a:pt x="5044" y="4465"/>
                  <a:pt x="5063" y="4538"/>
                  <a:pt x="5096" y="4612"/>
                </a:cubicBezTo>
                <a:cubicBezTo>
                  <a:pt x="5175" y="4486"/>
                  <a:pt x="5262" y="4369"/>
                  <a:pt x="5319" y="4232"/>
                </a:cubicBezTo>
                <a:cubicBezTo>
                  <a:pt x="5228" y="4283"/>
                  <a:pt x="5137" y="4333"/>
                  <a:pt x="5045" y="4384"/>
                </a:cubicBezTo>
                <a:moveTo>
                  <a:pt x="6351" y="1666"/>
                </a:moveTo>
                <a:cubicBezTo>
                  <a:pt x="6275" y="1679"/>
                  <a:pt x="6205" y="1691"/>
                  <a:pt x="6132" y="1704"/>
                </a:cubicBezTo>
                <a:cubicBezTo>
                  <a:pt x="6191" y="1795"/>
                  <a:pt x="6281" y="1864"/>
                  <a:pt x="6287" y="1980"/>
                </a:cubicBezTo>
                <a:cubicBezTo>
                  <a:pt x="6364" y="1963"/>
                  <a:pt x="6438" y="1946"/>
                  <a:pt x="6510" y="1929"/>
                </a:cubicBezTo>
                <a:cubicBezTo>
                  <a:pt x="6447" y="1909"/>
                  <a:pt x="6372" y="1859"/>
                  <a:pt x="6323" y="1813"/>
                </a:cubicBezTo>
                <a:cubicBezTo>
                  <a:pt x="6271" y="1764"/>
                  <a:pt x="6321" y="1714"/>
                  <a:pt x="6351" y="1666"/>
                </a:cubicBezTo>
                <a:moveTo>
                  <a:pt x="8089" y="2516"/>
                </a:moveTo>
                <a:cubicBezTo>
                  <a:pt x="8002" y="2737"/>
                  <a:pt x="7976" y="2963"/>
                  <a:pt x="7991" y="3201"/>
                </a:cubicBezTo>
                <a:cubicBezTo>
                  <a:pt x="8060" y="3099"/>
                  <a:pt x="8089" y="3016"/>
                  <a:pt x="8098" y="2892"/>
                </a:cubicBezTo>
                <a:cubicBezTo>
                  <a:pt x="8107" y="2766"/>
                  <a:pt x="8109" y="2641"/>
                  <a:pt x="8089" y="2516"/>
                </a:cubicBezTo>
                <a:moveTo>
                  <a:pt x="7091" y="1899"/>
                </a:moveTo>
                <a:cubicBezTo>
                  <a:pt x="6934" y="1915"/>
                  <a:pt x="6775" y="1955"/>
                  <a:pt x="6621" y="1988"/>
                </a:cubicBezTo>
                <a:cubicBezTo>
                  <a:pt x="6537" y="2006"/>
                  <a:pt x="6452" y="2025"/>
                  <a:pt x="6368" y="2044"/>
                </a:cubicBezTo>
                <a:cubicBezTo>
                  <a:pt x="6331" y="2052"/>
                  <a:pt x="6303" y="2051"/>
                  <a:pt x="6285" y="2082"/>
                </a:cubicBezTo>
                <a:cubicBezTo>
                  <a:pt x="6269" y="2108"/>
                  <a:pt x="6273" y="2158"/>
                  <a:pt x="6268" y="2189"/>
                </a:cubicBezTo>
                <a:cubicBezTo>
                  <a:pt x="6544" y="2092"/>
                  <a:pt x="6816" y="1996"/>
                  <a:pt x="7091" y="1899"/>
                </a:cubicBezTo>
                <a:moveTo>
                  <a:pt x="5449" y="4844"/>
                </a:moveTo>
                <a:cubicBezTo>
                  <a:pt x="5498" y="4848"/>
                  <a:pt x="5553" y="4835"/>
                  <a:pt x="5599" y="4817"/>
                </a:cubicBezTo>
                <a:cubicBezTo>
                  <a:pt x="5660" y="4793"/>
                  <a:pt x="5657" y="4779"/>
                  <a:pt x="5640" y="4716"/>
                </a:cubicBezTo>
                <a:cubicBezTo>
                  <a:pt x="5605" y="4582"/>
                  <a:pt x="5571" y="4450"/>
                  <a:pt x="5519" y="4322"/>
                </a:cubicBezTo>
                <a:cubicBezTo>
                  <a:pt x="5495" y="4500"/>
                  <a:pt x="5472" y="4672"/>
                  <a:pt x="5449" y="4844"/>
                </a:cubicBezTo>
                <a:moveTo>
                  <a:pt x="5314" y="3511"/>
                </a:moveTo>
                <a:cubicBezTo>
                  <a:pt x="5196" y="3602"/>
                  <a:pt x="5148" y="3723"/>
                  <a:pt x="5130" y="3858"/>
                </a:cubicBezTo>
                <a:cubicBezTo>
                  <a:pt x="5209" y="3885"/>
                  <a:pt x="5289" y="3913"/>
                  <a:pt x="5372" y="3941"/>
                </a:cubicBezTo>
                <a:cubicBezTo>
                  <a:pt x="5353" y="3797"/>
                  <a:pt x="5333" y="3655"/>
                  <a:pt x="5314" y="3511"/>
                </a:cubicBezTo>
                <a:moveTo>
                  <a:pt x="5601" y="3802"/>
                </a:moveTo>
                <a:cubicBezTo>
                  <a:pt x="5733" y="3707"/>
                  <a:pt x="5840" y="3596"/>
                  <a:pt x="5942" y="3479"/>
                </a:cubicBezTo>
                <a:cubicBezTo>
                  <a:pt x="5874" y="3406"/>
                  <a:pt x="5797" y="3362"/>
                  <a:pt x="5699" y="3352"/>
                </a:cubicBezTo>
                <a:cubicBezTo>
                  <a:pt x="5667" y="3500"/>
                  <a:pt x="5635" y="3647"/>
                  <a:pt x="5601" y="3802"/>
                </a:cubicBezTo>
                <a:moveTo>
                  <a:pt x="8320" y="2165"/>
                </a:moveTo>
                <a:cubicBezTo>
                  <a:pt x="8290" y="2065"/>
                  <a:pt x="8242" y="1967"/>
                  <a:pt x="8221" y="1865"/>
                </a:cubicBezTo>
                <a:cubicBezTo>
                  <a:pt x="8200" y="1767"/>
                  <a:pt x="8222" y="1668"/>
                  <a:pt x="8181" y="1574"/>
                </a:cubicBezTo>
                <a:cubicBezTo>
                  <a:pt x="8138" y="1476"/>
                  <a:pt x="8051" y="1422"/>
                  <a:pt x="7970" y="1358"/>
                </a:cubicBezTo>
                <a:cubicBezTo>
                  <a:pt x="7892" y="1295"/>
                  <a:pt x="7827" y="1225"/>
                  <a:pt x="7768" y="1144"/>
                </a:cubicBezTo>
                <a:cubicBezTo>
                  <a:pt x="7768" y="1243"/>
                  <a:pt x="7855" y="1290"/>
                  <a:pt x="7921" y="1354"/>
                </a:cubicBezTo>
                <a:cubicBezTo>
                  <a:pt x="7993" y="1423"/>
                  <a:pt x="8050" y="1496"/>
                  <a:pt x="8077" y="1594"/>
                </a:cubicBezTo>
                <a:cubicBezTo>
                  <a:pt x="8106" y="1696"/>
                  <a:pt x="8134" y="1800"/>
                  <a:pt x="8157" y="1903"/>
                </a:cubicBezTo>
                <a:cubicBezTo>
                  <a:pt x="8182" y="2008"/>
                  <a:pt x="8168" y="2117"/>
                  <a:pt x="8157" y="2223"/>
                </a:cubicBezTo>
                <a:cubicBezTo>
                  <a:pt x="8204" y="2179"/>
                  <a:pt x="8249" y="2148"/>
                  <a:pt x="8320" y="2165"/>
                </a:cubicBezTo>
                <a:moveTo>
                  <a:pt x="6095" y="3967"/>
                </a:moveTo>
                <a:cubicBezTo>
                  <a:pt x="5942" y="3998"/>
                  <a:pt x="5794" y="4029"/>
                  <a:pt x="5644" y="4059"/>
                </a:cubicBezTo>
                <a:cubicBezTo>
                  <a:pt x="5640" y="4098"/>
                  <a:pt x="5630" y="4113"/>
                  <a:pt x="5658" y="4143"/>
                </a:cubicBezTo>
                <a:cubicBezTo>
                  <a:pt x="5689" y="4176"/>
                  <a:pt x="5733" y="4201"/>
                  <a:pt x="5769" y="4229"/>
                </a:cubicBezTo>
                <a:cubicBezTo>
                  <a:pt x="5844" y="4287"/>
                  <a:pt x="5918" y="4346"/>
                  <a:pt x="5994" y="4404"/>
                </a:cubicBezTo>
                <a:cubicBezTo>
                  <a:pt x="6057" y="4264"/>
                  <a:pt x="6091" y="4122"/>
                  <a:pt x="6095" y="3967"/>
                </a:cubicBezTo>
                <a:moveTo>
                  <a:pt x="3540" y="2643"/>
                </a:moveTo>
                <a:cubicBezTo>
                  <a:pt x="3541" y="2646"/>
                  <a:pt x="3542" y="2648"/>
                  <a:pt x="3543" y="2650"/>
                </a:cubicBezTo>
                <a:cubicBezTo>
                  <a:pt x="3685" y="2630"/>
                  <a:pt x="3826" y="2591"/>
                  <a:pt x="3967" y="2562"/>
                </a:cubicBezTo>
                <a:cubicBezTo>
                  <a:pt x="4099" y="2535"/>
                  <a:pt x="4216" y="2475"/>
                  <a:pt x="4341" y="2429"/>
                </a:cubicBezTo>
                <a:cubicBezTo>
                  <a:pt x="4463" y="2383"/>
                  <a:pt x="4606" y="2336"/>
                  <a:pt x="4737" y="2371"/>
                </a:cubicBezTo>
                <a:cubicBezTo>
                  <a:pt x="4851" y="2401"/>
                  <a:pt x="4874" y="2491"/>
                  <a:pt x="4874" y="2596"/>
                </a:cubicBezTo>
                <a:cubicBezTo>
                  <a:pt x="4901" y="2547"/>
                  <a:pt x="4948" y="2474"/>
                  <a:pt x="4934" y="2415"/>
                </a:cubicBezTo>
                <a:cubicBezTo>
                  <a:pt x="4920" y="2357"/>
                  <a:pt x="4846" y="2327"/>
                  <a:pt x="4795" y="2306"/>
                </a:cubicBezTo>
                <a:cubicBezTo>
                  <a:pt x="4665" y="2254"/>
                  <a:pt x="4516" y="2284"/>
                  <a:pt x="4382" y="2313"/>
                </a:cubicBezTo>
                <a:cubicBezTo>
                  <a:pt x="4089" y="2375"/>
                  <a:pt x="3806" y="2509"/>
                  <a:pt x="3540" y="2643"/>
                </a:cubicBezTo>
                <a:moveTo>
                  <a:pt x="7904" y="3184"/>
                </a:moveTo>
                <a:cubicBezTo>
                  <a:pt x="7873" y="3271"/>
                  <a:pt x="7831" y="3353"/>
                  <a:pt x="7764" y="3417"/>
                </a:cubicBezTo>
                <a:cubicBezTo>
                  <a:pt x="7733" y="3447"/>
                  <a:pt x="7698" y="3471"/>
                  <a:pt x="7660" y="3492"/>
                </a:cubicBezTo>
                <a:cubicBezTo>
                  <a:pt x="7599" y="3526"/>
                  <a:pt x="7568" y="3522"/>
                  <a:pt x="7597" y="3593"/>
                </a:cubicBezTo>
                <a:cubicBezTo>
                  <a:pt x="7629" y="3675"/>
                  <a:pt x="7675" y="3766"/>
                  <a:pt x="7765" y="3797"/>
                </a:cubicBezTo>
                <a:cubicBezTo>
                  <a:pt x="7856" y="3829"/>
                  <a:pt x="7985" y="3815"/>
                  <a:pt x="8069" y="3770"/>
                </a:cubicBezTo>
                <a:cubicBezTo>
                  <a:pt x="7946" y="3591"/>
                  <a:pt x="7932" y="3387"/>
                  <a:pt x="7904" y="3184"/>
                </a:cubicBezTo>
                <a:moveTo>
                  <a:pt x="6496" y="1840"/>
                </a:moveTo>
                <a:cubicBezTo>
                  <a:pt x="6544" y="1766"/>
                  <a:pt x="6585" y="1647"/>
                  <a:pt x="6663" y="1599"/>
                </a:cubicBezTo>
                <a:cubicBezTo>
                  <a:pt x="6739" y="1552"/>
                  <a:pt x="6853" y="1565"/>
                  <a:pt x="6939" y="1542"/>
                </a:cubicBezTo>
                <a:cubicBezTo>
                  <a:pt x="7012" y="1523"/>
                  <a:pt x="7078" y="1471"/>
                  <a:pt x="7096" y="1394"/>
                </a:cubicBezTo>
                <a:cubicBezTo>
                  <a:pt x="7116" y="1306"/>
                  <a:pt x="7009" y="1275"/>
                  <a:pt x="6943" y="1252"/>
                </a:cubicBezTo>
                <a:cubicBezTo>
                  <a:pt x="6846" y="1219"/>
                  <a:pt x="6742" y="1191"/>
                  <a:pt x="6640" y="1198"/>
                </a:cubicBezTo>
                <a:cubicBezTo>
                  <a:pt x="6548" y="1204"/>
                  <a:pt x="6487" y="1269"/>
                  <a:pt x="6453" y="1351"/>
                </a:cubicBezTo>
                <a:cubicBezTo>
                  <a:pt x="6437" y="1388"/>
                  <a:pt x="6425" y="1430"/>
                  <a:pt x="6446" y="1466"/>
                </a:cubicBezTo>
                <a:cubicBezTo>
                  <a:pt x="6461" y="1492"/>
                  <a:pt x="6499" y="1506"/>
                  <a:pt x="6505" y="1535"/>
                </a:cubicBezTo>
                <a:cubicBezTo>
                  <a:pt x="6511" y="1564"/>
                  <a:pt x="6482" y="1599"/>
                  <a:pt x="6468" y="1622"/>
                </a:cubicBezTo>
                <a:cubicBezTo>
                  <a:pt x="6440" y="1670"/>
                  <a:pt x="6411" y="1717"/>
                  <a:pt x="6382" y="1764"/>
                </a:cubicBezTo>
                <a:cubicBezTo>
                  <a:pt x="6420" y="1790"/>
                  <a:pt x="6457" y="1814"/>
                  <a:pt x="6496" y="1840"/>
                </a:cubicBezTo>
                <a:moveTo>
                  <a:pt x="4455" y="4059"/>
                </a:moveTo>
                <a:cubicBezTo>
                  <a:pt x="4409" y="3895"/>
                  <a:pt x="4225" y="3737"/>
                  <a:pt x="4058" y="3714"/>
                </a:cubicBezTo>
                <a:cubicBezTo>
                  <a:pt x="3951" y="3699"/>
                  <a:pt x="3841" y="3718"/>
                  <a:pt x="3735" y="3728"/>
                </a:cubicBezTo>
                <a:cubicBezTo>
                  <a:pt x="3631" y="3738"/>
                  <a:pt x="3527" y="3748"/>
                  <a:pt x="3423" y="3759"/>
                </a:cubicBezTo>
                <a:cubicBezTo>
                  <a:pt x="3558" y="3882"/>
                  <a:pt x="3688" y="4029"/>
                  <a:pt x="3875" y="4066"/>
                </a:cubicBezTo>
                <a:cubicBezTo>
                  <a:pt x="4069" y="4104"/>
                  <a:pt x="4261" y="4085"/>
                  <a:pt x="4455" y="4059"/>
                </a:cubicBezTo>
                <a:moveTo>
                  <a:pt x="3879" y="376"/>
                </a:moveTo>
                <a:cubicBezTo>
                  <a:pt x="3879" y="374"/>
                  <a:pt x="3879" y="372"/>
                  <a:pt x="3879" y="370"/>
                </a:cubicBezTo>
                <a:cubicBezTo>
                  <a:pt x="3703" y="380"/>
                  <a:pt x="3523" y="377"/>
                  <a:pt x="3360" y="453"/>
                </a:cubicBezTo>
                <a:cubicBezTo>
                  <a:pt x="3211" y="523"/>
                  <a:pt x="3065" y="624"/>
                  <a:pt x="2925" y="712"/>
                </a:cubicBezTo>
                <a:cubicBezTo>
                  <a:pt x="2773" y="807"/>
                  <a:pt x="2640" y="925"/>
                  <a:pt x="2503" y="1040"/>
                </a:cubicBezTo>
                <a:cubicBezTo>
                  <a:pt x="2362" y="1158"/>
                  <a:pt x="2221" y="1274"/>
                  <a:pt x="2082" y="1393"/>
                </a:cubicBezTo>
                <a:cubicBezTo>
                  <a:pt x="2186" y="1393"/>
                  <a:pt x="2290" y="1393"/>
                  <a:pt x="2394" y="1393"/>
                </a:cubicBezTo>
                <a:cubicBezTo>
                  <a:pt x="2428" y="1393"/>
                  <a:pt x="2502" y="1406"/>
                  <a:pt x="2533" y="1393"/>
                </a:cubicBezTo>
                <a:cubicBezTo>
                  <a:pt x="2563" y="1380"/>
                  <a:pt x="2576" y="1336"/>
                  <a:pt x="2592" y="1310"/>
                </a:cubicBezTo>
                <a:cubicBezTo>
                  <a:pt x="2685" y="1159"/>
                  <a:pt x="2809" y="1030"/>
                  <a:pt x="2944" y="914"/>
                </a:cubicBezTo>
                <a:cubicBezTo>
                  <a:pt x="3222" y="675"/>
                  <a:pt x="3542" y="514"/>
                  <a:pt x="3879" y="376"/>
                </a:cubicBezTo>
                <a:moveTo>
                  <a:pt x="3266" y="2788"/>
                </a:moveTo>
                <a:cubicBezTo>
                  <a:pt x="3333" y="2874"/>
                  <a:pt x="3443" y="2937"/>
                  <a:pt x="3538" y="2988"/>
                </a:cubicBezTo>
                <a:cubicBezTo>
                  <a:pt x="3642" y="3044"/>
                  <a:pt x="3762" y="3101"/>
                  <a:pt x="3879" y="3121"/>
                </a:cubicBezTo>
                <a:cubicBezTo>
                  <a:pt x="3996" y="3142"/>
                  <a:pt x="4124" y="3084"/>
                  <a:pt x="4226" y="3030"/>
                </a:cubicBezTo>
                <a:cubicBezTo>
                  <a:pt x="4319" y="2981"/>
                  <a:pt x="4442" y="2912"/>
                  <a:pt x="4497" y="2818"/>
                </a:cubicBezTo>
                <a:cubicBezTo>
                  <a:pt x="4544" y="2737"/>
                  <a:pt x="4543" y="2633"/>
                  <a:pt x="4442" y="2601"/>
                </a:cubicBezTo>
                <a:cubicBezTo>
                  <a:pt x="4323" y="2563"/>
                  <a:pt x="4181" y="2602"/>
                  <a:pt x="4063" y="2624"/>
                </a:cubicBezTo>
                <a:cubicBezTo>
                  <a:pt x="3797" y="2673"/>
                  <a:pt x="3529" y="2723"/>
                  <a:pt x="3266" y="2788"/>
                </a:cubicBezTo>
                <a:moveTo>
                  <a:pt x="7587" y="1304"/>
                </a:moveTo>
                <a:cubicBezTo>
                  <a:pt x="7547" y="1101"/>
                  <a:pt x="7474" y="892"/>
                  <a:pt x="7392" y="702"/>
                </a:cubicBezTo>
                <a:cubicBezTo>
                  <a:pt x="7373" y="656"/>
                  <a:pt x="7360" y="618"/>
                  <a:pt x="7318" y="590"/>
                </a:cubicBezTo>
                <a:cubicBezTo>
                  <a:pt x="7276" y="561"/>
                  <a:pt x="7229" y="537"/>
                  <a:pt x="7183" y="514"/>
                </a:cubicBezTo>
                <a:cubicBezTo>
                  <a:pt x="7092" y="469"/>
                  <a:pt x="6996" y="433"/>
                  <a:pt x="6896" y="413"/>
                </a:cubicBezTo>
                <a:cubicBezTo>
                  <a:pt x="6965" y="743"/>
                  <a:pt x="7132" y="1052"/>
                  <a:pt x="7185" y="1386"/>
                </a:cubicBezTo>
                <a:cubicBezTo>
                  <a:pt x="7316" y="1360"/>
                  <a:pt x="7450" y="1332"/>
                  <a:pt x="7587" y="1304"/>
                </a:cubicBezTo>
                <a:moveTo>
                  <a:pt x="3976" y="1442"/>
                </a:moveTo>
                <a:cubicBezTo>
                  <a:pt x="4033" y="1024"/>
                  <a:pt x="4191" y="654"/>
                  <a:pt x="4462" y="330"/>
                </a:cubicBezTo>
                <a:cubicBezTo>
                  <a:pt x="4339" y="329"/>
                  <a:pt x="4193" y="334"/>
                  <a:pt x="4106" y="430"/>
                </a:cubicBezTo>
                <a:cubicBezTo>
                  <a:pt x="4024" y="521"/>
                  <a:pt x="3953" y="621"/>
                  <a:pt x="3886" y="723"/>
                </a:cubicBezTo>
                <a:cubicBezTo>
                  <a:pt x="3743" y="940"/>
                  <a:pt x="3629" y="1169"/>
                  <a:pt x="3526" y="1407"/>
                </a:cubicBezTo>
                <a:cubicBezTo>
                  <a:pt x="3680" y="1419"/>
                  <a:pt x="3827" y="1431"/>
                  <a:pt x="3976" y="1442"/>
                </a:cubicBezTo>
                <a:moveTo>
                  <a:pt x="2145" y="1473"/>
                </a:moveTo>
                <a:cubicBezTo>
                  <a:pt x="2063" y="1473"/>
                  <a:pt x="1975" y="1470"/>
                  <a:pt x="1894" y="1479"/>
                </a:cubicBezTo>
                <a:cubicBezTo>
                  <a:pt x="1822" y="1488"/>
                  <a:pt x="1763" y="1522"/>
                  <a:pt x="1698" y="1552"/>
                </a:cubicBezTo>
                <a:cubicBezTo>
                  <a:pt x="1550" y="1618"/>
                  <a:pt x="1392" y="1663"/>
                  <a:pt x="1240" y="1717"/>
                </a:cubicBezTo>
                <a:cubicBezTo>
                  <a:pt x="1106" y="1765"/>
                  <a:pt x="998" y="1868"/>
                  <a:pt x="906" y="1975"/>
                </a:cubicBezTo>
                <a:cubicBezTo>
                  <a:pt x="825" y="2068"/>
                  <a:pt x="735" y="2186"/>
                  <a:pt x="700" y="2306"/>
                </a:cubicBezTo>
                <a:cubicBezTo>
                  <a:pt x="842" y="2319"/>
                  <a:pt x="982" y="2331"/>
                  <a:pt x="1114" y="2343"/>
                </a:cubicBezTo>
                <a:cubicBezTo>
                  <a:pt x="1378" y="1951"/>
                  <a:pt x="1719" y="1664"/>
                  <a:pt x="2145" y="1473"/>
                </a:cubicBezTo>
                <a:moveTo>
                  <a:pt x="3337" y="2458"/>
                </a:moveTo>
                <a:cubicBezTo>
                  <a:pt x="3339" y="2460"/>
                  <a:pt x="3340" y="2463"/>
                  <a:pt x="3341" y="2465"/>
                </a:cubicBezTo>
                <a:cubicBezTo>
                  <a:pt x="3437" y="2482"/>
                  <a:pt x="3570" y="2533"/>
                  <a:pt x="3662" y="2495"/>
                </a:cubicBezTo>
                <a:cubicBezTo>
                  <a:pt x="3756" y="2456"/>
                  <a:pt x="3846" y="2410"/>
                  <a:pt x="3940" y="2371"/>
                </a:cubicBezTo>
                <a:cubicBezTo>
                  <a:pt x="4125" y="2294"/>
                  <a:pt x="4322" y="2263"/>
                  <a:pt x="4505" y="2185"/>
                </a:cubicBezTo>
                <a:cubicBezTo>
                  <a:pt x="4699" y="2102"/>
                  <a:pt x="4903" y="2046"/>
                  <a:pt x="5105" y="1987"/>
                </a:cubicBezTo>
                <a:cubicBezTo>
                  <a:pt x="5287" y="1934"/>
                  <a:pt x="5466" y="1895"/>
                  <a:pt x="5547" y="1704"/>
                </a:cubicBezTo>
                <a:cubicBezTo>
                  <a:pt x="5444" y="1710"/>
                  <a:pt x="5338" y="1740"/>
                  <a:pt x="5237" y="1759"/>
                </a:cubicBezTo>
                <a:cubicBezTo>
                  <a:pt x="5137" y="1777"/>
                  <a:pt x="5036" y="1796"/>
                  <a:pt x="4936" y="1816"/>
                </a:cubicBezTo>
                <a:cubicBezTo>
                  <a:pt x="4750" y="1854"/>
                  <a:pt x="4566" y="1904"/>
                  <a:pt x="4386" y="1965"/>
                </a:cubicBezTo>
                <a:cubicBezTo>
                  <a:pt x="4021" y="2089"/>
                  <a:pt x="3663" y="2252"/>
                  <a:pt x="3337" y="2458"/>
                </a:cubicBezTo>
                <a:moveTo>
                  <a:pt x="5986" y="3537"/>
                </a:moveTo>
                <a:cubicBezTo>
                  <a:pt x="5915" y="3613"/>
                  <a:pt x="5849" y="3694"/>
                  <a:pt x="5770" y="3763"/>
                </a:cubicBezTo>
                <a:cubicBezTo>
                  <a:pt x="5735" y="3794"/>
                  <a:pt x="5698" y="3823"/>
                  <a:pt x="5660" y="3851"/>
                </a:cubicBezTo>
                <a:cubicBezTo>
                  <a:pt x="5638" y="3869"/>
                  <a:pt x="5589" y="3921"/>
                  <a:pt x="5559" y="3919"/>
                </a:cubicBezTo>
                <a:cubicBezTo>
                  <a:pt x="5459" y="3913"/>
                  <a:pt x="5536" y="3723"/>
                  <a:pt x="5548" y="3676"/>
                </a:cubicBezTo>
                <a:cubicBezTo>
                  <a:pt x="5574" y="3570"/>
                  <a:pt x="5612" y="3460"/>
                  <a:pt x="5624" y="3351"/>
                </a:cubicBezTo>
                <a:cubicBezTo>
                  <a:pt x="5560" y="3358"/>
                  <a:pt x="5398" y="3395"/>
                  <a:pt x="5378" y="3469"/>
                </a:cubicBezTo>
                <a:cubicBezTo>
                  <a:pt x="5368" y="3508"/>
                  <a:pt x="5398" y="3591"/>
                  <a:pt x="5404" y="3631"/>
                </a:cubicBezTo>
                <a:cubicBezTo>
                  <a:pt x="5414" y="3694"/>
                  <a:pt x="5423" y="3758"/>
                  <a:pt x="5433" y="3822"/>
                </a:cubicBezTo>
                <a:cubicBezTo>
                  <a:pt x="5439" y="3867"/>
                  <a:pt x="5461" y="3924"/>
                  <a:pt x="5440" y="3968"/>
                </a:cubicBezTo>
                <a:cubicBezTo>
                  <a:pt x="5432" y="3984"/>
                  <a:pt x="5403" y="4021"/>
                  <a:pt x="5385" y="4026"/>
                </a:cubicBezTo>
                <a:cubicBezTo>
                  <a:pt x="5348" y="4035"/>
                  <a:pt x="5282" y="3991"/>
                  <a:pt x="5250" y="3979"/>
                </a:cubicBezTo>
                <a:cubicBezTo>
                  <a:pt x="5203" y="3962"/>
                  <a:pt x="5155" y="3938"/>
                  <a:pt x="5105" y="3931"/>
                </a:cubicBezTo>
                <a:cubicBezTo>
                  <a:pt x="5087" y="4051"/>
                  <a:pt x="5069" y="4168"/>
                  <a:pt x="5050" y="4290"/>
                </a:cubicBezTo>
                <a:cubicBezTo>
                  <a:pt x="5134" y="4250"/>
                  <a:pt x="5215" y="4203"/>
                  <a:pt x="5298" y="4160"/>
                </a:cubicBezTo>
                <a:cubicBezTo>
                  <a:pt x="5363" y="4127"/>
                  <a:pt x="5434" y="4125"/>
                  <a:pt x="5408" y="4216"/>
                </a:cubicBezTo>
                <a:cubicBezTo>
                  <a:pt x="5358" y="4386"/>
                  <a:pt x="5233" y="4542"/>
                  <a:pt x="5139" y="4691"/>
                </a:cubicBezTo>
                <a:cubicBezTo>
                  <a:pt x="5195" y="4764"/>
                  <a:pt x="5268" y="4817"/>
                  <a:pt x="5364" y="4839"/>
                </a:cubicBezTo>
                <a:cubicBezTo>
                  <a:pt x="5390" y="4723"/>
                  <a:pt x="5401" y="4603"/>
                  <a:pt x="5416" y="4486"/>
                </a:cubicBezTo>
                <a:cubicBezTo>
                  <a:pt x="5424" y="4426"/>
                  <a:pt x="5432" y="4366"/>
                  <a:pt x="5440" y="4307"/>
                </a:cubicBezTo>
                <a:cubicBezTo>
                  <a:pt x="5445" y="4270"/>
                  <a:pt x="5438" y="4194"/>
                  <a:pt x="5481" y="4176"/>
                </a:cubicBezTo>
                <a:cubicBezTo>
                  <a:pt x="5591" y="4131"/>
                  <a:pt x="5712" y="4663"/>
                  <a:pt x="5730" y="4741"/>
                </a:cubicBezTo>
                <a:cubicBezTo>
                  <a:pt x="5827" y="4667"/>
                  <a:pt x="5899" y="4578"/>
                  <a:pt x="5957" y="4476"/>
                </a:cubicBezTo>
                <a:cubicBezTo>
                  <a:pt x="5874" y="4408"/>
                  <a:pt x="5790" y="4340"/>
                  <a:pt x="5707" y="4273"/>
                </a:cubicBezTo>
                <a:cubicBezTo>
                  <a:pt x="5669" y="4243"/>
                  <a:pt x="5622" y="4214"/>
                  <a:pt x="5589" y="4178"/>
                </a:cubicBezTo>
                <a:cubicBezTo>
                  <a:pt x="5557" y="4141"/>
                  <a:pt x="5569" y="4113"/>
                  <a:pt x="5569" y="4068"/>
                </a:cubicBezTo>
                <a:cubicBezTo>
                  <a:pt x="5568" y="4012"/>
                  <a:pt x="5563" y="4002"/>
                  <a:pt x="5623" y="3987"/>
                </a:cubicBezTo>
                <a:cubicBezTo>
                  <a:pt x="5676" y="3974"/>
                  <a:pt x="5730" y="3964"/>
                  <a:pt x="5783" y="3952"/>
                </a:cubicBezTo>
                <a:cubicBezTo>
                  <a:pt x="5886" y="3930"/>
                  <a:pt x="5990" y="3908"/>
                  <a:pt x="6094" y="3887"/>
                </a:cubicBezTo>
                <a:cubicBezTo>
                  <a:pt x="6084" y="3761"/>
                  <a:pt x="6055" y="3644"/>
                  <a:pt x="5986" y="3537"/>
                </a:cubicBezTo>
                <a:moveTo>
                  <a:pt x="5439" y="1648"/>
                </a:moveTo>
                <a:cubicBezTo>
                  <a:pt x="5178" y="1541"/>
                  <a:pt x="4864" y="1562"/>
                  <a:pt x="4589" y="1586"/>
                </a:cubicBezTo>
                <a:cubicBezTo>
                  <a:pt x="4320" y="1610"/>
                  <a:pt x="4057" y="1656"/>
                  <a:pt x="3800" y="1740"/>
                </a:cubicBezTo>
                <a:cubicBezTo>
                  <a:pt x="3557" y="1821"/>
                  <a:pt x="3321" y="1922"/>
                  <a:pt x="3095" y="2043"/>
                </a:cubicBezTo>
                <a:cubicBezTo>
                  <a:pt x="2988" y="2100"/>
                  <a:pt x="2884" y="2162"/>
                  <a:pt x="2782" y="2229"/>
                </a:cubicBezTo>
                <a:cubicBezTo>
                  <a:pt x="2731" y="2262"/>
                  <a:pt x="2681" y="2296"/>
                  <a:pt x="2631" y="2332"/>
                </a:cubicBezTo>
                <a:cubicBezTo>
                  <a:pt x="2580" y="2367"/>
                  <a:pt x="2526" y="2425"/>
                  <a:pt x="2468" y="2447"/>
                </a:cubicBezTo>
                <a:cubicBezTo>
                  <a:pt x="2471" y="2451"/>
                  <a:pt x="2473" y="2455"/>
                  <a:pt x="2475" y="2459"/>
                </a:cubicBezTo>
                <a:cubicBezTo>
                  <a:pt x="2621" y="2461"/>
                  <a:pt x="2767" y="2467"/>
                  <a:pt x="2913" y="2460"/>
                </a:cubicBezTo>
                <a:cubicBezTo>
                  <a:pt x="3024" y="2454"/>
                  <a:pt x="3167" y="2473"/>
                  <a:pt x="3267" y="2415"/>
                </a:cubicBezTo>
                <a:cubicBezTo>
                  <a:pt x="3373" y="2352"/>
                  <a:pt x="3472" y="2285"/>
                  <a:pt x="3582" y="2229"/>
                </a:cubicBezTo>
                <a:cubicBezTo>
                  <a:pt x="3698" y="2169"/>
                  <a:pt x="3815" y="2111"/>
                  <a:pt x="3934" y="2058"/>
                </a:cubicBezTo>
                <a:cubicBezTo>
                  <a:pt x="4417" y="1842"/>
                  <a:pt x="4920" y="1731"/>
                  <a:pt x="5439" y="1648"/>
                </a:cubicBezTo>
                <a:moveTo>
                  <a:pt x="455" y="2575"/>
                </a:moveTo>
                <a:cubicBezTo>
                  <a:pt x="326" y="3002"/>
                  <a:pt x="934" y="3213"/>
                  <a:pt x="1245" y="3283"/>
                </a:cubicBezTo>
                <a:cubicBezTo>
                  <a:pt x="1640" y="3372"/>
                  <a:pt x="2069" y="3371"/>
                  <a:pt x="2463" y="3278"/>
                </a:cubicBezTo>
                <a:cubicBezTo>
                  <a:pt x="2567" y="3254"/>
                  <a:pt x="2669" y="3223"/>
                  <a:pt x="2768" y="3182"/>
                </a:cubicBezTo>
                <a:cubicBezTo>
                  <a:pt x="2844" y="3151"/>
                  <a:pt x="2943" y="3114"/>
                  <a:pt x="3004" y="3058"/>
                </a:cubicBezTo>
                <a:cubicBezTo>
                  <a:pt x="3065" y="3001"/>
                  <a:pt x="3016" y="2911"/>
                  <a:pt x="2969" y="2856"/>
                </a:cubicBezTo>
                <a:cubicBezTo>
                  <a:pt x="2921" y="2798"/>
                  <a:pt x="2820" y="2794"/>
                  <a:pt x="2751" y="2784"/>
                </a:cubicBezTo>
                <a:cubicBezTo>
                  <a:pt x="2352" y="2724"/>
                  <a:pt x="1916" y="2777"/>
                  <a:pt x="1540" y="2921"/>
                </a:cubicBezTo>
                <a:cubicBezTo>
                  <a:pt x="1486" y="2942"/>
                  <a:pt x="1462" y="2951"/>
                  <a:pt x="1408" y="2928"/>
                </a:cubicBezTo>
                <a:cubicBezTo>
                  <a:pt x="1365" y="2910"/>
                  <a:pt x="1323" y="2887"/>
                  <a:pt x="1282" y="2866"/>
                </a:cubicBezTo>
                <a:cubicBezTo>
                  <a:pt x="1197" y="2823"/>
                  <a:pt x="1113" y="2781"/>
                  <a:pt x="1024" y="2748"/>
                </a:cubicBezTo>
                <a:cubicBezTo>
                  <a:pt x="839" y="2677"/>
                  <a:pt x="646" y="2627"/>
                  <a:pt x="455" y="2575"/>
                </a:cubicBezTo>
                <a:moveTo>
                  <a:pt x="7311" y="3568"/>
                </a:moveTo>
                <a:cubicBezTo>
                  <a:pt x="7417" y="3522"/>
                  <a:pt x="7522" y="3475"/>
                  <a:pt x="7624" y="3419"/>
                </a:cubicBezTo>
                <a:cubicBezTo>
                  <a:pt x="7720" y="3367"/>
                  <a:pt x="7778" y="3290"/>
                  <a:pt x="7819" y="3189"/>
                </a:cubicBezTo>
                <a:cubicBezTo>
                  <a:pt x="7905" y="2976"/>
                  <a:pt x="7943" y="2736"/>
                  <a:pt x="8003" y="2513"/>
                </a:cubicBezTo>
                <a:cubicBezTo>
                  <a:pt x="8062" y="2290"/>
                  <a:pt x="8133" y="2064"/>
                  <a:pt x="8055" y="1838"/>
                </a:cubicBezTo>
                <a:cubicBezTo>
                  <a:pt x="8021" y="1742"/>
                  <a:pt x="8022" y="1634"/>
                  <a:pt x="7975" y="1543"/>
                </a:cubicBezTo>
                <a:cubicBezTo>
                  <a:pt x="7926" y="1446"/>
                  <a:pt x="7829" y="1370"/>
                  <a:pt x="7755" y="1292"/>
                </a:cubicBezTo>
                <a:cubicBezTo>
                  <a:pt x="7669" y="1355"/>
                  <a:pt x="7599" y="1385"/>
                  <a:pt x="7494" y="1403"/>
                </a:cubicBezTo>
                <a:cubicBezTo>
                  <a:pt x="7402" y="1419"/>
                  <a:pt x="7312" y="1436"/>
                  <a:pt x="7221" y="1455"/>
                </a:cubicBezTo>
                <a:cubicBezTo>
                  <a:pt x="7291" y="1556"/>
                  <a:pt x="7320" y="1665"/>
                  <a:pt x="7329" y="1781"/>
                </a:cubicBezTo>
                <a:cubicBezTo>
                  <a:pt x="7380" y="1775"/>
                  <a:pt x="7662" y="1707"/>
                  <a:pt x="7665" y="1785"/>
                </a:cubicBezTo>
                <a:cubicBezTo>
                  <a:pt x="7667" y="1856"/>
                  <a:pt x="7421" y="1894"/>
                  <a:pt x="7370" y="1909"/>
                </a:cubicBezTo>
                <a:cubicBezTo>
                  <a:pt x="7447" y="2184"/>
                  <a:pt x="7413" y="2447"/>
                  <a:pt x="7378" y="2726"/>
                </a:cubicBezTo>
                <a:cubicBezTo>
                  <a:pt x="7342" y="3006"/>
                  <a:pt x="7344" y="3288"/>
                  <a:pt x="7311" y="3568"/>
                </a:cubicBezTo>
                <a:moveTo>
                  <a:pt x="4366" y="3126"/>
                </a:moveTo>
                <a:cubicBezTo>
                  <a:pt x="4364" y="3124"/>
                  <a:pt x="4363" y="3121"/>
                  <a:pt x="4362" y="3118"/>
                </a:cubicBezTo>
                <a:cubicBezTo>
                  <a:pt x="4292" y="3118"/>
                  <a:pt x="4209" y="3156"/>
                  <a:pt x="4141" y="3173"/>
                </a:cubicBezTo>
                <a:cubicBezTo>
                  <a:pt x="4070" y="3190"/>
                  <a:pt x="3999" y="3205"/>
                  <a:pt x="3927" y="3203"/>
                </a:cubicBezTo>
                <a:cubicBezTo>
                  <a:pt x="3776" y="3199"/>
                  <a:pt x="3634" y="3123"/>
                  <a:pt x="3504" y="3056"/>
                </a:cubicBezTo>
                <a:cubicBezTo>
                  <a:pt x="3438" y="3022"/>
                  <a:pt x="3374" y="2985"/>
                  <a:pt x="3315" y="2941"/>
                </a:cubicBezTo>
                <a:cubicBezTo>
                  <a:pt x="3273" y="2909"/>
                  <a:pt x="3181" y="2847"/>
                  <a:pt x="3183" y="2789"/>
                </a:cubicBezTo>
                <a:cubicBezTo>
                  <a:pt x="3186" y="2731"/>
                  <a:pt x="3277" y="2701"/>
                  <a:pt x="3319" y="2677"/>
                </a:cubicBezTo>
                <a:cubicBezTo>
                  <a:pt x="3382" y="2642"/>
                  <a:pt x="3448" y="2609"/>
                  <a:pt x="3509" y="2570"/>
                </a:cubicBezTo>
                <a:cubicBezTo>
                  <a:pt x="3386" y="2549"/>
                  <a:pt x="3262" y="2530"/>
                  <a:pt x="3136" y="2528"/>
                </a:cubicBezTo>
                <a:cubicBezTo>
                  <a:pt x="3008" y="2525"/>
                  <a:pt x="2881" y="2543"/>
                  <a:pt x="2753" y="2544"/>
                </a:cubicBezTo>
                <a:cubicBezTo>
                  <a:pt x="2498" y="2546"/>
                  <a:pt x="2245" y="2512"/>
                  <a:pt x="1992" y="2484"/>
                </a:cubicBezTo>
                <a:cubicBezTo>
                  <a:pt x="1737" y="2457"/>
                  <a:pt x="1481" y="2443"/>
                  <a:pt x="1225" y="2427"/>
                </a:cubicBezTo>
                <a:cubicBezTo>
                  <a:pt x="960" y="2411"/>
                  <a:pt x="701" y="2381"/>
                  <a:pt x="438" y="2341"/>
                </a:cubicBezTo>
                <a:cubicBezTo>
                  <a:pt x="427" y="2397"/>
                  <a:pt x="415" y="2453"/>
                  <a:pt x="404" y="2508"/>
                </a:cubicBezTo>
                <a:cubicBezTo>
                  <a:pt x="515" y="2508"/>
                  <a:pt x="627" y="2543"/>
                  <a:pt x="734" y="2573"/>
                </a:cubicBezTo>
                <a:cubicBezTo>
                  <a:pt x="846" y="2604"/>
                  <a:pt x="958" y="2638"/>
                  <a:pt x="1067" y="2680"/>
                </a:cubicBezTo>
                <a:cubicBezTo>
                  <a:pt x="1176" y="2722"/>
                  <a:pt x="1280" y="2773"/>
                  <a:pt x="1383" y="2829"/>
                </a:cubicBezTo>
                <a:cubicBezTo>
                  <a:pt x="1435" y="2858"/>
                  <a:pt x="1455" y="2870"/>
                  <a:pt x="1513" y="2849"/>
                </a:cubicBezTo>
                <a:cubicBezTo>
                  <a:pt x="1566" y="2830"/>
                  <a:pt x="1618" y="2810"/>
                  <a:pt x="1673" y="2794"/>
                </a:cubicBezTo>
                <a:cubicBezTo>
                  <a:pt x="1880" y="2734"/>
                  <a:pt x="2094" y="2697"/>
                  <a:pt x="2309" y="2686"/>
                </a:cubicBezTo>
                <a:cubicBezTo>
                  <a:pt x="2520" y="2674"/>
                  <a:pt x="2749" y="2679"/>
                  <a:pt x="2949" y="2757"/>
                </a:cubicBezTo>
                <a:cubicBezTo>
                  <a:pt x="3026" y="2786"/>
                  <a:pt x="3106" y="2906"/>
                  <a:pt x="3113" y="2990"/>
                </a:cubicBezTo>
                <a:cubicBezTo>
                  <a:pt x="3122" y="3092"/>
                  <a:pt x="3039" y="3128"/>
                  <a:pt x="2963" y="3173"/>
                </a:cubicBezTo>
                <a:cubicBezTo>
                  <a:pt x="2791" y="3273"/>
                  <a:pt x="2595" y="3335"/>
                  <a:pt x="2400" y="3373"/>
                </a:cubicBezTo>
                <a:cubicBezTo>
                  <a:pt x="1984" y="3455"/>
                  <a:pt x="1543" y="3445"/>
                  <a:pt x="1132" y="3337"/>
                </a:cubicBezTo>
                <a:cubicBezTo>
                  <a:pt x="817" y="3253"/>
                  <a:pt x="406" y="3075"/>
                  <a:pt x="354" y="2710"/>
                </a:cubicBezTo>
                <a:cubicBezTo>
                  <a:pt x="328" y="2764"/>
                  <a:pt x="299" y="2816"/>
                  <a:pt x="247" y="2850"/>
                </a:cubicBezTo>
                <a:cubicBezTo>
                  <a:pt x="225" y="2865"/>
                  <a:pt x="200" y="2880"/>
                  <a:pt x="173" y="2875"/>
                </a:cubicBezTo>
                <a:cubicBezTo>
                  <a:pt x="153" y="2871"/>
                  <a:pt x="137" y="2843"/>
                  <a:pt x="119" y="2847"/>
                </a:cubicBezTo>
                <a:cubicBezTo>
                  <a:pt x="119" y="2908"/>
                  <a:pt x="114" y="2963"/>
                  <a:pt x="163" y="3007"/>
                </a:cubicBezTo>
                <a:cubicBezTo>
                  <a:pt x="220" y="3059"/>
                  <a:pt x="289" y="3102"/>
                  <a:pt x="357" y="3139"/>
                </a:cubicBezTo>
                <a:cubicBezTo>
                  <a:pt x="497" y="3215"/>
                  <a:pt x="649" y="3265"/>
                  <a:pt x="803" y="3307"/>
                </a:cubicBezTo>
                <a:cubicBezTo>
                  <a:pt x="1387" y="3464"/>
                  <a:pt x="2003" y="3502"/>
                  <a:pt x="2605" y="3481"/>
                </a:cubicBezTo>
                <a:cubicBezTo>
                  <a:pt x="2914" y="3471"/>
                  <a:pt x="3223" y="3440"/>
                  <a:pt x="3527" y="3385"/>
                </a:cubicBezTo>
                <a:cubicBezTo>
                  <a:pt x="3821" y="3332"/>
                  <a:pt x="4092" y="3243"/>
                  <a:pt x="4366" y="3126"/>
                </a:cubicBezTo>
                <a:moveTo>
                  <a:pt x="1209" y="2339"/>
                </a:moveTo>
                <a:lnTo>
                  <a:pt x="1215" y="2346"/>
                </a:lnTo>
                <a:cubicBezTo>
                  <a:pt x="1514" y="2364"/>
                  <a:pt x="1814" y="2388"/>
                  <a:pt x="2112" y="2419"/>
                </a:cubicBezTo>
                <a:cubicBezTo>
                  <a:pt x="2178" y="2426"/>
                  <a:pt x="2245" y="2436"/>
                  <a:pt x="2311" y="2441"/>
                </a:cubicBezTo>
                <a:cubicBezTo>
                  <a:pt x="2375" y="2445"/>
                  <a:pt x="2403" y="2405"/>
                  <a:pt x="2452" y="2367"/>
                </a:cubicBezTo>
                <a:cubicBezTo>
                  <a:pt x="2559" y="2283"/>
                  <a:pt x="2670" y="2206"/>
                  <a:pt x="2785" y="2134"/>
                </a:cubicBezTo>
                <a:cubicBezTo>
                  <a:pt x="3016" y="1988"/>
                  <a:pt x="3262" y="1865"/>
                  <a:pt x="3514" y="1761"/>
                </a:cubicBezTo>
                <a:cubicBezTo>
                  <a:pt x="3782" y="1651"/>
                  <a:pt x="4053" y="1587"/>
                  <a:pt x="4337" y="1533"/>
                </a:cubicBezTo>
                <a:cubicBezTo>
                  <a:pt x="3717" y="1502"/>
                  <a:pt x="3100" y="1459"/>
                  <a:pt x="2479" y="1472"/>
                </a:cubicBezTo>
                <a:cubicBezTo>
                  <a:pt x="2227" y="1477"/>
                  <a:pt x="1974" y="1634"/>
                  <a:pt x="1772" y="1776"/>
                </a:cubicBezTo>
                <a:cubicBezTo>
                  <a:pt x="1549" y="1932"/>
                  <a:pt x="1376" y="2126"/>
                  <a:pt x="1209" y="2339"/>
                </a:cubicBezTo>
                <a:moveTo>
                  <a:pt x="7294" y="1927"/>
                </a:moveTo>
                <a:cubicBezTo>
                  <a:pt x="7177" y="1962"/>
                  <a:pt x="7060" y="1993"/>
                  <a:pt x="6947" y="2032"/>
                </a:cubicBezTo>
                <a:cubicBezTo>
                  <a:pt x="6738" y="2103"/>
                  <a:pt x="6531" y="2179"/>
                  <a:pt x="6324" y="2251"/>
                </a:cubicBezTo>
                <a:cubicBezTo>
                  <a:pt x="6260" y="2274"/>
                  <a:pt x="6259" y="2273"/>
                  <a:pt x="6270" y="2342"/>
                </a:cubicBezTo>
                <a:cubicBezTo>
                  <a:pt x="6299" y="2515"/>
                  <a:pt x="6300" y="2689"/>
                  <a:pt x="6292" y="2863"/>
                </a:cubicBezTo>
                <a:cubicBezTo>
                  <a:pt x="6284" y="3030"/>
                  <a:pt x="6276" y="3196"/>
                  <a:pt x="6268" y="3363"/>
                </a:cubicBezTo>
                <a:cubicBezTo>
                  <a:pt x="6267" y="3372"/>
                  <a:pt x="6269" y="3381"/>
                  <a:pt x="6273" y="3389"/>
                </a:cubicBezTo>
                <a:cubicBezTo>
                  <a:pt x="6356" y="3573"/>
                  <a:pt x="6386" y="3766"/>
                  <a:pt x="6379" y="3967"/>
                </a:cubicBezTo>
                <a:cubicBezTo>
                  <a:pt x="6378" y="3991"/>
                  <a:pt x="6376" y="4015"/>
                  <a:pt x="6375" y="4041"/>
                </a:cubicBezTo>
                <a:cubicBezTo>
                  <a:pt x="6381" y="4039"/>
                  <a:pt x="6384" y="4038"/>
                  <a:pt x="6387" y="4037"/>
                </a:cubicBezTo>
                <a:cubicBezTo>
                  <a:pt x="6535" y="3959"/>
                  <a:pt x="6682" y="3879"/>
                  <a:pt x="6830" y="3802"/>
                </a:cubicBezTo>
                <a:cubicBezTo>
                  <a:pt x="6950" y="3741"/>
                  <a:pt x="7073" y="3684"/>
                  <a:pt x="7193" y="3625"/>
                </a:cubicBezTo>
                <a:cubicBezTo>
                  <a:pt x="7202" y="3620"/>
                  <a:pt x="7214" y="3613"/>
                  <a:pt x="7216" y="3605"/>
                </a:cubicBezTo>
                <a:cubicBezTo>
                  <a:pt x="7226" y="3569"/>
                  <a:pt x="7234" y="3534"/>
                  <a:pt x="7240" y="3497"/>
                </a:cubicBezTo>
                <a:cubicBezTo>
                  <a:pt x="7265" y="3345"/>
                  <a:pt x="7270" y="3192"/>
                  <a:pt x="7274" y="3039"/>
                </a:cubicBezTo>
                <a:cubicBezTo>
                  <a:pt x="7278" y="2937"/>
                  <a:pt x="7283" y="2834"/>
                  <a:pt x="7297" y="2733"/>
                </a:cubicBezTo>
                <a:cubicBezTo>
                  <a:pt x="7326" y="2530"/>
                  <a:pt x="7353" y="2327"/>
                  <a:pt x="7336" y="2121"/>
                </a:cubicBezTo>
                <a:cubicBezTo>
                  <a:pt x="7331" y="2056"/>
                  <a:pt x="7325" y="1992"/>
                  <a:pt x="7294" y="1927"/>
                </a:cubicBezTo>
                <a:moveTo>
                  <a:pt x="140" y="4030"/>
                </a:moveTo>
                <a:cubicBezTo>
                  <a:pt x="343" y="4193"/>
                  <a:pt x="586" y="4293"/>
                  <a:pt x="841" y="4348"/>
                </a:cubicBezTo>
                <a:cubicBezTo>
                  <a:pt x="1330" y="4453"/>
                  <a:pt x="1828" y="4540"/>
                  <a:pt x="2328" y="4576"/>
                </a:cubicBezTo>
                <a:cubicBezTo>
                  <a:pt x="2585" y="4594"/>
                  <a:pt x="2838" y="4577"/>
                  <a:pt x="3093" y="4558"/>
                </a:cubicBezTo>
                <a:cubicBezTo>
                  <a:pt x="3348" y="4539"/>
                  <a:pt x="3606" y="4524"/>
                  <a:pt x="3857" y="4484"/>
                </a:cubicBezTo>
                <a:cubicBezTo>
                  <a:pt x="3842" y="4463"/>
                  <a:pt x="3778" y="4463"/>
                  <a:pt x="3753" y="4457"/>
                </a:cubicBezTo>
                <a:cubicBezTo>
                  <a:pt x="3718" y="4449"/>
                  <a:pt x="3683" y="4439"/>
                  <a:pt x="3648" y="4428"/>
                </a:cubicBezTo>
                <a:cubicBezTo>
                  <a:pt x="3576" y="4405"/>
                  <a:pt x="3510" y="4370"/>
                  <a:pt x="3442" y="4336"/>
                </a:cubicBezTo>
                <a:cubicBezTo>
                  <a:pt x="3307" y="4267"/>
                  <a:pt x="3172" y="4196"/>
                  <a:pt x="3036" y="4129"/>
                </a:cubicBezTo>
                <a:cubicBezTo>
                  <a:pt x="2794" y="4012"/>
                  <a:pt x="2524" y="4004"/>
                  <a:pt x="2262" y="3975"/>
                </a:cubicBezTo>
                <a:cubicBezTo>
                  <a:pt x="1988" y="3943"/>
                  <a:pt x="1713" y="3913"/>
                  <a:pt x="1439" y="3881"/>
                </a:cubicBezTo>
                <a:cubicBezTo>
                  <a:pt x="1161" y="3848"/>
                  <a:pt x="885" y="3810"/>
                  <a:pt x="609" y="3761"/>
                </a:cubicBezTo>
                <a:cubicBezTo>
                  <a:pt x="514" y="3743"/>
                  <a:pt x="419" y="3740"/>
                  <a:pt x="333" y="3791"/>
                </a:cubicBezTo>
                <a:cubicBezTo>
                  <a:pt x="241" y="3846"/>
                  <a:pt x="191" y="3940"/>
                  <a:pt x="140" y="4030"/>
                </a:cubicBezTo>
                <a:moveTo>
                  <a:pt x="6120" y="400"/>
                </a:moveTo>
                <a:cubicBezTo>
                  <a:pt x="5871" y="382"/>
                  <a:pt x="5623" y="354"/>
                  <a:pt x="5374" y="339"/>
                </a:cubicBezTo>
                <a:cubicBezTo>
                  <a:pt x="5126" y="325"/>
                  <a:pt x="4878" y="324"/>
                  <a:pt x="4629" y="323"/>
                </a:cubicBezTo>
                <a:cubicBezTo>
                  <a:pt x="4561" y="323"/>
                  <a:pt x="4543" y="345"/>
                  <a:pt x="4503" y="396"/>
                </a:cubicBezTo>
                <a:cubicBezTo>
                  <a:pt x="4467" y="441"/>
                  <a:pt x="4433" y="488"/>
                  <a:pt x="4400" y="537"/>
                </a:cubicBezTo>
                <a:cubicBezTo>
                  <a:pt x="4340" y="626"/>
                  <a:pt x="4287" y="719"/>
                  <a:pt x="4241" y="816"/>
                </a:cubicBezTo>
                <a:cubicBezTo>
                  <a:pt x="4144" y="1019"/>
                  <a:pt x="4093" y="1230"/>
                  <a:pt x="4053" y="1450"/>
                </a:cubicBezTo>
                <a:cubicBezTo>
                  <a:pt x="4558" y="1450"/>
                  <a:pt x="5084" y="1447"/>
                  <a:pt x="5574" y="1573"/>
                </a:cubicBezTo>
                <a:cubicBezTo>
                  <a:pt x="5668" y="1380"/>
                  <a:pt x="5738" y="1173"/>
                  <a:pt x="5820" y="974"/>
                </a:cubicBezTo>
                <a:cubicBezTo>
                  <a:pt x="5903" y="771"/>
                  <a:pt x="6004" y="587"/>
                  <a:pt x="6120" y="400"/>
                </a:cubicBezTo>
                <a:moveTo>
                  <a:pt x="185" y="4169"/>
                </a:moveTo>
                <a:cubicBezTo>
                  <a:pt x="183" y="4168"/>
                  <a:pt x="181" y="4167"/>
                  <a:pt x="179" y="4167"/>
                </a:cubicBezTo>
                <a:cubicBezTo>
                  <a:pt x="180" y="4169"/>
                  <a:pt x="180" y="4171"/>
                  <a:pt x="180" y="4173"/>
                </a:cubicBezTo>
                <a:cubicBezTo>
                  <a:pt x="231" y="4308"/>
                  <a:pt x="357" y="4348"/>
                  <a:pt x="483" y="4391"/>
                </a:cubicBezTo>
                <a:cubicBezTo>
                  <a:pt x="628" y="4442"/>
                  <a:pt x="777" y="4483"/>
                  <a:pt x="927" y="4519"/>
                </a:cubicBezTo>
                <a:cubicBezTo>
                  <a:pt x="1216" y="4587"/>
                  <a:pt x="1511" y="4631"/>
                  <a:pt x="1806" y="4666"/>
                </a:cubicBezTo>
                <a:cubicBezTo>
                  <a:pt x="2343" y="4731"/>
                  <a:pt x="2884" y="4778"/>
                  <a:pt x="3425" y="4785"/>
                </a:cubicBezTo>
                <a:cubicBezTo>
                  <a:pt x="3702" y="4789"/>
                  <a:pt x="3980" y="4787"/>
                  <a:pt x="4257" y="4774"/>
                </a:cubicBezTo>
                <a:cubicBezTo>
                  <a:pt x="4388" y="4768"/>
                  <a:pt x="4521" y="4758"/>
                  <a:pt x="4649" y="4729"/>
                </a:cubicBezTo>
                <a:cubicBezTo>
                  <a:pt x="4751" y="4707"/>
                  <a:pt x="4857" y="4663"/>
                  <a:pt x="4904" y="4563"/>
                </a:cubicBezTo>
                <a:cubicBezTo>
                  <a:pt x="4955" y="4453"/>
                  <a:pt x="4972" y="4318"/>
                  <a:pt x="4987" y="4199"/>
                </a:cubicBezTo>
                <a:cubicBezTo>
                  <a:pt x="5003" y="4070"/>
                  <a:pt x="5025" y="3944"/>
                  <a:pt x="5055" y="3818"/>
                </a:cubicBezTo>
                <a:cubicBezTo>
                  <a:pt x="5112" y="3578"/>
                  <a:pt x="5177" y="3321"/>
                  <a:pt x="5302" y="3106"/>
                </a:cubicBezTo>
                <a:cubicBezTo>
                  <a:pt x="5405" y="2929"/>
                  <a:pt x="5596" y="2720"/>
                  <a:pt x="5826" y="2770"/>
                </a:cubicBezTo>
                <a:cubicBezTo>
                  <a:pt x="5933" y="2794"/>
                  <a:pt x="6012" y="2880"/>
                  <a:pt x="6060" y="2974"/>
                </a:cubicBezTo>
                <a:cubicBezTo>
                  <a:pt x="6085" y="3023"/>
                  <a:pt x="6102" y="3076"/>
                  <a:pt x="6119" y="3128"/>
                </a:cubicBezTo>
                <a:cubicBezTo>
                  <a:pt x="6134" y="3177"/>
                  <a:pt x="6162" y="3206"/>
                  <a:pt x="6196" y="3248"/>
                </a:cubicBezTo>
                <a:cubicBezTo>
                  <a:pt x="6202" y="2926"/>
                  <a:pt x="6248" y="2610"/>
                  <a:pt x="6181" y="2295"/>
                </a:cubicBezTo>
                <a:cubicBezTo>
                  <a:pt x="6143" y="2286"/>
                  <a:pt x="6077" y="2311"/>
                  <a:pt x="6035" y="2313"/>
                </a:cubicBezTo>
                <a:cubicBezTo>
                  <a:pt x="5983" y="2317"/>
                  <a:pt x="5931" y="2315"/>
                  <a:pt x="5879" y="2311"/>
                </a:cubicBezTo>
                <a:cubicBezTo>
                  <a:pt x="5772" y="2302"/>
                  <a:pt x="5670" y="2273"/>
                  <a:pt x="5563" y="2289"/>
                </a:cubicBezTo>
                <a:cubicBezTo>
                  <a:pt x="5398" y="2312"/>
                  <a:pt x="5225" y="2395"/>
                  <a:pt x="5117" y="2519"/>
                </a:cubicBezTo>
                <a:cubicBezTo>
                  <a:pt x="5058" y="2586"/>
                  <a:pt x="5033" y="2516"/>
                  <a:pt x="5072" y="2459"/>
                </a:cubicBezTo>
                <a:cubicBezTo>
                  <a:pt x="5116" y="2392"/>
                  <a:pt x="5178" y="2354"/>
                  <a:pt x="5250" y="2323"/>
                </a:cubicBezTo>
                <a:cubicBezTo>
                  <a:pt x="5426" y="2245"/>
                  <a:pt x="5604" y="2182"/>
                  <a:pt x="5788" y="2126"/>
                </a:cubicBezTo>
                <a:cubicBezTo>
                  <a:pt x="5887" y="2096"/>
                  <a:pt x="5987" y="2067"/>
                  <a:pt x="6086" y="2038"/>
                </a:cubicBezTo>
                <a:cubicBezTo>
                  <a:pt x="6175" y="2011"/>
                  <a:pt x="6239" y="2009"/>
                  <a:pt x="6187" y="1906"/>
                </a:cubicBezTo>
                <a:cubicBezTo>
                  <a:pt x="6162" y="1856"/>
                  <a:pt x="6094" y="1734"/>
                  <a:pt x="6040" y="1721"/>
                </a:cubicBezTo>
                <a:cubicBezTo>
                  <a:pt x="5987" y="1707"/>
                  <a:pt x="5857" y="1792"/>
                  <a:pt x="5817" y="1731"/>
                </a:cubicBezTo>
                <a:cubicBezTo>
                  <a:pt x="5799" y="1704"/>
                  <a:pt x="5826" y="1657"/>
                  <a:pt x="5835" y="1630"/>
                </a:cubicBezTo>
                <a:cubicBezTo>
                  <a:pt x="5849" y="1584"/>
                  <a:pt x="5864" y="1539"/>
                  <a:pt x="5879" y="1494"/>
                </a:cubicBezTo>
                <a:cubicBezTo>
                  <a:pt x="5910" y="1406"/>
                  <a:pt x="5946" y="1319"/>
                  <a:pt x="5981" y="1232"/>
                </a:cubicBezTo>
                <a:cubicBezTo>
                  <a:pt x="6052" y="1057"/>
                  <a:pt x="6118" y="877"/>
                  <a:pt x="6201" y="708"/>
                </a:cubicBezTo>
                <a:cubicBezTo>
                  <a:pt x="6267" y="571"/>
                  <a:pt x="6357" y="424"/>
                  <a:pt x="6500" y="357"/>
                </a:cubicBezTo>
                <a:cubicBezTo>
                  <a:pt x="6657" y="283"/>
                  <a:pt x="6842" y="319"/>
                  <a:pt x="7004" y="356"/>
                </a:cubicBezTo>
                <a:cubicBezTo>
                  <a:pt x="6972" y="315"/>
                  <a:pt x="6886" y="291"/>
                  <a:pt x="6839" y="271"/>
                </a:cubicBezTo>
                <a:cubicBezTo>
                  <a:pt x="6782" y="246"/>
                  <a:pt x="6724" y="225"/>
                  <a:pt x="6665" y="205"/>
                </a:cubicBezTo>
                <a:cubicBezTo>
                  <a:pt x="6534" y="162"/>
                  <a:pt x="6398" y="133"/>
                  <a:pt x="6262" y="112"/>
                </a:cubicBezTo>
                <a:cubicBezTo>
                  <a:pt x="5978" y="69"/>
                  <a:pt x="5693" y="76"/>
                  <a:pt x="5407" y="85"/>
                </a:cubicBezTo>
                <a:cubicBezTo>
                  <a:pt x="5114" y="95"/>
                  <a:pt x="4821" y="103"/>
                  <a:pt x="4530" y="134"/>
                </a:cubicBezTo>
                <a:cubicBezTo>
                  <a:pt x="4244" y="166"/>
                  <a:pt x="3966" y="195"/>
                  <a:pt x="3691" y="282"/>
                </a:cubicBezTo>
                <a:cubicBezTo>
                  <a:pt x="3691" y="286"/>
                  <a:pt x="3691" y="290"/>
                  <a:pt x="3691" y="294"/>
                </a:cubicBezTo>
                <a:cubicBezTo>
                  <a:pt x="3782" y="312"/>
                  <a:pt x="3898" y="284"/>
                  <a:pt x="3991" y="277"/>
                </a:cubicBezTo>
                <a:cubicBezTo>
                  <a:pt x="4092" y="269"/>
                  <a:pt x="4192" y="263"/>
                  <a:pt x="4293" y="258"/>
                </a:cubicBezTo>
                <a:cubicBezTo>
                  <a:pt x="4488" y="248"/>
                  <a:pt x="4685" y="237"/>
                  <a:pt x="4880" y="240"/>
                </a:cubicBezTo>
                <a:cubicBezTo>
                  <a:pt x="5234" y="245"/>
                  <a:pt x="5593" y="271"/>
                  <a:pt x="5944" y="308"/>
                </a:cubicBezTo>
                <a:cubicBezTo>
                  <a:pt x="5993" y="313"/>
                  <a:pt x="6042" y="319"/>
                  <a:pt x="6091" y="325"/>
                </a:cubicBezTo>
                <a:cubicBezTo>
                  <a:pt x="6122" y="328"/>
                  <a:pt x="6168" y="324"/>
                  <a:pt x="6194" y="340"/>
                </a:cubicBezTo>
                <a:cubicBezTo>
                  <a:pt x="6257" y="378"/>
                  <a:pt x="6170" y="461"/>
                  <a:pt x="6145" y="500"/>
                </a:cubicBezTo>
                <a:cubicBezTo>
                  <a:pt x="6053" y="641"/>
                  <a:pt x="5981" y="794"/>
                  <a:pt x="5915" y="948"/>
                </a:cubicBezTo>
                <a:cubicBezTo>
                  <a:pt x="5847" y="1107"/>
                  <a:pt x="5784" y="1268"/>
                  <a:pt x="5718" y="1428"/>
                </a:cubicBezTo>
                <a:cubicBezTo>
                  <a:pt x="5687" y="1502"/>
                  <a:pt x="5647" y="1578"/>
                  <a:pt x="5632" y="1657"/>
                </a:cubicBezTo>
                <a:cubicBezTo>
                  <a:pt x="5619" y="1723"/>
                  <a:pt x="5598" y="1785"/>
                  <a:pt x="5558" y="1840"/>
                </a:cubicBezTo>
                <a:cubicBezTo>
                  <a:pt x="5467" y="1967"/>
                  <a:pt x="5321" y="2005"/>
                  <a:pt x="5179" y="2047"/>
                </a:cubicBezTo>
                <a:cubicBezTo>
                  <a:pt x="5023" y="2094"/>
                  <a:pt x="4859" y="2132"/>
                  <a:pt x="4708" y="2193"/>
                </a:cubicBezTo>
                <a:cubicBezTo>
                  <a:pt x="4802" y="2211"/>
                  <a:pt x="4899" y="2241"/>
                  <a:pt x="4964" y="2315"/>
                </a:cubicBezTo>
                <a:cubicBezTo>
                  <a:pt x="5031" y="2390"/>
                  <a:pt x="5019" y="2471"/>
                  <a:pt x="4981" y="2558"/>
                </a:cubicBezTo>
                <a:cubicBezTo>
                  <a:pt x="4901" y="2738"/>
                  <a:pt x="4756" y="2877"/>
                  <a:pt x="4630" y="3021"/>
                </a:cubicBezTo>
                <a:cubicBezTo>
                  <a:pt x="4514" y="3152"/>
                  <a:pt x="4337" y="3232"/>
                  <a:pt x="4177" y="3294"/>
                </a:cubicBezTo>
                <a:cubicBezTo>
                  <a:pt x="3996" y="3363"/>
                  <a:pt x="3807" y="3409"/>
                  <a:pt x="3618" y="3447"/>
                </a:cubicBezTo>
                <a:cubicBezTo>
                  <a:pt x="3212" y="3529"/>
                  <a:pt x="2797" y="3561"/>
                  <a:pt x="2383" y="3565"/>
                </a:cubicBezTo>
                <a:cubicBezTo>
                  <a:pt x="1970" y="3568"/>
                  <a:pt x="1554" y="3539"/>
                  <a:pt x="1147" y="3465"/>
                </a:cubicBezTo>
                <a:cubicBezTo>
                  <a:pt x="954" y="3431"/>
                  <a:pt x="764" y="3384"/>
                  <a:pt x="580" y="3320"/>
                </a:cubicBezTo>
                <a:cubicBezTo>
                  <a:pt x="491" y="3289"/>
                  <a:pt x="404" y="3254"/>
                  <a:pt x="322" y="3210"/>
                </a:cubicBezTo>
                <a:cubicBezTo>
                  <a:pt x="280" y="3188"/>
                  <a:pt x="240" y="3164"/>
                  <a:pt x="202" y="3137"/>
                </a:cubicBezTo>
                <a:cubicBezTo>
                  <a:pt x="175" y="3119"/>
                  <a:pt x="147" y="3086"/>
                  <a:pt x="115" y="3081"/>
                </a:cubicBezTo>
                <a:cubicBezTo>
                  <a:pt x="105" y="3120"/>
                  <a:pt x="68" y="3207"/>
                  <a:pt x="76" y="3248"/>
                </a:cubicBezTo>
                <a:cubicBezTo>
                  <a:pt x="84" y="3285"/>
                  <a:pt x="125" y="3316"/>
                  <a:pt x="155" y="3338"/>
                </a:cubicBezTo>
                <a:cubicBezTo>
                  <a:pt x="193" y="3366"/>
                  <a:pt x="236" y="3391"/>
                  <a:pt x="282" y="3407"/>
                </a:cubicBezTo>
                <a:cubicBezTo>
                  <a:pt x="313" y="3417"/>
                  <a:pt x="378" y="3418"/>
                  <a:pt x="391" y="3456"/>
                </a:cubicBezTo>
                <a:cubicBezTo>
                  <a:pt x="406" y="3501"/>
                  <a:pt x="346" y="3523"/>
                  <a:pt x="318" y="3542"/>
                </a:cubicBezTo>
                <a:cubicBezTo>
                  <a:pt x="280" y="3567"/>
                  <a:pt x="246" y="3597"/>
                  <a:pt x="216" y="3631"/>
                </a:cubicBezTo>
                <a:cubicBezTo>
                  <a:pt x="187" y="3665"/>
                  <a:pt x="160" y="3704"/>
                  <a:pt x="142" y="3745"/>
                </a:cubicBezTo>
                <a:cubicBezTo>
                  <a:pt x="119" y="3797"/>
                  <a:pt x="134" y="3837"/>
                  <a:pt x="129" y="3891"/>
                </a:cubicBezTo>
                <a:cubicBezTo>
                  <a:pt x="237" y="3768"/>
                  <a:pt x="327" y="3658"/>
                  <a:pt x="505" y="3670"/>
                </a:cubicBezTo>
                <a:cubicBezTo>
                  <a:pt x="682" y="3682"/>
                  <a:pt x="859" y="3718"/>
                  <a:pt x="1034" y="3745"/>
                </a:cubicBezTo>
                <a:cubicBezTo>
                  <a:pt x="1363" y="3796"/>
                  <a:pt x="1692" y="3829"/>
                  <a:pt x="2022" y="3866"/>
                </a:cubicBezTo>
                <a:cubicBezTo>
                  <a:pt x="2190" y="3884"/>
                  <a:pt x="2357" y="3904"/>
                  <a:pt x="2525" y="3923"/>
                </a:cubicBezTo>
                <a:cubicBezTo>
                  <a:pt x="2673" y="3939"/>
                  <a:pt x="2817" y="3959"/>
                  <a:pt x="2957" y="4011"/>
                </a:cubicBezTo>
                <a:cubicBezTo>
                  <a:pt x="3241" y="4115"/>
                  <a:pt x="3484" y="4319"/>
                  <a:pt x="3783" y="4384"/>
                </a:cubicBezTo>
                <a:cubicBezTo>
                  <a:pt x="3938" y="4418"/>
                  <a:pt x="4103" y="4441"/>
                  <a:pt x="4261" y="4422"/>
                </a:cubicBezTo>
                <a:cubicBezTo>
                  <a:pt x="4428" y="4401"/>
                  <a:pt x="4473" y="4292"/>
                  <a:pt x="4471" y="4137"/>
                </a:cubicBezTo>
                <a:cubicBezTo>
                  <a:pt x="4172" y="4174"/>
                  <a:pt x="3838" y="4211"/>
                  <a:pt x="3586" y="4010"/>
                </a:cubicBezTo>
                <a:cubicBezTo>
                  <a:pt x="3523" y="3960"/>
                  <a:pt x="3466" y="3903"/>
                  <a:pt x="3407" y="3849"/>
                </a:cubicBezTo>
                <a:cubicBezTo>
                  <a:pt x="3383" y="3827"/>
                  <a:pt x="3350" y="3783"/>
                  <a:pt x="3320" y="3771"/>
                </a:cubicBezTo>
                <a:cubicBezTo>
                  <a:pt x="3292" y="3760"/>
                  <a:pt x="3247" y="3772"/>
                  <a:pt x="3218" y="3774"/>
                </a:cubicBezTo>
                <a:cubicBezTo>
                  <a:pt x="3132" y="3780"/>
                  <a:pt x="3046" y="3787"/>
                  <a:pt x="2960" y="3794"/>
                </a:cubicBezTo>
                <a:cubicBezTo>
                  <a:pt x="2888" y="3799"/>
                  <a:pt x="2800" y="3821"/>
                  <a:pt x="2728" y="3813"/>
                </a:cubicBezTo>
                <a:cubicBezTo>
                  <a:pt x="2705" y="3810"/>
                  <a:pt x="2682" y="3808"/>
                  <a:pt x="2682" y="3777"/>
                </a:cubicBezTo>
                <a:cubicBezTo>
                  <a:pt x="2682" y="3742"/>
                  <a:pt x="2715" y="3743"/>
                  <a:pt x="2741" y="3740"/>
                </a:cubicBezTo>
                <a:cubicBezTo>
                  <a:pt x="2813" y="3730"/>
                  <a:pt x="2886" y="3725"/>
                  <a:pt x="2959" y="3718"/>
                </a:cubicBezTo>
                <a:cubicBezTo>
                  <a:pt x="3114" y="3702"/>
                  <a:pt x="3270" y="3688"/>
                  <a:pt x="3426" y="3674"/>
                </a:cubicBezTo>
                <a:cubicBezTo>
                  <a:pt x="3581" y="3659"/>
                  <a:pt x="3736" y="3643"/>
                  <a:pt x="3892" y="3632"/>
                </a:cubicBezTo>
                <a:cubicBezTo>
                  <a:pt x="4012" y="3624"/>
                  <a:pt x="4137" y="3633"/>
                  <a:pt x="4242" y="3696"/>
                </a:cubicBezTo>
                <a:cubicBezTo>
                  <a:pt x="4459" y="3826"/>
                  <a:pt x="4627" y="4087"/>
                  <a:pt x="4519" y="4341"/>
                </a:cubicBezTo>
                <a:cubicBezTo>
                  <a:pt x="4504" y="4376"/>
                  <a:pt x="4480" y="4401"/>
                  <a:pt x="4460" y="4432"/>
                </a:cubicBezTo>
                <a:cubicBezTo>
                  <a:pt x="4448" y="4451"/>
                  <a:pt x="4449" y="4463"/>
                  <a:pt x="4429" y="4477"/>
                </a:cubicBezTo>
                <a:cubicBezTo>
                  <a:pt x="4379" y="4511"/>
                  <a:pt x="4276" y="4505"/>
                  <a:pt x="4216" y="4513"/>
                </a:cubicBezTo>
                <a:cubicBezTo>
                  <a:pt x="4063" y="4534"/>
                  <a:pt x="3909" y="4555"/>
                  <a:pt x="3756" y="4576"/>
                </a:cubicBezTo>
                <a:cubicBezTo>
                  <a:pt x="3448" y="4620"/>
                  <a:pt x="3137" y="4635"/>
                  <a:pt x="2827" y="4656"/>
                </a:cubicBezTo>
                <a:cubicBezTo>
                  <a:pt x="2516" y="4677"/>
                  <a:pt x="2207" y="4655"/>
                  <a:pt x="1898" y="4610"/>
                </a:cubicBezTo>
                <a:cubicBezTo>
                  <a:pt x="1588" y="4566"/>
                  <a:pt x="1277" y="4516"/>
                  <a:pt x="968" y="4456"/>
                </a:cubicBezTo>
                <a:cubicBezTo>
                  <a:pt x="694" y="4403"/>
                  <a:pt x="423" y="4317"/>
                  <a:pt x="185" y="4169"/>
                </a:cubicBezTo>
                <a:moveTo>
                  <a:pt x="5242" y="3463"/>
                </a:moveTo>
                <a:cubicBezTo>
                  <a:pt x="5429" y="3311"/>
                  <a:pt x="5660" y="3193"/>
                  <a:pt x="5892" y="3335"/>
                </a:cubicBezTo>
                <a:cubicBezTo>
                  <a:pt x="6314" y="3595"/>
                  <a:pt x="6208" y="4264"/>
                  <a:pt x="5967" y="4607"/>
                </a:cubicBezTo>
                <a:cubicBezTo>
                  <a:pt x="5843" y="4784"/>
                  <a:pt x="5632" y="4949"/>
                  <a:pt x="5403" y="4925"/>
                </a:cubicBezTo>
                <a:cubicBezTo>
                  <a:pt x="5193" y="4903"/>
                  <a:pt x="5065" y="4755"/>
                  <a:pt x="4987" y="4570"/>
                </a:cubicBezTo>
                <a:cubicBezTo>
                  <a:pt x="4942" y="4672"/>
                  <a:pt x="4869" y="4735"/>
                  <a:pt x="4772" y="4775"/>
                </a:cubicBezTo>
                <a:cubicBezTo>
                  <a:pt x="4935" y="5048"/>
                  <a:pt x="5212" y="5216"/>
                  <a:pt x="5535" y="5120"/>
                </a:cubicBezTo>
                <a:cubicBezTo>
                  <a:pt x="6112" y="4949"/>
                  <a:pt x="6368" y="4231"/>
                  <a:pt x="6282" y="3686"/>
                </a:cubicBezTo>
                <a:cubicBezTo>
                  <a:pt x="6239" y="3414"/>
                  <a:pt x="6077" y="3128"/>
                  <a:pt x="5805" y="3033"/>
                </a:cubicBezTo>
                <a:cubicBezTo>
                  <a:pt x="5699" y="2995"/>
                  <a:pt x="5501" y="2959"/>
                  <a:pt x="5426" y="3062"/>
                </a:cubicBezTo>
                <a:cubicBezTo>
                  <a:pt x="5380" y="3125"/>
                  <a:pt x="5341" y="3194"/>
                  <a:pt x="5310" y="3266"/>
                </a:cubicBezTo>
                <a:cubicBezTo>
                  <a:pt x="5287" y="3316"/>
                  <a:pt x="5234" y="3408"/>
                  <a:pt x="5242" y="3464"/>
                </a:cubicBezTo>
                <a:cubicBezTo>
                  <a:pt x="5241" y="3464"/>
                  <a:pt x="5239" y="3464"/>
                  <a:pt x="5238" y="3464"/>
                </a:cubicBezTo>
                <a:cubicBezTo>
                  <a:pt x="5238" y="3464"/>
                  <a:pt x="5238" y="3465"/>
                  <a:pt x="5238" y="3466"/>
                </a:cubicBezTo>
                <a:cubicBezTo>
                  <a:pt x="5239" y="3465"/>
                  <a:pt x="5241" y="3464"/>
                  <a:pt x="5242" y="3463"/>
                </a:cubicBezTo>
                <a:moveTo>
                  <a:pt x="7055" y="1209"/>
                </a:moveTo>
                <a:cubicBezTo>
                  <a:pt x="7056" y="1210"/>
                  <a:pt x="7057" y="1211"/>
                  <a:pt x="7058" y="1212"/>
                </a:cubicBezTo>
                <a:cubicBezTo>
                  <a:pt x="7058" y="1210"/>
                  <a:pt x="7057" y="1209"/>
                  <a:pt x="7057" y="1207"/>
                </a:cubicBezTo>
                <a:cubicBezTo>
                  <a:pt x="7039" y="1099"/>
                  <a:pt x="6992" y="989"/>
                  <a:pt x="6959" y="885"/>
                </a:cubicBezTo>
                <a:cubicBezTo>
                  <a:pt x="6924" y="774"/>
                  <a:pt x="6889" y="662"/>
                  <a:pt x="6854" y="551"/>
                </a:cubicBezTo>
                <a:cubicBezTo>
                  <a:pt x="6842" y="512"/>
                  <a:pt x="6833" y="424"/>
                  <a:pt x="6800" y="400"/>
                </a:cubicBezTo>
                <a:cubicBezTo>
                  <a:pt x="6770" y="377"/>
                  <a:pt x="6695" y="391"/>
                  <a:pt x="6658" y="394"/>
                </a:cubicBezTo>
                <a:cubicBezTo>
                  <a:pt x="6570" y="401"/>
                  <a:pt x="6493" y="442"/>
                  <a:pt x="6430" y="503"/>
                </a:cubicBezTo>
                <a:cubicBezTo>
                  <a:pt x="6284" y="644"/>
                  <a:pt x="6214" y="865"/>
                  <a:pt x="6137" y="1047"/>
                </a:cubicBezTo>
                <a:cubicBezTo>
                  <a:pt x="6051" y="1249"/>
                  <a:pt x="5974" y="1454"/>
                  <a:pt x="5905" y="1662"/>
                </a:cubicBezTo>
                <a:cubicBezTo>
                  <a:pt x="6001" y="1654"/>
                  <a:pt x="6098" y="1630"/>
                  <a:pt x="6194" y="1613"/>
                </a:cubicBezTo>
                <a:cubicBezTo>
                  <a:pt x="6245" y="1604"/>
                  <a:pt x="6406" y="1608"/>
                  <a:pt x="6420" y="1543"/>
                </a:cubicBezTo>
                <a:cubicBezTo>
                  <a:pt x="6294" y="1438"/>
                  <a:pt x="6395" y="1222"/>
                  <a:pt x="6515" y="1154"/>
                </a:cubicBezTo>
                <a:cubicBezTo>
                  <a:pt x="6680" y="1059"/>
                  <a:pt x="6891" y="1161"/>
                  <a:pt x="7055" y="1209"/>
                </a:cubicBezTo>
                <a:moveTo>
                  <a:pt x="4004" y="419"/>
                </a:moveTo>
                <a:cubicBezTo>
                  <a:pt x="3868" y="447"/>
                  <a:pt x="3729" y="518"/>
                  <a:pt x="3605" y="578"/>
                </a:cubicBezTo>
                <a:cubicBezTo>
                  <a:pt x="3476" y="640"/>
                  <a:pt x="3353" y="711"/>
                  <a:pt x="3235" y="791"/>
                </a:cubicBezTo>
                <a:cubicBezTo>
                  <a:pt x="3002" y="949"/>
                  <a:pt x="2772" y="1142"/>
                  <a:pt x="2636" y="1392"/>
                </a:cubicBezTo>
                <a:cubicBezTo>
                  <a:pt x="2801" y="1392"/>
                  <a:pt x="2965" y="1390"/>
                  <a:pt x="3129" y="1394"/>
                </a:cubicBezTo>
                <a:cubicBezTo>
                  <a:pt x="3215" y="1396"/>
                  <a:pt x="3302" y="1398"/>
                  <a:pt x="3388" y="1400"/>
                </a:cubicBezTo>
                <a:cubicBezTo>
                  <a:pt x="3434" y="1401"/>
                  <a:pt x="3444" y="1404"/>
                  <a:pt x="3462" y="1364"/>
                </a:cubicBezTo>
                <a:cubicBezTo>
                  <a:pt x="3478" y="1329"/>
                  <a:pt x="3490" y="1292"/>
                  <a:pt x="3506" y="1257"/>
                </a:cubicBezTo>
                <a:cubicBezTo>
                  <a:pt x="3638" y="960"/>
                  <a:pt x="3803" y="677"/>
                  <a:pt x="4009" y="424"/>
                </a:cubicBezTo>
                <a:cubicBezTo>
                  <a:pt x="4010" y="422"/>
                  <a:pt x="4012" y="420"/>
                  <a:pt x="4013" y="418"/>
                </a:cubicBezTo>
                <a:cubicBezTo>
                  <a:pt x="4010" y="418"/>
                  <a:pt x="4007" y="419"/>
                  <a:pt x="4004" y="419"/>
                </a:cubicBezTo>
                <a:moveTo>
                  <a:pt x="6534" y="1924"/>
                </a:moveTo>
                <a:cubicBezTo>
                  <a:pt x="6774" y="1888"/>
                  <a:pt x="7010" y="1830"/>
                  <a:pt x="7249" y="1792"/>
                </a:cubicBezTo>
                <a:cubicBezTo>
                  <a:pt x="7245" y="1676"/>
                  <a:pt x="7218" y="1570"/>
                  <a:pt x="7148" y="1475"/>
                </a:cubicBezTo>
                <a:cubicBezTo>
                  <a:pt x="7109" y="1528"/>
                  <a:pt x="7076" y="1574"/>
                  <a:pt x="7012" y="1600"/>
                </a:cubicBezTo>
                <a:cubicBezTo>
                  <a:pt x="6945" y="1626"/>
                  <a:pt x="6868" y="1635"/>
                  <a:pt x="6797" y="1646"/>
                </a:cubicBezTo>
                <a:cubicBezTo>
                  <a:pt x="6729" y="1656"/>
                  <a:pt x="6693" y="1666"/>
                  <a:pt x="6656" y="1726"/>
                </a:cubicBezTo>
                <a:cubicBezTo>
                  <a:pt x="6616" y="1792"/>
                  <a:pt x="6573" y="1855"/>
                  <a:pt x="6531" y="1920"/>
                </a:cubicBezTo>
                <a:lnTo>
                  <a:pt x="6522" y="1923"/>
                </a:lnTo>
                <a:cubicBezTo>
                  <a:pt x="6522" y="1924"/>
                  <a:pt x="6523" y="1925"/>
                  <a:pt x="6523" y="1926"/>
                </a:cubicBezTo>
                <a:cubicBezTo>
                  <a:pt x="6527" y="1925"/>
                  <a:pt x="6530" y="1924"/>
                  <a:pt x="6534" y="1924"/>
                </a:cubicBezTo>
                <a:moveTo>
                  <a:pt x="4413" y="3014"/>
                </a:moveTo>
                <a:cubicBezTo>
                  <a:pt x="4511" y="2961"/>
                  <a:pt x="4588" y="2924"/>
                  <a:pt x="4659" y="2834"/>
                </a:cubicBezTo>
                <a:cubicBezTo>
                  <a:pt x="4716" y="2763"/>
                  <a:pt x="4769" y="2676"/>
                  <a:pt x="4788" y="2585"/>
                </a:cubicBezTo>
                <a:cubicBezTo>
                  <a:pt x="4836" y="2350"/>
                  <a:pt x="4466" y="2457"/>
                  <a:pt x="4352" y="2506"/>
                </a:cubicBezTo>
                <a:cubicBezTo>
                  <a:pt x="4464" y="2520"/>
                  <a:pt x="4598" y="2559"/>
                  <a:pt x="4608" y="2694"/>
                </a:cubicBezTo>
                <a:cubicBezTo>
                  <a:pt x="4619" y="2840"/>
                  <a:pt x="4508" y="2926"/>
                  <a:pt x="4409" y="3010"/>
                </a:cubicBezTo>
                <a:cubicBezTo>
                  <a:pt x="4408" y="3011"/>
                  <a:pt x="4406" y="3013"/>
                  <a:pt x="4405" y="3014"/>
                </a:cubicBezTo>
                <a:cubicBezTo>
                  <a:pt x="4407" y="3014"/>
                  <a:pt x="4410" y="3014"/>
                  <a:pt x="4413" y="3014"/>
                </a:cubicBezTo>
                <a:moveTo>
                  <a:pt x="7488" y="717"/>
                </a:moveTo>
                <a:cubicBezTo>
                  <a:pt x="7487" y="716"/>
                  <a:pt x="7485" y="716"/>
                  <a:pt x="7484" y="715"/>
                </a:cubicBezTo>
                <a:cubicBezTo>
                  <a:pt x="7485" y="716"/>
                  <a:pt x="7486" y="717"/>
                  <a:pt x="7487" y="718"/>
                </a:cubicBezTo>
                <a:cubicBezTo>
                  <a:pt x="7539" y="905"/>
                  <a:pt x="7607" y="1086"/>
                  <a:pt x="7656" y="1274"/>
                </a:cubicBezTo>
                <a:cubicBezTo>
                  <a:pt x="7727" y="1196"/>
                  <a:pt x="7684" y="1085"/>
                  <a:pt x="7655" y="994"/>
                </a:cubicBezTo>
                <a:cubicBezTo>
                  <a:pt x="7620" y="883"/>
                  <a:pt x="7561" y="805"/>
                  <a:pt x="7488" y="717"/>
                </a:cubicBezTo>
                <a:moveTo>
                  <a:pt x="6003" y="3049"/>
                </a:moveTo>
                <a:cubicBezTo>
                  <a:pt x="6004" y="3050"/>
                  <a:pt x="6005" y="3051"/>
                  <a:pt x="6006" y="3052"/>
                </a:cubicBezTo>
                <a:cubicBezTo>
                  <a:pt x="6006" y="3051"/>
                  <a:pt x="6006" y="3050"/>
                  <a:pt x="6007" y="3049"/>
                </a:cubicBezTo>
                <a:cubicBezTo>
                  <a:pt x="6005" y="3049"/>
                  <a:pt x="6004" y="3049"/>
                  <a:pt x="6003" y="3049"/>
                </a:cubicBezTo>
                <a:cubicBezTo>
                  <a:pt x="6003" y="3047"/>
                  <a:pt x="6005" y="3045"/>
                  <a:pt x="6004" y="3044"/>
                </a:cubicBezTo>
                <a:cubicBezTo>
                  <a:pt x="5966" y="2946"/>
                  <a:pt x="5909" y="2865"/>
                  <a:pt x="5797" y="2846"/>
                </a:cubicBezTo>
                <a:cubicBezTo>
                  <a:pt x="5710" y="2831"/>
                  <a:pt x="5634" y="2861"/>
                  <a:pt x="5567" y="2917"/>
                </a:cubicBezTo>
                <a:cubicBezTo>
                  <a:pt x="5575" y="2920"/>
                  <a:pt x="5583" y="2920"/>
                  <a:pt x="5591" y="2920"/>
                </a:cubicBezTo>
                <a:cubicBezTo>
                  <a:pt x="5670" y="2919"/>
                  <a:pt x="5748" y="2927"/>
                  <a:pt x="5821" y="2958"/>
                </a:cubicBezTo>
                <a:cubicBezTo>
                  <a:pt x="5883" y="2983"/>
                  <a:pt x="5942" y="3018"/>
                  <a:pt x="6003" y="3049"/>
                </a:cubicBezTo>
                <a:moveTo>
                  <a:pt x="880" y="1883"/>
                </a:moveTo>
                <a:cubicBezTo>
                  <a:pt x="877" y="1884"/>
                  <a:pt x="875" y="1884"/>
                  <a:pt x="872" y="1885"/>
                </a:cubicBezTo>
                <a:cubicBezTo>
                  <a:pt x="713" y="1970"/>
                  <a:pt x="574" y="2116"/>
                  <a:pt x="477" y="2266"/>
                </a:cubicBezTo>
                <a:cubicBezTo>
                  <a:pt x="508" y="2271"/>
                  <a:pt x="585" y="2297"/>
                  <a:pt x="613" y="2283"/>
                </a:cubicBezTo>
                <a:cubicBezTo>
                  <a:pt x="643" y="2268"/>
                  <a:pt x="670" y="2179"/>
                  <a:pt x="686" y="2151"/>
                </a:cubicBezTo>
                <a:cubicBezTo>
                  <a:pt x="738" y="2056"/>
                  <a:pt x="806" y="1971"/>
                  <a:pt x="876" y="1890"/>
                </a:cubicBezTo>
                <a:cubicBezTo>
                  <a:pt x="877" y="1887"/>
                  <a:pt x="879" y="1885"/>
                  <a:pt x="880" y="1883"/>
                </a:cubicBezTo>
                <a:cubicBezTo>
                  <a:pt x="881" y="1882"/>
                  <a:pt x="881" y="1880"/>
                  <a:pt x="882" y="1879"/>
                </a:cubicBezTo>
                <a:cubicBezTo>
                  <a:pt x="881" y="1881"/>
                  <a:pt x="881" y="1882"/>
                  <a:pt x="880" y="1883"/>
                </a:cubicBezTo>
                <a:moveTo>
                  <a:pt x="437" y="2185"/>
                </a:moveTo>
                <a:lnTo>
                  <a:pt x="440" y="2182"/>
                </a:lnTo>
                <a:cubicBezTo>
                  <a:pt x="439" y="2182"/>
                  <a:pt x="438" y="2182"/>
                  <a:pt x="438" y="2182"/>
                </a:cubicBezTo>
                <a:cubicBezTo>
                  <a:pt x="438" y="2183"/>
                  <a:pt x="438" y="2184"/>
                  <a:pt x="438" y="2186"/>
                </a:cubicBezTo>
                <a:cubicBezTo>
                  <a:pt x="435" y="2186"/>
                  <a:pt x="432" y="2187"/>
                  <a:pt x="429" y="2187"/>
                </a:cubicBezTo>
                <a:cubicBezTo>
                  <a:pt x="245" y="2318"/>
                  <a:pt x="101" y="2560"/>
                  <a:pt x="184" y="2791"/>
                </a:cubicBezTo>
                <a:cubicBezTo>
                  <a:pt x="281" y="2744"/>
                  <a:pt x="309" y="2621"/>
                  <a:pt x="324" y="2523"/>
                </a:cubicBezTo>
                <a:cubicBezTo>
                  <a:pt x="344" y="2401"/>
                  <a:pt x="367" y="2299"/>
                  <a:pt x="433" y="2192"/>
                </a:cubicBezTo>
                <a:cubicBezTo>
                  <a:pt x="434" y="2189"/>
                  <a:pt x="436" y="2187"/>
                  <a:pt x="437" y="2185"/>
                </a:cubicBezTo>
                <a:moveTo>
                  <a:pt x="0" y="3393"/>
                </a:moveTo>
                <a:cubicBezTo>
                  <a:pt x="0" y="3341"/>
                  <a:pt x="0" y="3289"/>
                  <a:pt x="0" y="3236"/>
                </a:cubicBezTo>
                <a:cubicBezTo>
                  <a:pt x="6" y="3177"/>
                  <a:pt x="27" y="3124"/>
                  <a:pt x="49" y="3071"/>
                </a:cubicBezTo>
                <a:cubicBezTo>
                  <a:pt x="71" y="3014"/>
                  <a:pt x="44" y="2964"/>
                  <a:pt x="43" y="2903"/>
                </a:cubicBezTo>
                <a:cubicBezTo>
                  <a:pt x="42" y="2837"/>
                  <a:pt x="67" y="2788"/>
                  <a:pt x="81" y="2726"/>
                </a:cubicBezTo>
                <a:cubicBezTo>
                  <a:pt x="93" y="2672"/>
                  <a:pt x="85" y="2615"/>
                  <a:pt x="93" y="2559"/>
                </a:cubicBezTo>
                <a:cubicBezTo>
                  <a:pt x="129" y="2310"/>
                  <a:pt x="322" y="2166"/>
                  <a:pt x="514" y="2030"/>
                </a:cubicBezTo>
                <a:cubicBezTo>
                  <a:pt x="732" y="1875"/>
                  <a:pt x="943" y="1745"/>
                  <a:pt x="1194" y="1653"/>
                </a:cubicBezTo>
                <a:cubicBezTo>
                  <a:pt x="1325" y="1605"/>
                  <a:pt x="1456" y="1559"/>
                  <a:pt x="1586" y="1512"/>
                </a:cubicBezTo>
                <a:cubicBezTo>
                  <a:pt x="1706" y="1468"/>
                  <a:pt x="1806" y="1414"/>
                  <a:pt x="1936" y="1403"/>
                </a:cubicBezTo>
                <a:cubicBezTo>
                  <a:pt x="1936" y="1275"/>
                  <a:pt x="1967" y="1201"/>
                  <a:pt x="2078" y="1130"/>
                </a:cubicBezTo>
                <a:cubicBezTo>
                  <a:pt x="2123" y="1101"/>
                  <a:pt x="2173" y="1079"/>
                  <a:pt x="2228" y="1075"/>
                </a:cubicBezTo>
                <a:cubicBezTo>
                  <a:pt x="2280" y="1070"/>
                  <a:pt x="2313" y="1093"/>
                  <a:pt x="2359" y="1062"/>
                </a:cubicBezTo>
                <a:cubicBezTo>
                  <a:pt x="2469" y="987"/>
                  <a:pt x="2564" y="885"/>
                  <a:pt x="2668" y="802"/>
                </a:cubicBezTo>
                <a:cubicBezTo>
                  <a:pt x="2778" y="714"/>
                  <a:pt x="2896" y="635"/>
                  <a:pt x="3014" y="558"/>
                </a:cubicBezTo>
                <a:cubicBezTo>
                  <a:pt x="3239" y="412"/>
                  <a:pt x="3464" y="263"/>
                  <a:pt x="3724" y="187"/>
                </a:cubicBezTo>
                <a:cubicBezTo>
                  <a:pt x="3995" y="108"/>
                  <a:pt x="4276" y="82"/>
                  <a:pt x="4555" y="52"/>
                </a:cubicBezTo>
                <a:cubicBezTo>
                  <a:pt x="4878" y="17"/>
                  <a:pt x="5204" y="11"/>
                  <a:pt x="5528" y="0"/>
                </a:cubicBezTo>
                <a:cubicBezTo>
                  <a:pt x="5647" y="0"/>
                  <a:pt x="5765" y="0"/>
                  <a:pt x="5884" y="0"/>
                </a:cubicBezTo>
                <a:cubicBezTo>
                  <a:pt x="6303" y="20"/>
                  <a:pt x="6718" y="95"/>
                  <a:pt x="7085" y="307"/>
                </a:cubicBezTo>
                <a:cubicBezTo>
                  <a:pt x="7259" y="408"/>
                  <a:pt x="7419" y="538"/>
                  <a:pt x="7565" y="677"/>
                </a:cubicBezTo>
                <a:cubicBezTo>
                  <a:pt x="7711" y="816"/>
                  <a:pt x="7762" y="1025"/>
                  <a:pt x="7893" y="1177"/>
                </a:cubicBezTo>
                <a:cubicBezTo>
                  <a:pt x="8014" y="1317"/>
                  <a:pt x="8207" y="1394"/>
                  <a:pt x="8268" y="1581"/>
                </a:cubicBezTo>
                <a:cubicBezTo>
                  <a:pt x="8294" y="1663"/>
                  <a:pt x="8281" y="1745"/>
                  <a:pt x="8292" y="1828"/>
                </a:cubicBezTo>
                <a:cubicBezTo>
                  <a:pt x="8305" y="1929"/>
                  <a:pt x="8372" y="2012"/>
                  <a:pt x="8387" y="2113"/>
                </a:cubicBezTo>
                <a:cubicBezTo>
                  <a:pt x="8401" y="2212"/>
                  <a:pt x="8428" y="2314"/>
                  <a:pt x="8424" y="2414"/>
                </a:cubicBezTo>
                <a:cubicBezTo>
                  <a:pt x="8422" y="2471"/>
                  <a:pt x="8410" y="2524"/>
                  <a:pt x="8392" y="2578"/>
                </a:cubicBezTo>
                <a:cubicBezTo>
                  <a:pt x="8372" y="2641"/>
                  <a:pt x="8377" y="2697"/>
                  <a:pt x="8379" y="2763"/>
                </a:cubicBezTo>
                <a:cubicBezTo>
                  <a:pt x="8387" y="2981"/>
                  <a:pt x="8396" y="3195"/>
                  <a:pt x="8345" y="3408"/>
                </a:cubicBezTo>
                <a:cubicBezTo>
                  <a:pt x="8318" y="3522"/>
                  <a:pt x="8280" y="3642"/>
                  <a:pt x="8219" y="3741"/>
                </a:cubicBezTo>
                <a:cubicBezTo>
                  <a:pt x="8165" y="3828"/>
                  <a:pt x="8065" y="3869"/>
                  <a:pt x="7967" y="3884"/>
                </a:cubicBezTo>
                <a:cubicBezTo>
                  <a:pt x="7870" y="3899"/>
                  <a:pt x="7756" y="3896"/>
                  <a:pt x="7673" y="3836"/>
                </a:cubicBezTo>
                <a:cubicBezTo>
                  <a:pt x="7583" y="3770"/>
                  <a:pt x="7547" y="3667"/>
                  <a:pt x="7507" y="3569"/>
                </a:cubicBezTo>
                <a:cubicBezTo>
                  <a:pt x="7203" y="3696"/>
                  <a:pt x="6913" y="3849"/>
                  <a:pt x="6622" y="4002"/>
                </a:cubicBezTo>
                <a:cubicBezTo>
                  <a:pt x="6552" y="4039"/>
                  <a:pt x="6483" y="4079"/>
                  <a:pt x="6411" y="4113"/>
                </a:cubicBezTo>
                <a:cubicBezTo>
                  <a:pt x="6357" y="4139"/>
                  <a:pt x="6359" y="4161"/>
                  <a:pt x="6346" y="4220"/>
                </a:cubicBezTo>
                <a:cubicBezTo>
                  <a:pt x="6317" y="4354"/>
                  <a:pt x="6273" y="4485"/>
                  <a:pt x="6210" y="4607"/>
                </a:cubicBezTo>
                <a:cubicBezTo>
                  <a:pt x="6090" y="4841"/>
                  <a:pt x="5894" y="5061"/>
                  <a:pt x="5647" y="5164"/>
                </a:cubicBezTo>
                <a:cubicBezTo>
                  <a:pt x="5400" y="5267"/>
                  <a:pt x="5118" y="5242"/>
                  <a:pt x="4911" y="5067"/>
                </a:cubicBezTo>
                <a:cubicBezTo>
                  <a:pt x="4859" y="5024"/>
                  <a:pt x="4815" y="4975"/>
                  <a:pt x="4776" y="4920"/>
                </a:cubicBezTo>
                <a:cubicBezTo>
                  <a:pt x="4755" y="4890"/>
                  <a:pt x="4736" y="4844"/>
                  <a:pt x="4708" y="4819"/>
                </a:cubicBezTo>
                <a:cubicBezTo>
                  <a:pt x="4683" y="4796"/>
                  <a:pt x="4678" y="4803"/>
                  <a:pt x="4640" y="4812"/>
                </a:cubicBezTo>
                <a:cubicBezTo>
                  <a:pt x="4477" y="4847"/>
                  <a:pt x="4312" y="4849"/>
                  <a:pt x="4146" y="4853"/>
                </a:cubicBezTo>
                <a:cubicBezTo>
                  <a:pt x="3810" y="4861"/>
                  <a:pt x="3474" y="4871"/>
                  <a:pt x="3138" y="4858"/>
                </a:cubicBezTo>
                <a:cubicBezTo>
                  <a:pt x="2810" y="4846"/>
                  <a:pt x="2482" y="4817"/>
                  <a:pt x="2157" y="4782"/>
                </a:cubicBezTo>
                <a:cubicBezTo>
                  <a:pt x="1826" y="4747"/>
                  <a:pt x="1493" y="4713"/>
                  <a:pt x="1166" y="4651"/>
                </a:cubicBezTo>
                <a:cubicBezTo>
                  <a:pt x="981" y="4616"/>
                  <a:pt x="798" y="4571"/>
                  <a:pt x="619" y="4513"/>
                </a:cubicBezTo>
                <a:cubicBezTo>
                  <a:pt x="484" y="4469"/>
                  <a:pt x="311" y="4441"/>
                  <a:pt x="203" y="4343"/>
                </a:cubicBezTo>
                <a:cubicBezTo>
                  <a:pt x="97" y="4248"/>
                  <a:pt x="71" y="4109"/>
                  <a:pt x="58" y="3974"/>
                </a:cubicBezTo>
                <a:cubicBezTo>
                  <a:pt x="40" y="3780"/>
                  <a:pt x="20" y="3587"/>
                  <a:pt x="0" y="3393"/>
                </a:cubicBezTo>
                <a:close/>
              </a:path>
            </a:pathLst>
          </a:custGeom>
          <a:solidFill>
            <a:schemeClr val="dk2"/>
          </a:solidFill>
          <a:ln>
            <a:noFill/>
          </a:ln>
        </p:spPr>
        <p:txBody>
          <a:bodyPr spcFirstLastPara="1" wrap="square" lIns="90000" tIns="45000" rIns="90000" bIns="45000" anchor="ctr" anchorCtr="1">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pic>
        <p:nvPicPr>
          <p:cNvPr id="2" name="Picture 1">
            <a:extLst>
              <a:ext uri="{FF2B5EF4-FFF2-40B4-BE49-F238E27FC236}">
                <a16:creationId xmlns:a16="http://schemas.microsoft.com/office/drawing/2014/main" id="{978D9050-4708-EE1E-3032-352C428F58C9}"/>
              </a:ext>
            </a:extLst>
          </p:cNvPr>
          <p:cNvPicPr>
            <a:picLocks noChangeAspect="1"/>
          </p:cNvPicPr>
          <p:nvPr/>
        </p:nvPicPr>
        <p:blipFill>
          <a:blip r:embed="rId3"/>
          <a:stretch>
            <a:fillRect/>
          </a:stretch>
        </p:blipFill>
        <p:spPr>
          <a:xfrm>
            <a:off x="0" y="0"/>
            <a:ext cx="9144000" cy="5143500"/>
          </a:xfrm>
          <a:prstGeom prst="rect">
            <a:avLst/>
          </a:prstGeom>
        </p:spPr>
      </p:pic>
      <p:sp>
        <p:nvSpPr>
          <p:cNvPr id="4" name="Scroll: Horizontal 3">
            <a:extLst>
              <a:ext uri="{FF2B5EF4-FFF2-40B4-BE49-F238E27FC236}">
                <a16:creationId xmlns:a16="http://schemas.microsoft.com/office/drawing/2014/main" id="{02587CAF-E7B1-2739-6514-2341FC4004CE}"/>
              </a:ext>
            </a:extLst>
          </p:cNvPr>
          <p:cNvSpPr/>
          <p:nvPr/>
        </p:nvSpPr>
        <p:spPr>
          <a:xfrm>
            <a:off x="366841" y="3680802"/>
            <a:ext cx="8418038" cy="1326741"/>
          </a:xfrm>
          <a:prstGeom prst="horizont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930" name="Google Shape;930;p34"/>
          <p:cNvSpPr txBox="1">
            <a:spLocks noGrp="1"/>
          </p:cNvSpPr>
          <p:nvPr>
            <p:ph type="title"/>
          </p:nvPr>
        </p:nvSpPr>
        <p:spPr>
          <a:xfrm>
            <a:off x="318684" y="352814"/>
            <a:ext cx="7710900" cy="572700"/>
          </a:xfrm>
          <a:prstGeom prst="rect">
            <a:avLst/>
          </a:prstGeom>
        </p:spPr>
        <p:txBody>
          <a:bodyPr spcFirstLastPara="1" wrap="square" lIns="91425" tIns="91425" rIns="91425" bIns="91425" anchor="t" anchorCtr="0">
            <a:noAutofit/>
          </a:bodyPr>
          <a:lstStyle/>
          <a:p>
            <a:r>
              <a:rPr lang="en" sz="2400" b="1">
                <a:solidFill>
                  <a:schemeClr val="bg1"/>
                </a:solidFill>
              </a:rPr>
              <a:t>WHO WE ARE</a:t>
            </a:r>
            <a:endParaRPr lang="en-US" sz="2400">
              <a:solidFill>
                <a:schemeClr val="bg1"/>
              </a:solidFill>
            </a:endParaRPr>
          </a:p>
        </p:txBody>
      </p:sp>
      <p:sp>
        <p:nvSpPr>
          <p:cNvPr id="931" name="Google Shape;931;p34"/>
          <p:cNvSpPr txBox="1">
            <a:spLocks noGrp="1"/>
          </p:cNvSpPr>
          <p:nvPr>
            <p:ph type="subTitle" idx="1"/>
          </p:nvPr>
        </p:nvSpPr>
        <p:spPr>
          <a:xfrm>
            <a:off x="1162321" y="1382988"/>
            <a:ext cx="3009900" cy="353957"/>
          </a:xfrm>
          <a:prstGeom prst="rect">
            <a:avLst/>
          </a:prstGeom>
        </p:spPr>
        <p:txBody>
          <a:bodyPr spcFirstLastPara="1" wrap="square" lIns="91425" tIns="91425" rIns="91425" bIns="91425" anchor="b" anchorCtr="0">
            <a:noAutofit/>
          </a:bodyPr>
          <a:lstStyle/>
          <a:p>
            <a:endParaRPr lang="en-US" sz="2700" b="1" baseline="0">
              <a:solidFill>
                <a:srgbClr val="FFFFFF"/>
              </a:solidFill>
              <a:latin typeface="Space Grotesk"/>
            </a:endParaRPr>
          </a:p>
          <a:p>
            <a:r>
              <a:rPr lang="en" sz="1400">
                <a:solidFill>
                  <a:schemeClr val="bg1"/>
                </a:solidFill>
              </a:rPr>
              <a:t>Result of Analysis, Perception and Thinking</a:t>
            </a:r>
          </a:p>
          <a:p>
            <a:pPr marL="0" indent="0"/>
            <a:endParaRPr lang="en" sz="1400">
              <a:solidFill>
                <a:schemeClr val="bg1"/>
              </a:solidFill>
            </a:endParaRPr>
          </a:p>
        </p:txBody>
      </p:sp>
      <p:sp>
        <p:nvSpPr>
          <p:cNvPr id="932" name="Google Shape;932;p34"/>
          <p:cNvSpPr txBox="1">
            <a:spLocks noGrp="1"/>
          </p:cNvSpPr>
          <p:nvPr>
            <p:ph type="subTitle" idx="2"/>
          </p:nvPr>
        </p:nvSpPr>
        <p:spPr>
          <a:xfrm>
            <a:off x="-404351" y="1939611"/>
            <a:ext cx="4406760" cy="1338566"/>
          </a:xfrm>
          <a:prstGeom prst="rect">
            <a:avLst/>
          </a:prstGeom>
        </p:spPr>
        <p:txBody>
          <a:bodyPr spcFirstLastPara="1" wrap="square" lIns="91425" tIns="91425" rIns="91425" bIns="91425" anchor="t" anchorCtr="0">
            <a:noAutofit/>
          </a:bodyPr>
          <a:lstStyle/>
          <a:p>
            <a:pPr algn="just"/>
            <a:r>
              <a:rPr lang="en">
                <a:solidFill>
                  <a:schemeClr val="bg1"/>
                </a:solidFill>
                <a:latin typeface="Space Grotesk SemiBold"/>
                <a:cs typeface="Space Grotesk SemiBold"/>
              </a:rPr>
              <a:t>   </a:t>
            </a:r>
            <a:r>
              <a:rPr lang="en" err="1">
                <a:solidFill>
                  <a:schemeClr val="bg1"/>
                </a:solidFill>
                <a:latin typeface="Space Grotesk SemiBold"/>
                <a:cs typeface="Space Grotesk SemiBold"/>
              </a:rPr>
              <a:t>Noesys</a:t>
            </a:r>
            <a:r>
              <a:rPr lang="en">
                <a:solidFill>
                  <a:schemeClr val="bg1"/>
                </a:solidFill>
                <a:latin typeface="Space Grotesk SemiBold"/>
                <a:cs typeface="Space Grotesk SemiBold"/>
              </a:rPr>
              <a:t>, means “result of Analysis, Perception and Thinking”, this philosophy is engrained in the way we engage with our customers helping them realize their business objectives.</a:t>
            </a:r>
            <a:endParaRPr lang="en" sz="2700" b="1">
              <a:solidFill>
                <a:schemeClr val="bg1"/>
              </a:solidFill>
              <a:latin typeface="Space Grotesk SemiBold"/>
              <a:cs typeface="Space Grotesk SemiBold"/>
            </a:endParaRPr>
          </a:p>
          <a:p>
            <a:pPr marL="0" lvl="0" indent="0" algn="just">
              <a:spcBef>
                <a:spcPts val="0"/>
              </a:spcBef>
              <a:spcAft>
                <a:spcPts val="0"/>
              </a:spcAft>
              <a:buNone/>
            </a:pPr>
            <a:endParaRPr lang="en">
              <a:solidFill>
                <a:schemeClr val="bg1"/>
              </a:solidFill>
              <a:latin typeface="Space Grotesk SemiBold"/>
              <a:cs typeface="Space Grotesk SemiBold"/>
            </a:endParaRPr>
          </a:p>
        </p:txBody>
      </p:sp>
      <p:sp>
        <p:nvSpPr>
          <p:cNvPr id="933" name="Google Shape;933;p34"/>
          <p:cNvSpPr txBox="1">
            <a:spLocks noGrp="1"/>
          </p:cNvSpPr>
          <p:nvPr>
            <p:ph type="subTitle" idx="3"/>
          </p:nvPr>
        </p:nvSpPr>
        <p:spPr>
          <a:xfrm>
            <a:off x="4883237" y="1382988"/>
            <a:ext cx="3009900" cy="442500"/>
          </a:xfrm>
          <a:prstGeom prst="rect">
            <a:avLst/>
          </a:prstGeom>
        </p:spPr>
        <p:txBody>
          <a:bodyPr spcFirstLastPara="1" wrap="square" lIns="91425" tIns="91425" rIns="91425" bIns="91425" anchor="b" anchorCtr="0">
            <a:noAutofit/>
          </a:bodyPr>
          <a:lstStyle/>
          <a:p>
            <a:r>
              <a:rPr lang="en" sz="1800" b="1" u="sng">
                <a:solidFill>
                  <a:schemeClr val="bg1"/>
                </a:solidFill>
              </a:rPr>
              <a:t>Our Mission</a:t>
            </a:r>
            <a:endParaRPr lang="en-US" sz="1800" u="sng">
              <a:solidFill>
                <a:schemeClr val="bg1"/>
              </a:solidFill>
            </a:endParaRPr>
          </a:p>
        </p:txBody>
      </p:sp>
      <p:sp>
        <p:nvSpPr>
          <p:cNvPr id="934" name="Google Shape;934;p34"/>
          <p:cNvSpPr txBox="1">
            <a:spLocks noGrp="1"/>
          </p:cNvSpPr>
          <p:nvPr>
            <p:ph type="subTitle" idx="4"/>
          </p:nvPr>
        </p:nvSpPr>
        <p:spPr>
          <a:xfrm>
            <a:off x="4360034" y="1745767"/>
            <a:ext cx="4587561" cy="1346491"/>
          </a:xfrm>
          <a:prstGeom prst="rect">
            <a:avLst/>
          </a:prstGeom>
        </p:spPr>
        <p:txBody>
          <a:bodyPr spcFirstLastPara="1" wrap="square" lIns="91425" tIns="91425" rIns="91425" bIns="91425" anchor="t" anchorCtr="0">
            <a:noAutofit/>
          </a:bodyPr>
          <a:lstStyle/>
          <a:p>
            <a:pPr marL="0" indent="0" algn="just"/>
            <a:r>
              <a:rPr lang="en">
                <a:solidFill>
                  <a:schemeClr val="bg1"/>
                </a:solidFill>
                <a:latin typeface="Space Grotesk SemiBold"/>
                <a:cs typeface="Space Grotesk SemiBold"/>
              </a:rPr>
              <a:t>Our mission is to be the partner of choice and help create an ecosystem in which business and IT complement each other in customer-centric solutions. We aim to create measurable value-add in the solutions that we implement with an emphasis on high customer delight.</a:t>
            </a:r>
            <a:endParaRPr lang="en-US">
              <a:solidFill>
                <a:schemeClr val="bg1"/>
              </a:solidFill>
              <a:latin typeface="Space Grotesk SemiBold"/>
              <a:cs typeface="Space Grotesk SemiBold"/>
            </a:endParaRPr>
          </a:p>
        </p:txBody>
      </p:sp>
      <p:sp>
        <p:nvSpPr>
          <p:cNvPr id="935" name="Google Shape;935;p34"/>
          <p:cNvSpPr/>
          <p:nvPr/>
        </p:nvSpPr>
        <p:spPr>
          <a:xfrm>
            <a:off x="4834613" y="927491"/>
            <a:ext cx="526842" cy="524076"/>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a:latin typeface="Space Grotesk SemiBold"/>
              <a:cs typeface="Space Grotesk SemiBold"/>
            </a:endParaRPr>
          </a:p>
        </p:txBody>
      </p:sp>
      <p:grpSp>
        <p:nvGrpSpPr>
          <p:cNvPr id="936" name="Google Shape;936;p34"/>
          <p:cNvGrpSpPr/>
          <p:nvPr/>
        </p:nvGrpSpPr>
        <p:grpSpPr>
          <a:xfrm>
            <a:off x="724431" y="927424"/>
            <a:ext cx="526842" cy="522642"/>
            <a:chOff x="-31166825" y="1939525"/>
            <a:chExt cx="293800" cy="291425"/>
          </a:xfrm>
        </p:grpSpPr>
        <p:sp>
          <p:nvSpPr>
            <p:cNvPr id="937" name="Google Shape;937;p34"/>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38" name="Google Shape;938;p34"/>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39" name="Google Shape;939;p34"/>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40" name="Google Shape;940;p34"/>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41" name="Google Shape;941;p34"/>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42" name="Google Shape;942;p34"/>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43" name="Google Shape;943;p34"/>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44" name="Google Shape;944;p34"/>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45" name="Google Shape;945;p34"/>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46" name="Google Shape;946;p34"/>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947" name="Google Shape;947;p34"/>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grpSp>
      <p:sp>
        <p:nvSpPr>
          <p:cNvPr id="3" name="TextBox 2">
            <a:extLst>
              <a:ext uri="{FF2B5EF4-FFF2-40B4-BE49-F238E27FC236}">
                <a16:creationId xmlns:a16="http://schemas.microsoft.com/office/drawing/2014/main" id="{5C749C0E-F2C2-D331-74D0-5483B6A34618}"/>
              </a:ext>
            </a:extLst>
          </p:cNvPr>
          <p:cNvSpPr txBox="1"/>
          <p:nvPr/>
        </p:nvSpPr>
        <p:spPr>
          <a:xfrm>
            <a:off x="1158618" y="1536394"/>
            <a:ext cx="267487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2000" b="1" u="sng">
                <a:solidFill>
                  <a:schemeClr val="bg1"/>
                </a:solidFill>
                <a:latin typeface="Space Grotesk SemiBold"/>
                <a:cs typeface="Space Grotesk SemiBold"/>
              </a:rPr>
              <a:t>Our Philosophy</a:t>
            </a:r>
            <a:endParaRPr lang="en-US" sz="1100" u="sng">
              <a:solidFill>
                <a:schemeClr val="bg1"/>
              </a:solidFill>
              <a:latin typeface="Space Grotesk SemiBold"/>
              <a:cs typeface="Space Grotesk SemiBold"/>
            </a:endParaRPr>
          </a:p>
        </p:txBody>
      </p:sp>
      <p:sp>
        <p:nvSpPr>
          <p:cNvPr id="5" name="TextBox 4">
            <a:extLst>
              <a:ext uri="{FF2B5EF4-FFF2-40B4-BE49-F238E27FC236}">
                <a16:creationId xmlns:a16="http://schemas.microsoft.com/office/drawing/2014/main" id="{46A1C8E9-524E-77DD-4A1E-D33B3686B9A9}"/>
              </a:ext>
            </a:extLst>
          </p:cNvPr>
          <p:cNvSpPr txBox="1"/>
          <p:nvPr/>
        </p:nvSpPr>
        <p:spPr>
          <a:xfrm>
            <a:off x="5450364" y="102306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pace Grotesk SemiBold"/>
                <a:cs typeface="Poppins"/>
              </a:rPr>
              <a:t>Partnering for your success</a:t>
            </a:r>
          </a:p>
        </p:txBody>
      </p:sp>
      <p:sp>
        <p:nvSpPr>
          <p:cNvPr id="6" name="TextBox 5">
            <a:extLst>
              <a:ext uri="{FF2B5EF4-FFF2-40B4-BE49-F238E27FC236}">
                <a16:creationId xmlns:a16="http://schemas.microsoft.com/office/drawing/2014/main" id="{6336A1E5-2A02-1D1B-533B-D5260C84B489}"/>
              </a:ext>
            </a:extLst>
          </p:cNvPr>
          <p:cNvSpPr txBox="1"/>
          <p:nvPr/>
        </p:nvSpPr>
        <p:spPr>
          <a:xfrm>
            <a:off x="3513306" y="3010439"/>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latin typeface="Space Grotesk SemiBold"/>
                <a:cs typeface="Space Grotesk SemiBold"/>
              </a:rPr>
              <a:t>Technology, Innovation and People</a:t>
            </a:r>
          </a:p>
        </p:txBody>
      </p:sp>
      <p:sp>
        <p:nvSpPr>
          <p:cNvPr id="9" name="TextBox 8">
            <a:extLst>
              <a:ext uri="{FF2B5EF4-FFF2-40B4-BE49-F238E27FC236}">
                <a16:creationId xmlns:a16="http://schemas.microsoft.com/office/drawing/2014/main" id="{037E71D9-064F-0C34-BD98-1F7CC7F02754}"/>
              </a:ext>
            </a:extLst>
          </p:cNvPr>
          <p:cNvSpPr txBox="1"/>
          <p:nvPr/>
        </p:nvSpPr>
        <p:spPr>
          <a:xfrm>
            <a:off x="3832497" y="3520843"/>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u="sng">
                <a:solidFill>
                  <a:schemeClr val="bg1"/>
                </a:solidFill>
                <a:latin typeface="Space Grotesk SemiBold"/>
                <a:cs typeface="Space Grotesk SemiBold"/>
              </a:rPr>
              <a:t>Our Story</a:t>
            </a:r>
          </a:p>
        </p:txBody>
      </p:sp>
      <p:sp>
        <p:nvSpPr>
          <p:cNvPr id="10" name="TextBox 9">
            <a:extLst>
              <a:ext uri="{FF2B5EF4-FFF2-40B4-BE49-F238E27FC236}">
                <a16:creationId xmlns:a16="http://schemas.microsoft.com/office/drawing/2014/main" id="{ABCA5EC6-7AB2-64CF-E711-74E28DDD626E}"/>
              </a:ext>
            </a:extLst>
          </p:cNvPr>
          <p:cNvSpPr txBox="1"/>
          <p:nvPr/>
        </p:nvSpPr>
        <p:spPr>
          <a:xfrm>
            <a:off x="720971" y="3864218"/>
            <a:ext cx="842303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solidFill>
                  <a:schemeClr val="bg1"/>
                </a:solidFill>
                <a:latin typeface="Space Grotesk SemiBold"/>
                <a:cs typeface="Poppins"/>
              </a:rPr>
              <a:t>Noesys</a:t>
            </a:r>
            <a:r>
              <a:rPr lang="en-US">
                <a:solidFill>
                  <a:schemeClr val="bg1"/>
                </a:solidFill>
                <a:latin typeface="Space Grotesk SemiBold"/>
                <a:cs typeface="Poppins"/>
              </a:rPr>
              <a:t> started in 2013 and ever since we have helped non-IT organizations and software product companies reduce time to market and associated risks &amp; improve business performance. A year later, we embarked on a product journey with </a:t>
            </a:r>
            <a:r>
              <a:rPr lang="en-US" err="1">
                <a:solidFill>
                  <a:schemeClr val="bg1"/>
                </a:solidFill>
                <a:latin typeface="Space Grotesk SemiBold"/>
                <a:cs typeface="Poppins"/>
              </a:rPr>
              <a:t>Infoveave</a:t>
            </a:r>
            <a:r>
              <a:rPr lang="en-US">
                <a:solidFill>
                  <a:schemeClr val="bg1"/>
                </a:solidFill>
                <a:latin typeface="Space Grotesk SemiBold"/>
                <a:cs typeface="Poppins"/>
              </a:rPr>
              <a:t>, enabling organizations to dive deep into their data.</a:t>
            </a:r>
            <a:endParaRPr lang="en-US">
              <a:solidFill>
                <a:schemeClr val="bg1"/>
              </a:solidFill>
              <a:latin typeface="Space Grotesk SemiBold"/>
            </a:endParaRPr>
          </a:p>
        </p:txBody>
      </p:sp>
      <p:grpSp>
        <p:nvGrpSpPr>
          <p:cNvPr id="20" name="Google Shape;10944;p67">
            <a:extLst>
              <a:ext uri="{FF2B5EF4-FFF2-40B4-BE49-F238E27FC236}">
                <a16:creationId xmlns:a16="http://schemas.microsoft.com/office/drawing/2014/main" id="{469D79C5-7385-B3CC-320D-69272057DF66}"/>
              </a:ext>
            </a:extLst>
          </p:cNvPr>
          <p:cNvGrpSpPr/>
          <p:nvPr/>
        </p:nvGrpSpPr>
        <p:grpSpPr>
          <a:xfrm>
            <a:off x="3094124" y="3060632"/>
            <a:ext cx="421913" cy="423864"/>
            <a:chOff x="-1333975" y="2365850"/>
            <a:chExt cx="292225" cy="293575"/>
          </a:xfrm>
        </p:grpSpPr>
        <p:sp>
          <p:nvSpPr>
            <p:cNvPr id="12" name="Google Shape;10945;p67">
              <a:extLst>
                <a:ext uri="{FF2B5EF4-FFF2-40B4-BE49-F238E27FC236}">
                  <a16:creationId xmlns:a16="http://schemas.microsoft.com/office/drawing/2014/main" id="{1F823F61-3B04-8870-2BA0-E658F5E1767A}"/>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3" name="Google Shape;10946;p67">
              <a:extLst>
                <a:ext uri="{FF2B5EF4-FFF2-40B4-BE49-F238E27FC236}">
                  <a16:creationId xmlns:a16="http://schemas.microsoft.com/office/drawing/2014/main" id="{FC2AA29A-93DE-53BF-D971-D1DB60F208ED}"/>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4" name="Google Shape;10947;p67">
              <a:extLst>
                <a:ext uri="{FF2B5EF4-FFF2-40B4-BE49-F238E27FC236}">
                  <a16:creationId xmlns:a16="http://schemas.microsoft.com/office/drawing/2014/main" id="{50E2E713-414E-404A-864E-BF388C17D088}"/>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5" name="Google Shape;10948;p67">
              <a:extLst>
                <a:ext uri="{FF2B5EF4-FFF2-40B4-BE49-F238E27FC236}">
                  <a16:creationId xmlns:a16="http://schemas.microsoft.com/office/drawing/2014/main" id="{B8A7F2EA-DBC7-CC6D-8CE6-1B3CB77C4EAD}"/>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6" name="Google Shape;10949;p67">
              <a:extLst>
                <a:ext uri="{FF2B5EF4-FFF2-40B4-BE49-F238E27FC236}">
                  <a16:creationId xmlns:a16="http://schemas.microsoft.com/office/drawing/2014/main" id="{4E9C260D-23CD-EE15-F807-313E7D6D22F2}"/>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7" name="Google Shape;10950;p67">
              <a:extLst>
                <a:ext uri="{FF2B5EF4-FFF2-40B4-BE49-F238E27FC236}">
                  <a16:creationId xmlns:a16="http://schemas.microsoft.com/office/drawing/2014/main" id="{B3EB6CF0-06AC-541A-E4F3-C6ED5914DFCC}"/>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8" name="Google Shape;10951;p67">
              <a:extLst>
                <a:ext uri="{FF2B5EF4-FFF2-40B4-BE49-F238E27FC236}">
                  <a16:creationId xmlns:a16="http://schemas.microsoft.com/office/drawing/2014/main" id="{38E28550-DDE1-77CD-C7A1-B5D1CF42ED3D}"/>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9" name="Google Shape;10952;p67">
              <a:extLst>
                <a:ext uri="{FF2B5EF4-FFF2-40B4-BE49-F238E27FC236}">
                  <a16:creationId xmlns:a16="http://schemas.microsoft.com/office/drawing/2014/main" id="{0B0B78C9-FE2F-0961-E178-DCAEC741B8E0}"/>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1"/>
        <p:cNvGrpSpPr/>
        <p:nvPr/>
      </p:nvGrpSpPr>
      <p:grpSpPr>
        <a:xfrm>
          <a:off x="0" y="0"/>
          <a:ext cx="0" cy="0"/>
          <a:chOff x="0" y="0"/>
          <a:chExt cx="0" cy="0"/>
        </a:xfrm>
      </p:grpSpPr>
      <p:pic>
        <p:nvPicPr>
          <p:cNvPr id="5" name="Picture 4">
            <a:extLst>
              <a:ext uri="{FF2B5EF4-FFF2-40B4-BE49-F238E27FC236}">
                <a16:creationId xmlns:a16="http://schemas.microsoft.com/office/drawing/2014/main" id="{E3ED7F58-E726-EADD-3CB2-DB572BA35FAC}"/>
              </a:ext>
            </a:extLst>
          </p:cNvPr>
          <p:cNvPicPr>
            <a:picLocks noChangeAspect="1"/>
          </p:cNvPicPr>
          <p:nvPr/>
        </p:nvPicPr>
        <p:blipFill>
          <a:blip r:embed="rId3"/>
          <a:stretch>
            <a:fillRect/>
          </a:stretch>
        </p:blipFill>
        <p:spPr>
          <a:xfrm>
            <a:off x="0" y="0"/>
            <a:ext cx="9144000" cy="5143500"/>
          </a:xfrm>
          <a:prstGeom prst="rect">
            <a:avLst/>
          </a:prstGeom>
        </p:spPr>
      </p:pic>
      <p:sp>
        <p:nvSpPr>
          <p:cNvPr id="4" name="Scroll: Vertical 3">
            <a:extLst>
              <a:ext uri="{FF2B5EF4-FFF2-40B4-BE49-F238E27FC236}">
                <a16:creationId xmlns:a16="http://schemas.microsoft.com/office/drawing/2014/main" id="{BB40829B-2F2A-DEFC-A610-9C0139087EB5}"/>
              </a:ext>
            </a:extLst>
          </p:cNvPr>
          <p:cNvSpPr/>
          <p:nvPr/>
        </p:nvSpPr>
        <p:spPr>
          <a:xfrm>
            <a:off x="5391439" y="2054312"/>
            <a:ext cx="3736309" cy="2718486"/>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3" name="Scroll: Vertical 2">
            <a:extLst>
              <a:ext uri="{FF2B5EF4-FFF2-40B4-BE49-F238E27FC236}">
                <a16:creationId xmlns:a16="http://schemas.microsoft.com/office/drawing/2014/main" id="{B4BA98C1-7DDC-9546-C565-C879E3B79D14}"/>
              </a:ext>
            </a:extLst>
          </p:cNvPr>
          <p:cNvSpPr/>
          <p:nvPr/>
        </p:nvSpPr>
        <p:spPr>
          <a:xfrm>
            <a:off x="805" y="2007976"/>
            <a:ext cx="3852153" cy="2764820"/>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952" name="Google Shape;952;p35"/>
          <p:cNvSpPr txBox="1">
            <a:spLocks noGrp="1"/>
          </p:cNvSpPr>
          <p:nvPr>
            <p:ph type="title"/>
          </p:nvPr>
        </p:nvSpPr>
        <p:spPr>
          <a:xfrm>
            <a:off x="525443" y="243728"/>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sets us apart?</a:t>
            </a:r>
            <a:endParaRPr/>
          </a:p>
        </p:txBody>
      </p:sp>
      <p:sp>
        <p:nvSpPr>
          <p:cNvPr id="953" name="Google Shape;953;p35"/>
          <p:cNvSpPr txBox="1">
            <a:spLocks noGrp="1"/>
          </p:cNvSpPr>
          <p:nvPr>
            <p:ph type="subTitle" idx="3"/>
          </p:nvPr>
        </p:nvSpPr>
        <p:spPr>
          <a:xfrm>
            <a:off x="5813741" y="1963457"/>
            <a:ext cx="2351100" cy="442500"/>
          </a:xfrm>
          <a:prstGeom prst="rect">
            <a:avLst/>
          </a:prstGeom>
        </p:spPr>
        <p:txBody>
          <a:bodyPr spcFirstLastPara="1" wrap="square" lIns="91425" tIns="91425" rIns="91425" bIns="91425" anchor="b" anchorCtr="0">
            <a:noAutofit/>
          </a:bodyPr>
          <a:lstStyle/>
          <a:p>
            <a:r>
              <a:rPr lang="en" sz="1400" b="1">
                <a:solidFill>
                  <a:schemeClr val="bg1"/>
                </a:solidFill>
              </a:rPr>
              <a:t>Digital + Innovation</a:t>
            </a:r>
            <a:endParaRPr lang="en-US" sz="1400">
              <a:solidFill>
                <a:schemeClr val="bg1"/>
              </a:solidFill>
            </a:endParaRPr>
          </a:p>
        </p:txBody>
      </p:sp>
      <p:sp>
        <p:nvSpPr>
          <p:cNvPr id="954" name="Google Shape;954;p35"/>
          <p:cNvSpPr txBox="1">
            <a:spLocks noGrp="1"/>
          </p:cNvSpPr>
          <p:nvPr>
            <p:ph type="subTitle" idx="1"/>
          </p:nvPr>
        </p:nvSpPr>
        <p:spPr>
          <a:xfrm>
            <a:off x="780075" y="1901673"/>
            <a:ext cx="2351100" cy="442500"/>
          </a:xfrm>
          <a:prstGeom prst="rect">
            <a:avLst/>
          </a:prstGeom>
        </p:spPr>
        <p:txBody>
          <a:bodyPr spcFirstLastPara="1" wrap="square" lIns="91425" tIns="91425" rIns="91425" bIns="91425" anchor="b" anchorCtr="0">
            <a:noAutofit/>
          </a:bodyPr>
          <a:lstStyle/>
          <a:p>
            <a:r>
              <a:rPr lang="en" sz="1400" b="1">
                <a:solidFill>
                  <a:schemeClr val="bg1"/>
                </a:solidFill>
              </a:rPr>
              <a:t>Data + Intelligence</a:t>
            </a:r>
            <a:endParaRPr lang="en-US" sz="1400">
              <a:solidFill>
                <a:schemeClr val="bg1"/>
              </a:solidFill>
            </a:endParaRPr>
          </a:p>
        </p:txBody>
      </p:sp>
      <p:sp>
        <p:nvSpPr>
          <p:cNvPr id="955" name="Google Shape;955;p35"/>
          <p:cNvSpPr txBox="1">
            <a:spLocks noGrp="1"/>
          </p:cNvSpPr>
          <p:nvPr>
            <p:ph type="subTitle" idx="2"/>
          </p:nvPr>
        </p:nvSpPr>
        <p:spPr>
          <a:xfrm>
            <a:off x="123623" y="2574020"/>
            <a:ext cx="3324194" cy="1373287"/>
          </a:xfrm>
          <a:prstGeom prst="rect">
            <a:avLst/>
          </a:prstGeom>
        </p:spPr>
        <p:txBody>
          <a:bodyPr spcFirstLastPara="1" wrap="square" lIns="91425" tIns="91425" rIns="91425" bIns="91425" anchor="t" anchorCtr="0">
            <a:noAutofit/>
          </a:bodyPr>
          <a:lstStyle/>
          <a:p>
            <a:pPr algn="just"/>
            <a:r>
              <a:rPr lang="en">
                <a:solidFill>
                  <a:schemeClr val="bg1"/>
                </a:solidFill>
                <a:latin typeface="Space Grotesk SemiBold"/>
                <a:cs typeface="Space Grotesk SemiBold"/>
              </a:rPr>
              <a:t>     Digital transformation initiatives promote responsiveness, alignment between teams, and agility within your organization to meet the new demands of doing business.</a:t>
            </a:r>
            <a:endParaRPr lang="en-US">
              <a:solidFill>
                <a:schemeClr val="bg1"/>
              </a:solidFill>
              <a:latin typeface="Space Grotesk SemiBold"/>
              <a:cs typeface="Space Grotesk SemiBold"/>
            </a:endParaRPr>
          </a:p>
          <a:p>
            <a:pPr algn="just"/>
            <a:endParaRPr lang="en">
              <a:solidFill>
                <a:schemeClr val="bg1"/>
              </a:solidFill>
              <a:latin typeface="Space Grotesk SemiBold"/>
              <a:cs typeface="Space Grotesk SemiBold"/>
            </a:endParaRPr>
          </a:p>
          <a:p>
            <a:pPr algn="just"/>
            <a:r>
              <a:rPr lang="en">
                <a:solidFill>
                  <a:schemeClr val="bg1"/>
                </a:solidFill>
                <a:latin typeface="Space Grotesk SemiBold"/>
                <a:cs typeface="Space Grotesk SemiBold"/>
              </a:rPr>
              <a:t>    To realize the full potential of digital transformation, your organization must focus on the below critical areas to realize your business goals.</a:t>
            </a:r>
          </a:p>
          <a:p>
            <a:pPr marL="0" lvl="0" indent="0" algn="just">
              <a:spcBef>
                <a:spcPts val="0"/>
              </a:spcBef>
              <a:spcAft>
                <a:spcPts val="0"/>
              </a:spcAft>
              <a:buNone/>
            </a:pPr>
            <a:endParaRPr lang="en">
              <a:solidFill>
                <a:schemeClr val="bg1"/>
              </a:solidFill>
              <a:latin typeface="Space Grotesk SemiBold"/>
              <a:cs typeface="Space Grotesk SemiBold"/>
            </a:endParaRPr>
          </a:p>
        </p:txBody>
      </p:sp>
      <p:sp>
        <p:nvSpPr>
          <p:cNvPr id="956" name="Google Shape;956;p35"/>
          <p:cNvSpPr txBox="1">
            <a:spLocks noGrp="1"/>
          </p:cNvSpPr>
          <p:nvPr>
            <p:ph type="subTitle" idx="4"/>
          </p:nvPr>
        </p:nvSpPr>
        <p:spPr>
          <a:xfrm>
            <a:off x="5898695" y="2929278"/>
            <a:ext cx="2698633" cy="940800"/>
          </a:xfrm>
          <a:prstGeom prst="rect">
            <a:avLst/>
          </a:prstGeom>
        </p:spPr>
        <p:txBody>
          <a:bodyPr spcFirstLastPara="1" wrap="square" lIns="91425" tIns="91425" rIns="91425" bIns="91425" anchor="t" anchorCtr="0">
            <a:noAutofit/>
          </a:bodyPr>
          <a:lstStyle/>
          <a:p>
            <a:pPr marL="0" indent="0" algn="just"/>
            <a:r>
              <a:rPr lang="en">
                <a:solidFill>
                  <a:schemeClr val="bg1"/>
                </a:solidFill>
                <a:latin typeface="Space Grotesk SemiBold"/>
                <a:cs typeface="Space Grotesk SemiBold"/>
              </a:rPr>
              <a:t>Digital technology initiatives promote responsiveness, alignment between teams, and agility within your organization to meet the new demands of doing business</a:t>
            </a:r>
            <a:endParaRPr lang="en-US">
              <a:solidFill>
                <a:schemeClr val="bg1"/>
              </a:solidFill>
              <a:latin typeface="Space Grotesk SemiBold"/>
              <a:cs typeface="Space Grotesk SemiBold"/>
            </a:endParaRPr>
          </a:p>
        </p:txBody>
      </p:sp>
      <p:pic>
        <p:nvPicPr>
          <p:cNvPr id="2" name="Picture 1">
            <a:extLst>
              <a:ext uri="{FF2B5EF4-FFF2-40B4-BE49-F238E27FC236}">
                <a16:creationId xmlns:a16="http://schemas.microsoft.com/office/drawing/2014/main" id="{2DC7ACFC-489D-6A17-C298-F120BFC32DE4}"/>
              </a:ext>
            </a:extLst>
          </p:cNvPr>
          <p:cNvPicPr>
            <a:picLocks noChangeAspect="1"/>
          </p:cNvPicPr>
          <p:nvPr/>
        </p:nvPicPr>
        <p:blipFill>
          <a:blip r:embed="rId4"/>
          <a:stretch>
            <a:fillRect/>
          </a:stretch>
        </p:blipFill>
        <p:spPr>
          <a:xfrm>
            <a:off x="1023344" y="815990"/>
            <a:ext cx="1655731" cy="1166038"/>
          </a:xfrm>
          <a:prstGeom prst="rect">
            <a:avLst/>
          </a:prstGeom>
        </p:spPr>
      </p:pic>
      <p:pic>
        <p:nvPicPr>
          <p:cNvPr id="7" name="Picture 6" descr="4 Types of Digital Transformation Projects - SmartOSC">
            <a:extLst>
              <a:ext uri="{FF2B5EF4-FFF2-40B4-BE49-F238E27FC236}">
                <a16:creationId xmlns:a16="http://schemas.microsoft.com/office/drawing/2014/main" id="{66D491D8-04B8-34B4-568E-7AC3E9A253F2}"/>
              </a:ext>
            </a:extLst>
          </p:cNvPr>
          <p:cNvPicPr>
            <a:picLocks noChangeAspect="1"/>
          </p:cNvPicPr>
          <p:nvPr/>
        </p:nvPicPr>
        <p:blipFill>
          <a:blip r:embed="rId5"/>
          <a:stretch>
            <a:fillRect/>
          </a:stretch>
        </p:blipFill>
        <p:spPr>
          <a:xfrm>
            <a:off x="6461801" y="823292"/>
            <a:ext cx="1743043" cy="1151434"/>
          </a:xfrm>
          <a:prstGeom prst="rect">
            <a:avLst/>
          </a:prstGeom>
        </p:spPr>
      </p:pic>
      <p:sp>
        <p:nvSpPr>
          <p:cNvPr id="8" name="TextBox 7">
            <a:extLst>
              <a:ext uri="{FF2B5EF4-FFF2-40B4-BE49-F238E27FC236}">
                <a16:creationId xmlns:a16="http://schemas.microsoft.com/office/drawing/2014/main" id="{71F563CC-D250-5667-D4D6-C5D6931096AB}"/>
              </a:ext>
            </a:extLst>
          </p:cNvPr>
          <p:cNvSpPr txBox="1"/>
          <p:nvPr/>
        </p:nvSpPr>
        <p:spPr>
          <a:xfrm>
            <a:off x="3718017" y="2462982"/>
            <a:ext cx="2744357" cy="5386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a:solidFill>
                  <a:schemeClr val="bg1"/>
                </a:solidFill>
                <a:latin typeface="Space Grotesk SemiBold"/>
                <a:cs typeface="Space Grotesk SemiBold"/>
              </a:rPr>
              <a:t>Data Engineering</a:t>
            </a:r>
          </a:p>
          <a:p>
            <a:pPr algn="l"/>
            <a:r>
              <a:rPr lang="en-US">
                <a:solidFill>
                  <a:schemeClr val="bg1"/>
                </a:solidFill>
                <a:latin typeface="Space Grotesk SemiBold"/>
                <a:cs typeface="Space Grotesk SemiBold"/>
              </a:rPr>
              <a:t>------------------------</a:t>
            </a:r>
          </a:p>
        </p:txBody>
      </p:sp>
      <p:sp>
        <p:nvSpPr>
          <p:cNvPr id="9" name="TextBox 8">
            <a:extLst>
              <a:ext uri="{FF2B5EF4-FFF2-40B4-BE49-F238E27FC236}">
                <a16:creationId xmlns:a16="http://schemas.microsoft.com/office/drawing/2014/main" id="{D6FF8A27-8075-8FE2-96C8-791902F90A21}"/>
              </a:ext>
            </a:extLst>
          </p:cNvPr>
          <p:cNvSpPr txBox="1"/>
          <p:nvPr/>
        </p:nvSpPr>
        <p:spPr>
          <a:xfrm rot="5400000">
            <a:off x="2220425" y="3669681"/>
            <a:ext cx="299056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latin typeface="Space Grotesk SemiBold"/>
                <a:cs typeface="Space Grotesk SemiBold"/>
              </a:rPr>
              <a:t>---------------------------</a:t>
            </a:r>
            <a:r>
              <a:rPr lang="en-US">
                <a:latin typeface="Space Grotesk SemiBold"/>
                <a:cs typeface="Space Grotesk SemiBold"/>
              </a:rPr>
              <a:t>​</a:t>
            </a:r>
          </a:p>
        </p:txBody>
      </p:sp>
      <p:sp>
        <p:nvSpPr>
          <p:cNvPr id="10" name="TextBox 9">
            <a:extLst>
              <a:ext uri="{FF2B5EF4-FFF2-40B4-BE49-F238E27FC236}">
                <a16:creationId xmlns:a16="http://schemas.microsoft.com/office/drawing/2014/main" id="{748DD303-271D-82D0-813D-A0C7249C4F3C}"/>
              </a:ext>
            </a:extLst>
          </p:cNvPr>
          <p:cNvSpPr txBox="1"/>
          <p:nvPr/>
        </p:nvSpPr>
        <p:spPr>
          <a:xfrm>
            <a:off x="3718601" y="2926181"/>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a:solidFill>
                  <a:schemeClr val="bg1"/>
                </a:solidFill>
                <a:latin typeface="Space Grotesk SemiBold"/>
                <a:cs typeface="Space Grotesk SemiBold"/>
              </a:rPr>
              <a:t>Analytics and </a:t>
            </a:r>
            <a:endParaRPr lang="en-US">
              <a:solidFill>
                <a:schemeClr val="bg1"/>
              </a:solidFill>
              <a:latin typeface="Space Grotesk SemiBold"/>
              <a:cs typeface="Space Grotesk SemiBold"/>
            </a:endParaRPr>
          </a:p>
          <a:p>
            <a:r>
              <a:rPr lang="en-US" sz="1500" b="1">
                <a:solidFill>
                  <a:schemeClr val="bg1"/>
                </a:solidFill>
                <a:latin typeface="Space Grotesk SemiBold"/>
                <a:cs typeface="Space Grotesk SemiBold"/>
              </a:rPr>
              <a:t>BI Consulting</a:t>
            </a:r>
            <a:endParaRPr lang="en-US">
              <a:solidFill>
                <a:schemeClr val="bg1"/>
              </a:solidFill>
              <a:latin typeface="Space Grotesk SemiBold"/>
              <a:cs typeface="Space Grotesk SemiBold"/>
            </a:endParaRPr>
          </a:p>
          <a:p>
            <a:r>
              <a:rPr lang="en-US">
                <a:solidFill>
                  <a:schemeClr val="bg1"/>
                </a:solidFill>
                <a:latin typeface="Space Grotesk SemiBold"/>
                <a:cs typeface="Space Grotesk SemiBold"/>
              </a:rPr>
              <a:t>-----------------------​</a:t>
            </a:r>
          </a:p>
        </p:txBody>
      </p:sp>
      <p:sp>
        <p:nvSpPr>
          <p:cNvPr id="11" name="TextBox 10">
            <a:extLst>
              <a:ext uri="{FF2B5EF4-FFF2-40B4-BE49-F238E27FC236}">
                <a16:creationId xmlns:a16="http://schemas.microsoft.com/office/drawing/2014/main" id="{00F4554B-F97B-9607-2381-14F5DBE1F5FA}"/>
              </a:ext>
            </a:extLst>
          </p:cNvPr>
          <p:cNvSpPr txBox="1"/>
          <p:nvPr/>
        </p:nvSpPr>
        <p:spPr>
          <a:xfrm>
            <a:off x="3718601" y="3698478"/>
            <a:ext cx="2743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a:solidFill>
                  <a:schemeClr val="bg1"/>
                </a:solidFill>
                <a:latin typeface="Space Grotesk SemiBold"/>
                <a:cs typeface="Space Grotesk SemiBold"/>
              </a:rPr>
              <a:t>Creating a BI center </a:t>
            </a:r>
            <a:endParaRPr lang="en-US">
              <a:solidFill>
                <a:schemeClr val="bg1"/>
              </a:solidFill>
              <a:latin typeface="Space Grotesk SemiBold"/>
              <a:cs typeface="Space Grotesk SemiBold"/>
            </a:endParaRPr>
          </a:p>
          <a:p>
            <a:r>
              <a:rPr lang="en-US" sz="1500" b="1">
                <a:solidFill>
                  <a:schemeClr val="bg1"/>
                </a:solidFill>
                <a:latin typeface="Space Grotesk SemiBold"/>
                <a:cs typeface="Space Grotesk SemiBold"/>
              </a:rPr>
              <a:t>of excellence</a:t>
            </a:r>
            <a:endParaRPr lang="en-US">
              <a:solidFill>
                <a:schemeClr val="bg1"/>
              </a:solidFill>
              <a:latin typeface="Space Grotesk SemiBold"/>
              <a:cs typeface="Space Grotesk SemiBold"/>
            </a:endParaRPr>
          </a:p>
          <a:p>
            <a:r>
              <a:rPr lang="en-US">
                <a:solidFill>
                  <a:schemeClr val="bg1"/>
                </a:solidFill>
                <a:latin typeface="Space Grotesk SemiBold"/>
                <a:cs typeface="Space Grotesk SemiBold"/>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pic>
        <p:nvPicPr>
          <p:cNvPr id="2" name="Picture 1">
            <a:extLst>
              <a:ext uri="{FF2B5EF4-FFF2-40B4-BE49-F238E27FC236}">
                <a16:creationId xmlns:a16="http://schemas.microsoft.com/office/drawing/2014/main" id="{C22A9E3E-98DD-50C3-943B-AC414DE7EEE6}"/>
              </a:ext>
            </a:extLst>
          </p:cNvPr>
          <p:cNvPicPr>
            <a:picLocks noChangeAspect="1"/>
          </p:cNvPicPr>
          <p:nvPr/>
        </p:nvPicPr>
        <p:blipFill>
          <a:blip r:embed="rId3"/>
          <a:stretch>
            <a:fillRect/>
          </a:stretch>
        </p:blipFill>
        <p:spPr>
          <a:xfrm>
            <a:off x="0" y="0"/>
            <a:ext cx="9144000" cy="5143500"/>
          </a:xfrm>
          <a:prstGeom prst="rect">
            <a:avLst/>
          </a:prstGeom>
        </p:spPr>
      </p:pic>
      <p:sp>
        <p:nvSpPr>
          <p:cNvPr id="975" name="Google Shape;975;p36"/>
          <p:cNvSpPr txBox="1">
            <a:spLocks noGrp="1"/>
          </p:cNvSpPr>
          <p:nvPr>
            <p:ph type="title"/>
          </p:nvPr>
        </p:nvSpPr>
        <p:spPr>
          <a:xfrm>
            <a:off x="713100" y="465504"/>
            <a:ext cx="7710900" cy="572700"/>
          </a:xfrm>
          <a:prstGeom prst="rect">
            <a:avLst/>
          </a:prstGeom>
        </p:spPr>
        <p:txBody>
          <a:bodyPr spcFirstLastPara="1" wrap="square" lIns="91425" tIns="91425" rIns="91425" bIns="91425" anchor="t" anchorCtr="0">
            <a:noAutofit/>
          </a:bodyPr>
          <a:lstStyle/>
          <a:p>
            <a:pPr algn="ctr"/>
            <a:r>
              <a:rPr lang="en" sz="2000">
                <a:solidFill>
                  <a:schemeClr val="bg1"/>
                </a:solidFill>
              </a:rPr>
              <a:t>Delivering products that drive your business growth</a:t>
            </a:r>
            <a:endParaRPr lang="en-US" sz="2000">
              <a:solidFill>
                <a:schemeClr val="bg1"/>
              </a:solidFill>
            </a:endParaRPr>
          </a:p>
          <a:p>
            <a:pPr marL="0" lvl="0" indent="0" algn="ctr">
              <a:spcBef>
                <a:spcPts val="0"/>
              </a:spcBef>
              <a:spcAft>
                <a:spcPts val="0"/>
              </a:spcAft>
              <a:buNone/>
            </a:pPr>
            <a:endParaRPr lang="en" sz="2000">
              <a:solidFill>
                <a:schemeClr val="bg1"/>
              </a:solidFill>
            </a:endParaRPr>
          </a:p>
        </p:txBody>
      </p:sp>
      <p:sp>
        <p:nvSpPr>
          <p:cNvPr id="978" name="Google Shape;978;p36"/>
          <p:cNvSpPr txBox="1">
            <a:spLocks noGrp="1"/>
          </p:cNvSpPr>
          <p:nvPr>
            <p:ph type="subTitle" idx="3"/>
          </p:nvPr>
        </p:nvSpPr>
        <p:spPr>
          <a:xfrm>
            <a:off x="1944694" y="1380267"/>
            <a:ext cx="5250887" cy="442500"/>
          </a:xfrm>
          <a:prstGeom prst="rect">
            <a:avLst/>
          </a:prstGeom>
        </p:spPr>
        <p:txBody>
          <a:bodyPr spcFirstLastPara="1" wrap="square" lIns="91425" tIns="91425" rIns="91425" bIns="91425" anchor="b" anchorCtr="0">
            <a:noAutofit/>
          </a:bodyPr>
          <a:lstStyle/>
          <a:p>
            <a:r>
              <a:rPr lang="en" sz="1600" b="1">
                <a:solidFill>
                  <a:schemeClr val="bg1"/>
                </a:solidFill>
              </a:rPr>
              <a:t>One unified platform, endless data opportunities</a:t>
            </a:r>
            <a:endParaRPr lang="en-US" sz="1600">
              <a:solidFill>
                <a:schemeClr val="bg1"/>
              </a:solidFill>
            </a:endParaRPr>
          </a:p>
        </p:txBody>
      </p:sp>
      <p:pic>
        <p:nvPicPr>
          <p:cNvPr id="10" name="Picture 9">
            <a:extLst>
              <a:ext uri="{FF2B5EF4-FFF2-40B4-BE49-F238E27FC236}">
                <a16:creationId xmlns:a16="http://schemas.microsoft.com/office/drawing/2014/main" id="{61F12855-C06C-6093-4FA1-1C02BA5D1B0E}"/>
              </a:ext>
            </a:extLst>
          </p:cNvPr>
          <p:cNvPicPr>
            <a:picLocks noChangeAspect="1"/>
          </p:cNvPicPr>
          <p:nvPr/>
        </p:nvPicPr>
        <p:blipFill>
          <a:blip r:embed="rId4"/>
          <a:stretch>
            <a:fillRect/>
          </a:stretch>
        </p:blipFill>
        <p:spPr>
          <a:xfrm>
            <a:off x="3618132" y="835817"/>
            <a:ext cx="1907575" cy="448190"/>
          </a:xfrm>
          <a:prstGeom prst="rect">
            <a:avLst/>
          </a:prstGeom>
        </p:spPr>
      </p:pic>
      <p:pic>
        <p:nvPicPr>
          <p:cNvPr id="3" name="Picture 2" descr="A diagram of a diagram&#10;&#10;AI-generated content may be incorrect.">
            <a:extLst>
              <a:ext uri="{FF2B5EF4-FFF2-40B4-BE49-F238E27FC236}">
                <a16:creationId xmlns:a16="http://schemas.microsoft.com/office/drawing/2014/main" id="{0246C66C-9F79-DCFC-9F92-8311CC9E461F}"/>
              </a:ext>
            </a:extLst>
          </p:cNvPr>
          <p:cNvPicPr>
            <a:picLocks noChangeAspect="1"/>
          </p:cNvPicPr>
          <p:nvPr/>
        </p:nvPicPr>
        <p:blipFill>
          <a:blip r:embed="rId5"/>
          <a:stretch>
            <a:fillRect/>
          </a:stretch>
        </p:blipFill>
        <p:spPr>
          <a:xfrm>
            <a:off x="1574371" y="1873237"/>
            <a:ext cx="5988358" cy="28068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pic>
        <p:nvPicPr>
          <p:cNvPr id="9" name="Picture 8">
            <a:extLst>
              <a:ext uri="{FF2B5EF4-FFF2-40B4-BE49-F238E27FC236}">
                <a16:creationId xmlns:a16="http://schemas.microsoft.com/office/drawing/2014/main" id="{F07E783F-099C-EB0F-804C-5D3B68AAEEF9}"/>
              </a:ext>
            </a:extLst>
          </p:cNvPr>
          <p:cNvPicPr>
            <a:picLocks noChangeAspect="1"/>
          </p:cNvPicPr>
          <p:nvPr/>
        </p:nvPicPr>
        <p:blipFill>
          <a:blip r:embed="rId3"/>
          <a:stretch>
            <a:fillRect/>
          </a:stretch>
        </p:blipFill>
        <p:spPr>
          <a:xfrm>
            <a:off x="0" y="0"/>
            <a:ext cx="9144000" cy="5143500"/>
          </a:xfrm>
          <a:prstGeom prst="rect">
            <a:avLst/>
          </a:prstGeom>
        </p:spPr>
      </p:pic>
      <p:sp>
        <p:nvSpPr>
          <p:cNvPr id="4" name="Scroll: Vertical 3">
            <a:extLst>
              <a:ext uri="{FF2B5EF4-FFF2-40B4-BE49-F238E27FC236}">
                <a16:creationId xmlns:a16="http://schemas.microsoft.com/office/drawing/2014/main" id="{0D361D59-39CA-8145-50CC-15D8583E2E82}"/>
              </a:ext>
            </a:extLst>
          </p:cNvPr>
          <p:cNvSpPr/>
          <p:nvPr/>
        </p:nvSpPr>
        <p:spPr>
          <a:xfrm>
            <a:off x="147540" y="2085203"/>
            <a:ext cx="3512344" cy="2548580"/>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2" name="Scroll: Vertical 1">
            <a:extLst>
              <a:ext uri="{FF2B5EF4-FFF2-40B4-BE49-F238E27FC236}">
                <a16:creationId xmlns:a16="http://schemas.microsoft.com/office/drawing/2014/main" id="{37E1A93A-1359-1EDC-DCC6-CB3EF9B4EFE9}"/>
              </a:ext>
            </a:extLst>
          </p:cNvPr>
          <p:cNvSpPr/>
          <p:nvPr/>
        </p:nvSpPr>
        <p:spPr>
          <a:xfrm>
            <a:off x="4564755" y="2085204"/>
            <a:ext cx="3641132" cy="2548580"/>
          </a:xfrm>
          <a:prstGeom prst="verticalScroll">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pace Grotesk SemiBold"/>
              <a:cs typeface="Space Grotesk SemiBold"/>
            </a:endParaRPr>
          </a:p>
        </p:txBody>
      </p:sp>
      <p:sp>
        <p:nvSpPr>
          <p:cNvPr id="988" name="Google Shape;988;p37"/>
          <p:cNvSpPr txBox="1">
            <a:spLocks noGrp="1"/>
          </p:cNvSpPr>
          <p:nvPr>
            <p:ph type="title"/>
          </p:nvPr>
        </p:nvSpPr>
        <p:spPr>
          <a:xfrm>
            <a:off x="713100" y="550457"/>
            <a:ext cx="7710900" cy="572700"/>
          </a:xfrm>
          <a:prstGeom prst="rect">
            <a:avLst/>
          </a:prstGeom>
        </p:spPr>
        <p:txBody>
          <a:bodyPr spcFirstLastPara="1" wrap="square" lIns="91425" tIns="91425" rIns="91425" bIns="91425" anchor="t" anchorCtr="0">
            <a:noAutofit/>
          </a:bodyPr>
          <a:lstStyle/>
          <a:p>
            <a:pPr algn="ctr"/>
            <a:r>
              <a:rPr lang="en" sz="2300" b="1" err="1">
                <a:solidFill>
                  <a:schemeClr val="bg1"/>
                </a:solidFill>
              </a:rPr>
              <a:t>Infoveave</a:t>
            </a:r>
            <a:r>
              <a:rPr lang="en" sz="2300" b="1">
                <a:solidFill>
                  <a:schemeClr val="bg1"/>
                </a:solidFill>
              </a:rPr>
              <a:t> Data Automation &amp; Decision Intelligence</a:t>
            </a:r>
            <a:endParaRPr lang="en-US">
              <a:solidFill>
                <a:schemeClr val="bg1"/>
              </a:solidFill>
            </a:endParaRPr>
          </a:p>
          <a:p>
            <a:endParaRPr lang="en" sz="1200">
              <a:solidFill>
                <a:schemeClr val="bg1"/>
              </a:solidFill>
            </a:endParaRPr>
          </a:p>
        </p:txBody>
      </p:sp>
      <p:sp>
        <p:nvSpPr>
          <p:cNvPr id="991" name="Google Shape;991;p37"/>
          <p:cNvSpPr txBox="1">
            <a:spLocks noGrp="1"/>
          </p:cNvSpPr>
          <p:nvPr>
            <p:ph type="subTitle" idx="3"/>
          </p:nvPr>
        </p:nvSpPr>
        <p:spPr>
          <a:xfrm>
            <a:off x="712284" y="2463566"/>
            <a:ext cx="2644500" cy="442500"/>
          </a:xfrm>
          <a:prstGeom prst="rect">
            <a:avLst/>
          </a:prstGeom>
        </p:spPr>
        <p:txBody>
          <a:bodyPr spcFirstLastPara="1" wrap="square" lIns="91425" tIns="91425" rIns="91425" bIns="91425" anchor="b" anchorCtr="0">
            <a:noAutofit/>
          </a:bodyPr>
          <a:lstStyle/>
          <a:p>
            <a:pPr algn="ctr"/>
            <a:r>
              <a:rPr lang="en" sz="1800" b="1">
                <a:solidFill>
                  <a:schemeClr val="bg1"/>
                </a:solidFill>
              </a:rPr>
              <a:t>Automation</a:t>
            </a:r>
            <a:endParaRPr lang="en-US" sz="1800">
              <a:solidFill>
                <a:schemeClr val="bg1"/>
              </a:solidFill>
            </a:endParaRPr>
          </a:p>
        </p:txBody>
      </p:sp>
      <p:sp>
        <p:nvSpPr>
          <p:cNvPr id="992" name="Google Shape;992;p37"/>
          <p:cNvSpPr txBox="1">
            <a:spLocks noGrp="1"/>
          </p:cNvSpPr>
          <p:nvPr>
            <p:ph type="subTitle" idx="4"/>
          </p:nvPr>
        </p:nvSpPr>
        <p:spPr>
          <a:xfrm>
            <a:off x="712273" y="3138413"/>
            <a:ext cx="2644500" cy="495900"/>
          </a:xfrm>
          <a:prstGeom prst="rect">
            <a:avLst/>
          </a:prstGeom>
        </p:spPr>
        <p:txBody>
          <a:bodyPr spcFirstLastPara="1" wrap="square" lIns="91425" tIns="91425" rIns="91425" bIns="91425" anchor="t" anchorCtr="0">
            <a:noAutofit/>
          </a:bodyPr>
          <a:lstStyle/>
          <a:p>
            <a:pPr algn="ctr"/>
            <a:r>
              <a:rPr lang="en" sz="1800" b="1">
                <a:solidFill>
                  <a:schemeClr val="bg1"/>
                </a:solidFill>
                <a:latin typeface="Space Grotesk SemiBold"/>
                <a:cs typeface="Space Grotesk SemiBold"/>
              </a:rPr>
              <a:t>  Data Insights</a:t>
            </a:r>
            <a:endParaRPr lang="en-US" sz="1800">
              <a:solidFill>
                <a:schemeClr val="bg1"/>
              </a:solidFill>
              <a:latin typeface="Space Grotesk SemiBold"/>
              <a:cs typeface="Space Grotesk SemiBold"/>
            </a:endParaRPr>
          </a:p>
          <a:p>
            <a:pPr marL="0" lvl="0" indent="0" algn="l">
              <a:spcBef>
                <a:spcPts val="0"/>
              </a:spcBef>
              <a:spcAft>
                <a:spcPts val="0"/>
              </a:spcAft>
              <a:buNone/>
            </a:pPr>
            <a:endParaRPr lang="en" sz="1800">
              <a:solidFill>
                <a:schemeClr val="bg1"/>
              </a:solidFill>
              <a:latin typeface="Space Grotesk SemiBold"/>
              <a:cs typeface="Space Grotesk SemiBold"/>
            </a:endParaRPr>
          </a:p>
        </p:txBody>
      </p:sp>
      <p:sp>
        <p:nvSpPr>
          <p:cNvPr id="993" name="Google Shape;993;p37"/>
          <p:cNvSpPr txBox="1">
            <a:spLocks noGrp="1"/>
          </p:cNvSpPr>
          <p:nvPr>
            <p:ph type="subTitle" idx="5"/>
          </p:nvPr>
        </p:nvSpPr>
        <p:spPr>
          <a:xfrm>
            <a:off x="712284" y="3925023"/>
            <a:ext cx="2644500" cy="442500"/>
          </a:xfrm>
          <a:prstGeom prst="rect">
            <a:avLst/>
          </a:prstGeom>
        </p:spPr>
        <p:txBody>
          <a:bodyPr spcFirstLastPara="1" wrap="square" lIns="91425" tIns="91425" rIns="91425" bIns="91425" anchor="b" anchorCtr="0">
            <a:noAutofit/>
          </a:bodyPr>
          <a:lstStyle/>
          <a:p>
            <a:pPr algn="ctr"/>
            <a:r>
              <a:rPr lang="en" sz="1800" b="1">
                <a:solidFill>
                  <a:schemeClr val="bg1"/>
                </a:solidFill>
              </a:rPr>
              <a:t>Data Quality</a:t>
            </a:r>
            <a:endParaRPr lang="en-US" sz="1800">
              <a:solidFill>
                <a:schemeClr val="bg1"/>
              </a:solidFill>
            </a:endParaRPr>
          </a:p>
        </p:txBody>
      </p:sp>
      <p:sp>
        <p:nvSpPr>
          <p:cNvPr id="997" name="Google Shape;997;p37"/>
          <p:cNvSpPr txBox="1">
            <a:spLocks noGrp="1"/>
          </p:cNvSpPr>
          <p:nvPr>
            <p:ph type="subTitle" idx="9"/>
          </p:nvPr>
        </p:nvSpPr>
        <p:spPr>
          <a:xfrm>
            <a:off x="5295007" y="2439418"/>
            <a:ext cx="2644500" cy="442500"/>
          </a:xfrm>
          <a:prstGeom prst="rect">
            <a:avLst/>
          </a:prstGeom>
        </p:spPr>
        <p:txBody>
          <a:bodyPr spcFirstLastPara="1" wrap="square" lIns="91425" tIns="91425" rIns="91425" bIns="91425" anchor="b" anchorCtr="0">
            <a:noAutofit/>
          </a:bodyPr>
          <a:lstStyle/>
          <a:p>
            <a:pPr algn="ctr"/>
            <a:r>
              <a:rPr lang="en" sz="1800" b="1">
                <a:solidFill>
                  <a:schemeClr val="bg1"/>
                </a:solidFill>
              </a:rPr>
              <a:t>     Data Analytics</a:t>
            </a:r>
            <a:endParaRPr lang="en-US" sz="1800">
              <a:solidFill>
                <a:schemeClr val="bg1"/>
              </a:solidFill>
            </a:endParaRPr>
          </a:p>
        </p:txBody>
      </p:sp>
      <p:sp>
        <p:nvSpPr>
          <p:cNvPr id="998" name="Google Shape;998;p37"/>
          <p:cNvSpPr txBox="1">
            <a:spLocks noGrp="1"/>
          </p:cNvSpPr>
          <p:nvPr>
            <p:ph type="subTitle" idx="13"/>
          </p:nvPr>
        </p:nvSpPr>
        <p:spPr>
          <a:xfrm>
            <a:off x="5294996" y="3114265"/>
            <a:ext cx="2644500" cy="495900"/>
          </a:xfrm>
          <a:prstGeom prst="rect">
            <a:avLst/>
          </a:prstGeom>
        </p:spPr>
        <p:txBody>
          <a:bodyPr spcFirstLastPara="1" wrap="square" lIns="91425" tIns="91425" rIns="91425" bIns="91425" anchor="t" anchorCtr="0">
            <a:noAutofit/>
          </a:bodyPr>
          <a:lstStyle/>
          <a:p>
            <a:pPr algn="ctr"/>
            <a:r>
              <a:rPr lang="en" sz="1800" b="1">
                <a:solidFill>
                  <a:schemeClr val="bg1"/>
                </a:solidFill>
                <a:latin typeface="Space Grotesk SemiBold"/>
                <a:cs typeface="Space Grotesk SemiBold"/>
              </a:rPr>
              <a:t>Data Apps</a:t>
            </a:r>
            <a:endParaRPr lang="en-US" sz="1800" b="1">
              <a:solidFill>
                <a:schemeClr val="bg1"/>
              </a:solidFill>
              <a:latin typeface="Space Grotesk SemiBold"/>
              <a:cs typeface="Space Grotesk SemiBold"/>
            </a:endParaRPr>
          </a:p>
          <a:p>
            <a:pPr marL="0" lvl="0" indent="0" algn="ctr">
              <a:spcBef>
                <a:spcPts val="0"/>
              </a:spcBef>
              <a:spcAft>
                <a:spcPts val="0"/>
              </a:spcAft>
              <a:buNone/>
            </a:pPr>
            <a:endParaRPr lang="en" sz="1800">
              <a:solidFill>
                <a:schemeClr val="bg1"/>
              </a:solidFill>
              <a:latin typeface="Space Grotesk SemiBold"/>
              <a:cs typeface="Space Grotesk SemiBold"/>
            </a:endParaRPr>
          </a:p>
        </p:txBody>
      </p:sp>
      <p:sp>
        <p:nvSpPr>
          <p:cNvPr id="999" name="Google Shape;999;p37"/>
          <p:cNvSpPr txBox="1">
            <a:spLocks noGrp="1"/>
          </p:cNvSpPr>
          <p:nvPr>
            <p:ph type="subTitle" idx="14"/>
          </p:nvPr>
        </p:nvSpPr>
        <p:spPr>
          <a:xfrm>
            <a:off x="5387683" y="3900875"/>
            <a:ext cx="2644500" cy="442500"/>
          </a:xfrm>
          <a:prstGeom prst="rect">
            <a:avLst/>
          </a:prstGeom>
        </p:spPr>
        <p:txBody>
          <a:bodyPr spcFirstLastPara="1" wrap="square" lIns="91425" tIns="91425" rIns="91425" bIns="91425" anchor="b" anchorCtr="0">
            <a:noAutofit/>
          </a:bodyPr>
          <a:lstStyle/>
          <a:p>
            <a:pPr marL="0" indent="0" algn="ctr"/>
            <a:r>
              <a:rPr lang="en"/>
              <a:t>   Governance</a:t>
            </a:r>
            <a:endParaRPr lang="en-US"/>
          </a:p>
        </p:txBody>
      </p:sp>
      <p:grpSp>
        <p:nvGrpSpPr>
          <p:cNvPr id="1015" name="Google Shape;1015;p37"/>
          <p:cNvGrpSpPr/>
          <p:nvPr/>
        </p:nvGrpSpPr>
        <p:grpSpPr>
          <a:xfrm>
            <a:off x="715311" y="2469996"/>
            <a:ext cx="493218" cy="433702"/>
            <a:chOff x="-31889075" y="2658950"/>
            <a:chExt cx="302475" cy="290775"/>
          </a:xfrm>
        </p:grpSpPr>
        <p:sp>
          <p:nvSpPr>
            <p:cNvPr id="1016" name="Google Shape;1016;p37"/>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017" name="Google Shape;1017;p37"/>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grpSp>
      <p:sp>
        <p:nvSpPr>
          <p:cNvPr id="10" name="TextBox 9">
            <a:extLst>
              <a:ext uri="{FF2B5EF4-FFF2-40B4-BE49-F238E27FC236}">
                <a16:creationId xmlns:a16="http://schemas.microsoft.com/office/drawing/2014/main" id="{5514A453-20B0-9CBE-49F1-BAB03AB3D79F}"/>
              </a:ext>
            </a:extLst>
          </p:cNvPr>
          <p:cNvSpPr txBox="1"/>
          <p:nvPr/>
        </p:nvSpPr>
        <p:spPr>
          <a:xfrm>
            <a:off x="713603" y="1122920"/>
            <a:ext cx="770907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err="1">
                <a:solidFill>
                  <a:srgbClr val="FFFFFF"/>
                </a:solidFill>
                <a:latin typeface="Space Grotesk SemiBold"/>
                <a:cs typeface="Space Grotesk SemiBold"/>
              </a:rPr>
              <a:t>Infoveave</a:t>
            </a:r>
            <a:r>
              <a:rPr lang="en-US" sz="1200">
                <a:solidFill>
                  <a:srgbClr val="FFFFFF"/>
                </a:solidFill>
                <a:latin typeface="Space Grotesk SemiBold"/>
                <a:cs typeface="Space Grotesk SemiBold"/>
              </a:rPr>
              <a:t> provides Analytics and Automation solution for businesses, making it easy for companies to manage all their data in one place, keep track of their performance at various levels and automate critical front and back-office processes. </a:t>
            </a:r>
            <a:r>
              <a:rPr lang="en-US" sz="1200" err="1">
                <a:solidFill>
                  <a:srgbClr val="FFFFFF"/>
                </a:solidFill>
                <a:latin typeface="Space Grotesk SemiBold"/>
                <a:cs typeface="Space Grotesk SemiBold"/>
              </a:rPr>
              <a:t>Infoveave</a:t>
            </a:r>
            <a:r>
              <a:rPr lang="en-US" sz="1200">
                <a:solidFill>
                  <a:srgbClr val="FFFFFF"/>
                </a:solidFill>
                <a:latin typeface="Space Grotesk SemiBold"/>
                <a:cs typeface="Space Grotesk SemiBold"/>
              </a:rPr>
              <a:t> is ready to use, customizable and extensible platform that can be used to create various point solutions based on the business need.</a:t>
            </a:r>
            <a:endParaRPr lang="en-US">
              <a:latin typeface="Space Grotesk SemiBold"/>
              <a:cs typeface="Space Grotesk SemiBold"/>
            </a:endParaRPr>
          </a:p>
        </p:txBody>
      </p:sp>
      <p:sp>
        <p:nvSpPr>
          <p:cNvPr id="1094" name="Google Shape;10923;p67">
            <a:extLst>
              <a:ext uri="{FF2B5EF4-FFF2-40B4-BE49-F238E27FC236}">
                <a16:creationId xmlns:a16="http://schemas.microsoft.com/office/drawing/2014/main" id="{D4E4BC44-FB13-11C7-64D8-3C1FE99CF7BD}"/>
              </a:ext>
            </a:extLst>
          </p:cNvPr>
          <p:cNvSpPr/>
          <p:nvPr/>
        </p:nvSpPr>
        <p:spPr>
          <a:xfrm>
            <a:off x="5291503" y="2435654"/>
            <a:ext cx="423069" cy="423033"/>
          </a:xfrm>
          <a:custGeom>
            <a:avLst/>
            <a:gdLst/>
            <a:ahLst/>
            <a:cxnLst/>
            <a:rect l="l" t="t" r="r" b="b"/>
            <a:pathLst>
              <a:path w="11721" h="11720" extrusionOk="0">
                <a:moveTo>
                  <a:pt x="10681" y="2048"/>
                </a:moveTo>
                <a:cubicBezTo>
                  <a:pt x="10870" y="2048"/>
                  <a:pt x="11027" y="2206"/>
                  <a:pt x="11027" y="2395"/>
                </a:cubicBezTo>
                <a:lnTo>
                  <a:pt x="11027" y="7246"/>
                </a:lnTo>
                <a:cubicBezTo>
                  <a:pt x="11027" y="7435"/>
                  <a:pt x="10870" y="7593"/>
                  <a:pt x="10681" y="7593"/>
                </a:cubicBezTo>
                <a:lnTo>
                  <a:pt x="1072" y="7593"/>
                </a:lnTo>
                <a:cubicBezTo>
                  <a:pt x="883" y="7593"/>
                  <a:pt x="725" y="7435"/>
                  <a:pt x="725" y="7246"/>
                </a:cubicBezTo>
                <a:lnTo>
                  <a:pt x="725" y="2395"/>
                </a:lnTo>
                <a:cubicBezTo>
                  <a:pt x="725" y="2206"/>
                  <a:pt x="883" y="2048"/>
                  <a:pt x="1072" y="2048"/>
                </a:cubicBezTo>
                <a:close/>
                <a:moveTo>
                  <a:pt x="4821" y="8286"/>
                </a:moveTo>
                <a:lnTo>
                  <a:pt x="4821" y="8979"/>
                </a:lnTo>
                <a:lnTo>
                  <a:pt x="3435" y="8979"/>
                </a:lnTo>
                <a:lnTo>
                  <a:pt x="3435" y="8286"/>
                </a:lnTo>
                <a:close/>
                <a:moveTo>
                  <a:pt x="8287" y="8286"/>
                </a:moveTo>
                <a:lnTo>
                  <a:pt x="8287" y="8979"/>
                </a:lnTo>
                <a:lnTo>
                  <a:pt x="6869" y="8979"/>
                </a:lnTo>
                <a:lnTo>
                  <a:pt x="6869" y="8286"/>
                </a:lnTo>
                <a:close/>
                <a:moveTo>
                  <a:pt x="6207" y="8254"/>
                </a:moveTo>
                <a:lnTo>
                  <a:pt x="6207" y="11027"/>
                </a:lnTo>
                <a:lnTo>
                  <a:pt x="5514" y="11027"/>
                </a:lnTo>
                <a:lnTo>
                  <a:pt x="5514" y="8254"/>
                </a:lnTo>
                <a:close/>
                <a:moveTo>
                  <a:pt x="1733" y="0"/>
                </a:moveTo>
                <a:cubicBezTo>
                  <a:pt x="1544" y="0"/>
                  <a:pt x="1387" y="158"/>
                  <a:pt x="1387" y="347"/>
                </a:cubicBezTo>
                <a:cubicBezTo>
                  <a:pt x="1387" y="536"/>
                  <a:pt x="1544" y="693"/>
                  <a:pt x="1733" y="693"/>
                </a:cubicBezTo>
                <a:lnTo>
                  <a:pt x="2112" y="693"/>
                </a:lnTo>
                <a:lnTo>
                  <a:pt x="2112" y="1355"/>
                </a:lnTo>
                <a:lnTo>
                  <a:pt x="1072" y="1355"/>
                </a:lnTo>
                <a:cubicBezTo>
                  <a:pt x="536" y="1355"/>
                  <a:pt x="64" y="1827"/>
                  <a:pt x="64" y="2395"/>
                </a:cubicBezTo>
                <a:lnTo>
                  <a:pt x="64" y="7246"/>
                </a:lnTo>
                <a:cubicBezTo>
                  <a:pt x="64" y="7782"/>
                  <a:pt x="536" y="8254"/>
                  <a:pt x="1072" y="8254"/>
                </a:cubicBezTo>
                <a:lnTo>
                  <a:pt x="2773" y="8254"/>
                </a:lnTo>
                <a:lnTo>
                  <a:pt x="2773" y="8916"/>
                </a:lnTo>
                <a:lnTo>
                  <a:pt x="1733" y="8916"/>
                </a:lnTo>
                <a:cubicBezTo>
                  <a:pt x="1544" y="8916"/>
                  <a:pt x="1387" y="9074"/>
                  <a:pt x="1387" y="9294"/>
                </a:cubicBezTo>
                <a:cubicBezTo>
                  <a:pt x="1387" y="9483"/>
                  <a:pt x="1544" y="9641"/>
                  <a:pt x="1733" y="9641"/>
                </a:cubicBezTo>
                <a:lnTo>
                  <a:pt x="4821" y="9641"/>
                </a:lnTo>
                <a:lnTo>
                  <a:pt x="4821" y="11027"/>
                </a:lnTo>
                <a:lnTo>
                  <a:pt x="379" y="11027"/>
                </a:lnTo>
                <a:cubicBezTo>
                  <a:pt x="158" y="11027"/>
                  <a:pt x="1" y="11184"/>
                  <a:pt x="1" y="11373"/>
                </a:cubicBezTo>
                <a:cubicBezTo>
                  <a:pt x="1" y="11562"/>
                  <a:pt x="158" y="11720"/>
                  <a:pt x="379" y="11720"/>
                </a:cubicBezTo>
                <a:lnTo>
                  <a:pt x="11342" y="11720"/>
                </a:lnTo>
                <a:cubicBezTo>
                  <a:pt x="11563" y="11720"/>
                  <a:pt x="11721" y="11562"/>
                  <a:pt x="11721" y="11373"/>
                </a:cubicBezTo>
                <a:cubicBezTo>
                  <a:pt x="11721" y="11184"/>
                  <a:pt x="11563" y="11027"/>
                  <a:pt x="11342" y="11027"/>
                </a:cubicBezTo>
                <a:lnTo>
                  <a:pt x="6869" y="11027"/>
                </a:lnTo>
                <a:lnTo>
                  <a:pt x="6869" y="9641"/>
                </a:lnTo>
                <a:lnTo>
                  <a:pt x="9988" y="9641"/>
                </a:lnTo>
                <a:cubicBezTo>
                  <a:pt x="10177" y="9641"/>
                  <a:pt x="10334" y="9483"/>
                  <a:pt x="10334" y="9294"/>
                </a:cubicBezTo>
                <a:cubicBezTo>
                  <a:pt x="10334" y="9074"/>
                  <a:pt x="10177" y="8916"/>
                  <a:pt x="9988" y="8916"/>
                </a:cubicBezTo>
                <a:lnTo>
                  <a:pt x="8948" y="8916"/>
                </a:lnTo>
                <a:lnTo>
                  <a:pt x="8948" y="8254"/>
                </a:lnTo>
                <a:lnTo>
                  <a:pt x="10681" y="8254"/>
                </a:lnTo>
                <a:cubicBezTo>
                  <a:pt x="11248" y="8254"/>
                  <a:pt x="11721" y="7782"/>
                  <a:pt x="11721" y="7246"/>
                </a:cubicBezTo>
                <a:lnTo>
                  <a:pt x="11721" y="2395"/>
                </a:lnTo>
                <a:cubicBezTo>
                  <a:pt x="11721" y="1827"/>
                  <a:pt x="11248" y="1355"/>
                  <a:pt x="10681" y="1355"/>
                </a:cubicBezTo>
                <a:lnTo>
                  <a:pt x="9673" y="1355"/>
                </a:lnTo>
                <a:lnTo>
                  <a:pt x="9673" y="693"/>
                </a:lnTo>
                <a:lnTo>
                  <a:pt x="10019" y="693"/>
                </a:lnTo>
                <a:cubicBezTo>
                  <a:pt x="10208" y="693"/>
                  <a:pt x="10366" y="536"/>
                  <a:pt x="10366" y="347"/>
                </a:cubicBezTo>
                <a:cubicBezTo>
                  <a:pt x="10366" y="158"/>
                  <a:pt x="10208" y="0"/>
                  <a:pt x="10019" y="0"/>
                </a:cubicBezTo>
                <a:lnTo>
                  <a:pt x="8633" y="0"/>
                </a:lnTo>
                <a:cubicBezTo>
                  <a:pt x="8444" y="0"/>
                  <a:pt x="8287" y="158"/>
                  <a:pt x="8287" y="347"/>
                </a:cubicBezTo>
                <a:cubicBezTo>
                  <a:pt x="8287" y="536"/>
                  <a:pt x="8444" y="693"/>
                  <a:pt x="8633" y="693"/>
                </a:cubicBezTo>
                <a:lnTo>
                  <a:pt x="8980" y="693"/>
                </a:lnTo>
                <a:lnTo>
                  <a:pt x="8980" y="1355"/>
                </a:lnTo>
                <a:lnTo>
                  <a:pt x="6207" y="1355"/>
                </a:lnTo>
                <a:lnTo>
                  <a:pt x="6207" y="693"/>
                </a:lnTo>
                <a:lnTo>
                  <a:pt x="6554" y="693"/>
                </a:lnTo>
                <a:cubicBezTo>
                  <a:pt x="6743" y="693"/>
                  <a:pt x="6900" y="536"/>
                  <a:pt x="6900" y="347"/>
                </a:cubicBezTo>
                <a:cubicBezTo>
                  <a:pt x="6900" y="158"/>
                  <a:pt x="6743" y="0"/>
                  <a:pt x="6554" y="0"/>
                </a:cubicBezTo>
                <a:lnTo>
                  <a:pt x="5168" y="0"/>
                </a:lnTo>
                <a:cubicBezTo>
                  <a:pt x="4978" y="0"/>
                  <a:pt x="4821" y="158"/>
                  <a:pt x="4821" y="347"/>
                </a:cubicBezTo>
                <a:cubicBezTo>
                  <a:pt x="4821" y="536"/>
                  <a:pt x="4978" y="693"/>
                  <a:pt x="5168" y="693"/>
                </a:cubicBezTo>
                <a:lnTo>
                  <a:pt x="5514" y="693"/>
                </a:lnTo>
                <a:lnTo>
                  <a:pt x="5514" y="1355"/>
                </a:lnTo>
                <a:lnTo>
                  <a:pt x="2773" y="1355"/>
                </a:lnTo>
                <a:lnTo>
                  <a:pt x="2773" y="693"/>
                </a:lnTo>
                <a:lnTo>
                  <a:pt x="3120" y="693"/>
                </a:lnTo>
                <a:cubicBezTo>
                  <a:pt x="3309" y="693"/>
                  <a:pt x="3466" y="536"/>
                  <a:pt x="3466" y="347"/>
                </a:cubicBezTo>
                <a:cubicBezTo>
                  <a:pt x="3466" y="158"/>
                  <a:pt x="3309" y="0"/>
                  <a:pt x="3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a:latin typeface="Space Grotesk SemiBold"/>
              <a:cs typeface="Space Grotesk SemiBold"/>
            </a:endParaRPr>
          </a:p>
        </p:txBody>
      </p:sp>
      <p:grpSp>
        <p:nvGrpSpPr>
          <p:cNvPr id="1102" name="Google Shape;10919;p67">
            <a:extLst>
              <a:ext uri="{FF2B5EF4-FFF2-40B4-BE49-F238E27FC236}">
                <a16:creationId xmlns:a16="http://schemas.microsoft.com/office/drawing/2014/main" id="{BA008DB6-1F01-BC2E-4B83-49DE94E4206F}"/>
              </a:ext>
            </a:extLst>
          </p:cNvPr>
          <p:cNvGrpSpPr/>
          <p:nvPr/>
        </p:nvGrpSpPr>
        <p:grpSpPr>
          <a:xfrm>
            <a:off x="711874" y="3213280"/>
            <a:ext cx="425343" cy="424225"/>
            <a:chOff x="-4570325" y="2405775"/>
            <a:chExt cx="294600" cy="293825"/>
          </a:xfrm>
        </p:grpSpPr>
        <p:sp>
          <p:nvSpPr>
            <p:cNvPr id="1100" name="Google Shape;10920;p67">
              <a:extLst>
                <a:ext uri="{FF2B5EF4-FFF2-40B4-BE49-F238E27FC236}">
                  <a16:creationId xmlns:a16="http://schemas.microsoft.com/office/drawing/2014/main" id="{6DDFB084-46E8-4F23-A899-002BEF8E5D40}"/>
                </a:ext>
              </a:extLst>
            </p:cNvPr>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1101" name="Google Shape;10921;p67">
              <a:extLst>
                <a:ext uri="{FF2B5EF4-FFF2-40B4-BE49-F238E27FC236}">
                  <a16:creationId xmlns:a16="http://schemas.microsoft.com/office/drawing/2014/main" id="{8B8C554F-5643-A840-F1D9-47212BEE5790}"/>
                </a:ext>
              </a:extLst>
            </p:cNvPr>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grpSp>
      <p:sp>
        <p:nvSpPr>
          <p:cNvPr id="1128" name="Google Shape;11058;p67">
            <a:extLst>
              <a:ext uri="{FF2B5EF4-FFF2-40B4-BE49-F238E27FC236}">
                <a16:creationId xmlns:a16="http://schemas.microsoft.com/office/drawing/2014/main" id="{7DDE168D-8C7F-F952-9155-67B5D8B1DBE9}"/>
              </a:ext>
            </a:extLst>
          </p:cNvPr>
          <p:cNvSpPr/>
          <p:nvPr/>
        </p:nvSpPr>
        <p:spPr>
          <a:xfrm>
            <a:off x="5300149" y="3901412"/>
            <a:ext cx="409531" cy="410617"/>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a:latin typeface="Space Grotesk SemiBold"/>
              <a:cs typeface="Space Grotesk SemiBold"/>
            </a:endParaRPr>
          </a:p>
        </p:txBody>
      </p:sp>
      <p:sp>
        <p:nvSpPr>
          <p:cNvPr id="3" name="Google Shape;11045;p67">
            <a:extLst>
              <a:ext uri="{FF2B5EF4-FFF2-40B4-BE49-F238E27FC236}">
                <a16:creationId xmlns:a16="http://schemas.microsoft.com/office/drawing/2014/main" id="{93597199-3E19-5C40-0DD9-ABCC00EC45AC}"/>
              </a:ext>
            </a:extLst>
          </p:cNvPr>
          <p:cNvSpPr/>
          <p:nvPr/>
        </p:nvSpPr>
        <p:spPr>
          <a:xfrm>
            <a:off x="714095" y="3883767"/>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a:latin typeface="Space Grotesk SemiBold"/>
              <a:cs typeface="Space Grotesk SemiBold"/>
            </a:endParaRPr>
          </a:p>
        </p:txBody>
      </p:sp>
      <p:grpSp>
        <p:nvGrpSpPr>
          <p:cNvPr id="8" name="Google Shape;11053;p67">
            <a:extLst>
              <a:ext uri="{FF2B5EF4-FFF2-40B4-BE49-F238E27FC236}">
                <a16:creationId xmlns:a16="http://schemas.microsoft.com/office/drawing/2014/main" id="{1594EA28-7A34-7CA0-9684-568010A2F7FB}"/>
              </a:ext>
            </a:extLst>
          </p:cNvPr>
          <p:cNvGrpSpPr/>
          <p:nvPr/>
        </p:nvGrpSpPr>
        <p:grpSpPr>
          <a:xfrm>
            <a:off x="5321454" y="3150458"/>
            <a:ext cx="371886" cy="423071"/>
            <a:chOff x="-919700" y="2420750"/>
            <a:chExt cx="257575" cy="293025"/>
          </a:xfrm>
        </p:grpSpPr>
        <p:sp>
          <p:nvSpPr>
            <p:cNvPr id="5" name="Google Shape;11054;p67">
              <a:extLst>
                <a:ext uri="{FF2B5EF4-FFF2-40B4-BE49-F238E27FC236}">
                  <a16:creationId xmlns:a16="http://schemas.microsoft.com/office/drawing/2014/main" id="{AF82CBAC-9723-5B98-9FBA-81DF126E4318}"/>
                </a:ext>
              </a:extLst>
            </p:cNvPr>
            <p:cNvSpPr/>
            <p:nvPr/>
          </p:nvSpPr>
          <p:spPr>
            <a:xfrm>
              <a:off x="-884250" y="2490850"/>
              <a:ext cx="84300" cy="51225"/>
            </a:xfrm>
            <a:custGeom>
              <a:avLst/>
              <a:gdLst/>
              <a:ahLst/>
              <a:cxnLst/>
              <a:rect l="l" t="t" r="r" b="b"/>
              <a:pathLst>
                <a:path w="3372" h="2049" extrusionOk="0">
                  <a:moveTo>
                    <a:pt x="977" y="631"/>
                  </a:moveTo>
                  <a:cubicBezTo>
                    <a:pt x="1166" y="631"/>
                    <a:pt x="1324" y="788"/>
                    <a:pt x="1324" y="977"/>
                  </a:cubicBezTo>
                  <a:cubicBezTo>
                    <a:pt x="1324" y="1198"/>
                    <a:pt x="1166" y="1355"/>
                    <a:pt x="977" y="1355"/>
                  </a:cubicBezTo>
                  <a:cubicBezTo>
                    <a:pt x="788" y="1355"/>
                    <a:pt x="631" y="1198"/>
                    <a:pt x="631" y="977"/>
                  </a:cubicBezTo>
                  <a:cubicBezTo>
                    <a:pt x="631" y="788"/>
                    <a:pt x="788" y="631"/>
                    <a:pt x="977" y="631"/>
                  </a:cubicBezTo>
                  <a:close/>
                  <a:moveTo>
                    <a:pt x="2363" y="631"/>
                  </a:moveTo>
                  <a:cubicBezTo>
                    <a:pt x="2552" y="631"/>
                    <a:pt x="2710" y="788"/>
                    <a:pt x="2710" y="977"/>
                  </a:cubicBezTo>
                  <a:cubicBezTo>
                    <a:pt x="2710" y="1198"/>
                    <a:pt x="2552" y="1355"/>
                    <a:pt x="2363" y="1355"/>
                  </a:cubicBezTo>
                  <a:cubicBezTo>
                    <a:pt x="2174" y="1355"/>
                    <a:pt x="2017" y="1198"/>
                    <a:pt x="2017" y="977"/>
                  </a:cubicBezTo>
                  <a:cubicBezTo>
                    <a:pt x="2017" y="788"/>
                    <a:pt x="2174" y="631"/>
                    <a:pt x="2363" y="631"/>
                  </a:cubicBezTo>
                  <a:close/>
                  <a:moveTo>
                    <a:pt x="1009" y="1"/>
                  </a:moveTo>
                  <a:cubicBezTo>
                    <a:pt x="473" y="1"/>
                    <a:pt x="0" y="473"/>
                    <a:pt x="0" y="1040"/>
                  </a:cubicBezTo>
                  <a:cubicBezTo>
                    <a:pt x="0" y="1576"/>
                    <a:pt x="473" y="2048"/>
                    <a:pt x="1009" y="2048"/>
                  </a:cubicBezTo>
                  <a:cubicBezTo>
                    <a:pt x="1292" y="2048"/>
                    <a:pt x="1544" y="1922"/>
                    <a:pt x="1702" y="1765"/>
                  </a:cubicBezTo>
                  <a:cubicBezTo>
                    <a:pt x="1891" y="1922"/>
                    <a:pt x="2111" y="2048"/>
                    <a:pt x="2363" y="2048"/>
                  </a:cubicBezTo>
                  <a:cubicBezTo>
                    <a:pt x="2899" y="2048"/>
                    <a:pt x="3371" y="1576"/>
                    <a:pt x="3371" y="1040"/>
                  </a:cubicBezTo>
                  <a:cubicBezTo>
                    <a:pt x="3371" y="442"/>
                    <a:pt x="2899" y="1"/>
                    <a:pt x="2363" y="1"/>
                  </a:cubicBezTo>
                  <a:cubicBezTo>
                    <a:pt x="2080" y="1"/>
                    <a:pt x="1859" y="127"/>
                    <a:pt x="1702" y="284"/>
                  </a:cubicBezTo>
                  <a:cubicBezTo>
                    <a:pt x="1481" y="127"/>
                    <a:pt x="1261"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6" name="Google Shape;11055;p67">
              <a:extLst>
                <a:ext uri="{FF2B5EF4-FFF2-40B4-BE49-F238E27FC236}">
                  <a16:creationId xmlns:a16="http://schemas.microsoft.com/office/drawing/2014/main" id="{BDDD6584-AAEF-5805-C67A-5E0ED9F7AD19}"/>
                </a:ext>
              </a:extLst>
            </p:cNvPr>
            <p:cNvSpPr/>
            <p:nvPr/>
          </p:nvSpPr>
          <p:spPr>
            <a:xfrm>
              <a:off x="-919700" y="2420750"/>
              <a:ext cx="257575" cy="293025"/>
            </a:xfrm>
            <a:custGeom>
              <a:avLst/>
              <a:gdLst/>
              <a:ahLst/>
              <a:cxnLst/>
              <a:rect l="l" t="t" r="r" b="b"/>
              <a:pathLst>
                <a:path w="10303" h="11721" extrusionOk="0">
                  <a:moveTo>
                    <a:pt x="7152" y="694"/>
                  </a:moveTo>
                  <a:cubicBezTo>
                    <a:pt x="7373" y="694"/>
                    <a:pt x="7530" y="851"/>
                    <a:pt x="7530" y="1040"/>
                  </a:cubicBezTo>
                  <a:lnTo>
                    <a:pt x="7530" y="1418"/>
                  </a:lnTo>
                  <a:lnTo>
                    <a:pt x="662" y="1418"/>
                  </a:lnTo>
                  <a:lnTo>
                    <a:pt x="662" y="1040"/>
                  </a:lnTo>
                  <a:cubicBezTo>
                    <a:pt x="694" y="851"/>
                    <a:pt x="851" y="694"/>
                    <a:pt x="1009" y="694"/>
                  </a:cubicBezTo>
                  <a:close/>
                  <a:moveTo>
                    <a:pt x="7562" y="2111"/>
                  </a:moveTo>
                  <a:lnTo>
                    <a:pt x="7562" y="3403"/>
                  </a:lnTo>
                  <a:lnTo>
                    <a:pt x="7247" y="3088"/>
                  </a:lnTo>
                  <a:cubicBezTo>
                    <a:pt x="7042" y="2883"/>
                    <a:pt x="6784" y="2792"/>
                    <a:pt x="6528" y="2792"/>
                  </a:cubicBezTo>
                  <a:cubicBezTo>
                    <a:pt x="5999" y="2792"/>
                    <a:pt x="5483" y="3186"/>
                    <a:pt x="5483" y="3781"/>
                  </a:cubicBezTo>
                  <a:cubicBezTo>
                    <a:pt x="5483" y="4065"/>
                    <a:pt x="5577" y="4348"/>
                    <a:pt x="5798" y="4506"/>
                  </a:cubicBezTo>
                  <a:lnTo>
                    <a:pt x="6774" y="5482"/>
                  </a:lnTo>
                  <a:lnTo>
                    <a:pt x="1009" y="5482"/>
                  </a:lnTo>
                  <a:cubicBezTo>
                    <a:pt x="995" y="5485"/>
                    <a:pt x="982" y="5486"/>
                    <a:pt x="968" y="5486"/>
                  </a:cubicBezTo>
                  <a:cubicBezTo>
                    <a:pt x="825" y="5486"/>
                    <a:pt x="694" y="5340"/>
                    <a:pt x="694" y="5167"/>
                  </a:cubicBezTo>
                  <a:lnTo>
                    <a:pt x="694" y="2111"/>
                  </a:lnTo>
                  <a:close/>
                  <a:moveTo>
                    <a:pt x="8160" y="2584"/>
                  </a:moveTo>
                  <a:lnTo>
                    <a:pt x="9200" y="3624"/>
                  </a:lnTo>
                  <a:cubicBezTo>
                    <a:pt x="9421" y="3844"/>
                    <a:pt x="9515" y="4065"/>
                    <a:pt x="9515" y="4348"/>
                  </a:cubicBezTo>
                  <a:lnTo>
                    <a:pt x="9515" y="6900"/>
                  </a:lnTo>
                  <a:cubicBezTo>
                    <a:pt x="9515" y="7373"/>
                    <a:pt x="9358" y="7845"/>
                    <a:pt x="9043" y="8192"/>
                  </a:cubicBezTo>
                  <a:lnTo>
                    <a:pt x="5955" y="8192"/>
                  </a:lnTo>
                  <a:cubicBezTo>
                    <a:pt x="5640" y="7845"/>
                    <a:pt x="5483" y="7373"/>
                    <a:pt x="5483" y="6900"/>
                  </a:cubicBezTo>
                  <a:lnTo>
                    <a:pt x="5483" y="6144"/>
                  </a:lnTo>
                  <a:lnTo>
                    <a:pt x="6837" y="6144"/>
                  </a:lnTo>
                  <a:lnTo>
                    <a:pt x="6837" y="6207"/>
                  </a:lnTo>
                  <a:cubicBezTo>
                    <a:pt x="6837" y="6585"/>
                    <a:pt x="6900" y="6932"/>
                    <a:pt x="7089" y="7373"/>
                  </a:cubicBezTo>
                  <a:cubicBezTo>
                    <a:pt x="7135" y="7487"/>
                    <a:pt x="7263" y="7568"/>
                    <a:pt x="7403" y="7568"/>
                  </a:cubicBezTo>
                  <a:cubicBezTo>
                    <a:pt x="7455" y="7568"/>
                    <a:pt x="7510" y="7556"/>
                    <a:pt x="7562" y="7530"/>
                  </a:cubicBezTo>
                  <a:cubicBezTo>
                    <a:pt x="7719" y="7467"/>
                    <a:pt x="7782" y="7247"/>
                    <a:pt x="7719" y="7058"/>
                  </a:cubicBezTo>
                  <a:cubicBezTo>
                    <a:pt x="7593" y="6774"/>
                    <a:pt x="7530" y="6522"/>
                    <a:pt x="7530" y="6239"/>
                  </a:cubicBezTo>
                  <a:lnTo>
                    <a:pt x="7530" y="5451"/>
                  </a:lnTo>
                  <a:cubicBezTo>
                    <a:pt x="7530" y="5356"/>
                    <a:pt x="7467" y="5262"/>
                    <a:pt x="7404" y="5199"/>
                  </a:cubicBezTo>
                  <a:lnTo>
                    <a:pt x="6207" y="4033"/>
                  </a:lnTo>
                  <a:cubicBezTo>
                    <a:pt x="6018" y="3844"/>
                    <a:pt x="6144" y="3435"/>
                    <a:pt x="6459" y="3435"/>
                  </a:cubicBezTo>
                  <a:cubicBezTo>
                    <a:pt x="6522" y="3435"/>
                    <a:pt x="6648" y="3466"/>
                    <a:pt x="6680" y="3561"/>
                  </a:cubicBezTo>
                  <a:lnTo>
                    <a:pt x="8255" y="5136"/>
                  </a:lnTo>
                  <a:cubicBezTo>
                    <a:pt x="8318" y="5199"/>
                    <a:pt x="8413" y="5230"/>
                    <a:pt x="8503" y="5230"/>
                  </a:cubicBezTo>
                  <a:cubicBezTo>
                    <a:pt x="8594" y="5230"/>
                    <a:pt x="8680" y="5199"/>
                    <a:pt x="8728" y="5136"/>
                  </a:cubicBezTo>
                  <a:cubicBezTo>
                    <a:pt x="8854" y="5010"/>
                    <a:pt x="8854" y="4789"/>
                    <a:pt x="8728" y="4663"/>
                  </a:cubicBezTo>
                  <a:lnTo>
                    <a:pt x="8160" y="4065"/>
                  </a:lnTo>
                  <a:lnTo>
                    <a:pt x="8160" y="2584"/>
                  </a:lnTo>
                  <a:close/>
                  <a:moveTo>
                    <a:pt x="9295" y="8948"/>
                  </a:moveTo>
                  <a:cubicBezTo>
                    <a:pt x="9484" y="8948"/>
                    <a:pt x="9641" y="9105"/>
                    <a:pt x="9641" y="9295"/>
                  </a:cubicBezTo>
                  <a:lnTo>
                    <a:pt x="9641" y="10996"/>
                  </a:lnTo>
                  <a:lnTo>
                    <a:pt x="5514" y="10996"/>
                  </a:lnTo>
                  <a:lnTo>
                    <a:pt x="5514" y="9295"/>
                  </a:lnTo>
                  <a:cubicBezTo>
                    <a:pt x="5514" y="9105"/>
                    <a:pt x="5672" y="8948"/>
                    <a:pt x="5861" y="8948"/>
                  </a:cubicBezTo>
                  <a:close/>
                  <a:moveTo>
                    <a:pt x="1009" y="1"/>
                  </a:moveTo>
                  <a:cubicBezTo>
                    <a:pt x="473" y="1"/>
                    <a:pt x="1" y="473"/>
                    <a:pt x="1" y="1040"/>
                  </a:cubicBezTo>
                  <a:lnTo>
                    <a:pt x="1" y="5167"/>
                  </a:lnTo>
                  <a:cubicBezTo>
                    <a:pt x="1" y="5734"/>
                    <a:pt x="473" y="6207"/>
                    <a:pt x="1009" y="6207"/>
                  </a:cubicBezTo>
                  <a:lnTo>
                    <a:pt x="4789" y="6207"/>
                  </a:lnTo>
                  <a:lnTo>
                    <a:pt x="4789" y="6932"/>
                  </a:lnTo>
                  <a:cubicBezTo>
                    <a:pt x="4789" y="7499"/>
                    <a:pt x="4947" y="8003"/>
                    <a:pt x="5231" y="8444"/>
                  </a:cubicBezTo>
                  <a:cubicBezTo>
                    <a:pt x="4947" y="8633"/>
                    <a:pt x="4789" y="8948"/>
                    <a:pt x="4789" y="9295"/>
                  </a:cubicBezTo>
                  <a:lnTo>
                    <a:pt x="4789" y="11342"/>
                  </a:lnTo>
                  <a:cubicBezTo>
                    <a:pt x="4789" y="11563"/>
                    <a:pt x="4947" y="11720"/>
                    <a:pt x="5168" y="11720"/>
                  </a:cubicBezTo>
                  <a:lnTo>
                    <a:pt x="9956" y="11720"/>
                  </a:lnTo>
                  <a:cubicBezTo>
                    <a:pt x="10145" y="11720"/>
                    <a:pt x="10303" y="11563"/>
                    <a:pt x="10303" y="11342"/>
                  </a:cubicBezTo>
                  <a:lnTo>
                    <a:pt x="10303" y="9295"/>
                  </a:lnTo>
                  <a:cubicBezTo>
                    <a:pt x="10303" y="8948"/>
                    <a:pt x="10114" y="8633"/>
                    <a:pt x="9893" y="8444"/>
                  </a:cubicBezTo>
                  <a:cubicBezTo>
                    <a:pt x="10177" y="8003"/>
                    <a:pt x="10303" y="7499"/>
                    <a:pt x="10303" y="6932"/>
                  </a:cubicBezTo>
                  <a:lnTo>
                    <a:pt x="10303" y="4380"/>
                  </a:lnTo>
                  <a:lnTo>
                    <a:pt x="10271" y="4380"/>
                  </a:lnTo>
                  <a:cubicBezTo>
                    <a:pt x="10271" y="3907"/>
                    <a:pt x="10082" y="3466"/>
                    <a:pt x="9767" y="3151"/>
                  </a:cubicBezTo>
                  <a:lnTo>
                    <a:pt x="8224" y="1639"/>
                  </a:lnTo>
                  <a:lnTo>
                    <a:pt x="8224" y="1040"/>
                  </a:lnTo>
                  <a:cubicBezTo>
                    <a:pt x="8224" y="473"/>
                    <a:pt x="7751" y="1"/>
                    <a:pt x="7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sp>
          <p:nvSpPr>
            <p:cNvPr id="7" name="Google Shape;11056;p67">
              <a:extLst>
                <a:ext uri="{FF2B5EF4-FFF2-40B4-BE49-F238E27FC236}">
                  <a16:creationId xmlns:a16="http://schemas.microsoft.com/office/drawing/2014/main" id="{A235A241-D3DA-9ED9-D380-D3743F9644C3}"/>
                </a:ext>
              </a:extLst>
            </p:cNvPr>
            <p:cNvSpPr/>
            <p:nvPr/>
          </p:nvSpPr>
          <p:spPr>
            <a:xfrm>
              <a:off x="-766100" y="2660975"/>
              <a:ext cx="18125" cy="18150"/>
            </a:xfrm>
            <a:custGeom>
              <a:avLst/>
              <a:gdLst/>
              <a:ahLst/>
              <a:cxnLst/>
              <a:rect l="l" t="t" r="r" b="b"/>
              <a:pathLst>
                <a:path w="725" h="726" extrusionOk="0">
                  <a:moveTo>
                    <a:pt x="347" y="1"/>
                  </a:moveTo>
                  <a:cubicBezTo>
                    <a:pt x="158" y="1"/>
                    <a:pt x="0" y="158"/>
                    <a:pt x="0" y="379"/>
                  </a:cubicBezTo>
                  <a:cubicBezTo>
                    <a:pt x="0" y="568"/>
                    <a:pt x="158" y="725"/>
                    <a:pt x="347" y="725"/>
                  </a:cubicBezTo>
                  <a:cubicBezTo>
                    <a:pt x="536" y="725"/>
                    <a:pt x="725" y="568"/>
                    <a:pt x="725" y="379"/>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pace Grotesk SemiBold"/>
                <a:cs typeface="Space Grotesk SemiBold"/>
              </a:endParaRPr>
            </a:p>
          </p:txBody>
        </p:sp>
      </p:grpSp>
    </p:spTree>
  </p:cSld>
  <p:clrMapOvr>
    <a:masterClrMapping/>
  </p:clrMapOvr>
</p:sld>
</file>

<file path=ppt/theme/theme1.xml><?xml version="1.0" encoding="utf-8"?>
<a:theme xmlns:a="http://schemas.openxmlformats.org/drawingml/2006/main" name="Automotive Industry Marketing Plan by Slidesgo">
  <a:themeElements>
    <a:clrScheme name="Simple Light">
      <a:dk1>
        <a:srgbClr val="222222"/>
      </a:dk1>
      <a:lt1>
        <a:srgbClr val="FFFFFF"/>
      </a:lt1>
      <a:dk2>
        <a:srgbClr val="CFCFCF"/>
      </a:dk2>
      <a:lt2>
        <a:srgbClr val="535353"/>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33</Slides>
  <Notes>15</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Automotive Industry Marketing Plan by Slidesgo</vt:lpstr>
      <vt:lpstr>Multinational Sales Trends and Revenue Analysis Report</vt:lpstr>
      <vt:lpstr>Table of contents</vt:lpstr>
      <vt:lpstr>PowerPoint Presentation</vt:lpstr>
      <vt:lpstr>Our company --------------</vt:lpstr>
      <vt:lpstr>About us</vt:lpstr>
      <vt:lpstr>WHO WE ARE</vt:lpstr>
      <vt:lpstr>What sets us apart?</vt:lpstr>
      <vt:lpstr>Delivering products that drive your business growth </vt:lpstr>
      <vt:lpstr>Infoveave Data Automation &amp; Decision Intelligence </vt:lpstr>
      <vt:lpstr>OUR CLIENTS</vt:lpstr>
      <vt:lpstr>PowerPoint Presentation</vt:lpstr>
      <vt:lpstr>PRODUCT CATEGORIES </vt:lpstr>
      <vt:lpstr>PowerPoint Presentation</vt:lpstr>
      <vt:lpstr>Sales Growth Over Time</vt:lpstr>
      <vt:lpstr>PowerPoint Presentation</vt:lpstr>
      <vt:lpstr>1. High Drop-off After Classic Cars – Conversion Concern Classic Cars lead significantly with 33.75K, contributing 100% of the funnel. The sharp drop to Vintage Cars (21.00K) indicates a 38% decline, suggesting a possible lack of interest, availability, or marketing effectiveness beyond the top category. Businesses should investigate what makes Classic Cars so appealing and try to replicate that strategy for other categories. </vt:lpstr>
      <vt:lpstr>Buyer persona  infographic</vt:lpstr>
      <vt:lpstr>Sales Concentration Analysis  (Pareto Rule: 80/20)</vt:lpstr>
      <vt:lpstr>Market size overview</vt:lpstr>
      <vt:lpstr>Product stats  </vt:lpstr>
      <vt:lpstr>PowerPoint Presentation</vt:lpstr>
      <vt:lpstr>PowerPoint Presentation</vt:lpstr>
      <vt:lpstr>PowerPoint Presentation</vt:lpstr>
      <vt:lpstr>PowerPoint Presentation</vt:lpstr>
      <vt:lpstr>PowerPoint Presentation</vt:lpstr>
      <vt:lpstr>Sales Analysis between  different Product lines </vt:lpstr>
      <vt:lpstr>Discount analysis based  on deal size</vt:lpstr>
      <vt:lpstr>PREDICTIVE MODELLING</vt:lpstr>
      <vt:lpstr>PowerPoint Presentation</vt:lpstr>
      <vt:lpstr>Consolidated Dashboard</vt:lpstr>
      <vt:lpstr>Conclusion and  Recommendations</vt:lpstr>
      <vt:lpstr>ANALYSIS LINKS AND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4</cp:revision>
  <dcterms:modified xsi:type="dcterms:W3CDTF">2025-07-15T08:48:27Z</dcterms:modified>
</cp:coreProperties>
</file>