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876" y="11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TUDENT\Downloads\Employee_Dataset%20(7).xlsx" TargetMode="External" 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TUDENT\Downloads\Employee_Dataset%20(7).xlsx" TargetMode="Externa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surface3DChart>
        <c:wireframe val="0"/>
        <c:ser>
          <c:idx val="0"/>
          <c:order val="0"/>
          <c:tx>
            <c:strRef>
              <c:f>Sheet1!$A$1:$I$1</c:f>
              <c:strCache>
                <c:ptCount val="9"/>
                <c:pt idx="0">
                  <c:v>Emp ID</c:v>
                </c:pt>
                <c:pt idx="1">
                  <c:v>Name</c:v>
                </c:pt>
                <c:pt idx="2">
                  <c:v>Gender</c:v>
                </c:pt>
                <c:pt idx="3">
                  <c:v>Department</c:v>
                </c:pt>
                <c:pt idx="4">
                  <c:v>Salary</c:v>
                </c:pt>
                <c:pt idx="5">
                  <c:v>Start Date</c:v>
                </c:pt>
                <c:pt idx="6">
                  <c:v>FTE</c:v>
                </c:pt>
                <c:pt idx="7">
                  <c:v>Employee type</c:v>
                </c:pt>
                <c:pt idx="8">
                  <c:v>Work location</c:v>
                </c:pt>
              </c:strCache>
            </c:strRef>
          </c:tx>
          <c:spPr>
            <a:solidFill>
              <a:schemeClr val="accent1"/>
            </a:solidFill>
            <a:ln/>
            <a:effectLst/>
            <a:sp3d/>
          </c:spPr>
          <c:val>
            <c:numRef>
              <c:f>Sheet1!$J$1:$M$1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DEB-4FCD-9E3D-744E9A960740}"/>
            </c:ext>
          </c:extLst>
        </c:ser>
        <c:ser>
          <c:idx val="1"/>
          <c:order val="1"/>
          <c:tx>
            <c:strRef>
              <c:f>Sheet1!$A$2:$I$2</c:f>
              <c:strCache>
                <c:ptCount val="9"/>
                <c:pt idx="0">
                  <c:v>PR00147</c:v>
                </c:pt>
                <c:pt idx="1">
                  <c:v>Minerva Ricardot</c:v>
                </c:pt>
                <c:pt idx="2">
                  <c:v>Male</c:v>
                </c:pt>
                <c:pt idx="3">
                  <c:v>NULL</c:v>
                </c:pt>
                <c:pt idx="4">
                  <c:v>105468.7</c:v>
                </c:pt>
                <c:pt idx="5">
                  <c:v>12-Nov-18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2"/>
            </a:solidFill>
            <a:ln/>
            <a:effectLst/>
            <a:sp3d/>
          </c:spPr>
          <c:val>
            <c:numRef>
              <c:f>Sheet1!$J$2:$M$2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7533.4785714285708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DEB-4FCD-9E3D-744E9A960740}"/>
            </c:ext>
          </c:extLst>
        </c:ser>
        <c:ser>
          <c:idx val="2"/>
          <c:order val="2"/>
          <c:tx>
            <c:strRef>
              <c:f>Sheet1!$A$3:$I$3</c:f>
              <c:strCache>
                <c:ptCount val="9"/>
                <c:pt idx="0">
                  <c:v>PR04686</c:v>
                </c:pt>
                <c:pt idx="1">
                  <c:v>Oona Donan</c:v>
                </c:pt>
                <c:pt idx="2">
                  <c:v>Female</c:v>
                </c:pt>
                <c:pt idx="3">
                  <c:v>Business Development</c:v>
                </c:pt>
                <c:pt idx="4">
                  <c:v>88360.79</c:v>
                </c:pt>
                <c:pt idx="5">
                  <c:v>43710</c:v>
                </c:pt>
                <c:pt idx="6">
                  <c:v>1</c:v>
                </c:pt>
                <c:pt idx="7">
                  <c:v>Permanent</c:v>
                </c:pt>
                <c:pt idx="8">
                  <c:v>Seattle, USA</c:v>
                </c:pt>
              </c:strCache>
            </c:strRef>
          </c:tx>
          <c:spPr>
            <a:solidFill>
              <a:schemeClr val="accent3"/>
            </a:solidFill>
            <a:ln/>
            <a:effectLst/>
            <a:sp3d/>
          </c:spPr>
          <c:val>
            <c:numRef>
              <c:f>Sheet1!$J$3:$M$3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6311.4849999999997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DEB-4FCD-9E3D-744E9A960740}"/>
            </c:ext>
          </c:extLst>
        </c:ser>
        <c:ser>
          <c:idx val="3"/>
          <c:order val="3"/>
          <c:tx>
            <c:strRef>
              <c:f>Sheet1!$A$4:$I$4</c:f>
              <c:strCache>
                <c:ptCount val="9"/>
                <c:pt idx="0">
                  <c:v>SQ04612</c:v>
                </c:pt>
                <c:pt idx="1">
                  <c:v>Mick Spraberry</c:v>
                </c:pt>
                <c:pt idx="2">
                  <c:v>Female</c:v>
                </c:pt>
                <c:pt idx="3">
                  <c:v>Services</c:v>
                </c:pt>
                <c:pt idx="4">
                  <c:v>85879.23</c:v>
                </c:pt>
                <c:pt idx="5">
                  <c:v>43902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4"/>
            </a:solidFill>
            <a:ln/>
            <a:effectLst/>
            <a:sp3d/>
          </c:spPr>
          <c:val>
            <c:numRef>
              <c:f>Sheet1!$J$4:$M$4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6134.2307142857144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DEB-4FCD-9E3D-744E9A960740}"/>
            </c:ext>
          </c:extLst>
        </c:ser>
        <c:ser>
          <c:idx val="4"/>
          <c:order val="4"/>
          <c:tx>
            <c:strRef>
              <c:f>Sheet1!$A$5:$I$5</c:f>
              <c:strCache>
                <c:ptCount val="9"/>
                <c:pt idx="0">
                  <c:v>VT01803</c:v>
                </c:pt>
                <c:pt idx="1">
                  <c:v>Freddy Linford</c:v>
                </c:pt>
                <c:pt idx="2">
                  <c:v>Female</c:v>
                </c:pt>
                <c:pt idx="3">
                  <c:v>Training</c:v>
                </c:pt>
                <c:pt idx="4">
                  <c:v>93128.34</c:v>
                </c:pt>
                <c:pt idx="5">
                  <c:v>Mar 5, 2018</c:v>
                </c:pt>
                <c:pt idx="6">
                  <c:v>1</c:v>
                </c:pt>
                <c:pt idx="7">
                  <c:v>Fixed Term</c:v>
                </c:pt>
                <c:pt idx="8">
                  <c:v>Seattle, USA</c:v>
                </c:pt>
              </c:strCache>
            </c:strRef>
          </c:tx>
          <c:spPr>
            <a:solidFill>
              <a:schemeClr val="accent5"/>
            </a:solidFill>
            <a:ln/>
            <a:effectLst/>
            <a:sp3d/>
          </c:spPr>
          <c:val>
            <c:numRef>
              <c:f>Sheet1!$J$5:$M$5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6652.0242857142857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DEB-4FCD-9E3D-744E9A960740}"/>
            </c:ext>
          </c:extLst>
        </c:ser>
        <c:ser>
          <c:idx val="5"/>
          <c:order val="5"/>
          <c:tx>
            <c:strRef>
              <c:f>Sheet1!$A$6:$I$6</c:f>
              <c:strCache>
                <c:ptCount val="9"/>
                <c:pt idx="0">
                  <c:v>TN02749</c:v>
                </c:pt>
                <c:pt idx="1">
                  <c:v>Mackenzie Hannis</c:v>
                </c:pt>
                <c:pt idx="2">
                  <c:v>Female</c:v>
                </c:pt>
                <c:pt idx="3">
                  <c:v>Training</c:v>
                </c:pt>
                <c:pt idx="4">
                  <c:v>57002.02</c:v>
                </c:pt>
                <c:pt idx="5">
                  <c:v>2-Apr-18</c:v>
                </c:pt>
                <c:pt idx="6">
                  <c:v>0.7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6"/>
            </a:solidFill>
            <a:ln/>
            <a:effectLst/>
            <a:sp3d/>
          </c:spPr>
          <c:val>
            <c:numRef>
              <c:f>Sheet1!$J$6:$M$6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4071.5728571428567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EDEB-4FCD-9E3D-744E9A960740}"/>
            </c:ext>
          </c:extLst>
        </c:ser>
        <c:ser>
          <c:idx val="6"/>
          <c:order val="6"/>
          <c:tx>
            <c:strRef>
              <c:f>Sheet1!$A$7:$I$7</c:f>
              <c:strCache>
                <c:ptCount val="9"/>
                <c:pt idx="0">
                  <c:v>SQ00144</c:v>
                </c:pt>
                <c:pt idx="1">
                  <c:v>Collen Dunbleton</c:v>
                </c:pt>
                <c:pt idx="2">
                  <c:v>Male</c:v>
                </c:pt>
                <c:pt idx="3">
                  <c:v>Engineering</c:v>
                </c:pt>
                <c:pt idx="4">
                  <c:v>118976.16</c:v>
                </c:pt>
                <c:pt idx="5">
                  <c:v>Oct 16, 2020</c:v>
                </c:pt>
                <c:pt idx="6">
                  <c:v>1</c:v>
                </c:pt>
                <c:pt idx="7">
                  <c:v>Permanent</c:v>
                </c:pt>
                <c:pt idx="8">
                  <c:v>Wellington, New Zealand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/>
            <a:effectLst/>
            <a:sp3d/>
          </c:spPr>
          <c:val>
            <c:numRef>
              <c:f>Sheet1!$J$7:$M$7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8498.2971428571436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EDEB-4FCD-9E3D-744E9A960740}"/>
            </c:ext>
          </c:extLst>
        </c:ser>
        <c:ser>
          <c:idx val="7"/>
          <c:order val="7"/>
          <c:tx>
            <c:strRef>
              <c:f>Sheet1!$A$8:$I$8</c:f>
              <c:strCache>
                <c:ptCount val="9"/>
                <c:pt idx="0">
                  <c:v>PR04601</c:v>
                </c:pt>
                <c:pt idx="1">
                  <c:v>Nananne Gehringer</c:v>
                </c:pt>
                <c:pt idx="3">
                  <c:v>Support</c:v>
                </c:pt>
                <c:pt idx="4">
                  <c:v>104802.63</c:v>
                </c:pt>
                <c:pt idx="5">
                  <c:v>44502</c:v>
                </c:pt>
                <c:pt idx="6">
                  <c:v>1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/>
            <a:effectLst/>
            <a:sp3d/>
          </c:spPr>
          <c:val>
            <c:numRef>
              <c:f>Sheet1!$J$8:$M$8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7485.9021428571432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EDEB-4FCD-9E3D-744E9A960740}"/>
            </c:ext>
          </c:extLst>
        </c:ser>
        <c:ser>
          <c:idx val="8"/>
          <c:order val="8"/>
          <c:tx>
            <c:strRef>
              <c:f>Sheet1!$A$9:$I$9</c:f>
              <c:strCache>
                <c:ptCount val="9"/>
                <c:pt idx="0">
                  <c:v>SQ01854</c:v>
                </c:pt>
                <c:pt idx="1">
                  <c:v>Jessica Callcott</c:v>
                </c:pt>
                <c:pt idx="2">
                  <c:v>Female</c:v>
                </c:pt>
                <c:pt idx="3">
                  <c:v>Marketing</c:v>
                </c:pt>
                <c:pt idx="4">
                  <c:v>66017.18</c:v>
                </c:pt>
                <c:pt idx="5">
                  <c:v>43643</c:v>
                </c:pt>
                <c:pt idx="6">
                  <c:v>0.9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/>
            <a:effectLst/>
            <a:sp3d/>
          </c:spPr>
          <c:val>
            <c:numRef>
              <c:f>Sheet1!$J$9:$M$9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4715.5128571428568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EDEB-4FCD-9E3D-744E9A960740}"/>
            </c:ext>
          </c:extLst>
        </c:ser>
        <c:ser>
          <c:idx val="9"/>
          <c:order val="9"/>
          <c:tx>
            <c:strRef>
              <c:f>Sheet1!$A$10:$I$10</c:f>
              <c:strCache>
                <c:ptCount val="9"/>
                <c:pt idx="0">
                  <c:v>SQ00612</c:v>
                </c:pt>
                <c:pt idx="1">
                  <c:v> Leena Bruckshaw</c:v>
                </c:pt>
                <c:pt idx="2">
                  <c:v>Male</c:v>
                </c:pt>
                <c:pt idx="3">
                  <c:v>Research and Development</c:v>
                </c:pt>
                <c:pt idx="4">
                  <c:v>74279.01</c:v>
                </c:pt>
                <c:pt idx="5">
                  <c:v>43466</c:v>
                </c:pt>
                <c:pt idx="6">
                  <c:v>1</c:v>
                </c:pt>
                <c:pt idx="7">
                  <c:v>Permanent</c:v>
                </c:pt>
                <c:pt idx="8">
                  <c:v>Wellington, New Zealand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/>
            <a:effectLst/>
            <a:sp3d/>
          </c:spPr>
          <c:val>
            <c:numRef>
              <c:f>Sheet1!$J$10:$M$10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5305.6435714285708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EDEB-4FCD-9E3D-744E9A960740}"/>
            </c:ext>
          </c:extLst>
        </c:ser>
        <c:ser>
          <c:idx val="10"/>
          <c:order val="10"/>
          <c:tx>
            <c:strRef>
              <c:f>Sheet1!$A$11:$I$11</c:f>
              <c:strCache>
                <c:ptCount val="9"/>
                <c:pt idx="0">
                  <c:v>PR00419</c:v>
                </c:pt>
                <c:pt idx="1">
                  <c:v>Billi Fellgate</c:v>
                </c:pt>
                <c:pt idx="2">
                  <c:v>Female</c:v>
                </c:pt>
                <c:pt idx="3">
                  <c:v>Business Development</c:v>
                </c:pt>
                <c:pt idx="4">
                  <c:v>68980.52</c:v>
                </c:pt>
                <c:pt idx="5">
                  <c:v>43494</c:v>
                </c:pt>
                <c:pt idx="6">
                  <c:v>0.8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/>
            <a:effectLst/>
            <a:sp3d/>
          </c:spPr>
          <c:val>
            <c:numRef>
              <c:f>Sheet1!$J$11:$M$11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4927.18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EDEB-4FCD-9E3D-744E9A960740}"/>
            </c:ext>
          </c:extLst>
        </c:ser>
        <c:ser>
          <c:idx val="11"/>
          <c:order val="11"/>
          <c:tx>
            <c:strRef>
              <c:f>Sheet1!$A$12:$I$12</c:f>
              <c:strCache>
                <c:ptCount val="9"/>
                <c:pt idx="0">
                  <c:v>VT00578</c:v>
                </c:pt>
                <c:pt idx="1">
                  <c:v>Magnum Locksley</c:v>
                </c:pt>
                <c:pt idx="2">
                  <c:v>Female</c:v>
                </c:pt>
                <c:pt idx="3">
                  <c:v>Services</c:v>
                </c:pt>
                <c:pt idx="4">
                  <c:v>42314.39</c:v>
                </c:pt>
                <c:pt idx="5">
                  <c:v>Oct 18, 2021</c:v>
                </c:pt>
                <c:pt idx="6">
                  <c:v>1</c:v>
                </c:pt>
                <c:pt idx="7">
                  <c:v>Fixed Term</c:v>
                </c:pt>
                <c:pt idx="8">
                  <c:v>Remote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/>
            <a:effectLst/>
            <a:sp3d/>
          </c:spPr>
          <c:val>
            <c:numRef>
              <c:f>Sheet1!$J$12:$M$12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3022.4564285714287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EDEB-4FCD-9E3D-744E9A960740}"/>
            </c:ext>
          </c:extLst>
        </c:ser>
        <c:ser>
          <c:idx val="12"/>
          <c:order val="12"/>
          <c:tx>
            <c:strRef>
              <c:f>Sheet1!$A$13:$I$13</c:f>
              <c:strCache>
                <c:ptCount val="9"/>
                <c:pt idx="0">
                  <c:v>TN01281</c:v>
                </c:pt>
                <c:pt idx="1">
                  <c:v>Cletus McGarahan </c:v>
                </c:pt>
                <c:pt idx="2">
                  <c:v>Female</c:v>
                </c:pt>
                <c:pt idx="3">
                  <c:v>Engineering</c:v>
                </c:pt>
                <c:pt idx="4">
                  <c:v>114425.19</c:v>
                </c:pt>
                <c:pt idx="5">
                  <c:v>27-Jan-20</c:v>
                </c:pt>
                <c:pt idx="6">
                  <c:v>1</c:v>
                </c:pt>
                <c:pt idx="7">
                  <c:v>Permanent</c:v>
                </c:pt>
                <c:pt idx="8">
                  <c:v>Wellington, New Zealand</c:v>
                </c:pt>
              </c:strCache>
            </c:strRef>
          </c:tx>
          <c:spPr>
            <a:solidFill>
              <a:schemeClr val="accent1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Sheet1!$J$13:$M$13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8173.2278571428569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EDEB-4FCD-9E3D-744E9A960740}"/>
            </c:ext>
          </c:extLst>
        </c:ser>
        <c:ser>
          <c:idx val="13"/>
          <c:order val="13"/>
          <c:tx>
            <c:strRef>
              <c:f>Sheet1!$A$14:$I$14</c:f>
              <c:strCache>
                <c:ptCount val="9"/>
                <c:pt idx="0">
                  <c:v>PR04473</c:v>
                </c:pt>
                <c:pt idx="1">
                  <c:v> Wyn Treadger</c:v>
                </c:pt>
                <c:pt idx="2">
                  <c:v>Female</c:v>
                </c:pt>
                <c:pt idx="3">
                  <c:v>Business Development</c:v>
                </c:pt>
                <c:pt idx="4">
                  <c:v>69192.85</c:v>
                </c:pt>
                <c:pt idx="5">
                  <c:v>19-Apr-21</c:v>
                </c:pt>
                <c:pt idx="6">
                  <c:v>1</c:v>
                </c:pt>
                <c:pt idx="7">
                  <c:v>Permanent</c:v>
                </c:pt>
                <c:pt idx="8">
                  <c:v>Columbus, USA</c:v>
                </c:pt>
              </c:strCache>
            </c:strRef>
          </c:tx>
          <c:spPr>
            <a:solidFill>
              <a:schemeClr val="accent2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Sheet1!$J$14:$M$14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4942.346428571429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EDEB-4FCD-9E3D-744E9A960740}"/>
            </c:ext>
          </c:extLst>
        </c:ser>
        <c:ser>
          <c:idx val="14"/>
          <c:order val="14"/>
          <c:tx>
            <c:strRef>
              <c:f>Sheet1!$A$15:$I$15</c:f>
              <c:strCache>
                <c:ptCount val="9"/>
                <c:pt idx="0">
                  <c:v>VT02417</c:v>
                </c:pt>
                <c:pt idx="1">
                  <c:v>Evangelina Lergan</c:v>
                </c:pt>
                <c:pt idx="2">
                  <c:v>Male</c:v>
                </c:pt>
                <c:pt idx="3">
                  <c:v>Support</c:v>
                </c:pt>
                <c:pt idx="4">
                  <c:v>61214.26</c:v>
                </c:pt>
                <c:pt idx="5">
                  <c:v>12-Mar-18</c:v>
                </c:pt>
                <c:pt idx="6">
                  <c:v>1</c:v>
                </c:pt>
                <c:pt idx="7">
                  <c:v>Temporary</c:v>
                </c:pt>
                <c:pt idx="8">
                  <c:v>Auckland, New Zealand</c:v>
                </c:pt>
              </c:strCache>
            </c:strRef>
          </c:tx>
          <c:spPr>
            <a:solidFill>
              <a:schemeClr val="accent3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Sheet1!$J$15:$M$15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4372.4471428571433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EDEB-4FCD-9E3D-744E9A960740}"/>
            </c:ext>
          </c:extLst>
        </c:ser>
        <c:ser>
          <c:idx val="15"/>
          <c:order val="15"/>
          <c:tx>
            <c:strRef>
              <c:f>Sheet1!$A$16:$I$16</c:f>
              <c:strCache>
                <c:ptCount val="9"/>
                <c:pt idx="0">
                  <c:v>SQ00691</c:v>
                </c:pt>
                <c:pt idx="1">
                  <c:v>Verla Timmis</c:v>
                </c:pt>
                <c:pt idx="2">
                  <c:v>Male</c:v>
                </c:pt>
                <c:pt idx="3">
                  <c:v>Support</c:v>
                </c:pt>
                <c:pt idx="4">
                  <c:v>54137.05</c:v>
                </c:pt>
                <c:pt idx="5">
                  <c:v>25-Oct-19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4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Sheet1!$J$16:$M$16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3866.9321428571429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F-EDEB-4FCD-9E3D-744E9A960740}"/>
            </c:ext>
          </c:extLst>
        </c:ser>
        <c:ser>
          <c:idx val="16"/>
          <c:order val="16"/>
          <c:tx>
            <c:strRef>
              <c:f>Sheet1!$A$17:$I$17</c:f>
              <c:strCache>
                <c:ptCount val="9"/>
                <c:pt idx="0">
                  <c:v>TN00214</c:v>
                </c:pt>
                <c:pt idx="1">
                  <c:v>Jo-anne Gobeau</c:v>
                </c:pt>
                <c:pt idx="2">
                  <c:v>Female</c:v>
                </c:pt>
                <c:pt idx="3">
                  <c:v>Training</c:v>
                </c:pt>
                <c:pt idx="4">
                  <c:v>37902.35</c:v>
                </c:pt>
                <c:pt idx="5">
                  <c:v>Dec 24, 2019</c:v>
                </c:pt>
                <c:pt idx="6">
                  <c:v>1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5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Sheet1!$J$17:$M$17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2707.3107142857143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EDEB-4FCD-9E3D-744E9A960740}"/>
            </c:ext>
          </c:extLst>
        </c:ser>
        <c:ser>
          <c:idx val="17"/>
          <c:order val="17"/>
          <c:tx>
            <c:strRef>
              <c:f>Sheet1!$A$18:$I$18</c:f>
              <c:strCache>
                <c:ptCount val="9"/>
                <c:pt idx="0">
                  <c:v>VT02539</c:v>
                </c:pt>
                <c:pt idx="1">
                  <c:v>Devinne Tuny</c:v>
                </c:pt>
                <c:pt idx="2">
                  <c:v>Male</c:v>
                </c:pt>
                <c:pt idx="3">
                  <c:v>Engineering</c:v>
                </c:pt>
                <c:pt idx="4">
                  <c:v>39969.72</c:v>
                </c:pt>
                <c:pt idx="5">
                  <c:v>10-Dec-18</c:v>
                </c:pt>
                <c:pt idx="6">
                  <c:v>1</c:v>
                </c:pt>
                <c:pt idx="7">
                  <c:v>Temporary</c:v>
                </c:pt>
                <c:pt idx="8">
                  <c:v>Columbus, USA</c:v>
                </c:pt>
              </c:strCache>
            </c:strRef>
          </c:tx>
          <c:spPr>
            <a:solidFill>
              <a:schemeClr val="accent6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Sheet1!$J$18:$M$18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2854.98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EDEB-4FCD-9E3D-744E9A960740}"/>
            </c:ext>
          </c:extLst>
        </c:ser>
        <c:ser>
          <c:idx val="18"/>
          <c:order val="18"/>
          <c:tx>
            <c:strRef>
              <c:f>Sheet1!$A$19:$I$19</c:f>
              <c:strCache>
                <c:ptCount val="9"/>
                <c:pt idx="0">
                  <c:v>SQ04598</c:v>
                </c:pt>
                <c:pt idx="1">
                  <c:v>Pearla  Beteriss</c:v>
                </c:pt>
                <c:pt idx="2">
                  <c:v>Male</c:v>
                </c:pt>
                <c:pt idx="3">
                  <c:v>Services</c:v>
                </c:pt>
                <c:pt idx="4">
                  <c:v>69913.39</c:v>
                </c:pt>
                <c:pt idx="5">
                  <c:v>43584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1">
                <a:lumMod val="80000"/>
              </a:schemeClr>
            </a:solidFill>
            <a:ln/>
            <a:effectLst/>
            <a:sp3d/>
          </c:spPr>
          <c:val>
            <c:numRef>
              <c:f>Sheet1!$J$19:$M$19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4993.8135714285718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EDEB-4FCD-9E3D-744E9A960740}"/>
            </c:ext>
          </c:extLst>
        </c:ser>
        <c:ser>
          <c:idx val="19"/>
          <c:order val="19"/>
          <c:tx>
            <c:strRef>
              <c:f>Sheet1!$A$20:$I$20</c:f>
              <c:strCache>
                <c:ptCount val="9"/>
                <c:pt idx="0">
                  <c:v>TN00464</c:v>
                </c:pt>
                <c:pt idx="1">
                  <c:v>Maritsa Marusic</c:v>
                </c:pt>
                <c:pt idx="2">
                  <c:v>Male</c:v>
                </c:pt>
                <c:pt idx="3">
                  <c:v>Research and Development</c:v>
                </c:pt>
                <c:pt idx="4">
                  <c:v>52748.63</c:v>
                </c:pt>
                <c:pt idx="5">
                  <c:v>27-Jan-20</c:v>
                </c:pt>
                <c:pt idx="6">
                  <c:v>1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2">
                <a:lumMod val="80000"/>
              </a:schemeClr>
            </a:solidFill>
            <a:ln/>
            <a:effectLst/>
            <a:sp3d/>
          </c:spPr>
          <c:val>
            <c:numRef>
              <c:f>Sheet1!$J$20:$M$20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3767.7592857142854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3-EDEB-4FCD-9E3D-744E9A960740}"/>
            </c:ext>
          </c:extLst>
        </c:ser>
        <c:ser>
          <c:idx val="20"/>
          <c:order val="20"/>
          <c:tx>
            <c:strRef>
              <c:f>Sheet1!$A$21:$I$21</c:f>
              <c:strCache>
                <c:ptCount val="9"/>
                <c:pt idx="0">
                  <c:v>PR00893</c:v>
                </c:pt>
                <c:pt idx="1">
                  <c:v>Daisie McNeice</c:v>
                </c:pt>
                <c:pt idx="2">
                  <c:v>Male</c:v>
                </c:pt>
                <c:pt idx="3">
                  <c:v>Human Resources</c:v>
                </c:pt>
                <c:pt idx="4">
                  <c:v>50310.09</c:v>
                </c:pt>
                <c:pt idx="5">
                  <c:v>44285</c:v>
                </c:pt>
                <c:pt idx="6">
                  <c:v>0.4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3">
                <a:lumMod val="80000"/>
              </a:schemeClr>
            </a:solidFill>
            <a:ln/>
            <a:effectLst/>
            <a:sp3d/>
          </c:spPr>
          <c:val>
            <c:numRef>
              <c:f>Sheet1!$J$21:$M$21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3593.5778571428568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EDEB-4FCD-9E3D-744E9A960740}"/>
            </c:ext>
          </c:extLst>
        </c:ser>
        <c:ser>
          <c:idx val="21"/>
          <c:order val="21"/>
          <c:tx>
            <c:strRef>
              <c:f>Sheet1!$A$22:$I$22</c:f>
              <c:strCache>
                <c:ptCount val="9"/>
                <c:pt idx="0">
                  <c:v>PR00882</c:v>
                </c:pt>
                <c:pt idx="1">
                  <c:v> Jill Shipsey</c:v>
                </c:pt>
                <c:pt idx="2">
                  <c:v>Male</c:v>
                </c:pt>
                <c:pt idx="3">
                  <c:v>Accounting</c:v>
                </c:pt>
                <c:pt idx="4">
                  <c:v>52963.65</c:v>
                </c:pt>
                <c:pt idx="5">
                  <c:v>44288</c:v>
                </c:pt>
                <c:pt idx="6">
                  <c:v>0.3</c:v>
                </c:pt>
                <c:pt idx="7">
                  <c:v>Permanent</c:v>
                </c:pt>
                <c:pt idx="8">
                  <c:v>Columbus, USA</c:v>
                </c:pt>
              </c:strCache>
            </c:strRef>
          </c:tx>
          <c:spPr>
            <a:solidFill>
              <a:schemeClr val="accent4">
                <a:lumMod val="80000"/>
              </a:schemeClr>
            </a:solidFill>
            <a:ln/>
            <a:effectLst/>
            <a:sp3d/>
          </c:spPr>
          <c:val>
            <c:numRef>
              <c:f>Sheet1!$J$22:$M$22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3783.1178571428572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5-EDEB-4FCD-9E3D-744E9A960740}"/>
            </c:ext>
          </c:extLst>
        </c:ser>
        <c:ser>
          <c:idx val="22"/>
          <c:order val="22"/>
          <c:tx>
            <c:strRef>
              <c:f>Sheet1!$A$23:$I$23</c:f>
              <c:strCache>
                <c:ptCount val="9"/>
                <c:pt idx="0">
                  <c:v>PR03445</c:v>
                </c:pt>
                <c:pt idx="1">
                  <c:v>Myrle Prandoni</c:v>
                </c:pt>
                <c:pt idx="2">
                  <c:v>Male</c:v>
                </c:pt>
                <c:pt idx="3">
                  <c:v>Sales</c:v>
                </c:pt>
                <c:pt idx="4">
                  <c:v>62195.47</c:v>
                </c:pt>
                <c:pt idx="5">
                  <c:v>26-Aug-21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5">
                <a:lumMod val="80000"/>
              </a:schemeClr>
            </a:solidFill>
            <a:ln/>
            <a:effectLst/>
            <a:sp3d/>
          </c:spPr>
          <c:val>
            <c:numRef>
              <c:f>Sheet1!$J$23:$M$23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4442.5335714285711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6-EDEB-4FCD-9E3D-744E9A960740}"/>
            </c:ext>
          </c:extLst>
        </c:ser>
        <c:ser>
          <c:idx val="23"/>
          <c:order val="23"/>
          <c:tx>
            <c:strRef>
              <c:f>Sheet1!$A$24:$I$24</c:f>
              <c:strCache>
                <c:ptCount val="9"/>
                <c:pt idx="0">
                  <c:v>TN03416</c:v>
                </c:pt>
                <c:pt idx="1">
                  <c:v>Seward Kubera</c:v>
                </c:pt>
                <c:pt idx="2">
                  <c:v>Male</c:v>
                </c:pt>
                <c:pt idx="3">
                  <c:v>Engineering</c:v>
                </c:pt>
                <c:pt idx="4">
                  <c:v>43329.22</c:v>
                </c:pt>
                <c:pt idx="5">
                  <c:v>43809</c:v>
                </c:pt>
                <c:pt idx="6">
                  <c:v>0.5</c:v>
                </c:pt>
                <c:pt idx="7">
                  <c:v>Fixed Term</c:v>
                </c:pt>
                <c:pt idx="8">
                  <c:v>Remote</c:v>
                </c:pt>
              </c:strCache>
            </c:strRef>
          </c:tx>
          <c:spPr>
            <a:solidFill>
              <a:schemeClr val="accent6">
                <a:lumMod val="80000"/>
              </a:schemeClr>
            </a:solidFill>
            <a:ln/>
            <a:effectLst/>
            <a:sp3d/>
          </c:spPr>
          <c:val>
            <c:numRef>
              <c:f>Sheet1!$J$24:$M$24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3094.9442857142858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7-EDEB-4FCD-9E3D-744E9A960740}"/>
            </c:ext>
          </c:extLst>
        </c:ser>
        <c:ser>
          <c:idx val="24"/>
          <c:order val="24"/>
          <c:tx>
            <c:strRef>
              <c:f>Sheet1!$A$25:$I$25</c:f>
              <c:strCache>
                <c:ptCount val="9"/>
                <c:pt idx="0">
                  <c:v>TN00890</c:v>
                </c:pt>
                <c:pt idx="1">
                  <c:v>Dean Biggam</c:v>
                </c:pt>
                <c:pt idx="2">
                  <c:v>Female</c:v>
                </c:pt>
                <c:pt idx="3">
                  <c:v>Training</c:v>
                </c:pt>
                <c:pt idx="4">
                  <c:v>71570.99</c:v>
                </c:pt>
                <c:pt idx="5">
                  <c:v>22-Feb-21</c:v>
                </c:pt>
                <c:pt idx="6">
                  <c:v>0.5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Sheet1!$J$25:$M$25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5112.2135714285714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8-EDEB-4FCD-9E3D-744E9A960740}"/>
            </c:ext>
          </c:extLst>
        </c:ser>
        <c:ser>
          <c:idx val="25"/>
          <c:order val="25"/>
          <c:tx>
            <c:strRef>
              <c:f>Sheet1!$A$26:$I$26</c:f>
              <c:strCache>
                <c:ptCount val="9"/>
                <c:pt idx="0">
                  <c:v>VT04137</c:v>
                </c:pt>
                <c:pt idx="1">
                  <c:v>Marissa Infante</c:v>
                </c:pt>
                <c:pt idx="3">
                  <c:v>Training</c:v>
                </c:pt>
                <c:pt idx="4">
                  <c:v>78840.23</c:v>
                </c:pt>
                <c:pt idx="5">
                  <c:v>43633</c:v>
                </c:pt>
                <c:pt idx="6">
                  <c:v>1</c:v>
                </c:pt>
                <c:pt idx="7">
                  <c:v>Temporary</c:v>
                </c:pt>
                <c:pt idx="8">
                  <c:v>Remote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Sheet1!$J$26:$M$26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5631.4449999999997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9-EDEB-4FCD-9E3D-744E9A960740}"/>
            </c:ext>
          </c:extLst>
        </c:ser>
        <c:ser>
          <c:idx val="26"/>
          <c:order val="26"/>
          <c:tx>
            <c:strRef>
              <c:f>Sheet1!$A$27:$I$27</c:f>
              <c:strCache>
                <c:ptCount val="9"/>
                <c:pt idx="0">
                  <c:v>PR02603</c:v>
                </c:pt>
                <c:pt idx="1">
                  <c:v>Daisie Dahlman</c:v>
                </c:pt>
                <c:pt idx="2">
                  <c:v>Female</c:v>
                </c:pt>
                <c:pt idx="3">
                  <c:v>Human Resources</c:v>
                </c:pt>
                <c:pt idx="4">
                  <c:v>61994.76</c:v>
                </c:pt>
                <c:pt idx="5">
                  <c:v>43794</c:v>
                </c:pt>
                <c:pt idx="6">
                  <c:v>0.3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3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Sheet1!$J$27:$M$27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4428.1971428571433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A-EDEB-4FCD-9E3D-744E9A960740}"/>
            </c:ext>
          </c:extLst>
        </c:ser>
        <c:ser>
          <c:idx val="27"/>
          <c:order val="27"/>
          <c:tx>
            <c:strRef>
              <c:f>Sheet1!$A$28:$I$28</c:f>
              <c:strCache>
                <c:ptCount val="9"/>
                <c:pt idx="0">
                  <c:v>PR03158</c:v>
                </c:pt>
                <c:pt idx="1">
                  <c:v>Danica Nayshe</c:v>
                </c:pt>
                <c:pt idx="2">
                  <c:v>Female</c:v>
                </c:pt>
                <c:pt idx="3">
                  <c:v>Services</c:v>
                </c:pt>
                <c:pt idx="4">
                  <c:v>89690.38</c:v>
                </c:pt>
                <c:pt idx="5">
                  <c:v>43206</c:v>
                </c:pt>
                <c:pt idx="6">
                  <c:v>1</c:v>
                </c:pt>
                <c:pt idx="7">
                  <c:v>Permanent</c:v>
                </c:pt>
                <c:pt idx="8">
                  <c:v>Wellington, New Zealand</c:v>
                </c:pt>
              </c:strCache>
            </c:strRef>
          </c:tx>
          <c:spPr>
            <a:solidFill>
              <a:schemeClr val="accent4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Sheet1!$J$28:$M$28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6406.4557142857147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B-EDEB-4FCD-9E3D-744E9A960740}"/>
            </c:ext>
          </c:extLst>
        </c:ser>
        <c:ser>
          <c:idx val="28"/>
          <c:order val="28"/>
          <c:tx>
            <c:strRef>
              <c:f>Sheet1!$A$29:$I$29</c:f>
              <c:strCache>
                <c:ptCount val="9"/>
                <c:pt idx="0">
                  <c:v>PR02288</c:v>
                </c:pt>
                <c:pt idx="1">
                  <c:v>Althea  Bronger</c:v>
                </c:pt>
                <c:pt idx="2">
                  <c:v>Male</c:v>
                </c:pt>
                <c:pt idx="3">
                  <c:v>Product Management</c:v>
                </c:pt>
                <c:pt idx="4">
                  <c:v>104335.04</c:v>
                </c:pt>
                <c:pt idx="5">
                  <c:v>43874</c:v>
                </c:pt>
                <c:pt idx="6">
                  <c:v>1</c:v>
                </c:pt>
                <c:pt idx="7">
                  <c:v>Permanent</c:v>
                </c:pt>
                <c:pt idx="8">
                  <c:v>Columbus, USA</c:v>
                </c:pt>
              </c:strCache>
            </c:strRef>
          </c:tx>
          <c:spPr>
            <a:solidFill>
              <a:schemeClr val="accent5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Sheet1!$J$29:$M$29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7452.5028571428566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C-EDEB-4FCD-9E3D-744E9A960740}"/>
            </c:ext>
          </c:extLst>
        </c:ser>
        <c:ser>
          <c:idx val="29"/>
          <c:order val="29"/>
          <c:tx>
            <c:strRef>
              <c:f>Sheet1!$A$30:$I$30</c:f>
              <c:strCache>
                <c:ptCount val="9"/>
                <c:pt idx="0">
                  <c:v>VT03849</c:v>
                </c:pt>
                <c:pt idx="1">
                  <c:v>Leonidas Cavaney</c:v>
                </c:pt>
                <c:pt idx="2">
                  <c:v>Male</c:v>
                </c:pt>
                <c:pt idx="3">
                  <c:v>Accounting</c:v>
                </c:pt>
                <c:pt idx="4">
                  <c:v>52246.29</c:v>
                </c:pt>
                <c:pt idx="5">
                  <c:v>18-Apr-19</c:v>
                </c:pt>
                <c:pt idx="6">
                  <c:v>1</c:v>
                </c:pt>
                <c:pt idx="7">
                  <c:v>Temporary</c:v>
                </c:pt>
                <c:pt idx="8">
                  <c:v>Wellington, New Zealand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Sheet1!$J$30:$M$30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3731.877857142857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D-EDEB-4FCD-9E3D-744E9A960740}"/>
            </c:ext>
          </c:extLst>
        </c:ser>
        <c:ser>
          <c:idx val="30"/>
          <c:order val="30"/>
          <c:tx>
            <c:strRef>
              <c:f>Sheet1!$A$31:$I$31</c:f>
              <c:strCache>
                <c:ptCount val="9"/>
                <c:pt idx="0">
                  <c:v>SQ01395</c:v>
                </c:pt>
                <c:pt idx="1">
                  <c:v>Dennison Crosswaite</c:v>
                </c:pt>
                <c:pt idx="2">
                  <c:v>Male</c:v>
                </c:pt>
                <c:pt idx="3">
                  <c:v>Legal</c:v>
                </c:pt>
                <c:pt idx="4">
                  <c:v>90697.67</c:v>
                </c:pt>
                <c:pt idx="5">
                  <c:v>44221</c:v>
                </c:pt>
                <c:pt idx="6">
                  <c:v>0.8</c:v>
                </c:pt>
                <c:pt idx="7">
                  <c:v>Permanent</c:v>
                </c:pt>
                <c:pt idx="8">
                  <c:v>Seattle, USA</c:v>
                </c:pt>
              </c:strCache>
            </c:strRef>
          </c:tx>
          <c:spPr>
            <a:solidFill>
              <a:schemeClr val="accent1">
                <a:lumMod val="50000"/>
              </a:schemeClr>
            </a:solidFill>
            <a:ln/>
            <a:effectLst/>
            <a:sp3d/>
          </c:spPr>
          <c:val>
            <c:numRef>
              <c:f>Sheet1!$J$31:$M$31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6478.4049999999997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E-EDEB-4FCD-9E3D-744E9A960740}"/>
            </c:ext>
          </c:extLst>
        </c:ser>
        <c:ser>
          <c:idx val="31"/>
          <c:order val="31"/>
          <c:tx>
            <c:strRef>
              <c:f>Sheet1!$A$32:$I$32</c:f>
              <c:strCache>
                <c:ptCount val="9"/>
                <c:pt idx="0">
                  <c:v>SQ02559</c:v>
                </c:pt>
                <c:pt idx="1">
                  <c:v>Aldrich  Glenny</c:v>
                </c:pt>
                <c:pt idx="2">
                  <c:v>Male</c:v>
                </c:pt>
                <c:pt idx="3">
                  <c:v>Business Development</c:v>
                </c:pt>
                <c:pt idx="4">
                  <c:v>90884.32</c:v>
                </c:pt>
                <c:pt idx="5">
                  <c:v>27-Dec-19</c:v>
                </c:pt>
                <c:pt idx="6">
                  <c:v>1</c:v>
                </c:pt>
                <c:pt idx="7">
                  <c:v>Permanent</c:v>
                </c:pt>
                <c:pt idx="8">
                  <c:v>Columbus, USA</c:v>
                </c:pt>
              </c:strCache>
            </c:strRef>
          </c:tx>
          <c:spPr>
            <a:solidFill>
              <a:schemeClr val="accent2">
                <a:lumMod val="50000"/>
              </a:schemeClr>
            </a:solidFill>
            <a:ln/>
            <a:effectLst/>
            <a:sp3d/>
          </c:spPr>
          <c:val>
            <c:numRef>
              <c:f>Sheet1!$J$32:$M$32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6491.7371428571432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F-EDEB-4FCD-9E3D-744E9A960740}"/>
            </c:ext>
          </c:extLst>
        </c:ser>
        <c:ser>
          <c:idx val="32"/>
          <c:order val="32"/>
          <c:tx>
            <c:strRef>
              <c:f>Sheet1!$A$33:$I$33</c:f>
              <c:strCache>
                <c:ptCount val="9"/>
                <c:pt idx="0">
                  <c:v>VT04627</c:v>
                </c:pt>
                <c:pt idx="1">
                  <c:v>Yvette  Bett</c:v>
                </c:pt>
                <c:pt idx="2">
                  <c:v>Male</c:v>
                </c:pt>
                <c:pt idx="3">
                  <c:v>Human Resources</c:v>
                </c:pt>
                <c:pt idx="4">
                  <c:v>76320.44</c:v>
                </c:pt>
                <c:pt idx="5">
                  <c:v>44383</c:v>
                </c:pt>
                <c:pt idx="6">
                  <c:v>0.8</c:v>
                </c:pt>
                <c:pt idx="7">
                  <c:v>Temporary</c:v>
                </c:pt>
                <c:pt idx="8">
                  <c:v>Remote</c:v>
                </c:pt>
              </c:strCache>
            </c:strRef>
          </c:tx>
          <c:spPr>
            <a:solidFill>
              <a:schemeClr val="accent3">
                <a:lumMod val="50000"/>
              </a:schemeClr>
            </a:solidFill>
            <a:ln/>
            <a:effectLst/>
            <a:sp3d/>
          </c:spPr>
          <c:val>
            <c:numRef>
              <c:f>Sheet1!$J$33:$M$33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5451.46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0-EDEB-4FCD-9E3D-744E9A960740}"/>
            </c:ext>
          </c:extLst>
        </c:ser>
        <c:ser>
          <c:idx val="33"/>
          <c:order val="33"/>
          <c:tx>
            <c:strRef>
              <c:f>Sheet1!$A$34:$I$34</c:f>
              <c:strCache>
                <c:ptCount val="9"/>
                <c:pt idx="0">
                  <c:v>VT03537</c:v>
                </c:pt>
                <c:pt idx="1">
                  <c:v>Renaldo Thomassin</c:v>
                </c:pt>
                <c:pt idx="2">
                  <c:v>Male</c:v>
                </c:pt>
                <c:pt idx="3">
                  <c:v>Business Development</c:v>
                </c:pt>
                <c:pt idx="4">
                  <c:v>73360.38</c:v>
                </c:pt>
                <c:pt idx="5">
                  <c:v>43972</c:v>
                </c:pt>
                <c:pt idx="6">
                  <c:v>1</c:v>
                </c:pt>
                <c:pt idx="7">
                  <c:v>Temporary</c:v>
                </c:pt>
                <c:pt idx="8">
                  <c:v>Remote</c:v>
                </c:pt>
              </c:strCache>
            </c:strRef>
          </c:tx>
          <c:spPr>
            <a:solidFill>
              <a:schemeClr val="accent4">
                <a:lumMod val="50000"/>
              </a:schemeClr>
            </a:solidFill>
            <a:ln/>
            <a:effectLst/>
            <a:sp3d/>
          </c:spPr>
          <c:val>
            <c:numRef>
              <c:f>Sheet1!$J$34:$M$34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5240.0271428571432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1-EDEB-4FCD-9E3D-744E9A960740}"/>
            </c:ext>
          </c:extLst>
        </c:ser>
        <c:ser>
          <c:idx val="34"/>
          <c:order val="34"/>
          <c:tx>
            <c:strRef>
              <c:f>Sheet1!$A$35:$I$35</c:f>
              <c:strCache>
                <c:ptCount val="9"/>
                <c:pt idx="0">
                  <c:v>PR01951</c:v>
                </c:pt>
                <c:pt idx="1">
                  <c:v>Aloise MacCathay </c:v>
                </c:pt>
                <c:pt idx="2">
                  <c:v>Male</c:v>
                </c:pt>
                <c:pt idx="3">
                  <c:v>NULL</c:v>
                </c:pt>
                <c:pt idx="5">
                  <c:v>Aug 12, 2020</c:v>
                </c:pt>
                <c:pt idx="6">
                  <c:v>0.7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solidFill>
              <a:schemeClr val="accent5">
                <a:lumMod val="50000"/>
              </a:schemeClr>
            </a:solidFill>
            <a:ln/>
            <a:effectLst/>
            <a:sp3d/>
          </c:spPr>
          <c:val>
            <c:numRef>
              <c:f>Sheet1!$J$35:$M$35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2-EDEB-4FCD-9E3D-744E9A960740}"/>
            </c:ext>
          </c:extLst>
        </c:ser>
        <c:ser>
          <c:idx val="35"/>
          <c:order val="35"/>
          <c:tx>
            <c:strRef>
              <c:f>Sheet1!$A$36:$I$36</c:f>
              <c:strCache>
                <c:ptCount val="9"/>
                <c:pt idx="0">
                  <c:v>PR01662</c:v>
                </c:pt>
                <c:pt idx="1">
                  <c:v>Genevra Friday</c:v>
                </c:pt>
                <c:pt idx="2">
                  <c:v>Female</c:v>
                </c:pt>
                <c:pt idx="3">
                  <c:v>Research and Development</c:v>
                </c:pt>
                <c:pt idx="4">
                  <c:v>50449.46</c:v>
                </c:pt>
                <c:pt idx="5">
                  <c:v>14-Nov-18</c:v>
                </c:pt>
                <c:pt idx="6">
                  <c:v>0.8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solidFill>
              <a:schemeClr val="accent6">
                <a:lumMod val="50000"/>
              </a:schemeClr>
            </a:solidFill>
            <a:ln/>
            <a:effectLst/>
            <a:sp3d/>
          </c:spPr>
          <c:val>
            <c:numRef>
              <c:f>Sheet1!$J$36:$M$36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3603.5328571428572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3-EDEB-4FCD-9E3D-744E9A960740}"/>
            </c:ext>
          </c:extLst>
        </c:ser>
        <c:ser>
          <c:idx val="36"/>
          <c:order val="36"/>
          <c:tx>
            <c:strRef>
              <c:f>Sheet1!$A$37:$I$37</c:f>
              <c:strCache>
                <c:ptCount val="9"/>
                <c:pt idx="0">
                  <c:v>VT02313</c:v>
                </c:pt>
                <c:pt idx="1">
                  <c:v>Thekla Lynnett</c:v>
                </c:pt>
                <c:pt idx="2">
                  <c:v>Male</c:v>
                </c:pt>
                <c:pt idx="3">
                  <c:v>Training</c:v>
                </c:pt>
                <c:pt idx="4">
                  <c:v>53949.26</c:v>
                </c:pt>
                <c:pt idx="5">
                  <c:v>43808</c:v>
                </c:pt>
                <c:pt idx="6">
                  <c:v>1</c:v>
                </c:pt>
                <c:pt idx="7">
                  <c:v>Temporary</c:v>
                </c:pt>
                <c:pt idx="8">
                  <c:v>Columbus, USA</c:v>
                </c:pt>
              </c:strCache>
            </c:strRef>
          </c:tx>
          <c:spPr>
            <a:solidFill>
              <a:schemeClr val="accent1">
                <a:lumMod val="70000"/>
                <a:lumOff val="30000"/>
              </a:schemeClr>
            </a:solidFill>
            <a:ln/>
            <a:effectLst/>
            <a:sp3d/>
          </c:spPr>
          <c:val>
            <c:numRef>
              <c:f>Sheet1!$J$37:$M$37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3853.5185714285717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4-EDEB-4FCD-9E3D-744E9A960740}"/>
            </c:ext>
          </c:extLst>
        </c:ser>
        <c:ser>
          <c:idx val="37"/>
          <c:order val="37"/>
          <c:tx>
            <c:strRef>
              <c:f>Sheet1!$A$38:$I$38</c:f>
              <c:strCache>
                <c:ptCount val="9"/>
                <c:pt idx="0">
                  <c:v>SQ01620</c:v>
                </c:pt>
                <c:pt idx="1">
                  <c:v>Westbrook Brandino</c:v>
                </c:pt>
                <c:pt idx="2">
                  <c:v>Male</c:v>
                </c:pt>
                <c:pt idx="3">
                  <c:v>Legal</c:v>
                </c:pt>
                <c:pt idx="4">
                  <c:v>113616.23</c:v>
                </c:pt>
                <c:pt idx="5">
                  <c:v>43255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2">
                <a:lumMod val="70000"/>
                <a:lumOff val="30000"/>
              </a:schemeClr>
            </a:solidFill>
            <a:ln/>
            <a:effectLst/>
            <a:sp3d/>
          </c:spPr>
          <c:val>
            <c:numRef>
              <c:f>Sheet1!$J$38:$M$38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8115.4449999999997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5-EDEB-4FCD-9E3D-744E9A960740}"/>
            </c:ext>
          </c:extLst>
        </c:ser>
        <c:ser>
          <c:idx val="38"/>
          <c:order val="38"/>
          <c:tx>
            <c:strRef>
              <c:f>Sheet1!$A$39:$I$39</c:f>
              <c:strCache>
                <c:ptCount val="9"/>
                <c:pt idx="0">
                  <c:v>VT04681</c:v>
                </c:pt>
                <c:pt idx="1">
                  <c:v>Nickolai  Artin</c:v>
                </c:pt>
                <c:pt idx="2">
                  <c:v>Female</c:v>
                </c:pt>
                <c:pt idx="3">
                  <c:v>Product Management</c:v>
                </c:pt>
                <c:pt idx="4">
                  <c:v>110906.35</c:v>
                </c:pt>
                <c:pt idx="5">
                  <c:v>Nov 30, 2018</c:v>
                </c:pt>
                <c:pt idx="6">
                  <c:v>1</c:v>
                </c:pt>
                <c:pt idx="7">
                  <c:v>Temporary</c:v>
                </c:pt>
                <c:pt idx="8">
                  <c:v>Wellington, New Zealand</c:v>
                </c:pt>
              </c:strCache>
            </c:strRef>
          </c:tx>
          <c:spPr>
            <a:solidFill>
              <a:schemeClr val="accent3">
                <a:lumMod val="70000"/>
                <a:lumOff val="30000"/>
              </a:schemeClr>
            </a:solidFill>
            <a:ln/>
            <a:effectLst/>
            <a:sp3d/>
          </c:spPr>
          <c:val>
            <c:numRef>
              <c:f>Sheet1!$J$39:$M$39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7921.8821428571437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6-EDEB-4FCD-9E3D-744E9A960740}"/>
            </c:ext>
          </c:extLst>
        </c:ser>
        <c:ser>
          <c:idx val="39"/>
          <c:order val="39"/>
          <c:tx>
            <c:strRef>
              <c:f>Sheet1!$A$40:$I$40</c:f>
              <c:strCache>
                <c:ptCount val="9"/>
                <c:pt idx="0">
                  <c:v>TN04246</c:v>
                </c:pt>
                <c:pt idx="1">
                  <c:v>Shaylyn Ransbury </c:v>
                </c:pt>
                <c:pt idx="2">
                  <c:v>Female</c:v>
                </c:pt>
                <c:pt idx="3">
                  <c:v>Support</c:v>
                </c:pt>
                <c:pt idx="4">
                  <c:v>100371.31</c:v>
                </c:pt>
                <c:pt idx="5">
                  <c:v>44067</c:v>
                </c:pt>
                <c:pt idx="6">
                  <c:v>0.8</c:v>
                </c:pt>
                <c:pt idx="7">
                  <c:v>Fixed Term</c:v>
                </c:pt>
                <c:pt idx="8">
                  <c:v>Auckland, New Zealand</c:v>
                </c:pt>
              </c:strCache>
            </c:strRef>
          </c:tx>
          <c:spPr>
            <a:solidFill>
              <a:schemeClr val="accent4">
                <a:lumMod val="70000"/>
                <a:lumOff val="30000"/>
              </a:schemeClr>
            </a:solidFill>
            <a:ln/>
            <a:effectLst/>
            <a:sp3d/>
          </c:spPr>
          <c:val>
            <c:numRef>
              <c:f>Sheet1!$J$40:$M$40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7169.3792857142853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7-EDEB-4FCD-9E3D-744E9A960740}"/>
            </c:ext>
          </c:extLst>
        </c:ser>
        <c:ser>
          <c:idx val="40"/>
          <c:order val="40"/>
          <c:tx>
            <c:strRef>
              <c:f>Sheet1!$A$41:$I$41</c:f>
              <c:strCache>
                <c:ptCount val="9"/>
                <c:pt idx="0">
                  <c:v>TN02570</c:v>
                </c:pt>
                <c:pt idx="1">
                  <c:v>Grady Rochelle</c:v>
                </c:pt>
                <c:pt idx="2">
                  <c:v>Female</c:v>
                </c:pt>
                <c:pt idx="3">
                  <c:v>Accounting</c:v>
                </c:pt>
                <c:pt idx="4">
                  <c:v>69163.39</c:v>
                </c:pt>
                <c:pt idx="5">
                  <c:v>43397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5">
                <a:lumMod val="70000"/>
                <a:lumOff val="30000"/>
              </a:schemeClr>
            </a:solidFill>
            <a:ln/>
            <a:effectLst/>
            <a:sp3d/>
          </c:spPr>
          <c:val>
            <c:numRef>
              <c:f>Sheet1!$J$41:$M$41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4940.2421428571424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8-EDEB-4FCD-9E3D-744E9A960740}"/>
            </c:ext>
          </c:extLst>
        </c:ser>
        <c:ser>
          <c:idx val="41"/>
          <c:order val="41"/>
          <c:tx>
            <c:strRef>
              <c:f>Sheet1!$A$42:$I$42</c:f>
              <c:strCache>
                <c:ptCount val="9"/>
                <c:pt idx="0">
                  <c:v>VT02801</c:v>
                </c:pt>
                <c:pt idx="1">
                  <c:v>Shellysheldon Mahady</c:v>
                </c:pt>
                <c:pt idx="2">
                  <c:v>Male</c:v>
                </c:pt>
                <c:pt idx="3">
                  <c:v>Training</c:v>
                </c:pt>
                <c:pt idx="4">
                  <c:v>114691.03</c:v>
                </c:pt>
                <c:pt idx="5">
                  <c:v>27-Jul-20</c:v>
                </c:pt>
                <c:pt idx="6">
                  <c:v>1</c:v>
                </c:pt>
                <c:pt idx="7">
                  <c:v>Temporary</c:v>
                </c:pt>
                <c:pt idx="8">
                  <c:v>Wellington, New Zealand</c:v>
                </c:pt>
              </c:strCache>
            </c:strRef>
          </c:tx>
          <c:spPr>
            <a:solidFill>
              <a:schemeClr val="accent6">
                <a:lumMod val="70000"/>
                <a:lumOff val="30000"/>
              </a:schemeClr>
            </a:solidFill>
            <a:ln/>
            <a:effectLst/>
            <a:sp3d/>
          </c:spPr>
          <c:val>
            <c:numRef>
              <c:f>Sheet1!$J$42:$M$42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8192.216428571428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9-EDEB-4FCD-9E3D-744E9A960740}"/>
            </c:ext>
          </c:extLst>
        </c:ser>
        <c:ser>
          <c:idx val="42"/>
          <c:order val="42"/>
          <c:tx>
            <c:strRef>
              <c:f>Sheet1!$A$43:$I$43</c:f>
              <c:strCache>
                <c:ptCount val="9"/>
                <c:pt idx="0">
                  <c:v>SQ01177</c:v>
                </c:pt>
                <c:pt idx="1">
                  <c:v>Riccardo Hagan</c:v>
                </c:pt>
                <c:pt idx="2">
                  <c:v>Male</c:v>
                </c:pt>
                <c:pt idx="3">
                  <c:v>Human Resources</c:v>
                </c:pt>
                <c:pt idx="4">
                  <c:v>86556.96</c:v>
                </c:pt>
                <c:pt idx="5">
                  <c:v>30-Sep-20</c:v>
                </c:pt>
                <c:pt idx="6">
                  <c:v>1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1">
                <a:lumMod val="70000"/>
              </a:schemeClr>
            </a:solidFill>
            <a:ln/>
            <a:effectLst/>
            <a:sp3d/>
          </c:spPr>
          <c:val>
            <c:numRef>
              <c:f>Sheet1!$J$43:$M$43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6182.64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A-EDEB-4FCD-9E3D-744E9A960740}"/>
            </c:ext>
          </c:extLst>
        </c:ser>
        <c:ser>
          <c:idx val="43"/>
          <c:order val="43"/>
          <c:tx>
            <c:strRef>
              <c:f>Sheet1!$A$44:$I$44</c:f>
              <c:strCache>
                <c:ptCount val="9"/>
                <c:pt idx="0">
                  <c:v>VT01740</c:v>
                </c:pt>
                <c:pt idx="1">
                  <c:v>Ginger  Myott</c:v>
                </c:pt>
                <c:pt idx="2">
                  <c:v>Female</c:v>
                </c:pt>
                <c:pt idx="3">
                  <c:v>Services</c:v>
                </c:pt>
                <c:pt idx="4">
                  <c:v>31172.77</c:v>
                </c:pt>
                <c:pt idx="5">
                  <c:v>19-Jul-19</c:v>
                </c:pt>
                <c:pt idx="6">
                  <c:v>1</c:v>
                </c:pt>
                <c:pt idx="7">
                  <c:v>Fixed Term</c:v>
                </c:pt>
                <c:pt idx="8">
                  <c:v>Remote</c:v>
                </c:pt>
              </c:strCache>
            </c:strRef>
          </c:tx>
          <c:spPr>
            <a:solidFill>
              <a:schemeClr val="accent2">
                <a:lumMod val="70000"/>
              </a:schemeClr>
            </a:solidFill>
            <a:ln/>
            <a:effectLst/>
            <a:sp3d/>
          </c:spPr>
          <c:val>
            <c:numRef>
              <c:f>Sheet1!$J$44:$M$44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2226.6264285714287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B-EDEB-4FCD-9E3D-744E9A960740}"/>
            </c:ext>
          </c:extLst>
        </c:ser>
        <c:ser>
          <c:idx val="44"/>
          <c:order val="44"/>
          <c:tx>
            <c:strRef>
              <c:f>Sheet1!$A$45:$I$45</c:f>
              <c:strCache>
                <c:ptCount val="9"/>
                <c:pt idx="0">
                  <c:v>TN01876</c:v>
                </c:pt>
                <c:pt idx="1">
                  <c:v>Aileen McCritchie</c:v>
                </c:pt>
                <c:pt idx="2">
                  <c:v>Male</c:v>
                </c:pt>
                <c:pt idx="3">
                  <c:v>Business Development</c:v>
                </c:pt>
                <c:pt idx="4">
                  <c:v>80169.42</c:v>
                </c:pt>
                <c:pt idx="5">
                  <c:v>10-Aug-20</c:v>
                </c:pt>
                <c:pt idx="6">
                  <c:v>1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solidFill>
              <a:schemeClr val="accent3">
                <a:lumMod val="70000"/>
              </a:schemeClr>
            </a:solidFill>
            <a:ln/>
            <a:effectLst/>
            <a:sp3d/>
          </c:spPr>
          <c:val>
            <c:numRef>
              <c:f>Sheet1!$J$45:$M$45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5726.3871428571429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C-EDEB-4FCD-9E3D-744E9A960740}"/>
            </c:ext>
          </c:extLst>
        </c:ser>
        <c:ser>
          <c:idx val="45"/>
          <c:order val="45"/>
          <c:tx>
            <c:strRef>
              <c:f>Sheet1!$A$46:$I$46</c:f>
              <c:strCache>
                <c:ptCount val="9"/>
                <c:pt idx="0">
                  <c:v>VT02313</c:v>
                </c:pt>
                <c:pt idx="1">
                  <c:v>Thekla Lynnett</c:v>
                </c:pt>
                <c:pt idx="2">
                  <c:v>Male</c:v>
                </c:pt>
                <c:pt idx="3">
                  <c:v>Training</c:v>
                </c:pt>
                <c:pt idx="4">
                  <c:v>53949.26</c:v>
                </c:pt>
                <c:pt idx="5">
                  <c:v>43808</c:v>
                </c:pt>
                <c:pt idx="6">
                  <c:v>1</c:v>
                </c:pt>
                <c:pt idx="7">
                  <c:v>Temporary</c:v>
                </c:pt>
                <c:pt idx="8">
                  <c:v>Columbus, USA</c:v>
                </c:pt>
              </c:strCache>
            </c:strRef>
          </c:tx>
          <c:spPr>
            <a:solidFill>
              <a:schemeClr val="accent4">
                <a:lumMod val="70000"/>
              </a:schemeClr>
            </a:solidFill>
            <a:ln/>
            <a:effectLst/>
            <a:sp3d/>
          </c:spPr>
          <c:val>
            <c:numRef>
              <c:f>Sheet1!$J$46:$M$46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3853.5185714285717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D-EDEB-4FCD-9E3D-744E9A960740}"/>
            </c:ext>
          </c:extLst>
        </c:ser>
        <c:ser>
          <c:idx val="46"/>
          <c:order val="46"/>
          <c:tx>
            <c:strRef>
              <c:f>Sheet1!$A$47:$I$47</c:f>
              <c:strCache>
                <c:ptCount val="9"/>
                <c:pt idx="0">
                  <c:v>VT03988</c:v>
                </c:pt>
                <c:pt idx="1">
                  <c:v>Oby Sorrel</c:v>
                </c:pt>
                <c:pt idx="2">
                  <c:v>Female</c:v>
                </c:pt>
                <c:pt idx="3">
                  <c:v>Support</c:v>
                </c:pt>
                <c:pt idx="4">
                  <c:v>58935.92</c:v>
                </c:pt>
                <c:pt idx="5">
                  <c:v>9-Sep-19</c:v>
                </c:pt>
                <c:pt idx="6">
                  <c:v>1</c:v>
                </c:pt>
                <c:pt idx="7">
                  <c:v>Temporary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5">
                <a:lumMod val="70000"/>
              </a:schemeClr>
            </a:solidFill>
            <a:ln/>
            <a:effectLst/>
            <a:sp3d/>
          </c:spPr>
          <c:val>
            <c:numRef>
              <c:f>Sheet1!$J$47:$M$47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4209.7085714285713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E-EDEB-4FCD-9E3D-744E9A960740}"/>
            </c:ext>
          </c:extLst>
        </c:ser>
        <c:ser>
          <c:idx val="47"/>
          <c:order val="47"/>
          <c:tx>
            <c:strRef>
              <c:f>Sheet1!$A$48:$I$48</c:f>
              <c:strCache>
                <c:ptCount val="9"/>
                <c:pt idx="0">
                  <c:v>TN00227</c:v>
                </c:pt>
                <c:pt idx="1">
                  <c:v>Lincoln Cord</c:v>
                </c:pt>
                <c:pt idx="2">
                  <c:v>Female</c:v>
                </c:pt>
                <c:pt idx="3">
                  <c:v>Support</c:v>
                </c:pt>
                <c:pt idx="4">
                  <c:v>63555.73</c:v>
                </c:pt>
                <c:pt idx="5">
                  <c:v>24-Nov-20</c:v>
                </c:pt>
                <c:pt idx="6">
                  <c:v>1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6">
                <a:lumMod val="70000"/>
              </a:schemeClr>
            </a:solidFill>
            <a:ln/>
            <a:effectLst/>
            <a:sp3d/>
          </c:spPr>
          <c:val>
            <c:numRef>
              <c:f>Sheet1!$J$48:$M$48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4539.6950000000006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F-EDEB-4FCD-9E3D-744E9A960740}"/>
            </c:ext>
          </c:extLst>
        </c:ser>
        <c:ser>
          <c:idx val="48"/>
          <c:order val="48"/>
          <c:tx>
            <c:strRef>
              <c:f>Sheet1!$A$49:$I$49</c:f>
              <c:strCache>
                <c:ptCount val="9"/>
                <c:pt idx="0">
                  <c:v>VT01092</c:v>
                </c:pt>
                <c:pt idx="1">
                  <c:v>Tabby  Astall</c:v>
                </c:pt>
                <c:pt idx="2">
                  <c:v>Male</c:v>
                </c:pt>
                <c:pt idx="3">
                  <c:v>Accounting</c:v>
                </c:pt>
                <c:pt idx="4">
                  <c:v>57419.35</c:v>
                </c:pt>
                <c:pt idx="5">
                  <c:v>43305</c:v>
                </c:pt>
                <c:pt idx="6">
                  <c:v>1</c:v>
                </c:pt>
                <c:pt idx="7">
                  <c:v>Fixed Term</c:v>
                </c:pt>
                <c:pt idx="8">
                  <c:v>Auckland, New Zealand</c:v>
                </c:pt>
              </c:strCache>
            </c:strRef>
          </c:tx>
          <c:spPr>
            <a:solidFill>
              <a:schemeClr val="accent1">
                <a:lumMod val="50000"/>
                <a:lumOff val="50000"/>
              </a:schemeClr>
            </a:solidFill>
            <a:ln/>
            <a:effectLst/>
            <a:sp3d/>
          </c:spPr>
          <c:val>
            <c:numRef>
              <c:f>Sheet1!$J$49:$M$49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4101.3821428571428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0-EDEB-4FCD-9E3D-744E9A960740}"/>
            </c:ext>
          </c:extLst>
        </c:ser>
        <c:ser>
          <c:idx val="49"/>
          <c:order val="49"/>
          <c:tx>
            <c:strRef>
              <c:f>Sheet1!$A$50:$I$50</c:f>
              <c:strCache>
                <c:ptCount val="9"/>
                <c:pt idx="0">
                  <c:v>TN03169</c:v>
                </c:pt>
                <c:pt idx="1">
                  <c:v>Doe Clubley</c:v>
                </c:pt>
                <c:pt idx="2">
                  <c:v>Female</c:v>
                </c:pt>
                <c:pt idx="3">
                  <c:v>Product Management</c:v>
                </c:pt>
                <c:pt idx="4">
                  <c:v>67818.14</c:v>
                </c:pt>
                <c:pt idx="5">
                  <c:v>Nov 2, 2018</c:v>
                </c:pt>
                <c:pt idx="6">
                  <c:v>0.6</c:v>
                </c:pt>
                <c:pt idx="7">
                  <c:v>Fixed Term</c:v>
                </c:pt>
                <c:pt idx="8">
                  <c:v>Remote</c:v>
                </c:pt>
              </c:strCache>
            </c:strRef>
          </c:tx>
          <c:spPr>
            <a:solidFill>
              <a:schemeClr val="accent2">
                <a:lumMod val="50000"/>
                <a:lumOff val="50000"/>
              </a:schemeClr>
            </a:solidFill>
            <a:ln/>
            <a:effectLst/>
            <a:sp3d/>
          </c:spPr>
          <c:val>
            <c:numRef>
              <c:f>Sheet1!$J$50:$M$50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4844.1528571428571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1-EDEB-4FCD-9E3D-744E9A960740}"/>
            </c:ext>
          </c:extLst>
        </c:ser>
        <c:ser>
          <c:idx val="50"/>
          <c:order val="50"/>
          <c:tx>
            <c:strRef>
              <c:f>Sheet1!$A$51:$I$51</c:f>
              <c:strCache>
                <c:ptCount val="9"/>
                <c:pt idx="0">
                  <c:v>SQ01402</c:v>
                </c:pt>
                <c:pt idx="1">
                  <c:v>Julietta Culross</c:v>
                </c:pt>
                <c:pt idx="2">
                  <c:v>Female</c:v>
                </c:pt>
                <c:pt idx="3">
                  <c:v>NULL</c:v>
                </c:pt>
                <c:pt idx="4">
                  <c:v>44403.77</c:v>
                </c:pt>
                <c:pt idx="5">
                  <c:v>43416</c:v>
                </c:pt>
                <c:pt idx="6">
                  <c:v>1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3">
                <a:lumMod val="50000"/>
                <a:lumOff val="50000"/>
              </a:schemeClr>
            </a:solidFill>
            <a:ln/>
            <a:effectLst/>
            <a:sp3d/>
          </c:spPr>
          <c:val>
            <c:numRef>
              <c:f>Sheet1!$J$51:$M$51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3171.6978571428567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2-EDEB-4FCD-9E3D-744E9A960740}"/>
            </c:ext>
          </c:extLst>
        </c:ser>
        <c:ser>
          <c:idx val="51"/>
          <c:order val="51"/>
          <c:tx>
            <c:strRef>
              <c:f>Sheet1!$A$52:$I$52</c:f>
              <c:strCache>
                <c:ptCount val="9"/>
                <c:pt idx="0">
                  <c:v>SQ00360</c:v>
                </c:pt>
                <c:pt idx="1">
                  <c:v>Orlando Gorstidge </c:v>
                </c:pt>
                <c:pt idx="2">
                  <c:v>Male</c:v>
                </c:pt>
                <c:pt idx="3">
                  <c:v>Marketing</c:v>
                </c:pt>
                <c:pt idx="4">
                  <c:v>40753.54</c:v>
                </c:pt>
                <c:pt idx="5">
                  <c:v>43152</c:v>
                </c:pt>
                <c:pt idx="6">
                  <c:v>0.6</c:v>
                </c:pt>
                <c:pt idx="7">
                  <c:v>Permanent</c:v>
                </c:pt>
                <c:pt idx="8">
                  <c:v>Wellington, New Zealand</c:v>
                </c:pt>
              </c:strCache>
            </c:strRef>
          </c:tx>
          <c:spPr>
            <a:solidFill>
              <a:schemeClr val="accent4">
                <a:lumMod val="50000"/>
                <a:lumOff val="50000"/>
              </a:schemeClr>
            </a:solidFill>
            <a:ln/>
            <a:effectLst/>
            <a:sp3d/>
          </c:spPr>
          <c:val>
            <c:numRef>
              <c:f>Sheet1!$J$52:$M$52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2910.9671428571428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3-EDEB-4FCD-9E3D-744E9A960740}"/>
            </c:ext>
          </c:extLst>
        </c:ser>
        <c:ser>
          <c:idx val="52"/>
          <c:order val="52"/>
          <c:tx>
            <c:strRef>
              <c:f>Sheet1!$A$53:$I$53</c:f>
              <c:strCache>
                <c:ptCount val="9"/>
                <c:pt idx="0">
                  <c:v>PR02208</c:v>
                </c:pt>
                <c:pt idx="1">
                  <c:v>Vernor Atyea</c:v>
                </c:pt>
                <c:pt idx="2">
                  <c:v>Female</c:v>
                </c:pt>
                <c:pt idx="3">
                  <c:v>Training</c:v>
                </c:pt>
                <c:pt idx="4">
                  <c:v>102934.09</c:v>
                </c:pt>
                <c:pt idx="5">
                  <c:v>29-Apr-21</c:v>
                </c:pt>
                <c:pt idx="6">
                  <c:v>1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5">
                <a:lumMod val="50000"/>
                <a:lumOff val="50000"/>
              </a:schemeClr>
            </a:solidFill>
            <a:ln/>
            <a:effectLst/>
            <a:sp3d/>
          </c:spPr>
          <c:val>
            <c:numRef>
              <c:f>Sheet1!$J$53:$M$53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7352.4349999999995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4-EDEB-4FCD-9E3D-744E9A960740}"/>
            </c:ext>
          </c:extLst>
        </c:ser>
        <c:ser>
          <c:idx val="53"/>
          <c:order val="53"/>
          <c:tx>
            <c:strRef>
              <c:f>Sheet1!$A$54:$I$54</c:f>
              <c:strCache>
                <c:ptCount val="9"/>
                <c:pt idx="0">
                  <c:v>SQ01637</c:v>
                </c:pt>
                <c:pt idx="1">
                  <c:v> Joaquin McVitty</c:v>
                </c:pt>
                <c:pt idx="2">
                  <c:v>Male</c:v>
                </c:pt>
                <c:pt idx="3">
                  <c:v>Sales</c:v>
                </c:pt>
                <c:pt idx="4">
                  <c:v>68860.4</c:v>
                </c:pt>
                <c:pt idx="5">
                  <c:v>43508</c:v>
                </c:pt>
                <c:pt idx="6">
                  <c:v>0.4</c:v>
                </c:pt>
                <c:pt idx="7">
                  <c:v>Permanent</c:v>
                </c:pt>
                <c:pt idx="8">
                  <c:v>Columbus, USA</c:v>
                </c:pt>
              </c:strCache>
            </c:strRef>
          </c:tx>
          <c:spPr>
            <a:solidFill>
              <a:schemeClr val="accent6">
                <a:lumMod val="50000"/>
                <a:lumOff val="50000"/>
              </a:schemeClr>
            </a:solidFill>
            <a:ln/>
            <a:effectLst/>
            <a:sp3d/>
          </c:spPr>
          <c:val>
            <c:numRef>
              <c:f>Sheet1!$J$54:$M$54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4918.5999999999995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5-EDEB-4FCD-9E3D-744E9A960740}"/>
            </c:ext>
          </c:extLst>
        </c:ser>
        <c:ser>
          <c:idx val="54"/>
          <c:order val="54"/>
          <c:tx>
            <c:strRef>
              <c:f>Sheet1!$A$55:$I$55</c:f>
              <c:strCache>
                <c:ptCount val="9"/>
                <c:pt idx="0">
                  <c:v>TN03210</c:v>
                </c:pt>
                <c:pt idx="1">
                  <c:v>Kellsie Waby</c:v>
                </c:pt>
                <c:pt idx="2">
                  <c:v>Male</c:v>
                </c:pt>
                <c:pt idx="3">
                  <c:v>Training</c:v>
                </c:pt>
                <c:pt idx="4">
                  <c:v>79567.69</c:v>
                </c:pt>
                <c:pt idx="5">
                  <c:v>43272</c:v>
                </c:pt>
                <c:pt idx="6">
                  <c:v>1</c:v>
                </c:pt>
                <c:pt idx="7">
                  <c:v>Fixed Term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1"/>
            </a:solidFill>
            <a:ln/>
            <a:effectLst/>
            <a:sp3d/>
          </c:spPr>
          <c:val>
            <c:numRef>
              <c:f>Sheet1!$J$55:$M$55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5683.4064285714285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6-EDEB-4FCD-9E3D-744E9A960740}"/>
            </c:ext>
          </c:extLst>
        </c:ser>
        <c:ser>
          <c:idx val="55"/>
          <c:order val="55"/>
          <c:tx>
            <c:strRef>
              <c:f>Sheet1!$A$56:$I$56</c:f>
              <c:strCache>
                <c:ptCount val="9"/>
                <c:pt idx="0">
                  <c:v>PR03844</c:v>
                </c:pt>
                <c:pt idx="1">
                  <c:v>Brose MacCorkell</c:v>
                </c:pt>
                <c:pt idx="2">
                  <c:v>Female</c:v>
                </c:pt>
                <c:pt idx="3">
                  <c:v>Human Resources</c:v>
                </c:pt>
                <c:pt idx="4">
                  <c:v>35943.62</c:v>
                </c:pt>
                <c:pt idx="5">
                  <c:v>44078</c:v>
                </c:pt>
                <c:pt idx="6">
                  <c:v>1</c:v>
                </c:pt>
                <c:pt idx="7">
                  <c:v>Permanent</c:v>
                </c:pt>
                <c:pt idx="8">
                  <c:v>Columbus, USA</c:v>
                </c:pt>
              </c:strCache>
            </c:strRef>
          </c:tx>
          <c:spPr>
            <a:solidFill>
              <a:schemeClr val="accent2"/>
            </a:solidFill>
            <a:ln/>
            <a:effectLst/>
            <a:sp3d/>
          </c:spPr>
          <c:val>
            <c:numRef>
              <c:f>Sheet1!$J$56:$M$56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2567.4014285714288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7-EDEB-4FCD-9E3D-744E9A960740}"/>
            </c:ext>
          </c:extLst>
        </c:ser>
        <c:ser>
          <c:idx val="56"/>
          <c:order val="56"/>
          <c:tx>
            <c:strRef>
              <c:f>Sheet1!$A$57:$I$57</c:f>
              <c:strCache>
                <c:ptCount val="9"/>
                <c:pt idx="0">
                  <c:v>VT04093</c:v>
                </c:pt>
                <c:pt idx="1">
                  <c:v>Ewart Hovel</c:v>
                </c:pt>
                <c:pt idx="2">
                  <c:v>Female</c:v>
                </c:pt>
                <c:pt idx="3">
                  <c:v>Training</c:v>
                </c:pt>
                <c:pt idx="4">
                  <c:v>116767.63</c:v>
                </c:pt>
                <c:pt idx="5">
                  <c:v>43949</c:v>
                </c:pt>
                <c:pt idx="6">
                  <c:v>0.4</c:v>
                </c:pt>
                <c:pt idx="7">
                  <c:v>Temporary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3"/>
            </a:solidFill>
            <a:ln/>
            <a:effectLst/>
            <a:sp3d/>
          </c:spPr>
          <c:val>
            <c:numRef>
              <c:f>Sheet1!$J$57:$M$57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8340.5450000000001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8-EDEB-4FCD-9E3D-744E9A960740}"/>
            </c:ext>
          </c:extLst>
        </c:ser>
        <c:ser>
          <c:idx val="57"/>
          <c:order val="57"/>
          <c:tx>
            <c:strRef>
              <c:f>Sheet1!$A$58:$I$58</c:f>
              <c:strCache>
                <c:ptCount val="9"/>
                <c:pt idx="0">
                  <c:v>SQ02246</c:v>
                </c:pt>
                <c:pt idx="1">
                  <c:v>Matias Cormack </c:v>
                </c:pt>
                <c:pt idx="2">
                  <c:v>Male</c:v>
                </c:pt>
                <c:pt idx="3">
                  <c:v>Research and Development</c:v>
                </c:pt>
                <c:pt idx="4">
                  <c:v>85455.53</c:v>
                </c:pt>
                <c:pt idx="5">
                  <c:v>43839</c:v>
                </c:pt>
                <c:pt idx="6">
                  <c:v>1</c:v>
                </c:pt>
                <c:pt idx="7">
                  <c:v>Permanent</c:v>
                </c:pt>
                <c:pt idx="8">
                  <c:v>Wellington, New Zealand</c:v>
                </c:pt>
              </c:strCache>
            </c:strRef>
          </c:tx>
          <c:spPr>
            <a:solidFill>
              <a:schemeClr val="accent4"/>
            </a:solidFill>
            <a:ln/>
            <a:effectLst/>
            <a:sp3d/>
          </c:spPr>
          <c:val>
            <c:numRef>
              <c:f>Sheet1!$J$58:$M$58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6103.9664285714289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9-EDEB-4FCD-9E3D-744E9A960740}"/>
            </c:ext>
          </c:extLst>
        </c:ser>
        <c:ser>
          <c:idx val="58"/>
          <c:order val="58"/>
          <c:tx>
            <c:strRef>
              <c:f>Sheet1!$A$59:$I$59</c:f>
              <c:strCache>
                <c:ptCount val="9"/>
                <c:pt idx="0">
                  <c:v>TN03032</c:v>
                </c:pt>
                <c:pt idx="1">
                  <c:v>Debera Gow </c:v>
                </c:pt>
                <c:pt idx="2">
                  <c:v>Female</c:v>
                </c:pt>
                <c:pt idx="3">
                  <c:v>Research and Development</c:v>
                </c:pt>
                <c:pt idx="4">
                  <c:v>39700.82</c:v>
                </c:pt>
                <c:pt idx="5">
                  <c:v>44203</c:v>
                </c:pt>
                <c:pt idx="6">
                  <c:v>0.8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5"/>
            </a:solidFill>
            <a:ln/>
            <a:effectLst/>
            <a:sp3d/>
          </c:spPr>
          <c:val>
            <c:numRef>
              <c:f>Sheet1!$J$59:$M$59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2835.772857142857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A-EDEB-4FCD-9E3D-744E9A960740}"/>
            </c:ext>
          </c:extLst>
        </c:ser>
        <c:ser>
          <c:idx val="59"/>
          <c:order val="59"/>
          <c:tx>
            <c:strRef>
              <c:f>Sheet1!$A$60:$I$60</c:f>
              <c:strCache>
                <c:ptCount val="9"/>
                <c:pt idx="0">
                  <c:v>SQ00914</c:v>
                </c:pt>
                <c:pt idx="1">
                  <c:v>Ansley Gounel</c:v>
                </c:pt>
                <c:pt idx="2">
                  <c:v>Female</c:v>
                </c:pt>
                <c:pt idx="3">
                  <c:v>Product Management</c:v>
                </c:pt>
                <c:pt idx="4">
                  <c:v>38438.24</c:v>
                </c:pt>
                <c:pt idx="5">
                  <c:v>May 11, 2020</c:v>
                </c:pt>
                <c:pt idx="6">
                  <c:v>1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6"/>
            </a:solidFill>
            <a:ln/>
            <a:effectLst/>
            <a:sp3d/>
          </c:spPr>
          <c:val>
            <c:numRef>
              <c:f>Sheet1!$J$60:$M$60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2745.5885714285714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B-EDEB-4FCD-9E3D-744E9A960740}"/>
            </c:ext>
          </c:extLst>
        </c:ser>
        <c:ser>
          <c:idx val="60"/>
          <c:order val="60"/>
          <c:tx>
            <c:strRef>
              <c:f>Sheet1!$A$61:$I$61</c:f>
              <c:strCache>
                <c:ptCount val="9"/>
                <c:pt idx="0">
                  <c:v>SQ02525</c:v>
                </c:pt>
                <c:pt idx="1">
                  <c:v>Mickie Dagwell</c:v>
                </c:pt>
                <c:pt idx="2">
                  <c:v>Male</c:v>
                </c:pt>
                <c:pt idx="3">
                  <c:v>Engineering</c:v>
                </c:pt>
                <c:pt idx="4">
                  <c:v>50855.53</c:v>
                </c:pt>
                <c:pt idx="5">
                  <c:v>Jan 25, 2021</c:v>
                </c:pt>
                <c:pt idx="6">
                  <c:v>1</c:v>
                </c:pt>
                <c:pt idx="7">
                  <c:v>Permanent</c:v>
                </c:pt>
                <c:pt idx="8">
                  <c:v>Wellington, New Zealand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/>
            <a:effectLst/>
            <a:sp3d/>
          </c:spPr>
          <c:val>
            <c:numRef>
              <c:f>Sheet1!$J$61:$M$61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3632.5378571428569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C-EDEB-4FCD-9E3D-744E9A960740}"/>
            </c:ext>
          </c:extLst>
        </c:ser>
        <c:ser>
          <c:idx val="61"/>
          <c:order val="61"/>
          <c:tx>
            <c:strRef>
              <c:f>Sheet1!$A$62:$I$62</c:f>
              <c:strCache>
                <c:ptCount val="9"/>
                <c:pt idx="0">
                  <c:v>TN02667</c:v>
                </c:pt>
                <c:pt idx="1">
                  <c:v>Lizzie Mullally</c:v>
                </c:pt>
                <c:pt idx="2">
                  <c:v>Male</c:v>
                </c:pt>
                <c:pt idx="3">
                  <c:v>Support</c:v>
                </c:pt>
                <c:pt idx="4">
                  <c:v>0</c:v>
                </c:pt>
                <c:pt idx="5">
                  <c:v>16-Sep-19</c:v>
                </c:pt>
                <c:pt idx="6">
                  <c:v>0.2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/>
            <a:effectLst/>
            <a:sp3d/>
          </c:spPr>
          <c:val>
            <c:numRef>
              <c:f>Sheet1!$J$62:$M$62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D-EDEB-4FCD-9E3D-744E9A960740}"/>
            </c:ext>
          </c:extLst>
        </c:ser>
        <c:ser>
          <c:idx val="62"/>
          <c:order val="62"/>
          <c:tx>
            <c:strRef>
              <c:f>Sheet1!$A$63:$I$63</c:f>
              <c:strCache>
                <c:ptCount val="9"/>
                <c:pt idx="0">
                  <c:v>PR02782</c:v>
                </c:pt>
                <c:pt idx="1">
                  <c:v>Isaak Rawne</c:v>
                </c:pt>
                <c:pt idx="2">
                  <c:v>Male</c:v>
                </c:pt>
                <c:pt idx="3">
                  <c:v>Marketing</c:v>
                </c:pt>
                <c:pt idx="4">
                  <c:v>37362.3</c:v>
                </c:pt>
                <c:pt idx="5">
                  <c:v>26-Jun-19</c:v>
                </c:pt>
                <c:pt idx="6">
                  <c:v>1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/>
            <a:effectLst/>
            <a:sp3d/>
          </c:spPr>
          <c:val>
            <c:numRef>
              <c:f>Sheet1!$J$63:$M$63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2668.7357142857145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E-EDEB-4FCD-9E3D-744E9A960740}"/>
            </c:ext>
          </c:extLst>
        </c:ser>
        <c:ser>
          <c:idx val="63"/>
          <c:order val="63"/>
          <c:tx>
            <c:strRef>
              <c:f>Sheet1!$A$64:$I$64</c:f>
              <c:strCache>
                <c:ptCount val="9"/>
                <c:pt idx="0">
                  <c:v>TN03331</c:v>
                </c:pt>
                <c:pt idx="1">
                  <c:v>Crawford Scad</c:v>
                </c:pt>
                <c:pt idx="2">
                  <c:v>Male</c:v>
                </c:pt>
                <c:pt idx="3">
                  <c:v>Human Resources</c:v>
                </c:pt>
                <c:pt idx="4">
                  <c:v>72876.91</c:v>
                </c:pt>
                <c:pt idx="5">
                  <c:v>27-May-19</c:v>
                </c:pt>
                <c:pt idx="6">
                  <c:v>0.4</c:v>
                </c:pt>
                <c:pt idx="7">
                  <c:v>Fixed Term</c:v>
                </c:pt>
                <c:pt idx="8">
                  <c:v>Auckland, New Zealand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/>
            <a:effectLst/>
            <a:sp3d/>
          </c:spPr>
          <c:val>
            <c:numRef>
              <c:f>Sheet1!$J$64:$M$64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5205.4935714285721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F-EDEB-4FCD-9E3D-744E9A960740}"/>
            </c:ext>
          </c:extLst>
        </c:ser>
        <c:ser>
          <c:idx val="64"/>
          <c:order val="64"/>
          <c:tx>
            <c:strRef>
              <c:f>Sheet1!$A$65:$I$65</c:f>
              <c:strCache>
                <c:ptCount val="9"/>
                <c:pt idx="0">
                  <c:v>VT01249</c:v>
                </c:pt>
                <c:pt idx="1">
                  <c:v>Brendan  Edgeller</c:v>
                </c:pt>
                <c:pt idx="2">
                  <c:v>Female</c:v>
                </c:pt>
                <c:pt idx="3">
                  <c:v>Legal</c:v>
                </c:pt>
                <c:pt idx="4">
                  <c:v>31042.51</c:v>
                </c:pt>
                <c:pt idx="5">
                  <c:v>44473</c:v>
                </c:pt>
                <c:pt idx="6">
                  <c:v>0.3</c:v>
                </c:pt>
                <c:pt idx="7">
                  <c:v>Fixed Term</c:v>
                </c:pt>
                <c:pt idx="8">
                  <c:v>Remote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/>
            <a:effectLst/>
            <a:sp3d/>
          </c:spPr>
          <c:val>
            <c:numRef>
              <c:f>Sheet1!$J$65:$M$65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2217.3221428571428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0-EDEB-4FCD-9E3D-744E9A960740}"/>
            </c:ext>
          </c:extLst>
        </c:ser>
        <c:ser>
          <c:idx val="65"/>
          <c:order val="65"/>
          <c:tx>
            <c:strRef>
              <c:f>Sheet1!$A$66:$I$66</c:f>
              <c:strCache>
                <c:ptCount val="9"/>
                <c:pt idx="0">
                  <c:v>PR00576</c:v>
                </c:pt>
                <c:pt idx="1">
                  <c:v>Lion  Adcock</c:v>
                </c:pt>
                <c:pt idx="2">
                  <c:v>Female</c:v>
                </c:pt>
                <c:pt idx="3">
                  <c:v>Legal</c:v>
                </c:pt>
                <c:pt idx="4">
                  <c:v>63705.4</c:v>
                </c:pt>
                <c:pt idx="5">
                  <c:v>43682</c:v>
                </c:pt>
                <c:pt idx="6">
                  <c:v>1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/>
            <a:effectLst/>
            <a:sp3d/>
          </c:spPr>
          <c:val>
            <c:numRef>
              <c:f>Sheet1!$J$66:$M$66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4550.3857142857141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1-EDEB-4FCD-9E3D-744E9A960740}"/>
            </c:ext>
          </c:extLst>
        </c:ser>
        <c:ser>
          <c:idx val="66"/>
          <c:order val="66"/>
          <c:tx>
            <c:strRef>
              <c:f>Sheet1!$A$67:$I$67</c:f>
              <c:strCache>
                <c:ptCount val="9"/>
                <c:pt idx="0">
                  <c:v>VT02260</c:v>
                </c:pt>
                <c:pt idx="1">
                  <c:v>Rhiamon Mollison</c:v>
                </c:pt>
                <c:pt idx="2">
                  <c:v>Female</c:v>
                </c:pt>
                <c:pt idx="3">
                  <c:v>Research and Development</c:v>
                </c:pt>
                <c:pt idx="4">
                  <c:v>59434.18</c:v>
                </c:pt>
                <c:pt idx="5">
                  <c:v>10-Apr-20</c:v>
                </c:pt>
                <c:pt idx="6">
                  <c:v>1</c:v>
                </c:pt>
                <c:pt idx="7">
                  <c:v>Temporary</c:v>
                </c:pt>
                <c:pt idx="8">
                  <c:v>Seattle, USA</c:v>
                </c:pt>
              </c:strCache>
            </c:strRef>
          </c:tx>
          <c:spPr>
            <a:solidFill>
              <a:schemeClr val="accent1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Sheet1!$J$67:$M$67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4245.2985714285714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2-EDEB-4FCD-9E3D-744E9A960740}"/>
            </c:ext>
          </c:extLst>
        </c:ser>
        <c:ser>
          <c:idx val="67"/>
          <c:order val="67"/>
          <c:tx>
            <c:strRef>
              <c:f>Sheet1!$A$68:$I$68</c:f>
              <c:strCache>
                <c:ptCount val="9"/>
                <c:pt idx="0">
                  <c:v>TN02883</c:v>
                </c:pt>
                <c:pt idx="1">
                  <c:v>Iain Wiburn</c:v>
                </c:pt>
                <c:pt idx="2">
                  <c:v>Female</c:v>
                </c:pt>
                <c:pt idx="3">
                  <c:v>Sales</c:v>
                </c:pt>
                <c:pt idx="4">
                  <c:v>84762.76</c:v>
                </c:pt>
                <c:pt idx="5">
                  <c:v>43332</c:v>
                </c:pt>
                <c:pt idx="6">
                  <c:v>1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2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Sheet1!$J$68:$M$68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6054.482857142857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3-EDEB-4FCD-9E3D-744E9A960740}"/>
            </c:ext>
          </c:extLst>
        </c:ser>
        <c:ser>
          <c:idx val="68"/>
          <c:order val="68"/>
          <c:tx>
            <c:strRef>
              <c:f>Sheet1!$A$69:$I$69</c:f>
              <c:strCache>
                <c:ptCount val="9"/>
                <c:pt idx="0">
                  <c:v>SQ03024</c:v>
                </c:pt>
                <c:pt idx="1">
                  <c:v>Inge Creer</c:v>
                </c:pt>
                <c:pt idx="2">
                  <c:v>Female</c:v>
                </c:pt>
                <c:pt idx="3">
                  <c:v>Services</c:v>
                </c:pt>
                <c:pt idx="4">
                  <c:v>69057.32</c:v>
                </c:pt>
                <c:pt idx="5">
                  <c:v>43390</c:v>
                </c:pt>
                <c:pt idx="6">
                  <c:v>1</c:v>
                </c:pt>
                <c:pt idx="7">
                  <c:v>Permanent</c:v>
                </c:pt>
                <c:pt idx="8">
                  <c:v>Wellington, New Zealand</c:v>
                </c:pt>
              </c:strCache>
            </c:strRef>
          </c:tx>
          <c:spPr>
            <a:solidFill>
              <a:schemeClr val="accent3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Sheet1!$J$69:$M$69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4932.6657142857148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4-EDEB-4FCD-9E3D-744E9A960740}"/>
            </c:ext>
          </c:extLst>
        </c:ser>
        <c:ser>
          <c:idx val="69"/>
          <c:order val="69"/>
          <c:tx>
            <c:strRef>
              <c:f>Sheet1!$A$70:$I$70</c:f>
              <c:strCache>
                <c:ptCount val="9"/>
                <c:pt idx="0">
                  <c:v>TN04428</c:v>
                </c:pt>
                <c:pt idx="1">
                  <c:v>Tadio Audritt</c:v>
                </c:pt>
                <c:pt idx="3">
                  <c:v>Human Resources</c:v>
                </c:pt>
                <c:pt idx="4">
                  <c:v>99448.78</c:v>
                </c:pt>
                <c:pt idx="5">
                  <c:v>8-Jan-19</c:v>
                </c:pt>
                <c:pt idx="6">
                  <c:v>1</c:v>
                </c:pt>
                <c:pt idx="7">
                  <c:v>Fixed Term</c:v>
                </c:pt>
                <c:pt idx="8">
                  <c:v>Wellington, New Zealand</c:v>
                </c:pt>
              </c:strCache>
            </c:strRef>
          </c:tx>
          <c:spPr>
            <a:solidFill>
              <a:schemeClr val="accent4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Sheet1!$J$70:$M$70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7103.4842857142858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5-EDEB-4FCD-9E3D-744E9A960740}"/>
            </c:ext>
          </c:extLst>
        </c:ser>
        <c:ser>
          <c:idx val="70"/>
          <c:order val="70"/>
          <c:tx>
            <c:strRef>
              <c:f>Sheet1!$A$71:$I$71</c:f>
              <c:strCache>
                <c:ptCount val="9"/>
                <c:pt idx="0">
                  <c:v>SQ03350</c:v>
                </c:pt>
                <c:pt idx="1">
                  <c:v>Felice McMurty</c:v>
                </c:pt>
                <c:pt idx="2">
                  <c:v>Female</c:v>
                </c:pt>
                <c:pt idx="3">
                  <c:v>Product Management</c:v>
                </c:pt>
                <c:pt idx="4">
                  <c:v>66865.49</c:v>
                </c:pt>
                <c:pt idx="5">
                  <c:v>18-Feb-19</c:v>
                </c:pt>
                <c:pt idx="6">
                  <c:v>1</c:v>
                </c:pt>
                <c:pt idx="7">
                  <c:v>Permanent</c:v>
                </c:pt>
                <c:pt idx="8">
                  <c:v>Seattle, USA</c:v>
                </c:pt>
              </c:strCache>
            </c:strRef>
          </c:tx>
          <c:spPr>
            <a:solidFill>
              <a:schemeClr val="accent5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Sheet1!$J$71:$M$71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4776.1064285714292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6-EDEB-4FCD-9E3D-744E9A960740}"/>
            </c:ext>
          </c:extLst>
        </c:ser>
        <c:ser>
          <c:idx val="71"/>
          <c:order val="71"/>
          <c:tx>
            <c:strRef>
              <c:f>Sheet1!$A$72:$I$72</c:f>
              <c:strCache>
                <c:ptCount val="9"/>
                <c:pt idx="0">
                  <c:v>VT03421</c:v>
                </c:pt>
                <c:pt idx="1">
                  <c:v>Alic Bagg</c:v>
                </c:pt>
                <c:pt idx="2">
                  <c:v>Male</c:v>
                </c:pt>
                <c:pt idx="3">
                  <c:v>Legal</c:v>
                </c:pt>
                <c:pt idx="4">
                  <c:v>113747.56</c:v>
                </c:pt>
                <c:pt idx="5">
                  <c:v>15-Mar-21</c:v>
                </c:pt>
                <c:pt idx="6">
                  <c:v>0.7</c:v>
                </c:pt>
                <c:pt idx="7">
                  <c:v>Temporary</c:v>
                </c:pt>
                <c:pt idx="8">
                  <c:v>Columbus, USA</c:v>
                </c:pt>
              </c:strCache>
            </c:strRef>
          </c:tx>
          <c:spPr>
            <a:solidFill>
              <a:schemeClr val="accent6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Sheet1!$J$72:$M$72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8124.8257142857137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7-EDEB-4FCD-9E3D-744E9A960740}"/>
            </c:ext>
          </c:extLst>
        </c:ser>
        <c:ser>
          <c:idx val="72"/>
          <c:order val="72"/>
          <c:tx>
            <c:strRef>
              <c:f>Sheet1!$A$73:$I$73</c:f>
              <c:strCache>
                <c:ptCount val="9"/>
                <c:pt idx="0">
                  <c:v>PR01346</c:v>
                </c:pt>
                <c:pt idx="1">
                  <c:v>Adolph McNalley</c:v>
                </c:pt>
                <c:pt idx="2">
                  <c:v>Male</c:v>
                </c:pt>
                <c:pt idx="3">
                  <c:v>Business Development</c:v>
                </c:pt>
                <c:pt idx="4">
                  <c:v>85918.61</c:v>
                </c:pt>
                <c:pt idx="5">
                  <c:v>5-Feb-18</c:v>
                </c:pt>
                <c:pt idx="6">
                  <c:v>1</c:v>
                </c:pt>
                <c:pt idx="7">
                  <c:v>Permanent</c:v>
                </c:pt>
                <c:pt idx="8">
                  <c:v>Columbus, USA</c:v>
                </c:pt>
              </c:strCache>
            </c:strRef>
          </c:tx>
          <c:spPr>
            <a:solidFill>
              <a:schemeClr val="accent1">
                <a:lumMod val="80000"/>
              </a:schemeClr>
            </a:solidFill>
            <a:ln/>
            <a:effectLst/>
            <a:sp3d/>
          </c:spPr>
          <c:val>
            <c:numRef>
              <c:f>Sheet1!$J$73:$M$73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6137.0435714285713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8-EDEB-4FCD-9E3D-744E9A960740}"/>
            </c:ext>
          </c:extLst>
        </c:ser>
        <c:ser>
          <c:idx val="73"/>
          <c:order val="73"/>
          <c:tx>
            <c:strRef>
              <c:f>Sheet1!$A$74:$I$74</c:f>
              <c:strCache>
                <c:ptCount val="9"/>
                <c:pt idx="0">
                  <c:v>VT02118</c:v>
                </c:pt>
                <c:pt idx="1">
                  <c:v>Northrop Reid</c:v>
                </c:pt>
                <c:pt idx="2">
                  <c:v>Female</c:v>
                </c:pt>
                <c:pt idx="3">
                  <c:v>NULL</c:v>
                </c:pt>
                <c:pt idx="4">
                  <c:v>51165.37</c:v>
                </c:pt>
                <c:pt idx="5">
                  <c:v>10-Feb-21</c:v>
                </c:pt>
                <c:pt idx="6">
                  <c:v>1</c:v>
                </c:pt>
                <c:pt idx="7">
                  <c:v>Fixed Term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2">
                <a:lumMod val="80000"/>
              </a:schemeClr>
            </a:solidFill>
            <a:ln/>
            <a:effectLst/>
            <a:sp3d/>
          </c:spPr>
          <c:val>
            <c:numRef>
              <c:f>Sheet1!$J$74:$M$74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3654.6692857142857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9-EDEB-4FCD-9E3D-744E9A960740}"/>
            </c:ext>
          </c:extLst>
        </c:ser>
        <c:ser>
          <c:idx val="74"/>
          <c:order val="74"/>
          <c:tx>
            <c:strRef>
              <c:f>Sheet1!$A$75:$I$75</c:f>
              <c:strCache>
                <c:ptCount val="9"/>
                <c:pt idx="0">
                  <c:v>PR00210</c:v>
                </c:pt>
                <c:pt idx="1">
                  <c:v>Marquita Liquorish</c:v>
                </c:pt>
                <c:pt idx="2">
                  <c:v>Female</c:v>
                </c:pt>
                <c:pt idx="3">
                  <c:v>Legal</c:v>
                </c:pt>
                <c:pt idx="5">
                  <c:v>44011</c:v>
                </c:pt>
                <c:pt idx="6">
                  <c:v>1</c:v>
                </c:pt>
                <c:pt idx="7">
                  <c:v>Permanent</c:v>
                </c:pt>
                <c:pt idx="8">
                  <c:v>Wellington, New Zealand</c:v>
                </c:pt>
              </c:strCache>
            </c:strRef>
          </c:tx>
          <c:spPr>
            <a:solidFill>
              <a:schemeClr val="accent3">
                <a:lumMod val="80000"/>
              </a:schemeClr>
            </a:solidFill>
            <a:ln/>
            <a:effectLst/>
            <a:sp3d/>
          </c:spPr>
          <c:val>
            <c:numRef>
              <c:f>Sheet1!$J$75:$M$75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A-EDEB-4FCD-9E3D-744E9A960740}"/>
            </c:ext>
          </c:extLst>
        </c:ser>
        <c:ser>
          <c:idx val="75"/>
          <c:order val="75"/>
          <c:tx>
            <c:strRef>
              <c:f>Sheet1!$A$76:$I$76</c:f>
              <c:strCache>
                <c:ptCount val="9"/>
                <c:pt idx="0">
                  <c:v>TN02496</c:v>
                </c:pt>
                <c:pt idx="1">
                  <c:v>Anjanette Ferre</c:v>
                </c:pt>
                <c:pt idx="3">
                  <c:v>Human Resources</c:v>
                </c:pt>
                <c:pt idx="4">
                  <c:v>67957.9</c:v>
                </c:pt>
                <c:pt idx="5">
                  <c:v>43430</c:v>
                </c:pt>
                <c:pt idx="6">
                  <c:v>1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4">
                <a:lumMod val="80000"/>
              </a:schemeClr>
            </a:solidFill>
            <a:ln/>
            <a:effectLst/>
            <a:sp3d/>
          </c:spPr>
          <c:val>
            <c:numRef>
              <c:f>Sheet1!$J$76:$M$76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4854.1357142857141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B-EDEB-4FCD-9E3D-744E9A960740}"/>
            </c:ext>
          </c:extLst>
        </c:ser>
        <c:ser>
          <c:idx val="76"/>
          <c:order val="76"/>
          <c:tx>
            <c:strRef>
              <c:f>Sheet1!$A$77:$I$77</c:f>
              <c:strCache>
                <c:ptCount val="9"/>
                <c:pt idx="0">
                  <c:v>VT02491</c:v>
                </c:pt>
                <c:pt idx="1">
                  <c:v>Alexis Gotfrey</c:v>
                </c:pt>
                <c:pt idx="2">
                  <c:v>Male</c:v>
                </c:pt>
                <c:pt idx="3">
                  <c:v>Engineering</c:v>
                </c:pt>
                <c:pt idx="4">
                  <c:v>114465.93</c:v>
                </c:pt>
                <c:pt idx="5">
                  <c:v>43291</c:v>
                </c:pt>
                <c:pt idx="6">
                  <c:v>1</c:v>
                </c:pt>
                <c:pt idx="7">
                  <c:v>Temporary</c:v>
                </c:pt>
                <c:pt idx="8">
                  <c:v>Wellington, New Zealand</c:v>
                </c:pt>
              </c:strCache>
            </c:strRef>
          </c:tx>
          <c:spPr>
            <a:solidFill>
              <a:schemeClr val="accent5">
                <a:lumMod val="80000"/>
              </a:schemeClr>
            </a:solidFill>
            <a:ln/>
            <a:effectLst/>
            <a:sp3d/>
          </c:spPr>
          <c:val>
            <c:numRef>
              <c:f>Sheet1!$J$77:$M$77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8176.1378571428568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C-EDEB-4FCD-9E3D-744E9A960740}"/>
            </c:ext>
          </c:extLst>
        </c:ser>
        <c:ser>
          <c:idx val="77"/>
          <c:order val="77"/>
          <c:tx>
            <c:strRef>
              <c:f>Sheet1!$A$78:$I$78</c:f>
              <c:strCache>
                <c:ptCount val="9"/>
                <c:pt idx="0">
                  <c:v>PR03980</c:v>
                </c:pt>
                <c:pt idx="1">
                  <c:v> Kath Bletsoe</c:v>
                </c:pt>
                <c:pt idx="2">
                  <c:v>Male</c:v>
                </c:pt>
                <c:pt idx="3">
                  <c:v>Marketing</c:v>
                </c:pt>
                <c:pt idx="4">
                  <c:v>65699.02</c:v>
                </c:pt>
                <c:pt idx="5">
                  <c:v>30-Apr-20</c:v>
                </c:pt>
                <c:pt idx="6">
                  <c:v>1</c:v>
                </c:pt>
                <c:pt idx="7">
                  <c:v>Permanent</c:v>
                </c:pt>
                <c:pt idx="8">
                  <c:v>Columbus, USA</c:v>
                </c:pt>
              </c:strCache>
            </c:strRef>
          </c:tx>
          <c:spPr>
            <a:solidFill>
              <a:schemeClr val="accent6">
                <a:lumMod val="80000"/>
              </a:schemeClr>
            </a:solidFill>
            <a:ln/>
            <a:effectLst/>
            <a:sp3d/>
          </c:spPr>
          <c:val>
            <c:numRef>
              <c:f>Sheet1!$J$78:$M$78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4692.7871428571434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D-EDEB-4FCD-9E3D-744E9A960740}"/>
            </c:ext>
          </c:extLst>
        </c:ser>
        <c:ser>
          <c:idx val="78"/>
          <c:order val="78"/>
          <c:tx>
            <c:strRef>
              <c:f>Sheet1!$A$79:$I$79</c:f>
              <c:strCache>
                <c:ptCount val="9"/>
                <c:pt idx="0">
                  <c:v>VT03307</c:v>
                </c:pt>
                <c:pt idx="1">
                  <c:v>Tallie Chaikovski</c:v>
                </c:pt>
                <c:pt idx="2">
                  <c:v>Male</c:v>
                </c:pt>
                <c:pt idx="3">
                  <c:v>Sales</c:v>
                </c:pt>
                <c:pt idx="4">
                  <c:v>83191.95</c:v>
                </c:pt>
                <c:pt idx="5">
                  <c:v>43700</c:v>
                </c:pt>
                <c:pt idx="6">
                  <c:v>0.6</c:v>
                </c:pt>
                <c:pt idx="7">
                  <c:v>Temporary</c:v>
                </c:pt>
                <c:pt idx="8">
                  <c:v>Remote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Sheet1!$J$79:$M$79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5942.2821428571424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E-EDEB-4FCD-9E3D-744E9A960740}"/>
            </c:ext>
          </c:extLst>
        </c:ser>
        <c:ser>
          <c:idx val="79"/>
          <c:order val="79"/>
          <c:tx>
            <c:strRef>
              <c:f>Sheet1!$A$80:$I$80</c:f>
              <c:strCache>
                <c:ptCount val="9"/>
                <c:pt idx="0">
                  <c:v>TN04058</c:v>
                </c:pt>
                <c:pt idx="1">
                  <c:v>Bari Toffano</c:v>
                </c:pt>
                <c:pt idx="2">
                  <c:v>Male</c:v>
                </c:pt>
                <c:pt idx="3">
                  <c:v>Product Management</c:v>
                </c:pt>
                <c:pt idx="4">
                  <c:v>106775.14</c:v>
                </c:pt>
                <c:pt idx="5">
                  <c:v>43563</c:v>
                </c:pt>
                <c:pt idx="6">
                  <c:v>1</c:v>
                </c:pt>
                <c:pt idx="7">
                  <c:v>Fixed Term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Sheet1!$J$80:$M$80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7626.795714285714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F-EDEB-4FCD-9E3D-744E9A960740}"/>
            </c:ext>
          </c:extLst>
        </c:ser>
        <c:ser>
          <c:idx val="80"/>
          <c:order val="80"/>
          <c:tx>
            <c:strRef>
              <c:f>Sheet1!$A$81:$I$81</c:f>
              <c:strCache>
                <c:ptCount val="9"/>
                <c:pt idx="0">
                  <c:v>VT03993</c:v>
                </c:pt>
                <c:pt idx="1">
                  <c:v>Dulce Colbeck</c:v>
                </c:pt>
                <c:pt idx="2">
                  <c:v>Male</c:v>
                </c:pt>
                <c:pt idx="3">
                  <c:v>Human Resources</c:v>
                </c:pt>
                <c:pt idx="4">
                  <c:v>83396.5</c:v>
                </c:pt>
                <c:pt idx="5">
                  <c:v>30-Mar-21</c:v>
                </c:pt>
                <c:pt idx="6">
                  <c:v>1</c:v>
                </c:pt>
                <c:pt idx="7">
                  <c:v>Temporary</c:v>
                </c:pt>
                <c:pt idx="8">
                  <c:v>Auckland, New Zealand</c:v>
                </c:pt>
              </c:strCache>
            </c:strRef>
          </c:tx>
          <c:spPr>
            <a:solidFill>
              <a:schemeClr val="accent3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Sheet1!$J$81:$M$81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5956.8928571428569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0-EDEB-4FCD-9E3D-744E9A960740}"/>
            </c:ext>
          </c:extLst>
        </c:ser>
        <c:ser>
          <c:idx val="81"/>
          <c:order val="81"/>
          <c:tx>
            <c:strRef>
              <c:f>Sheet1!$A$82:$I$82</c:f>
              <c:strCache>
                <c:ptCount val="9"/>
                <c:pt idx="0">
                  <c:v>VT02663</c:v>
                </c:pt>
                <c:pt idx="1">
                  <c:v>Ignacius Losel</c:v>
                </c:pt>
                <c:pt idx="2">
                  <c:v>Male</c:v>
                </c:pt>
                <c:pt idx="3">
                  <c:v>Legal</c:v>
                </c:pt>
                <c:pt idx="4">
                  <c:v>28481.16</c:v>
                </c:pt>
                <c:pt idx="5">
                  <c:v>1-Feb-21</c:v>
                </c:pt>
                <c:pt idx="6">
                  <c:v>1</c:v>
                </c:pt>
                <c:pt idx="7">
                  <c:v>Temporary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4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Sheet1!$J$82:$M$82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2034.3685714285714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1-EDEB-4FCD-9E3D-744E9A960740}"/>
            </c:ext>
          </c:extLst>
        </c:ser>
        <c:ser>
          <c:idx val="82"/>
          <c:order val="82"/>
          <c:tx>
            <c:strRef>
              <c:f>Sheet1!$A$83:$I$83</c:f>
              <c:strCache>
                <c:ptCount val="9"/>
                <c:pt idx="0">
                  <c:v>PR03034</c:v>
                </c:pt>
                <c:pt idx="1">
                  <c:v>Estell Kingsland</c:v>
                </c:pt>
                <c:pt idx="2">
                  <c:v>Male</c:v>
                </c:pt>
                <c:pt idx="3">
                  <c:v>Sales</c:v>
                </c:pt>
                <c:pt idx="4">
                  <c:v>32192.15</c:v>
                </c:pt>
                <c:pt idx="5">
                  <c:v>4-Oct-21</c:v>
                </c:pt>
                <c:pt idx="6">
                  <c:v>1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5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Sheet1!$J$83:$M$83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2299.4392857142857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2-EDEB-4FCD-9E3D-744E9A960740}"/>
            </c:ext>
          </c:extLst>
        </c:ser>
        <c:ser>
          <c:idx val="83"/>
          <c:order val="83"/>
          <c:tx>
            <c:strRef>
              <c:f>Sheet1!$A$84:$I$84</c:f>
              <c:strCache>
                <c:ptCount val="9"/>
                <c:pt idx="0">
                  <c:v>PR01159</c:v>
                </c:pt>
                <c:pt idx="1">
                  <c:v>Mollie  Hanway</c:v>
                </c:pt>
                <c:pt idx="2">
                  <c:v>Male</c:v>
                </c:pt>
                <c:pt idx="3">
                  <c:v>NULL</c:v>
                </c:pt>
                <c:pt idx="4">
                  <c:v>112645.99</c:v>
                </c:pt>
                <c:pt idx="5">
                  <c:v>21-Oct-19</c:v>
                </c:pt>
                <c:pt idx="6">
                  <c:v>0.6</c:v>
                </c:pt>
                <c:pt idx="7">
                  <c:v>Permanent</c:v>
                </c:pt>
                <c:pt idx="8">
                  <c:v>Seattle, USA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Sheet1!$J$84:$M$84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8046.142142857143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3-EDEB-4FCD-9E3D-744E9A960740}"/>
            </c:ext>
          </c:extLst>
        </c:ser>
        <c:ser>
          <c:idx val="84"/>
          <c:order val="84"/>
          <c:tx>
            <c:strRef>
              <c:f>Sheet1!$A$85:$I$85</c:f>
              <c:strCache>
                <c:ptCount val="9"/>
                <c:pt idx="0">
                  <c:v>SQ03476</c:v>
                </c:pt>
                <c:pt idx="1">
                  <c:v>Inger Andriveaux</c:v>
                </c:pt>
                <c:pt idx="3">
                  <c:v>Accounting</c:v>
                </c:pt>
                <c:pt idx="4">
                  <c:v>107107.6</c:v>
                </c:pt>
                <c:pt idx="5">
                  <c:v>13-Aug-18</c:v>
                </c:pt>
                <c:pt idx="6">
                  <c:v>0.9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1">
                <a:lumMod val="50000"/>
              </a:schemeClr>
            </a:solidFill>
            <a:ln/>
            <a:effectLst/>
            <a:sp3d/>
          </c:spPr>
          <c:val>
            <c:numRef>
              <c:f>Sheet1!$J$85:$M$85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7650.5428571428574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4-EDEB-4FCD-9E3D-744E9A960740}"/>
            </c:ext>
          </c:extLst>
        </c:ser>
        <c:ser>
          <c:idx val="85"/>
          <c:order val="85"/>
          <c:tx>
            <c:strRef>
              <c:f>Sheet1!$A$86:$I$86</c:f>
              <c:strCache>
                <c:ptCount val="9"/>
                <c:pt idx="0">
                  <c:v>PR04380</c:v>
                </c:pt>
                <c:pt idx="1">
                  <c:v>Van Tuxwell</c:v>
                </c:pt>
                <c:pt idx="2">
                  <c:v>Female</c:v>
                </c:pt>
                <c:pt idx="3">
                  <c:v>Business Development</c:v>
                </c:pt>
                <c:pt idx="4">
                  <c:v>80695.74</c:v>
                </c:pt>
                <c:pt idx="5">
                  <c:v>18-Nov-19</c:v>
                </c:pt>
                <c:pt idx="6">
                  <c:v>0.8</c:v>
                </c:pt>
                <c:pt idx="7">
                  <c:v>Permanent</c:v>
                </c:pt>
                <c:pt idx="8">
                  <c:v>Columbus, USA</c:v>
                </c:pt>
              </c:strCache>
            </c:strRef>
          </c:tx>
          <c:spPr>
            <a:solidFill>
              <a:schemeClr val="accent2">
                <a:lumMod val="50000"/>
              </a:schemeClr>
            </a:solidFill>
            <a:ln/>
            <a:effectLst/>
            <a:sp3d/>
          </c:spPr>
          <c:val>
            <c:numRef>
              <c:f>Sheet1!$J$86:$M$86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5763.9814285714292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5-EDEB-4FCD-9E3D-744E9A960740}"/>
            </c:ext>
          </c:extLst>
        </c:ser>
        <c:ser>
          <c:idx val="86"/>
          <c:order val="86"/>
          <c:tx>
            <c:strRef>
              <c:f>Sheet1!$A$87:$I$87</c:f>
              <c:strCache>
                <c:ptCount val="9"/>
                <c:pt idx="0">
                  <c:v>TN00182</c:v>
                </c:pt>
                <c:pt idx="1">
                  <c:v>Camilla Castle</c:v>
                </c:pt>
                <c:pt idx="2">
                  <c:v>Female</c:v>
                </c:pt>
                <c:pt idx="3">
                  <c:v>Product Management</c:v>
                </c:pt>
                <c:pt idx="4">
                  <c:v>75475.93</c:v>
                </c:pt>
                <c:pt idx="5">
                  <c:v>Nov 25, 2019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3">
                <a:lumMod val="50000"/>
              </a:schemeClr>
            </a:solidFill>
            <a:ln/>
            <a:effectLst/>
            <a:sp3d/>
          </c:spPr>
          <c:val>
            <c:numRef>
              <c:f>Sheet1!$J$87:$M$87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5391.1378571428568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6-EDEB-4FCD-9E3D-744E9A960740}"/>
            </c:ext>
          </c:extLst>
        </c:ser>
        <c:ser>
          <c:idx val="87"/>
          <c:order val="87"/>
          <c:tx>
            <c:strRef>
              <c:f>Sheet1!$A$88:$I$88</c:f>
              <c:strCache>
                <c:ptCount val="9"/>
                <c:pt idx="0">
                  <c:v>VT01523</c:v>
                </c:pt>
                <c:pt idx="1">
                  <c:v>Charmane Heistermann</c:v>
                </c:pt>
                <c:pt idx="2">
                  <c:v>Female</c:v>
                </c:pt>
                <c:pt idx="3">
                  <c:v>Business Development</c:v>
                </c:pt>
                <c:pt idx="4">
                  <c:v>86558.58</c:v>
                </c:pt>
                <c:pt idx="5">
                  <c:v>26-Feb-20</c:v>
                </c:pt>
                <c:pt idx="6">
                  <c:v>1</c:v>
                </c:pt>
                <c:pt idx="7">
                  <c:v>Fixed Term</c:v>
                </c:pt>
                <c:pt idx="8">
                  <c:v>Remote</c:v>
                </c:pt>
              </c:strCache>
            </c:strRef>
          </c:tx>
          <c:spPr>
            <a:solidFill>
              <a:schemeClr val="accent4">
                <a:lumMod val="50000"/>
              </a:schemeClr>
            </a:solidFill>
            <a:ln/>
            <a:effectLst/>
            <a:sp3d/>
          </c:spPr>
          <c:val>
            <c:numRef>
              <c:f>Sheet1!$J$88:$M$88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6182.755714285714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7-EDEB-4FCD-9E3D-744E9A960740}"/>
            </c:ext>
          </c:extLst>
        </c:ser>
        <c:ser>
          <c:idx val="88"/>
          <c:order val="88"/>
          <c:tx>
            <c:strRef>
              <c:f>Sheet1!$A$89:$I$89</c:f>
              <c:strCache>
                <c:ptCount val="9"/>
                <c:pt idx="0">
                  <c:v>PR00916</c:v>
                </c:pt>
                <c:pt idx="1">
                  <c:v>Inger Chapelhow</c:v>
                </c:pt>
                <c:pt idx="2">
                  <c:v>Female</c:v>
                </c:pt>
                <c:pt idx="3">
                  <c:v>Research and Development</c:v>
                </c:pt>
                <c:pt idx="4">
                  <c:v>84309.95</c:v>
                </c:pt>
                <c:pt idx="5">
                  <c:v>44501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5">
                <a:lumMod val="50000"/>
              </a:schemeClr>
            </a:solidFill>
            <a:ln/>
            <a:effectLst/>
            <a:sp3d/>
          </c:spPr>
          <c:val>
            <c:numRef>
              <c:f>Sheet1!$J$89:$M$89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6022.1392857142855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8-EDEB-4FCD-9E3D-744E9A960740}"/>
            </c:ext>
          </c:extLst>
        </c:ser>
        <c:ser>
          <c:idx val="89"/>
          <c:order val="89"/>
          <c:tx>
            <c:strRef>
              <c:f>Sheet1!$A$90:$I$90</c:f>
              <c:strCache>
                <c:ptCount val="9"/>
                <c:pt idx="0">
                  <c:v>PR01211</c:v>
                </c:pt>
                <c:pt idx="1">
                  <c:v>Enoch Dowrey</c:v>
                </c:pt>
                <c:pt idx="2">
                  <c:v>Male</c:v>
                </c:pt>
                <c:pt idx="3">
                  <c:v>Accounting</c:v>
                </c:pt>
                <c:pt idx="4">
                  <c:v>91645.04</c:v>
                </c:pt>
                <c:pt idx="5">
                  <c:v>44223</c:v>
                </c:pt>
                <c:pt idx="6">
                  <c:v>1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solidFill>
              <a:schemeClr val="accent6">
                <a:lumMod val="50000"/>
              </a:schemeClr>
            </a:solidFill>
            <a:ln/>
            <a:effectLst/>
            <a:sp3d/>
          </c:spPr>
          <c:val>
            <c:numRef>
              <c:f>Sheet1!$J$90:$M$90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6546.074285714285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9-EDEB-4FCD-9E3D-744E9A960740}"/>
            </c:ext>
          </c:extLst>
        </c:ser>
        <c:ser>
          <c:idx val="90"/>
          <c:order val="90"/>
          <c:tx>
            <c:strRef>
              <c:f>Sheet1!$A$91:$I$91</c:f>
              <c:strCache>
                <c:ptCount val="9"/>
                <c:pt idx="0">
                  <c:v>VT01684</c:v>
                </c:pt>
                <c:pt idx="1">
                  <c:v>Audry Yu</c:v>
                </c:pt>
                <c:pt idx="2">
                  <c:v>Female</c:v>
                </c:pt>
                <c:pt idx="3">
                  <c:v>Training</c:v>
                </c:pt>
                <c:pt idx="4">
                  <c:v>101187.36</c:v>
                </c:pt>
                <c:pt idx="5">
                  <c:v>43258</c:v>
                </c:pt>
                <c:pt idx="6">
                  <c:v>1</c:v>
                </c:pt>
                <c:pt idx="7">
                  <c:v>Fixed Term</c:v>
                </c:pt>
                <c:pt idx="8">
                  <c:v>Columbus, USA</c:v>
                </c:pt>
              </c:strCache>
            </c:strRef>
          </c:tx>
          <c:spPr>
            <a:solidFill>
              <a:schemeClr val="accent1">
                <a:lumMod val="70000"/>
                <a:lumOff val="30000"/>
              </a:schemeClr>
            </a:solidFill>
            <a:ln/>
            <a:effectLst/>
            <a:sp3d/>
          </c:spPr>
          <c:val>
            <c:numRef>
              <c:f>Sheet1!$J$91:$M$91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7227.6685714285713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A-EDEB-4FCD-9E3D-744E9A960740}"/>
            </c:ext>
          </c:extLst>
        </c:ser>
        <c:ser>
          <c:idx val="91"/>
          <c:order val="91"/>
          <c:tx>
            <c:strRef>
              <c:f>Sheet1!$A$92:$I$92</c:f>
              <c:strCache>
                <c:ptCount val="9"/>
                <c:pt idx="0">
                  <c:v>TN01876</c:v>
                </c:pt>
                <c:pt idx="1">
                  <c:v>Aileen McCritchie</c:v>
                </c:pt>
                <c:pt idx="2">
                  <c:v>Male</c:v>
                </c:pt>
                <c:pt idx="3">
                  <c:v>Business Development</c:v>
                </c:pt>
                <c:pt idx="4">
                  <c:v>80169.42</c:v>
                </c:pt>
                <c:pt idx="5">
                  <c:v>10-Aug-20</c:v>
                </c:pt>
                <c:pt idx="6">
                  <c:v>1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solidFill>
              <a:schemeClr val="accent2">
                <a:lumMod val="70000"/>
                <a:lumOff val="30000"/>
              </a:schemeClr>
            </a:solidFill>
            <a:ln/>
            <a:effectLst/>
            <a:sp3d/>
          </c:spPr>
          <c:val>
            <c:numRef>
              <c:f>Sheet1!$J$92:$M$92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5726.3871428571429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B-EDEB-4FCD-9E3D-744E9A960740}"/>
            </c:ext>
          </c:extLst>
        </c:ser>
        <c:ser>
          <c:idx val="92"/>
          <c:order val="92"/>
          <c:tx>
            <c:strRef>
              <c:f>Sheet1!$A$93:$I$93</c:f>
              <c:strCache>
                <c:ptCount val="9"/>
                <c:pt idx="0">
                  <c:v>TN04740</c:v>
                </c:pt>
                <c:pt idx="1">
                  <c:v>Tristam Cuming</c:v>
                </c:pt>
                <c:pt idx="2">
                  <c:v>Female</c:v>
                </c:pt>
                <c:pt idx="3">
                  <c:v>Support</c:v>
                </c:pt>
                <c:pt idx="4">
                  <c:v>104038.9</c:v>
                </c:pt>
                <c:pt idx="5">
                  <c:v>43815</c:v>
                </c:pt>
                <c:pt idx="6">
                  <c:v>1</c:v>
                </c:pt>
                <c:pt idx="7">
                  <c:v>Fixed Term</c:v>
                </c:pt>
                <c:pt idx="8">
                  <c:v>Remote</c:v>
                </c:pt>
              </c:strCache>
            </c:strRef>
          </c:tx>
          <c:spPr>
            <a:solidFill>
              <a:schemeClr val="accent3">
                <a:lumMod val="70000"/>
                <a:lumOff val="30000"/>
              </a:schemeClr>
            </a:solidFill>
            <a:ln/>
            <a:effectLst/>
            <a:sp3d/>
          </c:spPr>
          <c:val>
            <c:numRef>
              <c:f>Sheet1!$J$93:$M$93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7431.3499999999995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C-EDEB-4FCD-9E3D-744E9A960740}"/>
            </c:ext>
          </c:extLst>
        </c:ser>
        <c:ser>
          <c:idx val="93"/>
          <c:order val="93"/>
          <c:tx>
            <c:strRef>
              <c:f>Sheet1!$A$94:$I$94</c:f>
              <c:strCache>
                <c:ptCount val="9"/>
                <c:pt idx="0">
                  <c:v>TN03575</c:v>
                </c:pt>
                <c:pt idx="1">
                  <c:v>Janina Wolverson</c:v>
                </c:pt>
                <c:pt idx="2">
                  <c:v>Female</c:v>
                </c:pt>
                <c:pt idx="3">
                  <c:v>Research and Development</c:v>
                </c:pt>
                <c:pt idx="4">
                  <c:v>99683.67</c:v>
                </c:pt>
                <c:pt idx="5">
                  <c:v>4-Feb-19</c:v>
                </c:pt>
                <c:pt idx="6">
                  <c:v>1</c:v>
                </c:pt>
                <c:pt idx="7">
                  <c:v>Fixed Term</c:v>
                </c:pt>
                <c:pt idx="8">
                  <c:v>Seattle, USA</c:v>
                </c:pt>
              </c:strCache>
            </c:strRef>
          </c:tx>
          <c:spPr>
            <a:solidFill>
              <a:schemeClr val="accent4">
                <a:lumMod val="70000"/>
                <a:lumOff val="30000"/>
              </a:schemeClr>
            </a:solidFill>
            <a:ln/>
            <a:effectLst/>
            <a:sp3d/>
          </c:spPr>
          <c:val>
            <c:numRef>
              <c:f>Sheet1!$J$94:$M$94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7120.2621428571429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D-EDEB-4FCD-9E3D-744E9A960740}"/>
            </c:ext>
          </c:extLst>
        </c:ser>
        <c:ser>
          <c:idx val="94"/>
          <c:order val="94"/>
          <c:tx>
            <c:strRef>
              <c:f>Sheet1!$A$95:$I$95</c:f>
              <c:strCache>
                <c:ptCount val="9"/>
                <c:pt idx="0">
                  <c:v>VT04984</c:v>
                </c:pt>
                <c:pt idx="1">
                  <c:v>Dell Molloy</c:v>
                </c:pt>
                <c:pt idx="2">
                  <c:v>Male</c:v>
                </c:pt>
                <c:pt idx="3">
                  <c:v>Engineering</c:v>
                </c:pt>
                <c:pt idx="4">
                  <c:v>47362.62</c:v>
                </c:pt>
                <c:pt idx="5">
                  <c:v>22-May-20</c:v>
                </c:pt>
                <c:pt idx="6">
                  <c:v>1</c:v>
                </c:pt>
                <c:pt idx="7">
                  <c:v>Temporary</c:v>
                </c:pt>
                <c:pt idx="8">
                  <c:v>Remote</c:v>
                </c:pt>
              </c:strCache>
            </c:strRef>
          </c:tx>
          <c:spPr>
            <a:solidFill>
              <a:schemeClr val="accent5">
                <a:lumMod val="70000"/>
                <a:lumOff val="30000"/>
              </a:schemeClr>
            </a:solidFill>
            <a:ln/>
            <a:effectLst/>
            <a:sp3d/>
          </c:spPr>
          <c:val>
            <c:numRef>
              <c:f>Sheet1!$J$95:$M$95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3383.0442857142857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E-EDEB-4FCD-9E3D-744E9A960740}"/>
            </c:ext>
          </c:extLst>
        </c:ser>
        <c:ser>
          <c:idx val="95"/>
          <c:order val="95"/>
          <c:tx>
            <c:strRef>
              <c:f>Sheet1!$A$96:$I$96</c:f>
              <c:strCache>
                <c:ptCount val="9"/>
                <c:pt idx="0">
                  <c:v>PR00095</c:v>
                </c:pt>
                <c:pt idx="1">
                  <c:v>Ardella Dyment</c:v>
                </c:pt>
                <c:pt idx="2">
                  <c:v>Female</c:v>
                </c:pt>
                <c:pt idx="3">
                  <c:v>Business Development</c:v>
                </c:pt>
                <c:pt idx="4">
                  <c:v>70649.46</c:v>
                </c:pt>
                <c:pt idx="5">
                  <c:v>13-Jan-20</c:v>
                </c:pt>
                <c:pt idx="6">
                  <c:v>1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6">
                <a:lumMod val="70000"/>
                <a:lumOff val="30000"/>
              </a:schemeClr>
            </a:solidFill>
            <a:ln/>
            <a:effectLst/>
            <a:sp3d/>
          </c:spPr>
          <c:val>
            <c:numRef>
              <c:f>Sheet1!$J$96:$M$96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5046.3900000000003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F-EDEB-4FCD-9E3D-744E9A960740}"/>
            </c:ext>
          </c:extLst>
        </c:ser>
        <c:ser>
          <c:idx val="96"/>
          <c:order val="96"/>
          <c:tx>
            <c:strRef>
              <c:f>Sheet1!$A$97:$I$97</c:f>
              <c:strCache>
                <c:ptCount val="9"/>
                <c:pt idx="0">
                  <c:v>SQ03546</c:v>
                </c:pt>
                <c:pt idx="1">
                  <c:v>Alexandros Rackley</c:v>
                </c:pt>
                <c:pt idx="2">
                  <c:v>Female</c:v>
                </c:pt>
                <c:pt idx="3">
                  <c:v>Legal</c:v>
                </c:pt>
                <c:pt idx="4">
                  <c:v>75733.74</c:v>
                </c:pt>
                <c:pt idx="5">
                  <c:v>Jul 5, 2021</c:v>
                </c:pt>
                <c:pt idx="6">
                  <c:v>1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1">
                <a:lumMod val="70000"/>
              </a:schemeClr>
            </a:solidFill>
            <a:ln/>
            <a:effectLst/>
            <a:sp3d/>
          </c:spPr>
          <c:val>
            <c:numRef>
              <c:f>Sheet1!$J$97:$M$97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5409.5528571428576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0-EDEB-4FCD-9E3D-744E9A960740}"/>
            </c:ext>
          </c:extLst>
        </c:ser>
        <c:ser>
          <c:idx val="97"/>
          <c:order val="97"/>
          <c:tx>
            <c:strRef>
              <c:f>Sheet1!$A$98:$I$98</c:f>
              <c:strCache>
                <c:ptCount val="9"/>
                <c:pt idx="0">
                  <c:v>VT02374</c:v>
                </c:pt>
                <c:pt idx="1">
                  <c:v>Delphine Jewis</c:v>
                </c:pt>
                <c:pt idx="2">
                  <c:v>Female</c:v>
                </c:pt>
                <c:pt idx="3">
                  <c:v>Accounting</c:v>
                </c:pt>
                <c:pt idx="4">
                  <c:v>71823.56</c:v>
                </c:pt>
                <c:pt idx="5">
                  <c:v>Oct 1, 2018</c:v>
                </c:pt>
                <c:pt idx="6">
                  <c:v>0.3</c:v>
                </c:pt>
                <c:pt idx="7">
                  <c:v>Temporary</c:v>
                </c:pt>
                <c:pt idx="8">
                  <c:v>Remote</c:v>
                </c:pt>
              </c:strCache>
            </c:strRef>
          </c:tx>
          <c:spPr>
            <a:solidFill>
              <a:schemeClr val="accent2">
                <a:lumMod val="70000"/>
              </a:schemeClr>
            </a:solidFill>
            <a:ln/>
            <a:effectLst/>
            <a:sp3d/>
          </c:spPr>
          <c:val>
            <c:numRef>
              <c:f>Sheet1!$J$98:$M$98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5130.2542857142853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1-EDEB-4FCD-9E3D-744E9A960740}"/>
            </c:ext>
          </c:extLst>
        </c:ser>
        <c:ser>
          <c:idx val="98"/>
          <c:order val="98"/>
          <c:tx>
            <c:strRef>
              <c:f>Sheet1!$A$99:$I$99</c:f>
              <c:strCache>
                <c:ptCount val="9"/>
                <c:pt idx="0">
                  <c:v>SQ00450</c:v>
                </c:pt>
                <c:pt idx="1">
                  <c:v> Louise Lamming</c:v>
                </c:pt>
                <c:pt idx="2">
                  <c:v>Female</c:v>
                </c:pt>
                <c:pt idx="3">
                  <c:v>Sales</c:v>
                </c:pt>
                <c:pt idx="4">
                  <c:v>41934.71</c:v>
                </c:pt>
                <c:pt idx="5">
                  <c:v>43943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3">
                <a:lumMod val="70000"/>
              </a:schemeClr>
            </a:solidFill>
            <a:ln/>
            <a:effectLst/>
            <a:sp3d/>
          </c:spPr>
          <c:val>
            <c:numRef>
              <c:f>Sheet1!$J$99:$M$99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2995.3364285714283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2-EDEB-4FCD-9E3D-744E9A960740}"/>
            </c:ext>
          </c:extLst>
        </c:ser>
        <c:ser>
          <c:idx val="99"/>
          <c:order val="99"/>
          <c:tx>
            <c:strRef>
              <c:f>Sheet1!$A$100:$I$100</c:f>
              <c:strCache>
                <c:ptCount val="9"/>
                <c:pt idx="0">
                  <c:v>PR03804</c:v>
                </c:pt>
                <c:pt idx="1">
                  <c:v>Vere Kulic</c:v>
                </c:pt>
                <c:pt idx="2">
                  <c:v>Male</c:v>
                </c:pt>
                <c:pt idx="3">
                  <c:v>Legal</c:v>
                </c:pt>
                <c:pt idx="4">
                  <c:v>66572.58</c:v>
                </c:pt>
                <c:pt idx="5">
                  <c:v>28-Dec-20</c:v>
                </c:pt>
                <c:pt idx="6">
                  <c:v>1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4">
                <a:lumMod val="70000"/>
              </a:schemeClr>
            </a:solidFill>
            <a:ln/>
            <a:effectLst/>
            <a:sp3d/>
          </c:spPr>
          <c:val>
            <c:numRef>
              <c:f>Sheet1!$J$100:$M$100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4755.1842857142856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3-EDEB-4FCD-9E3D-744E9A960740}"/>
            </c:ext>
          </c:extLst>
        </c:ser>
        <c:ser>
          <c:idx val="100"/>
          <c:order val="100"/>
          <c:tx>
            <c:strRef>
              <c:f>Sheet1!$A$101:$I$101</c:f>
              <c:strCache>
                <c:ptCount val="9"/>
                <c:pt idx="0">
                  <c:v>SQ04488</c:v>
                </c:pt>
                <c:pt idx="1">
                  <c:v>Yanaton Wooster</c:v>
                </c:pt>
                <c:pt idx="2">
                  <c:v>Male</c:v>
                </c:pt>
                <c:pt idx="3">
                  <c:v>Marketing</c:v>
                </c:pt>
                <c:pt idx="4">
                  <c:v>76932.6</c:v>
                </c:pt>
                <c:pt idx="5">
                  <c:v>28-Jan-19</c:v>
                </c:pt>
                <c:pt idx="6">
                  <c:v>1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5">
                <a:lumMod val="70000"/>
              </a:schemeClr>
            </a:solidFill>
            <a:ln/>
            <a:effectLst/>
            <a:sp3d/>
          </c:spPr>
          <c:val>
            <c:numRef>
              <c:f>Sheet1!$J$101:$M$101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5495.1857142857143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4-EDEB-4FCD-9E3D-744E9A960740}"/>
            </c:ext>
          </c:extLst>
        </c:ser>
        <c:ser>
          <c:idx val="101"/>
          <c:order val="101"/>
          <c:tx>
            <c:strRef>
              <c:f>Sheet1!$A$102:$I$102</c:f>
              <c:strCache>
                <c:ptCount val="9"/>
                <c:pt idx="0">
                  <c:v>TN00735</c:v>
                </c:pt>
                <c:pt idx="1">
                  <c:v>Caresa Christer</c:v>
                </c:pt>
                <c:pt idx="2">
                  <c:v>Male</c:v>
                </c:pt>
                <c:pt idx="3">
                  <c:v>Support</c:v>
                </c:pt>
                <c:pt idx="4">
                  <c:v>59258.19</c:v>
                </c:pt>
                <c:pt idx="5">
                  <c:v>43452</c:v>
                </c:pt>
                <c:pt idx="6">
                  <c:v>0.8</c:v>
                </c:pt>
                <c:pt idx="7">
                  <c:v>Permanent</c:v>
                </c:pt>
                <c:pt idx="8">
                  <c:v>Seattle, USA</c:v>
                </c:pt>
              </c:strCache>
            </c:strRef>
          </c:tx>
          <c:spPr>
            <a:solidFill>
              <a:schemeClr val="accent6">
                <a:lumMod val="70000"/>
              </a:schemeClr>
            </a:solidFill>
            <a:ln/>
            <a:effectLst/>
            <a:sp3d/>
          </c:spPr>
          <c:val>
            <c:numRef>
              <c:f>Sheet1!$J$102:$M$102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4232.7278571428569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5-EDEB-4FCD-9E3D-744E9A960740}"/>
            </c:ext>
          </c:extLst>
        </c:ser>
        <c:ser>
          <c:idx val="102"/>
          <c:order val="102"/>
          <c:tx>
            <c:strRef>
              <c:f>Sheet1!$A$103:$I$103</c:f>
              <c:strCache>
                <c:ptCount val="9"/>
                <c:pt idx="0">
                  <c:v>VT01893</c:v>
                </c:pt>
                <c:pt idx="1">
                  <c:v>Lindy Guillet</c:v>
                </c:pt>
                <c:pt idx="2">
                  <c:v>Male</c:v>
                </c:pt>
                <c:pt idx="3">
                  <c:v>Training</c:v>
                </c:pt>
                <c:pt idx="4">
                  <c:v>112778.28</c:v>
                </c:pt>
                <c:pt idx="5">
                  <c:v>43250</c:v>
                </c:pt>
                <c:pt idx="6">
                  <c:v>1</c:v>
                </c:pt>
                <c:pt idx="7">
                  <c:v>Fixed Term</c:v>
                </c:pt>
                <c:pt idx="8">
                  <c:v>Remote</c:v>
                </c:pt>
              </c:strCache>
            </c:strRef>
          </c:tx>
          <c:spPr>
            <a:solidFill>
              <a:schemeClr val="accent1">
                <a:lumMod val="50000"/>
                <a:lumOff val="50000"/>
              </a:schemeClr>
            </a:solidFill>
            <a:ln/>
            <a:effectLst/>
            <a:sp3d/>
          </c:spPr>
          <c:val>
            <c:numRef>
              <c:f>Sheet1!$J$103:$M$103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8055.5914285714289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6-EDEB-4FCD-9E3D-744E9A960740}"/>
            </c:ext>
          </c:extLst>
        </c:ser>
        <c:ser>
          <c:idx val="103"/>
          <c:order val="103"/>
          <c:tx>
            <c:strRef>
              <c:f>Sheet1!$A$104:$I$104</c:f>
              <c:strCache>
                <c:ptCount val="9"/>
                <c:pt idx="0">
                  <c:v>SQ02223</c:v>
                </c:pt>
                <c:pt idx="1">
                  <c:v> Pippy Shepperd</c:v>
                </c:pt>
                <c:pt idx="2">
                  <c:v>Female</c:v>
                </c:pt>
                <c:pt idx="3">
                  <c:v>Accounting</c:v>
                </c:pt>
                <c:pt idx="4">
                  <c:v>44845.33</c:v>
                </c:pt>
                <c:pt idx="5">
                  <c:v>26-Jun-18</c:v>
                </c:pt>
                <c:pt idx="6">
                  <c:v>1</c:v>
                </c:pt>
                <c:pt idx="7">
                  <c:v>Permanent</c:v>
                </c:pt>
                <c:pt idx="8">
                  <c:v>Seattle, USA</c:v>
                </c:pt>
              </c:strCache>
            </c:strRef>
          </c:tx>
          <c:spPr>
            <a:solidFill>
              <a:schemeClr val="accent2">
                <a:lumMod val="50000"/>
                <a:lumOff val="50000"/>
              </a:schemeClr>
            </a:solidFill>
            <a:ln/>
            <a:effectLst/>
            <a:sp3d/>
          </c:spPr>
          <c:val>
            <c:numRef>
              <c:f>Sheet1!$J$104:$M$104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3203.2378571428571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7-EDEB-4FCD-9E3D-744E9A960740}"/>
            </c:ext>
          </c:extLst>
        </c:ser>
        <c:ser>
          <c:idx val="104"/>
          <c:order val="104"/>
          <c:tx>
            <c:strRef>
              <c:f>Sheet1!$A$105:$I$105</c:f>
              <c:strCache>
                <c:ptCount val="9"/>
                <c:pt idx="0">
                  <c:v>PR02010</c:v>
                </c:pt>
                <c:pt idx="1">
                  <c:v>Eilis Pavlasek</c:v>
                </c:pt>
                <c:pt idx="2">
                  <c:v>Male</c:v>
                </c:pt>
                <c:pt idx="3">
                  <c:v>Product Management</c:v>
                </c:pt>
                <c:pt idx="4">
                  <c:v>115191.38</c:v>
                </c:pt>
                <c:pt idx="5">
                  <c:v>44004</c:v>
                </c:pt>
                <c:pt idx="6">
                  <c:v>1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3">
                <a:lumMod val="50000"/>
                <a:lumOff val="50000"/>
              </a:schemeClr>
            </a:solidFill>
            <a:ln/>
            <a:effectLst/>
            <a:sp3d/>
          </c:spPr>
          <c:val>
            <c:numRef>
              <c:f>Sheet1!$J$105:$M$105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8227.9557142857138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8-EDEB-4FCD-9E3D-744E9A960740}"/>
            </c:ext>
          </c:extLst>
        </c:ser>
        <c:ser>
          <c:idx val="105"/>
          <c:order val="105"/>
          <c:tx>
            <c:strRef>
              <c:f>Sheet1!$A$106:$I$106</c:f>
              <c:strCache>
                <c:ptCount val="9"/>
                <c:pt idx="0">
                  <c:v>SQ00498</c:v>
                </c:pt>
                <c:pt idx="1">
                  <c:v>Amery Ofer</c:v>
                </c:pt>
                <c:pt idx="2">
                  <c:v>Female</c:v>
                </c:pt>
                <c:pt idx="3">
                  <c:v>Legal</c:v>
                </c:pt>
                <c:pt idx="4">
                  <c:v>111049.84</c:v>
                </c:pt>
                <c:pt idx="5">
                  <c:v>44393</c:v>
                </c:pt>
                <c:pt idx="6">
                  <c:v>1</c:v>
                </c:pt>
                <c:pt idx="7">
                  <c:v>Permanent</c:v>
                </c:pt>
                <c:pt idx="8">
                  <c:v>Wellington, New Zealand</c:v>
                </c:pt>
              </c:strCache>
            </c:strRef>
          </c:tx>
          <c:spPr>
            <a:solidFill>
              <a:schemeClr val="accent4">
                <a:lumMod val="50000"/>
                <a:lumOff val="50000"/>
              </a:schemeClr>
            </a:solidFill>
            <a:ln/>
            <a:effectLst/>
            <a:sp3d/>
          </c:spPr>
          <c:val>
            <c:numRef>
              <c:f>Sheet1!$J$106:$M$106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7932.1314285714279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9-EDEB-4FCD-9E3D-744E9A960740}"/>
            </c:ext>
          </c:extLst>
        </c:ser>
        <c:ser>
          <c:idx val="106"/>
          <c:order val="106"/>
          <c:tx>
            <c:strRef>
              <c:f>Sheet1!$A$107:$I$107</c:f>
              <c:strCache>
                <c:ptCount val="9"/>
                <c:pt idx="0">
                  <c:v>PR02113</c:v>
                </c:pt>
                <c:pt idx="1">
                  <c:v>Beverie Moffet</c:v>
                </c:pt>
                <c:pt idx="2">
                  <c:v>Female</c:v>
                </c:pt>
                <c:pt idx="3">
                  <c:v>Support</c:v>
                </c:pt>
                <c:pt idx="4">
                  <c:v>75974.99</c:v>
                </c:pt>
                <c:pt idx="5">
                  <c:v>7-Dec-20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5">
                <a:lumMod val="50000"/>
                <a:lumOff val="50000"/>
              </a:schemeClr>
            </a:solidFill>
            <a:ln/>
            <a:effectLst/>
            <a:sp3d/>
          </c:spPr>
          <c:val>
            <c:numRef>
              <c:f>Sheet1!$J$107:$M$107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5426.7850000000008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A-EDEB-4FCD-9E3D-744E9A960740}"/>
            </c:ext>
          </c:extLst>
        </c:ser>
        <c:ser>
          <c:idx val="107"/>
          <c:order val="107"/>
          <c:tx>
            <c:strRef>
              <c:f>Sheet1!$A$108:$I$108</c:f>
              <c:strCache>
                <c:ptCount val="9"/>
                <c:pt idx="0">
                  <c:v>TN00727</c:v>
                </c:pt>
                <c:pt idx="1">
                  <c:v>Dulsea Folkes</c:v>
                </c:pt>
                <c:pt idx="2">
                  <c:v>Female</c:v>
                </c:pt>
                <c:pt idx="3">
                  <c:v>Services</c:v>
                </c:pt>
                <c:pt idx="4">
                  <c:v>42161.77</c:v>
                </c:pt>
                <c:pt idx="5">
                  <c:v>Jan 29, 2019</c:v>
                </c:pt>
                <c:pt idx="6">
                  <c:v>1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solidFill>
              <a:schemeClr val="accent6">
                <a:lumMod val="50000"/>
                <a:lumOff val="50000"/>
              </a:schemeClr>
            </a:solidFill>
            <a:ln/>
            <a:effectLst/>
            <a:sp3d/>
          </c:spPr>
          <c:val>
            <c:numRef>
              <c:f>Sheet1!$J$108:$M$108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3011.5549999999998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B-EDEB-4FCD-9E3D-744E9A960740}"/>
            </c:ext>
          </c:extLst>
        </c:ser>
        <c:ser>
          <c:idx val="108"/>
          <c:order val="108"/>
          <c:tx>
            <c:strRef>
              <c:f>Sheet1!$A$109:$I$109</c:f>
              <c:strCache>
                <c:ptCount val="9"/>
                <c:pt idx="0">
                  <c:v>SQ01697</c:v>
                </c:pt>
                <c:pt idx="1">
                  <c:v>Frasier Straw</c:v>
                </c:pt>
                <c:pt idx="2">
                  <c:v>Male</c:v>
                </c:pt>
                <c:pt idx="3">
                  <c:v>Business Development</c:v>
                </c:pt>
                <c:pt idx="4">
                  <c:v>71371.37</c:v>
                </c:pt>
                <c:pt idx="5">
                  <c:v>43392</c:v>
                </c:pt>
                <c:pt idx="6">
                  <c:v>1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1"/>
            </a:solidFill>
            <a:ln/>
            <a:effectLst/>
            <a:sp3d/>
          </c:spPr>
          <c:val>
            <c:numRef>
              <c:f>Sheet1!$J$109:$M$109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5097.9549999999999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C-EDEB-4FCD-9E3D-744E9A960740}"/>
            </c:ext>
          </c:extLst>
        </c:ser>
        <c:ser>
          <c:idx val="109"/>
          <c:order val="109"/>
          <c:tx>
            <c:strRef>
              <c:f>Sheet1!$A$110:$I$110</c:f>
              <c:strCache>
                <c:ptCount val="9"/>
                <c:pt idx="0">
                  <c:v>SQ01519</c:v>
                </c:pt>
                <c:pt idx="1">
                  <c:v>Caron Kolakovic</c:v>
                </c:pt>
                <c:pt idx="2">
                  <c:v>Male</c:v>
                </c:pt>
                <c:pt idx="3">
                  <c:v>Accounting</c:v>
                </c:pt>
                <c:pt idx="4">
                  <c:v>49915.14</c:v>
                </c:pt>
                <c:pt idx="5">
                  <c:v>26-Mar-19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2"/>
            </a:solidFill>
            <a:ln/>
            <a:effectLst/>
            <a:sp3d/>
          </c:spPr>
          <c:val>
            <c:numRef>
              <c:f>Sheet1!$J$110:$M$110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3565.3671428571429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D-EDEB-4FCD-9E3D-744E9A960740}"/>
            </c:ext>
          </c:extLst>
        </c:ser>
        <c:ser>
          <c:idx val="110"/>
          <c:order val="110"/>
          <c:tx>
            <c:strRef>
              <c:f>Sheet1!$A$111:$I$111</c:f>
              <c:strCache>
                <c:ptCount val="9"/>
                <c:pt idx="0">
                  <c:v>PR00210</c:v>
                </c:pt>
                <c:pt idx="1">
                  <c:v>Marquita Liquorish</c:v>
                </c:pt>
                <c:pt idx="2">
                  <c:v>Female</c:v>
                </c:pt>
                <c:pt idx="3">
                  <c:v>Legal</c:v>
                </c:pt>
                <c:pt idx="4">
                  <c:v>0</c:v>
                </c:pt>
                <c:pt idx="5">
                  <c:v>44011</c:v>
                </c:pt>
                <c:pt idx="6">
                  <c:v>1</c:v>
                </c:pt>
                <c:pt idx="7">
                  <c:v>Permanent</c:v>
                </c:pt>
                <c:pt idx="8">
                  <c:v>Wellington, New Zealand</c:v>
                </c:pt>
              </c:strCache>
            </c:strRef>
          </c:tx>
          <c:spPr>
            <a:solidFill>
              <a:schemeClr val="accent3"/>
            </a:solidFill>
            <a:ln/>
            <a:effectLst/>
            <a:sp3d/>
          </c:spPr>
          <c:val>
            <c:numRef>
              <c:f>Sheet1!$J$111:$M$111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E-EDEB-4FCD-9E3D-744E9A960740}"/>
            </c:ext>
          </c:extLst>
        </c:ser>
        <c:ser>
          <c:idx val="111"/>
          <c:order val="111"/>
          <c:tx>
            <c:strRef>
              <c:f>Sheet1!$A$112:$I$112</c:f>
              <c:strCache>
                <c:ptCount val="9"/>
                <c:pt idx="0">
                  <c:v>VT03500</c:v>
                </c:pt>
                <c:pt idx="1">
                  <c:v>Floyd  Cowgill</c:v>
                </c:pt>
                <c:pt idx="2">
                  <c:v>Male</c:v>
                </c:pt>
                <c:pt idx="3">
                  <c:v>Support</c:v>
                </c:pt>
                <c:pt idx="4">
                  <c:v>37062.1</c:v>
                </c:pt>
                <c:pt idx="5">
                  <c:v>44357</c:v>
                </c:pt>
                <c:pt idx="6">
                  <c:v>1</c:v>
                </c:pt>
                <c:pt idx="7">
                  <c:v>Temporary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4"/>
            </a:solidFill>
            <a:ln/>
            <a:effectLst/>
            <a:sp3d/>
          </c:spPr>
          <c:val>
            <c:numRef>
              <c:f>Sheet1!$J$112:$M$112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2647.292857142857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F-EDEB-4FCD-9E3D-744E9A960740}"/>
            </c:ext>
          </c:extLst>
        </c:ser>
        <c:ser>
          <c:idx val="112"/>
          <c:order val="112"/>
          <c:tx>
            <c:strRef>
              <c:f>Sheet1!$A$113:$I$113</c:f>
              <c:strCache>
                <c:ptCount val="9"/>
                <c:pt idx="0">
                  <c:v>SQ01962</c:v>
                </c:pt>
                <c:pt idx="1">
                  <c:v>Lezlie Philcott</c:v>
                </c:pt>
                <c:pt idx="2">
                  <c:v>Female</c:v>
                </c:pt>
                <c:pt idx="3">
                  <c:v>Research and Development</c:v>
                </c:pt>
                <c:pt idx="4">
                  <c:v>0</c:v>
                </c:pt>
                <c:pt idx="5">
                  <c:v>43504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5"/>
            </a:solidFill>
            <a:ln/>
            <a:effectLst/>
            <a:sp3d/>
          </c:spPr>
          <c:val>
            <c:numRef>
              <c:f>Sheet1!$J$113:$M$113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70-EDEB-4FCD-9E3D-744E9A960740}"/>
            </c:ext>
          </c:extLst>
        </c:ser>
        <c:ser>
          <c:idx val="113"/>
          <c:order val="113"/>
          <c:tx>
            <c:strRef>
              <c:f>Sheet1!$A$114:$I$114</c:f>
              <c:strCache>
                <c:ptCount val="9"/>
                <c:pt idx="0">
                  <c:v>VT00017</c:v>
                </c:pt>
                <c:pt idx="1">
                  <c:v>Maible Azemar</c:v>
                </c:pt>
                <c:pt idx="2">
                  <c:v>Male</c:v>
                </c:pt>
                <c:pt idx="3">
                  <c:v>Accounting</c:v>
                </c:pt>
                <c:pt idx="5">
                  <c:v>44077</c:v>
                </c:pt>
                <c:pt idx="6">
                  <c:v>1</c:v>
                </c:pt>
                <c:pt idx="7">
                  <c:v>Fixed Term</c:v>
                </c:pt>
                <c:pt idx="8">
                  <c:v>Columbus, USA</c:v>
                </c:pt>
              </c:strCache>
            </c:strRef>
          </c:tx>
          <c:spPr>
            <a:solidFill>
              <a:schemeClr val="accent6"/>
            </a:solidFill>
            <a:ln/>
            <a:effectLst/>
            <a:sp3d/>
          </c:spPr>
          <c:val>
            <c:numRef>
              <c:f>Sheet1!$J$114:$M$114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71-EDEB-4FCD-9E3D-744E9A960740}"/>
            </c:ext>
          </c:extLst>
        </c:ser>
        <c:ser>
          <c:idx val="114"/>
          <c:order val="114"/>
          <c:tx>
            <c:strRef>
              <c:f>Sheet1!$A$115:$I$115</c:f>
              <c:strCache>
                <c:ptCount val="9"/>
                <c:pt idx="0">
                  <c:v>SQ02559</c:v>
                </c:pt>
                <c:pt idx="1">
                  <c:v>Aldrich  Glenny</c:v>
                </c:pt>
                <c:pt idx="2">
                  <c:v>Male</c:v>
                </c:pt>
                <c:pt idx="3">
                  <c:v>Business Development</c:v>
                </c:pt>
                <c:pt idx="4">
                  <c:v>90884.32</c:v>
                </c:pt>
                <c:pt idx="5">
                  <c:v>27-Dec-19</c:v>
                </c:pt>
                <c:pt idx="6">
                  <c:v>1</c:v>
                </c:pt>
                <c:pt idx="7">
                  <c:v>Permanent</c:v>
                </c:pt>
                <c:pt idx="8">
                  <c:v>Columbus, USA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/>
            <a:effectLst/>
            <a:sp3d/>
          </c:spPr>
          <c:val>
            <c:numRef>
              <c:f>Sheet1!$J$115:$M$115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6491.7371428571432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72-EDEB-4FCD-9E3D-744E9A960740}"/>
            </c:ext>
          </c:extLst>
        </c:ser>
        <c:ser>
          <c:idx val="115"/>
          <c:order val="115"/>
          <c:tx>
            <c:strRef>
              <c:f>Sheet1!$A$116:$I$116</c:f>
              <c:strCache>
                <c:ptCount val="9"/>
                <c:pt idx="0">
                  <c:v>TN01210</c:v>
                </c:pt>
                <c:pt idx="1">
                  <c:v>Alyosha Riquet</c:v>
                </c:pt>
                <c:pt idx="2">
                  <c:v>Male</c:v>
                </c:pt>
                <c:pt idx="3">
                  <c:v>Legal</c:v>
                </c:pt>
                <c:pt idx="4">
                  <c:v>89838.77</c:v>
                </c:pt>
                <c:pt idx="5">
                  <c:v>43602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/>
            <a:effectLst/>
            <a:sp3d/>
          </c:spPr>
          <c:val>
            <c:numRef>
              <c:f>Sheet1!$J$116:$M$116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6417.0550000000003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73-EDEB-4FCD-9E3D-744E9A960740}"/>
            </c:ext>
          </c:extLst>
        </c:ser>
        <c:ser>
          <c:idx val="116"/>
          <c:order val="116"/>
          <c:tx>
            <c:strRef>
              <c:f>Sheet1!$A$117:$I$117</c:f>
              <c:strCache>
                <c:ptCount val="9"/>
                <c:pt idx="0">
                  <c:v>SQ02051</c:v>
                </c:pt>
                <c:pt idx="1">
                  <c:v>Dave Lacoste</c:v>
                </c:pt>
                <c:pt idx="2">
                  <c:v>Male</c:v>
                </c:pt>
                <c:pt idx="3">
                  <c:v>Legal</c:v>
                </c:pt>
                <c:pt idx="4">
                  <c:v>0</c:v>
                </c:pt>
                <c:pt idx="5">
                  <c:v>Sep 23, 2021</c:v>
                </c:pt>
                <c:pt idx="6">
                  <c:v>1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/>
            <a:effectLst/>
            <a:sp3d/>
          </c:spPr>
          <c:val>
            <c:numRef>
              <c:f>Sheet1!$J$117:$M$117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74-EDEB-4FCD-9E3D-744E9A960740}"/>
            </c:ext>
          </c:extLst>
        </c:ser>
        <c:ser>
          <c:idx val="117"/>
          <c:order val="117"/>
          <c:tx>
            <c:strRef>
              <c:f>Sheet1!$A$118:$I$118</c:f>
              <c:strCache>
                <c:ptCount val="9"/>
                <c:pt idx="0">
                  <c:v>SQ03321</c:v>
                </c:pt>
                <c:pt idx="1">
                  <c:v>Gradey Litton</c:v>
                </c:pt>
                <c:pt idx="2">
                  <c:v>Female</c:v>
                </c:pt>
                <c:pt idx="3">
                  <c:v>Accounting</c:v>
                </c:pt>
                <c:pt idx="4">
                  <c:v>68887.84</c:v>
                </c:pt>
                <c:pt idx="5">
                  <c:v>43297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/>
            <a:effectLst/>
            <a:sp3d/>
          </c:spPr>
          <c:val>
            <c:numRef>
              <c:f>Sheet1!$J$118:$M$118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4920.5599999999995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75-EDEB-4FCD-9E3D-744E9A960740}"/>
            </c:ext>
          </c:extLst>
        </c:ser>
        <c:ser>
          <c:idx val="118"/>
          <c:order val="118"/>
          <c:tx>
            <c:strRef>
              <c:f>Sheet1!$A$119:$I$119</c:f>
              <c:strCache>
                <c:ptCount val="9"/>
                <c:pt idx="0">
                  <c:v>TN04058</c:v>
                </c:pt>
                <c:pt idx="1">
                  <c:v>Bari Toffano</c:v>
                </c:pt>
                <c:pt idx="2">
                  <c:v>Male</c:v>
                </c:pt>
                <c:pt idx="3">
                  <c:v>Product Management</c:v>
                </c:pt>
                <c:pt idx="4">
                  <c:v>106775.14</c:v>
                </c:pt>
                <c:pt idx="5">
                  <c:v>43563</c:v>
                </c:pt>
                <c:pt idx="6">
                  <c:v>1</c:v>
                </c:pt>
                <c:pt idx="7">
                  <c:v>Fixed Term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/>
            <a:effectLst/>
            <a:sp3d/>
          </c:spPr>
          <c:val>
            <c:numRef>
              <c:f>Sheet1!$J$119:$M$119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7626.795714285714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76-EDEB-4FCD-9E3D-744E9A960740}"/>
            </c:ext>
          </c:extLst>
        </c:ser>
        <c:ser>
          <c:idx val="119"/>
          <c:order val="119"/>
          <c:tx>
            <c:strRef>
              <c:f>Sheet1!$A$120:$I$120</c:f>
              <c:strCache>
                <c:ptCount val="9"/>
                <c:pt idx="0">
                  <c:v>SQ00841</c:v>
                </c:pt>
                <c:pt idx="1">
                  <c:v>Danica Nayshe</c:v>
                </c:pt>
                <c:pt idx="2">
                  <c:v>Female</c:v>
                </c:pt>
                <c:pt idx="3">
                  <c:v>Services</c:v>
                </c:pt>
                <c:pt idx="4">
                  <c:v>89690.38</c:v>
                </c:pt>
                <c:pt idx="5">
                  <c:v>23-Apr-18</c:v>
                </c:pt>
                <c:pt idx="6">
                  <c:v>1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/>
            <a:effectLst/>
            <a:sp3d/>
          </c:spPr>
          <c:val>
            <c:numRef>
              <c:f>Sheet1!$J$120:$M$120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6406.4557142857147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77-EDEB-4FCD-9E3D-744E9A960740}"/>
            </c:ext>
          </c:extLst>
        </c:ser>
        <c:ser>
          <c:idx val="120"/>
          <c:order val="120"/>
          <c:tx>
            <c:strRef>
              <c:f>Sheet1!$A$121:$I$121</c:f>
              <c:strCache>
                <c:ptCount val="9"/>
                <c:pt idx="0">
                  <c:v>SQ04603</c:v>
                </c:pt>
                <c:pt idx="1">
                  <c:v>Natalee Craiker</c:v>
                </c:pt>
                <c:pt idx="2">
                  <c:v>Male</c:v>
                </c:pt>
                <c:pt idx="3">
                  <c:v>Product Management</c:v>
                </c:pt>
                <c:pt idx="4">
                  <c:v>111229.47</c:v>
                </c:pt>
                <c:pt idx="5">
                  <c:v>29-Oct-18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1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Sheet1!$J$121:$M$121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7944.9621428571427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78-EDEB-4FCD-9E3D-744E9A960740}"/>
            </c:ext>
          </c:extLst>
        </c:ser>
        <c:ser>
          <c:idx val="121"/>
          <c:order val="121"/>
          <c:tx>
            <c:strRef>
              <c:f>Sheet1!$A$122:$I$122</c:f>
              <c:strCache>
                <c:ptCount val="9"/>
                <c:pt idx="0">
                  <c:v>TN01028</c:v>
                </c:pt>
                <c:pt idx="1">
                  <c:v>Alicea Pudsall</c:v>
                </c:pt>
                <c:pt idx="2">
                  <c:v>Male</c:v>
                </c:pt>
                <c:pt idx="3">
                  <c:v>Accounting</c:v>
                </c:pt>
                <c:pt idx="4">
                  <c:v>67633.85</c:v>
                </c:pt>
                <c:pt idx="5">
                  <c:v>43340</c:v>
                </c:pt>
                <c:pt idx="6">
                  <c:v>1</c:v>
                </c:pt>
                <c:pt idx="7">
                  <c:v>Permanent</c:v>
                </c:pt>
                <c:pt idx="8">
                  <c:v>Columbus, USA</c:v>
                </c:pt>
              </c:strCache>
            </c:strRef>
          </c:tx>
          <c:spPr>
            <a:solidFill>
              <a:schemeClr val="accent2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Sheet1!$J$122:$M$122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4830.9892857142859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79-EDEB-4FCD-9E3D-744E9A960740}"/>
            </c:ext>
          </c:extLst>
        </c:ser>
        <c:ser>
          <c:idx val="122"/>
          <c:order val="122"/>
          <c:tx>
            <c:strRef>
              <c:f>Sheet1!$A$123:$I$123</c:f>
              <c:strCache>
                <c:ptCount val="9"/>
                <c:pt idx="0">
                  <c:v>VT04028</c:v>
                </c:pt>
                <c:pt idx="1">
                  <c:v>Michale Rolf</c:v>
                </c:pt>
                <c:pt idx="2">
                  <c:v>Male</c:v>
                </c:pt>
                <c:pt idx="3">
                  <c:v>Services</c:v>
                </c:pt>
                <c:pt idx="4">
                  <c:v>111815.49</c:v>
                </c:pt>
                <c:pt idx="5">
                  <c:v>43895</c:v>
                </c:pt>
                <c:pt idx="6">
                  <c:v>0.7</c:v>
                </c:pt>
                <c:pt idx="7">
                  <c:v>Temporary</c:v>
                </c:pt>
                <c:pt idx="8">
                  <c:v>Remote</c:v>
                </c:pt>
              </c:strCache>
            </c:strRef>
          </c:tx>
          <c:spPr>
            <a:solidFill>
              <a:schemeClr val="accent3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Sheet1!$J$123:$M$123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7986.8207142857145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7A-EDEB-4FCD-9E3D-744E9A960740}"/>
            </c:ext>
          </c:extLst>
        </c:ser>
        <c:ser>
          <c:idx val="123"/>
          <c:order val="123"/>
          <c:tx>
            <c:strRef>
              <c:f>Sheet1!$A$124:$I$124</c:f>
              <c:strCache>
                <c:ptCount val="9"/>
                <c:pt idx="0">
                  <c:v>TN03068</c:v>
                </c:pt>
                <c:pt idx="1">
                  <c:v>Dare Tully</c:v>
                </c:pt>
                <c:pt idx="2">
                  <c:v>Male</c:v>
                </c:pt>
                <c:pt idx="3">
                  <c:v>Business Development</c:v>
                </c:pt>
                <c:pt idx="4">
                  <c:v>39784.24</c:v>
                </c:pt>
                <c:pt idx="5">
                  <c:v>31-Dec-18</c:v>
                </c:pt>
                <c:pt idx="6">
                  <c:v>1</c:v>
                </c:pt>
                <c:pt idx="7">
                  <c:v>Fixed Term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4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Sheet1!$J$124:$M$124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2841.7314285714283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7B-EDEB-4FCD-9E3D-744E9A960740}"/>
            </c:ext>
          </c:extLst>
        </c:ser>
        <c:ser>
          <c:idx val="124"/>
          <c:order val="124"/>
          <c:tx>
            <c:strRef>
              <c:f>Sheet1!$A$125:$I$125</c:f>
              <c:strCache>
                <c:ptCount val="9"/>
                <c:pt idx="0">
                  <c:v>VT03701</c:v>
                </c:pt>
                <c:pt idx="1">
                  <c:v>Richy Gray</c:v>
                </c:pt>
                <c:pt idx="2">
                  <c:v>Female</c:v>
                </c:pt>
                <c:pt idx="3">
                  <c:v>Product Management</c:v>
                </c:pt>
                <c:pt idx="4">
                  <c:v>89829.33</c:v>
                </c:pt>
                <c:pt idx="5">
                  <c:v>43794</c:v>
                </c:pt>
                <c:pt idx="6">
                  <c:v>1</c:v>
                </c:pt>
                <c:pt idx="7">
                  <c:v>Temporary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5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Sheet1!$J$125:$M$125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6416.380714285714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7C-EDEB-4FCD-9E3D-744E9A960740}"/>
            </c:ext>
          </c:extLst>
        </c:ser>
        <c:ser>
          <c:idx val="125"/>
          <c:order val="125"/>
          <c:tx>
            <c:strRef>
              <c:f>Sheet1!$A$126:$I$126</c:f>
              <c:strCache>
                <c:ptCount val="9"/>
                <c:pt idx="0">
                  <c:v>VT04028</c:v>
                </c:pt>
                <c:pt idx="1">
                  <c:v>Michale Rolf</c:v>
                </c:pt>
                <c:pt idx="2">
                  <c:v>Male</c:v>
                </c:pt>
                <c:pt idx="3">
                  <c:v>Services</c:v>
                </c:pt>
                <c:pt idx="4">
                  <c:v>111815.49</c:v>
                </c:pt>
                <c:pt idx="5">
                  <c:v>43895</c:v>
                </c:pt>
                <c:pt idx="6">
                  <c:v>0.7</c:v>
                </c:pt>
                <c:pt idx="7">
                  <c:v>Temporary</c:v>
                </c:pt>
                <c:pt idx="8">
                  <c:v>Remote</c:v>
                </c:pt>
              </c:strCache>
            </c:strRef>
          </c:tx>
          <c:spPr>
            <a:solidFill>
              <a:schemeClr val="accent6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Sheet1!$J$126:$M$126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7986.8207142857145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7D-EDEB-4FCD-9E3D-744E9A960740}"/>
            </c:ext>
          </c:extLst>
        </c:ser>
        <c:ser>
          <c:idx val="126"/>
          <c:order val="126"/>
          <c:tx>
            <c:strRef>
              <c:f>Sheet1!$A$127:$I$127</c:f>
              <c:strCache>
                <c:ptCount val="9"/>
                <c:pt idx="0">
                  <c:v>TN04101</c:v>
                </c:pt>
                <c:pt idx="1">
                  <c:v>Marline Wahncke</c:v>
                </c:pt>
                <c:pt idx="2">
                  <c:v>Male</c:v>
                </c:pt>
                <c:pt idx="3">
                  <c:v>Legal</c:v>
                </c:pt>
                <c:pt idx="4">
                  <c:v>72843.23</c:v>
                </c:pt>
                <c:pt idx="5">
                  <c:v>43280</c:v>
                </c:pt>
                <c:pt idx="6">
                  <c:v>1</c:v>
                </c:pt>
                <c:pt idx="7">
                  <c:v>Fixed Term</c:v>
                </c:pt>
                <c:pt idx="8">
                  <c:v>Wellington, New Zealand</c:v>
                </c:pt>
              </c:strCache>
            </c:strRef>
          </c:tx>
          <c:spPr>
            <a:solidFill>
              <a:schemeClr val="accent1">
                <a:lumMod val="80000"/>
              </a:schemeClr>
            </a:solidFill>
            <a:ln/>
            <a:effectLst/>
            <a:sp3d/>
          </c:spPr>
          <c:val>
            <c:numRef>
              <c:f>Sheet1!$J$127:$M$127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5203.0878571428566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7E-EDEB-4FCD-9E3D-744E9A960740}"/>
            </c:ext>
          </c:extLst>
        </c:ser>
        <c:ser>
          <c:idx val="127"/>
          <c:order val="127"/>
          <c:tx>
            <c:strRef>
              <c:f>Sheet1!$A$128:$I$128</c:f>
              <c:strCache>
                <c:ptCount val="9"/>
                <c:pt idx="0">
                  <c:v>VT02374</c:v>
                </c:pt>
                <c:pt idx="1">
                  <c:v>Delphine Jewis</c:v>
                </c:pt>
                <c:pt idx="2">
                  <c:v>Female</c:v>
                </c:pt>
                <c:pt idx="3">
                  <c:v>Accounting</c:v>
                </c:pt>
                <c:pt idx="4">
                  <c:v>71823.56</c:v>
                </c:pt>
                <c:pt idx="5">
                  <c:v>Oct 1, 2018</c:v>
                </c:pt>
                <c:pt idx="6">
                  <c:v>0.3</c:v>
                </c:pt>
                <c:pt idx="7">
                  <c:v>Temporary</c:v>
                </c:pt>
                <c:pt idx="8">
                  <c:v>Remote</c:v>
                </c:pt>
              </c:strCache>
            </c:strRef>
          </c:tx>
          <c:spPr>
            <a:solidFill>
              <a:schemeClr val="accent2">
                <a:lumMod val="80000"/>
              </a:schemeClr>
            </a:solidFill>
            <a:ln/>
            <a:effectLst/>
            <a:sp3d/>
          </c:spPr>
          <c:val>
            <c:numRef>
              <c:f>Sheet1!$J$128:$M$128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5130.2542857142853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7F-EDEB-4FCD-9E3D-744E9A960740}"/>
            </c:ext>
          </c:extLst>
        </c:ser>
        <c:ser>
          <c:idx val="128"/>
          <c:order val="128"/>
          <c:tx>
            <c:strRef>
              <c:f>Sheet1!$A$129:$I$129</c:f>
              <c:strCache>
                <c:ptCount val="9"/>
                <c:pt idx="0">
                  <c:v>TN01632</c:v>
                </c:pt>
                <c:pt idx="1">
                  <c:v>Katya Hundy</c:v>
                </c:pt>
                <c:pt idx="2">
                  <c:v>Male</c:v>
                </c:pt>
                <c:pt idx="3">
                  <c:v>Business Development</c:v>
                </c:pt>
                <c:pt idx="4">
                  <c:v>88511.17</c:v>
                </c:pt>
                <c:pt idx="5">
                  <c:v>Apr 29, 2020</c:v>
                </c:pt>
                <c:pt idx="6">
                  <c:v>1</c:v>
                </c:pt>
                <c:pt idx="7">
                  <c:v>Permanent</c:v>
                </c:pt>
                <c:pt idx="8">
                  <c:v>Columbus, USA</c:v>
                </c:pt>
              </c:strCache>
            </c:strRef>
          </c:tx>
          <c:spPr>
            <a:solidFill>
              <a:schemeClr val="accent3">
                <a:lumMod val="80000"/>
              </a:schemeClr>
            </a:solidFill>
            <a:ln/>
            <a:effectLst/>
            <a:sp3d/>
          </c:spPr>
          <c:val>
            <c:numRef>
              <c:f>Sheet1!$J$129:$M$129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6322.2264285714282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0-EDEB-4FCD-9E3D-744E9A960740}"/>
            </c:ext>
          </c:extLst>
        </c:ser>
        <c:ser>
          <c:idx val="129"/>
          <c:order val="129"/>
          <c:tx>
            <c:strRef>
              <c:f>Sheet1!$A$130:$I$130</c:f>
              <c:strCache>
                <c:ptCount val="9"/>
                <c:pt idx="0">
                  <c:v>PR01956</c:v>
                </c:pt>
                <c:pt idx="1">
                  <c:v> Jamesy O'Ferris</c:v>
                </c:pt>
                <c:pt idx="2">
                  <c:v>Male</c:v>
                </c:pt>
                <c:pt idx="3">
                  <c:v>Accounting</c:v>
                </c:pt>
                <c:pt idx="4">
                  <c:v>36547.58</c:v>
                </c:pt>
                <c:pt idx="5">
                  <c:v>43416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4">
                <a:lumMod val="80000"/>
              </a:schemeClr>
            </a:solidFill>
            <a:ln/>
            <a:effectLst/>
            <a:sp3d/>
          </c:spPr>
          <c:val>
            <c:numRef>
              <c:f>Sheet1!$J$130:$M$130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2610.5414285714287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1-EDEB-4FCD-9E3D-744E9A960740}"/>
            </c:ext>
          </c:extLst>
        </c:ser>
        <c:ser>
          <c:idx val="130"/>
          <c:order val="130"/>
          <c:tx>
            <c:strRef>
              <c:f>Sheet1!$A$131:$I$131</c:f>
              <c:strCache>
                <c:ptCount val="9"/>
                <c:pt idx="0">
                  <c:v>PR02140</c:v>
                </c:pt>
                <c:pt idx="1">
                  <c:v>Fanchon Furney</c:v>
                </c:pt>
                <c:pt idx="2">
                  <c:v>Male</c:v>
                </c:pt>
                <c:pt idx="3">
                  <c:v>Accounting</c:v>
                </c:pt>
                <c:pt idx="4">
                  <c:v>95954.02</c:v>
                </c:pt>
                <c:pt idx="5">
                  <c:v>43567</c:v>
                </c:pt>
                <c:pt idx="6">
                  <c:v>0.3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5">
                <a:lumMod val="80000"/>
              </a:schemeClr>
            </a:solidFill>
            <a:ln/>
            <a:effectLst/>
            <a:sp3d/>
          </c:spPr>
          <c:val>
            <c:numRef>
              <c:f>Sheet1!$J$131:$M$131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6853.8585714285718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2-EDEB-4FCD-9E3D-744E9A960740}"/>
            </c:ext>
          </c:extLst>
        </c:ser>
        <c:ser>
          <c:idx val="131"/>
          <c:order val="131"/>
          <c:tx>
            <c:strRef>
              <c:f>Sheet1!$A$132:$I$132</c:f>
              <c:strCache>
                <c:ptCount val="9"/>
                <c:pt idx="0">
                  <c:v>SQ03626</c:v>
                </c:pt>
                <c:pt idx="1">
                  <c:v>Easter Pyke</c:v>
                </c:pt>
                <c:pt idx="2">
                  <c:v>Female</c:v>
                </c:pt>
                <c:pt idx="3">
                  <c:v>Training</c:v>
                </c:pt>
                <c:pt idx="4">
                  <c:v>95677.9</c:v>
                </c:pt>
                <c:pt idx="5">
                  <c:v>19-Jul-21</c:v>
                </c:pt>
                <c:pt idx="6">
                  <c:v>0.3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6">
                <a:lumMod val="80000"/>
              </a:schemeClr>
            </a:solidFill>
            <a:ln/>
            <a:effectLst/>
            <a:sp3d/>
          </c:spPr>
          <c:val>
            <c:numRef>
              <c:f>Sheet1!$J$132:$M$132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6834.1357142857141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3-EDEB-4FCD-9E3D-744E9A960740}"/>
            </c:ext>
          </c:extLst>
        </c:ser>
        <c:ser>
          <c:idx val="132"/>
          <c:order val="132"/>
          <c:tx>
            <c:strRef>
              <c:f>Sheet1!$A$133:$I$133</c:f>
              <c:strCache>
                <c:ptCount val="9"/>
                <c:pt idx="0">
                  <c:v>VT01610</c:v>
                </c:pt>
                <c:pt idx="1">
                  <c:v>Gilles Jaquet</c:v>
                </c:pt>
                <c:pt idx="2">
                  <c:v>Female</c:v>
                </c:pt>
                <c:pt idx="3">
                  <c:v>Accounting</c:v>
                </c:pt>
                <c:pt idx="4">
                  <c:v>76303.82</c:v>
                </c:pt>
                <c:pt idx="5">
                  <c:v>43458</c:v>
                </c:pt>
                <c:pt idx="6">
                  <c:v>1</c:v>
                </c:pt>
                <c:pt idx="7">
                  <c:v>Fixed Term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Sheet1!$J$133:$M$133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5450.2728571428579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4-EDEB-4FCD-9E3D-744E9A960740}"/>
            </c:ext>
          </c:extLst>
        </c:ser>
        <c:ser>
          <c:idx val="133"/>
          <c:order val="133"/>
          <c:tx>
            <c:strRef>
              <c:f>Sheet1!$A$134:$I$134</c:f>
              <c:strCache>
                <c:ptCount val="9"/>
                <c:pt idx="0">
                  <c:v>TN00129</c:v>
                </c:pt>
                <c:pt idx="1">
                  <c:v>Grazia Bunkle</c:v>
                </c:pt>
                <c:pt idx="2">
                  <c:v>Female</c:v>
                </c:pt>
                <c:pt idx="3">
                  <c:v>Research and Development</c:v>
                </c:pt>
                <c:pt idx="5">
                  <c:v>43538</c:v>
                </c:pt>
                <c:pt idx="6">
                  <c:v>1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Sheet1!$J$134:$M$134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5-EDEB-4FCD-9E3D-744E9A960740}"/>
            </c:ext>
          </c:extLst>
        </c:ser>
        <c:ser>
          <c:idx val="134"/>
          <c:order val="134"/>
          <c:tx>
            <c:strRef>
              <c:f>Sheet1!$A$135:$I$135</c:f>
              <c:strCache>
                <c:ptCount val="9"/>
                <c:pt idx="0">
                  <c:v>TN01340</c:v>
                </c:pt>
                <c:pt idx="1">
                  <c:v>Granny Spencelayh</c:v>
                </c:pt>
                <c:pt idx="2">
                  <c:v>Male</c:v>
                </c:pt>
                <c:pt idx="3">
                  <c:v>Legal</c:v>
                </c:pt>
                <c:pt idx="4">
                  <c:v>99460.78</c:v>
                </c:pt>
                <c:pt idx="5">
                  <c:v>May 5, 2020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3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Sheet1!$J$135:$M$135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7104.3414285714289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6-EDEB-4FCD-9E3D-744E9A960740}"/>
            </c:ext>
          </c:extLst>
        </c:ser>
        <c:ser>
          <c:idx val="135"/>
          <c:order val="135"/>
          <c:tx>
            <c:strRef>
              <c:f>Sheet1!$A$136:$I$136</c:f>
              <c:strCache>
                <c:ptCount val="9"/>
                <c:pt idx="0">
                  <c:v>TN00698</c:v>
                </c:pt>
                <c:pt idx="1">
                  <c:v>Barbara-anne Kenchington</c:v>
                </c:pt>
                <c:pt idx="2">
                  <c:v>Female</c:v>
                </c:pt>
                <c:pt idx="3">
                  <c:v>Support</c:v>
                </c:pt>
                <c:pt idx="4">
                  <c:v>88034.67</c:v>
                </c:pt>
                <c:pt idx="5">
                  <c:v>43669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4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Sheet1!$J$136:$M$136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6288.1907142857144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7-EDEB-4FCD-9E3D-744E9A960740}"/>
            </c:ext>
          </c:extLst>
        </c:ser>
        <c:ser>
          <c:idx val="136"/>
          <c:order val="136"/>
          <c:tx>
            <c:strRef>
              <c:f>Sheet1!$A$137:$I$137</c:f>
              <c:strCache>
                <c:ptCount val="9"/>
                <c:pt idx="0">
                  <c:v>SQ00960</c:v>
                </c:pt>
                <c:pt idx="1">
                  <c:v>Calvin O'Carroll</c:v>
                </c:pt>
                <c:pt idx="2">
                  <c:v>Female</c:v>
                </c:pt>
                <c:pt idx="3">
                  <c:v>Research and Development</c:v>
                </c:pt>
                <c:pt idx="4">
                  <c:v>44447.26</c:v>
                </c:pt>
                <c:pt idx="5">
                  <c:v>43846</c:v>
                </c:pt>
                <c:pt idx="6">
                  <c:v>0.4</c:v>
                </c:pt>
                <c:pt idx="7">
                  <c:v>Permanent</c:v>
                </c:pt>
                <c:pt idx="8">
                  <c:v>Seattle, USA</c:v>
                </c:pt>
              </c:strCache>
            </c:strRef>
          </c:tx>
          <c:spPr>
            <a:solidFill>
              <a:schemeClr val="accent5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Sheet1!$J$137:$M$137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3174.8042857142859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8-EDEB-4FCD-9E3D-744E9A960740}"/>
            </c:ext>
          </c:extLst>
        </c:ser>
        <c:ser>
          <c:idx val="137"/>
          <c:order val="137"/>
          <c:tx>
            <c:strRef>
              <c:f>Sheet1!$A$138:$I$138</c:f>
              <c:strCache>
                <c:ptCount val="9"/>
                <c:pt idx="0">
                  <c:v>SQ01998</c:v>
                </c:pt>
                <c:pt idx="1">
                  <c:v>Layton Crayden</c:v>
                </c:pt>
                <c:pt idx="2">
                  <c:v>Male</c:v>
                </c:pt>
                <c:pt idx="3">
                  <c:v>Product Management</c:v>
                </c:pt>
                <c:pt idx="4">
                  <c:v>40445.29</c:v>
                </c:pt>
                <c:pt idx="5">
                  <c:v>44393</c:v>
                </c:pt>
                <c:pt idx="6">
                  <c:v>1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Sheet1!$J$138:$M$138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2888.9492857142859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9-EDEB-4FCD-9E3D-744E9A960740}"/>
            </c:ext>
          </c:extLst>
        </c:ser>
        <c:ser>
          <c:idx val="138"/>
          <c:order val="138"/>
          <c:tx>
            <c:strRef>
              <c:f>Sheet1!$A$139:$I$139</c:f>
              <c:strCache>
                <c:ptCount val="9"/>
                <c:pt idx="0">
                  <c:v>PR04446</c:v>
                </c:pt>
                <c:pt idx="1">
                  <c:v>Giffer Berlin</c:v>
                </c:pt>
                <c:pt idx="2">
                  <c:v>Female</c:v>
                </c:pt>
                <c:pt idx="3">
                  <c:v>Research and Development</c:v>
                </c:pt>
                <c:pt idx="4">
                  <c:v>92336.08</c:v>
                </c:pt>
                <c:pt idx="5">
                  <c:v>44431</c:v>
                </c:pt>
                <c:pt idx="6">
                  <c:v>1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1">
                <a:lumMod val="50000"/>
              </a:schemeClr>
            </a:solidFill>
            <a:ln/>
            <a:effectLst/>
            <a:sp3d/>
          </c:spPr>
          <c:val>
            <c:numRef>
              <c:f>Sheet1!$J$139:$M$139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6595.4342857142856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A-EDEB-4FCD-9E3D-744E9A960740}"/>
            </c:ext>
          </c:extLst>
        </c:ser>
        <c:ser>
          <c:idx val="139"/>
          <c:order val="139"/>
          <c:tx>
            <c:strRef>
              <c:f>Sheet1!$A$140:$I$140</c:f>
              <c:strCache>
                <c:ptCount val="9"/>
                <c:pt idx="0">
                  <c:v>SQ01283</c:v>
                </c:pt>
                <c:pt idx="1">
                  <c:v>Barr Faughny</c:v>
                </c:pt>
                <c:pt idx="2">
                  <c:v>Female</c:v>
                </c:pt>
                <c:pt idx="3">
                  <c:v>Marketing</c:v>
                </c:pt>
                <c:pt idx="4">
                  <c:v>68008.55</c:v>
                </c:pt>
                <c:pt idx="5">
                  <c:v>44062</c:v>
                </c:pt>
                <c:pt idx="6">
                  <c:v>1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solidFill>
              <a:schemeClr val="accent2">
                <a:lumMod val="50000"/>
              </a:schemeClr>
            </a:solidFill>
            <a:ln/>
            <a:effectLst/>
            <a:sp3d/>
          </c:spPr>
          <c:val>
            <c:numRef>
              <c:f>Sheet1!$J$140:$M$140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4857.7535714285714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B-EDEB-4FCD-9E3D-744E9A960740}"/>
            </c:ext>
          </c:extLst>
        </c:ser>
        <c:ser>
          <c:idx val="140"/>
          <c:order val="140"/>
          <c:tx>
            <c:strRef>
              <c:f>Sheet1!$A$141:$I$141</c:f>
              <c:strCache>
                <c:ptCount val="9"/>
                <c:pt idx="0">
                  <c:v>SQ01026</c:v>
                </c:pt>
                <c:pt idx="1">
                  <c:v>Faun Rickeard</c:v>
                </c:pt>
                <c:pt idx="2">
                  <c:v>Male</c:v>
                </c:pt>
                <c:pt idx="3">
                  <c:v>Product Management</c:v>
                </c:pt>
                <c:pt idx="4">
                  <c:v>74924.65</c:v>
                </c:pt>
                <c:pt idx="5">
                  <c:v>12-Feb-21</c:v>
                </c:pt>
                <c:pt idx="6">
                  <c:v>1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3">
                <a:lumMod val="50000"/>
              </a:schemeClr>
            </a:solidFill>
            <a:ln/>
            <a:effectLst/>
            <a:sp3d/>
          </c:spPr>
          <c:val>
            <c:numRef>
              <c:f>Sheet1!$J$141:$M$141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5351.7607142857141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C-EDEB-4FCD-9E3D-744E9A960740}"/>
            </c:ext>
          </c:extLst>
        </c:ser>
        <c:ser>
          <c:idx val="141"/>
          <c:order val="141"/>
          <c:tx>
            <c:strRef>
              <c:f>Sheet1!$A$142:$I$142</c:f>
              <c:strCache>
                <c:ptCount val="9"/>
                <c:pt idx="0">
                  <c:v>TN02667</c:v>
                </c:pt>
                <c:pt idx="1">
                  <c:v>Lizzie Mullally</c:v>
                </c:pt>
                <c:pt idx="2">
                  <c:v>Male</c:v>
                </c:pt>
                <c:pt idx="3">
                  <c:v>Support</c:v>
                </c:pt>
                <c:pt idx="5">
                  <c:v>16-Sep-19</c:v>
                </c:pt>
                <c:pt idx="6">
                  <c:v>0.2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solidFill>
              <a:schemeClr val="accent4">
                <a:lumMod val="50000"/>
              </a:schemeClr>
            </a:solidFill>
            <a:ln/>
            <a:effectLst/>
            <a:sp3d/>
          </c:spPr>
          <c:val>
            <c:numRef>
              <c:f>Sheet1!$J$142:$M$142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D-EDEB-4FCD-9E3D-744E9A960740}"/>
            </c:ext>
          </c:extLst>
        </c:ser>
        <c:ser>
          <c:idx val="142"/>
          <c:order val="142"/>
          <c:tx>
            <c:strRef>
              <c:f>Sheet1!$A$143:$I$143</c:f>
              <c:strCache>
                <c:ptCount val="9"/>
                <c:pt idx="0">
                  <c:v>TN01912</c:v>
                </c:pt>
                <c:pt idx="1">
                  <c:v> Fred Dudeney</c:v>
                </c:pt>
                <c:pt idx="2">
                  <c:v>Male</c:v>
                </c:pt>
                <c:pt idx="3">
                  <c:v>Services</c:v>
                </c:pt>
                <c:pt idx="4">
                  <c:v>88689.09</c:v>
                </c:pt>
                <c:pt idx="5">
                  <c:v>2-Oct-19</c:v>
                </c:pt>
                <c:pt idx="6">
                  <c:v>1</c:v>
                </c:pt>
                <c:pt idx="7">
                  <c:v>Permanent</c:v>
                </c:pt>
                <c:pt idx="8">
                  <c:v>Seattle, USA</c:v>
                </c:pt>
              </c:strCache>
            </c:strRef>
          </c:tx>
          <c:spPr>
            <a:solidFill>
              <a:schemeClr val="accent5">
                <a:lumMod val="50000"/>
              </a:schemeClr>
            </a:solidFill>
            <a:ln/>
            <a:effectLst/>
            <a:sp3d/>
          </c:spPr>
          <c:val>
            <c:numRef>
              <c:f>Sheet1!$J$143:$M$143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6334.9349999999995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E-EDEB-4FCD-9E3D-744E9A960740}"/>
            </c:ext>
          </c:extLst>
        </c:ser>
        <c:ser>
          <c:idx val="143"/>
          <c:order val="143"/>
          <c:tx>
            <c:strRef>
              <c:f>Sheet1!$A$144:$I$144</c:f>
              <c:strCache>
                <c:ptCount val="9"/>
                <c:pt idx="0">
                  <c:v>VT02319</c:v>
                </c:pt>
                <c:pt idx="1">
                  <c:v>Aluin Churly</c:v>
                </c:pt>
                <c:pt idx="2">
                  <c:v>Female</c:v>
                </c:pt>
                <c:pt idx="3">
                  <c:v>Research and Development</c:v>
                </c:pt>
                <c:pt idx="4">
                  <c:v>96555.53</c:v>
                </c:pt>
                <c:pt idx="5">
                  <c:v>43489</c:v>
                </c:pt>
                <c:pt idx="6">
                  <c:v>0.2</c:v>
                </c:pt>
                <c:pt idx="7">
                  <c:v>Temporary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6">
                <a:lumMod val="50000"/>
              </a:schemeClr>
            </a:solidFill>
            <a:ln/>
            <a:effectLst/>
            <a:sp3d/>
          </c:spPr>
          <c:val>
            <c:numRef>
              <c:f>Sheet1!$J$144:$M$144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6896.8235714285711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F-EDEB-4FCD-9E3D-744E9A960740}"/>
            </c:ext>
          </c:extLst>
        </c:ser>
        <c:ser>
          <c:idx val="144"/>
          <c:order val="144"/>
          <c:tx>
            <c:strRef>
              <c:f>Sheet1!$A$145:$I$145</c:f>
              <c:strCache>
                <c:ptCount val="9"/>
                <c:pt idx="0">
                  <c:v>SQ04960</c:v>
                </c:pt>
                <c:pt idx="1">
                  <c:v>Gilda Richen</c:v>
                </c:pt>
                <c:pt idx="2">
                  <c:v>Female</c:v>
                </c:pt>
                <c:pt idx="3">
                  <c:v>Support</c:v>
                </c:pt>
                <c:pt idx="4">
                  <c:v>71924.85</c:v>
                </c:pt>
                <c:pt idx="5">
                  <c:v>43822</c:v>
                </c:pt>
                <c:pt idx="6">
                  <c:v>1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1">
                <a:lumMod val="70000"/>
                <a:lumOff val="30000"/>
              </a:schemeClr>
            </a:solidFill>
            <a:ln/>
            <a:effectLst/>
            <a:sp3d/>
          </c:spPr>
          <c:val>
            <c:numRef>
              <c:f>Sheet1!$J$145:$M$145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5137.4892857142859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90-EDEB-4FCD-9E3D-744E9A960740}"/>
            </c:ext>
          </c:extLst>
        </c:ser>
        <c:ser>
          <c:idx val="145"/>
          <c:order val="145"/>
          <c:tx>
            <c:strRef>
              <c:f>Sheet1!$A$146:$I$146</c:f>
              <c:strCache>
                <c:ptCount val="9"/>
                <c:pt idx="0">
                  <c:v>SQ01829</c:v>
                </c:pt>
                <c:pt idx="1">
                  <c:v>Mabel Orrow</c:v>
                </c:pt>
                <c:pt idx="2">
                  <c:v>Male</c:v>
                </c:pt>
                <c:pt idx="3">
                  <c:v>Product Management</c:v>
                </c:pt>
                <c:pt idx="4">
                  <c:v>31241.24</c:v>
                </c:pt>
                <c:pt idx="5">
                  <c:v>43725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2">
                <a:lumMod val="70000"/>
                <a:lumOff val="30000"/>
              </a:schemeClr>
            </a:solidFill>
            <a:ln/>
            <a:effectLst/>
            <a:sp3d/>
          </c:spPr>
          <c:val>
            <c:numRef>
              <c:f>Sheet1!$J$146:$M$146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2231.517142857143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91-EDEB-4FCD-9E3D-744E9A960740}"/>
            </c:ext>
          </c:extLst>
        </c:ser>
        <c:ser>
          <c:idx val="146"/>
          <c:order val="146"/>
          <c:tx>
            <c:strRef>
              <c:f>Sheet1!$A$147:$I$147</c:f>
              <c:strCache>
                <c:ptCount val="9"/>
                <c:pt idx="0">
                  <c:v>SQ00022</c:v>
                </c:pt>
                <c:pt idx="1">
                  <c:v>Carlin Demke</c:v>
                </c:pt>
                <c:pt idx="2">
                  <c:v>Male</c:v>
                </c:pt>
                <c:pt idx="3">
                  <c:v>Business Development</c:v>
                </c:pt>
                <c:pt idx="4">
                  <c:v>110042.37</c:v>
                </c:pt>
                <c:pt idx="5">
                  <c:v>43914</c:v>
                </c:pt>
                <c:pt idx="6">
                  <c:v>1</c:v>
                </c:pt>
                <c:pt idx="7">
                  <c:v>Permanent</c:v>
                </c:pt>
                <c:pt idx="8">
                  <c:v>Columbus, USA</c:v>
                </c:pt>
              </c:strCache>
            </c:strRef>
          </c:tx>
          <c:spPr>
            <a:solidFill>
              <a:schemeClr val="accent3">
                <a:lumMod val="70000"/>
                <a:lumOff val="30000"/>
              </a:schemeClr>
            </a:solidFill>
            <a:ln/>
            <a:effectLst/>
            <a:sp3d/>
          </c:spPr>
          <c:val>
            <c:numRef>
              <c:f>Sheet1!$J$147:$M$147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7860.1692857142853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92-EDEB-4FCD-9E3D-744E9A960740}"/>
            </c:ext>
          </c:extLst>
        </c:ser>
        <c:ser>
          <c:idx val="147"/>
          <c:order val="147"/>
          <c:tx>
            <c:strRef>
              <c:f>Sheet1!$A$148:$I$148</c:f>
              <c:strCache>
                <c:ptCount val="9"/>
                <c:pt idx="0">
                  <c:v>TN00214</c:v>
                </c:pt>
                <c:pt idx="1">
                  <c:v>Jo-anne Gobeau</c:v>
                </c:pt>
                <c:pt idx="2">
                  <c:v>Female</c:v>
                </c:pt>
                <c:pt idx="3">
                  <c:v>Training</c:v>
                </c:pt>
                <c:pt idx="4">
                  <c:v>37902.35</c:v>
                </c:pt>
                <c:pt idx="5">
                  <c:v>Dec 24, 2019</c:v>
                </c:pt>
                <c:pt idx="6">
                  <c:v>1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4">
                <a:lumMod val="70000"/>
                <a:lumOff val="30000"/>
              </a:schemeClr>
            </a:solidFill>
            <a:ln/>
            <a:effectLst/>
            <a:sp3d/>
          </c:spPr>
          <c:val>
            <c:numRef>
              <c:f>Sheet1!$J$148:$M$148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2707.3107142857143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93-EDEB-4FCD-9E3D-744E9A960740}"/>
            </c:ext>
          </c:extLst>
        </c:ser>
        <c:ser>
          <c:idx val="148"/>
          <c:order val="148"/>
          <c:tx>
            <c:strRef>
              <c:f>Sheet1!$A$149:$I$149</c:f>
              <c:strCache>
                <c:ptCount val="9"/>
                <c:pt idx="0">
                  <c:v>TN02798</c:v>
                </c:pt>
                <c:pt idx="1">
                  <c:v>Thorvald Milliken</c:v>
                </c:pt>
                <c:pt idx="2">
                  <c:v>Female</c:v>
                </c:pt>
                <c:pt idx="3">
                  <c:v>Business Development</c:v>
                </c:pt>
                <c:pt idx="4">
                  <c:v>33031.26</c:v>
                </c:pt>
                <c:pt idx="5">
                  <c:v>3-Jan-19</c:v>
                </c:pt>
                <c:pt idx="6">
                  <c:v>0.4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5">
                <a:lumMod val="70000"/>
                <a:lumOff val="30000"/>
              </a:schemeClr>
            </a:solidFill>
            <a:ln/>
            <a:effectLst/>
            <a:sp3d/>
          </c:spPr>
          <c:val>
            <c:numRef>
              <c:f>Sheet1!$J$149:$M$149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2359.3757142857144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94-EDEB-4FCD-9E3D-744E9A960740}"/>
            </c:ext>
          </c:extLst>
        </c:ser>
        <c:ser>
          <c:idx val="149"/>
          <c:order val="149"/>
          <c:tx>
            <c:strRef>
              <c:f>Sheet1!$A$150:$I$150</c:f>
              <c:strCache>
                <c:ptCount val="9"/>
                <c:pt idx="0">
                  <c:v>VT02532</c:v>
                </c:pt>
                <c:pt idx="1">
                  <c:v>Adey Ryal</c:v>
                </c:pt>
                <c:pt idx="2">
                  <c:v>Female</c:v>
                </c:pt>
                <c:pt idx="3">
                  <c:v>Legal</c:v>
                </c:pt>
                <c:pt idx="4">
                  <c:v>32496.88</c:v>
                </c:pt>
                <c:pt idx="5">
                  <c:v>43234</c:v>
                </c:pt>
                <c:pt idx="6">
                  <c:v>1</c:v>
                </c:pt>
                <c:pt idx="7">
                  <c:v>Temporary</c:v>
                </c:pt>
                <c:pt idx="8">
                  <c:v>Remote</c:v>
                </c:pt>
              </c:strCache>
            </c:strRef>
          </c:tx>
          <c:spPr>
            <a:solidFill>
              <a:schemeClr val="accent6">
                <a:lumMod val="70000"/>
                <a:lumOff val="30000"/>
              </a:schemeClr>
            </a:solidFill>
            <a:ln/>
            <a:effectLst/>
            <a:sp3d/>
          </c:spPr>
          <c:val>
            <c:numRef>
              <c:f>Sheet1!$J$150:$M$150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2321.2057142857143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95-EDEB-4FCD-9E3D-744E9A960740}"/>
            </c:ext>
          </c:extLst>
        </c:ser>
        <c:ser>
          <c:idx val="150"/>
          <c:order val="150"/>
          <c:tx>
            <c:strRef>
              <c:f>Sheet1!$A$151:$I$151</c:f>
              <c:strCache>
                <c:ptCount val="9"/>
                <c:pt idx="0">
                  <c:v>PR02321</c:v>
                </c:pt>
                <c:pt idx="1">
                  <c:v>Evanne  Sheryn</c:v>
                </c:pt>
                <c:pt idx="2">
                  <c:v>Female</c:v>
                </c:pt>
                <c:pt idx="3">
                  <c:v>Services</c:v>
                </c:pt>
                <c:pt idx="4">
                  <c:v>81897.79</c:v>
                </c:pt>
                <c:pt idx="5">
                  <c:v>43146</c:v>
                </c:pt>
                <c:pt idx="6">
                  <c:v>1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solidFill>
              <a:schemeClr val="accent1">
                <a:lumMod val="70000"/>
              </a:schemeClr>
            </a:solidFill>
            <a:ln/>
            <a:effectLst/>
            <a:sp3d/>
          </c:spPr>
          <c:val>
            <c:numRef>
              <c:f>Sheet1!$J$151:$M$151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5849.8421428571428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96-EDEB-4FCD-9E3D-744E9A960740}"/>
            </c:ext>
          </c:extLst>
        </c:ser>
        <c:ser>
          <c:idx val="151"/>
          <c:order val="151"/>
          <c:tx>
            <c:strRef>
              <c:f>Sheet1!$A$152:$I$152</c:f>
              <c:strCache>
                <c:ptCount val="9"/>
                <c:pt idx="0">
                  <c:v>SQ03116</c:v>
                </c:pt>
                <c:pt idx="1">
                  <c:v>Syd Fearn</c:v>
                </c:pt>
                <c:pt idx="2">
                  <c:v>Male</c:v>
                </c:pt>
                <c:pt idx="3">
                  <c:v>Engineering</c:v>
                </c:pt>
                <c:pt idx="4">
                  <c:v>108872.77</c:v>
                </c:pt>
                <c:pt idx="5">
                  <c:v>43521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2">
                <a:lumMod val="70000"/>
              </a:schemeClr>
            </a:solidFill>
            <a:ln/>
            <a:effectLst/>
            <a:sp3d/>
          </c:spPr>
          <c:val>
            <c:numRef>
              <c:f>Sheet1!$J$152:$M$152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7776.6264285714287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97-EDEB-4FCD-9E3D-744E9A960740}"/>
            </c:ext>
          </c:extLst>
        </c:ser>
        <c:ser>
          <c:idx val="152"/>
          <c:order val="152"/>
          <c:tx>
            <c:strRef>
              <c:f>Sheet1!$A$153:$I$153</c:f>
              <c:strCache>
                <c:ptCount val="9"/>
                <c:pt idx="0">
                  <c:v>SQ02638</c:v>
                </c:pt>
                <c:pt idx="1">
                  <c:v>Cara Havers</c:v>
                </c:pt>
                <c:pt idx="2">
                  <c:v>Male</c:v>
                </c:pt>
                <c:pt idx="3">
                  <c:v>Marketing</c:v>
                </c:pt>
                <c:pt idx="4">
                  <c:v>89605.13</c:v>
                </c:pt>
                <c:pt idx="5">
                  <c:v>7-Jun-18</c:v>
                </c:pt>
                <c:pt idx="6">
                  <c:v>1</c:v>
                </c:pt>
                <c:pt idx="7">
                  <c:v>Permanent</c:v>
                </c:pt>
                <c:pt idx="8">
                  <c:v>Seattle, USA</c:v>
                </c:pt>
              </c:strCache>
            </c:strRef>
          </c:tx>
          <c:spPr>
            <a:solidFill>
              <a:schemeClr val="accent3">
                <a:lumMod val="70000"/>
              </a:schemeClr>
            </a:solidFill>
            <a:ln/>
            <a:effectLst/>
            <a:sp3d/>
          </c:spPr>
          <c:val>
            <c:numRef>
              <c:f>Sheet1!$J$153:$M$153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6400.3664285714285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98-EDEB-4FCD-9E3D-744E9A960740}"/>
            </c:ext>
          </c:extLst>
        </c:ser>
        <c:ser>
          <c:idx val="153"/>
          <c:order val="153"/>
          <c:tx>
            <c:strRef>
              <c:f>Sheet1!$A$154:$I$154</c:f>
              <c:strCache>
                <c:ptCount val="9"/>
                <c:pt idx="0">
                  <c:v>VT03704</c:v>
                </c:pt>
                <c:pt idx="1">
                  <c:v>Egor Minto</c:v>
                </c:pt>
                <c:pt idx="3">
                  <c:v>Legal</c:v>
                </c:pt>
                <c:pt idx="4">
                  <c:v>63447.07</c:v>
                </c:pt>
                <c:pt idx="5">
                  <c:v>Nov 13, 2020</c:v>
                </c:pt>
                <c:pt idx="6">
                  <c:v>1</c:v>
                </c:pt>
                <c:pt idx="7">
                  <c:v>Temporary</c:v>
                </c:pt>
                <c:pt idx="8">
                  <c:v>Wellington, New Zealand</c:v>
                </c:pt>
              </c:strCache>
            </c:strRef>
          </c:tx>
          <c:spPr>
            <a:solidFill>
              <a:schemeClr val="accent4">
                <a:lumMod val="70000"/>
              </a:schemeClr>
            </a:solidFill>
            <a:ln/>
            <a:effectLst/>
            <a:sp3d/>
          </c:spPr>
          <c:val>
            <c:numRef>
              <c:f>Sheet1!$J$154:$M$154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4531.9335714285717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99-EDEB-4FCD-9E3D-744E9A960740}"/>
            </c:ext>
          </c:extLst>
        </c:ser>
        <c:ser>
          <c:idx val="154"/>
          <c:order val="154"/>
          <c:tx>
            <c:strRef>
              <c:f>Sheet1!$A$155:$I$155</c:f>
              <c:strCache>
                <c:ptCount val="9"/>
                <c:pt idx="0">
                  <c:v>VT04552</c:v>
                </c:pt>
                <c:pt idx="1">
                  <c:v>Theresita Chasmer</c:v>
                </c:pt>
                <c:pt idx="2">
                  <c:v>Female</c:v>
                </c:pt>
                <c:pt idx="3">
                  <c:v>Product Management</c:v>
                </c:pt>
                <c:pt idx="4">
                  <c:v>106665.67</c:v>
                </c:pt>
                <c:pt idx="5">
                  <c:v>43311</c:v>
                </c:pt>
                <c:pt idx="6">
                  <c:v>1</c:v>
                </c:pt>
                <c:pt idx="7">
                  <c:v>Temporary</c:v>
                </c:pt>
                <c:pt idx="8">
                  <c:v>Columbus, USA</c:v>
                </c:pt>
              </c:strCache>
            </c:strRef>
          </c:tx>
          <c:spPr>
            <a:solidFill>
              <a:schemeClr val="accent5">
                <a:lumMod val="70000"/>
              </a:schemeClr>
            </a:solidFill>
            <a:ln/>
            <a:effectLst/>
            <a:sp3d/>
          </c:spPr>
          <c:val>
            <c:numRef>
              <c:f>Sheet1!$J$155:$M$155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7618.9764285714282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9A-EDEB-4FCD-9E3D-744E9A960740}"/>
            </c:ext>
          </c:extLst>
        </c:ser>
        <c:ser>
          <c:idx val="155"/>
          <c:order val="155"/>
          <c:tx>
            <c:strRef>
              <c:f>Sheet1!$A$156:$I$156</c:f>
              <c:strCache>
                <c:ptCount val="9"/>
                <c:pt idx="0">
                  <c:v>SQ04665</c:v>
                </c:pt>
                <c:pt idx="1">
                  <c:v>Collin Jagson</c:v>
                </c:pt>
                <c:pt idx="2">
                  <c:v>Male</c:v>
                </c:pt>
                <c:pt idx="3">
                  <c:v>Services</c:v>
                </c:pt>
                <c:pt idx="4">
                  <c:v>100424.23</c:v>
                </c:pt>
                <c:pt idx="5">
                  <c:v>43801</c:v>
                </c:pt>
                <c:pt idx="6">
                  <c:v>1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solidFill>
              <a:schemeClr val="accent6">
                <a:lumMod val="70000"/>
              </a:schemeClr>
            </a:solidFill>
            <a:ln/>
            <a:effectLst/>
            <a:sp3d/>
          </c:spPr>
          <c:val>
            <c:numRef>
              <c:f>Sheet1!$J$156:$M$156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7173.159285714285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9B-EDEB-4FCD-9E3D-744E9A960740}"/>
            </c:ext>
          </c:extLst>
        </c:ser>
        <c:ser>
          <c:idx val="156"/>
          <c:order val="156"/>
          <c:tx>
            <c:strRef>
              <c:f>Sheet1!$A$157:$I$157</c:f>
              <c:strCache>
                <c:ptCount val="9"/>
                <c:pt idx="0">
                  <c:v>VT00336</c:v>
                </c:pt>
                <c:pt idx="1">
                  <c:v>Giselbert Newlands</c:v>
                </c:pt>
                <c:pt idx="2">
                  <c:v>Male</c:v>
                </c:pt>
                <c:pt idx="3">
                  <c:v>Services</c:v>
                </c:pt>
                <c:pt idx="4">
                  <c:v>47646.95</c:v>
                </c:pt>
                <c:pt idx="5">
                  <c:v>43791</c:v>
                </c:pt>
                <c:pt idx="6">
                  <c:v>0.3</c:v>
                </c:pt>
                <c:pt idx="7">
                  <c:v>Fixed Term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1">
                <a:lumMod val="50000"/>
                <a:lumOff val="50000"/>
              </a:schemeClr>
            </a:solidFill>
            <a:ln/>
            <a:effectLst/>
            <a:sp3d/>
          </c:spPr>
          <c:val>
            <c:numRef>
              <c:f>Sheet1!$J$157:$M$157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3403.3535714285713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9C-EDEB-4FCD-9E3D-744E9A960740}"/>
            </c:ext>
          </c:extLst>
        </c:ser>
        <c:ser>
          <c:idx val="157"/>
          <c:order val="157"/>
          <c:tx>
            <c:strRef>
              <c:f>Sheet1!$A$158:$I$158</c:f>
              <c:strCache>
                <c:ptCount val="9"/>
                <c:pt idx="0">
                  <c:v>TN01256</c:v>
                </c:pt>
                <c:pt idx="1">
                  <c:v>Ignacius Losel</c:v>
                </c:pt>
                <c:pt idx="2">
                  <c:v>Male</c:v>
                </c:pt>
                <c:pt idx="3">
                  <c:v>Legal</c:v>
                </c:pt>
                <c:pt idx="4">
                  <c:v>28481.16</c:v>
                </c:pt>
                <c:pt idx="5">
                  <c:v>43916</c:v>
                </c:pt>
                <c:pt idx="6">
                  <c:v>1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2">
                <a:lumMod val="50000"/>
                <a:lumOff val="50000"/>
              </a:schemeClr>
            </a:solidFill>
            <a:ln/>
            <a:effectLst/>
            <a:sp3d/>
          </c:spPr>
          <c:val>
            <c:numRef>
              <c:f>Sheet1!$J$158:$M$158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2034.3685714285714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9D-EDEB-4FCD-9E3D-744E9A960740}"/>
            </c:ext>
          </c:extLst>
        </c:ser>
        <c:ser>
          <c:idx val="158"/>
          <c:order val="158"/>
          <c:tx>
            <c:strRef>
              <c:f>Sheet1!$A$159:$I$159</c:f>
              <c:strCache>
                <c:ptCount val="9"/>
                <c:pt idx="0">
                  <c:v>SQ01962</c:v>
                </c:pt>
                <c:pt idx="1">
                  <c:v>Lezlie Philcott</c:v>
                </c:pt>
                <c:pt idx="2">
                  <c:v>Female</c:v>
                </c:pt>
                <c:pt idx="3">
                  <c:v>Research and Development</c:v>
                </c:pt>
                <c:pt idx="5">
                  <c:v>43504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3">
                <a:lumMod val="50000"/>
                <a:lumOff val="50000"/>
              </a:schemeClr>
            </a:solidFill>
            <a:ln/>
            <a:effectLst/>
            <a:sp3d/>
          </c:spPr>
          <c:val>
            <c:numRef>
              <c:f>Sheet1!$J$159:$M$159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9E-EDEB-4FCD-9E3D-744E9A960740}"/>
            </c:ext>
          </c:extLst>
        </c:ser>
        <c:ser>
          <c:idx val="159"/>
          <c:order val="159"/>
          <c:tx>
            <c:strRef>
              <c:f>Sheet1!$A$160:$I$160</c:f>
              <c:strCache>
                <c:ptCount val="9"/>
                <c:pt idx="0">
                  <c:v>PR03271</c:v>
                </c:pt>
                <c:pt idx="1">
                  <c:v>Stan  Tolliday</c:v>
                </c:pt>
                <c:pt idx="2">
                  <c:v>Female</c:v>
                </c:pt>
                <c:pt idx="3">
                  <c:v>Sales</c:v>
                </c:pt>
                <c:pt idx="4">
                  <c:v>39535.49</c:v>
                </c:pt>
                <c:pt idx="5">
                  <c:v>43397</c:v>
                </c:pt>
                <c:pt idx="6">
                  <c:v>0.3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4">
                <a:lumMod val="50000"/>
                <a:lumOff val="50000"/>
              </a:schemeClr>
            </a:solidFill>
            <a:ln/>
            <a:effectLst/>
            <a:sp3d/>
          </c:spPr>
          <c:val>
            <c:numRef>
              <c:f>Sheet1!$J$160:$M$160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2823.9635714285714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9F-EDEB-4FCD-9E3D-744E9A960740}"/>
            </c:ext>
          </c:extLst>
        </c:ser>
        <c:ser>
          <c:idx val="160"/>
          <c:order val="160"/>
          <c:tx>
            <c:strRef>
              <c:f>Sheet1!$A$161:$I$161</c:f>
              <c:strCache>
                <c:ptCount val="9"/>
                <c:pt idx="0">
                  <c:v>VT01101</c:v>
                </c:pt>
                <c:pt idx="1">
                  <c:v>Adela Dowsett</c:v>
                </c:pt>
                <c:pt idx="2">
                  <c:v>Male</c:v>
                </c:pt>
                <c:pt idx="3">
                  <c:v>Support</c:v>
                </c:pt>
                <c:pt idx="4">
                  <c:v>95017.1</c:v>
                </c:pt>
                <c:pt idx="5">
                  <c:v>43283</c:v>
                </c:pt>
                <c:pt idx="6">
                  <c:v>1</c:v>
                </c:pt>
                <c:pt idx="7">
                  <c:v>Fixed Term</c:v>
                </c:pt>
                <c:pt idx="8">
                  <c:v>Seattle, USA</c:v>
                </c:pt>
              </c:strCache>
            </c:strRef>
          </c:tx>
          <c:spPr>
            <a:solidFill>
              <a:schemeClr val="accent5">
                <a:lumMod val="50000"/>
                <a:lumOff val="50000"/>
              </a:schemeClr>
            </a:solidFill>
            <a:ln/>
            <a:effectLst/>
            <a:sp3d/>
          </c:spPr>
          <c:val>
            <c:numRef>
              <c:f>Sheet1!$J$161:$M$161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6786.9357142857143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A0-EDEB-4FCD-9E3D-744E9A960740}"/>
            </c:ext>
          </c:extLst>
        </c:ser>
        <c:ser>
          <c:idx val="161"/>
          <c:order val="161"/>
          <c:tx>
            <c:strRef>
              <c:f>Sheet1!$A$162:$I$162</c:f>
              <c:strCache>
                <c:ptCount val="9"/>
                <c:pt idx="0">
                  <c:v>TN04660</c:v>
                </c:pt>
                <c:pt idx="1">
                  <c:v>Thedrick Bothwell</c:v>
                </c:pt>
                <c:pt idx="2">
                  <c:v>Male</c:v>
                </c:pt>
                <c:pt idx="3">
                  <c:v>Business Development</c:v>
                </c:pt>
                <c:pt idx="4">
                  <c:v>69764.1</c:v>
                </c:pt>
                <c:pt idx="5">
                  <c:v>44195</c:v>
                </c:pt>
                <c:pt idx="6">
                  <c:v>1</c:v>
                </c:pt>
                <c:pt idx="7">
                  <c:v>Fixed Term</c:v>
                </c:pt>
                <c:pt idx="8">
                  <c:v>Seattle, USA</c:v>
                </c:pt>
              </c:strCache>
            </c:strRef>
          </c:tx>
          <c:spPr>
            <a:solidFill>
              <a:schemeClr val="accent6">
                <a:lumMod val="50000"/>
                <a:lumOff val="50000"/>
              </a:schemeClr>
            </a:solidFill>
            <a:ln/>
            <a:effectLst/>
            <a:sp3d/>
          </c:spPr>
          <c:val>
            <c:numRef>
              <c:f>Sheet1!$J$162:$M$162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4983.1500000000005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A1-EDEB-4FCD-9E3D-744E9A960740}"/>
            </c:ext>
          </c:extLst>
        </c:ser>
        <c:ser>
          <c:idx val="162"/>
          <c:order val="162"/>
          <c:tx>
            <c:strRef>
              <c:f>Sheet1!$A$163:$I$163</c:f>
              <c:strCache>
                <c:ptCount val="9"/>
                <c:pt idx="0">
                  <c:v>VT00596</c:v>
                </c:pt>
                <c:pt idx="1">
                  <c:v>Letisha Carrett</c:v>
                </c:pt>
                <c:pt idx="2">
                  <c:v>Female</c:v>
                </c:pt>
                <c:pt idx="3">
                  <c:v>Sales</c:v>
                </c:pt>
                <c:pt idx="4">
                  <c:v>84598.88</c:v>
                </c:pt>
                <c:pt idx="5">
                  <c:v>12-Oct-20</c:v>
                </c:pt>
                <c:pt idx="6">
                  <c:v>1</c:v>
                </c:pt>
                <c:pt idx="7">
                  <c:v>Fixed Term</c:v>
                </c:pt>
                <c:pt idx="8">
                  <c:v>Seattle, USA</c:v>
                </c:pt>
              </c:strCache>
            </c:strRef>
          </c:tx>
          <c:spPr>
            <a:solidFill>
              <a:schemeClr val="accent1"/>
            </a:solidFill>
            <a:ln/>
            <a:effectLst/>
            <a:sp3d/>
          </c:spPr>
          <c:val>
            <c:numRef>
              <c:f>Sheet1!$J$163:$M$163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6042.7771428571432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A2-EDEB-4FCD-9E3D-744E9A960740}"/>
            </c:ext>
          </c:extLst>
        </c:ser>
        <c:ser>
          <c:idx val="163"/>
          <c:order val="163"/>
          <c:tx>
            <c:strRef>
              <c:f>Sheet1!$A$164:$I$164</c:f>
              <c:strCache>
                <c:ptCount val="9"/>
                <c:pt idx="0">
                  <c:v>VT03552</c:v>
                </c:pt>
                <c:pt idx="1">
                  <c:v>Karyn Creeghan</c:v>
                </c:pt>
                <c:pt idx="2">
                  <c:v>Male</c:v>
                </c:pt>
                <c:pt idx="3">
                  <c:v>Engineering</c:v>
                </c:pt>
                <c:pt idx="4">
                  <c:v>36536.26</c:v>
                </c:pt>
                <c:pt idx="5">
                  <c:v>Jun 11, 2021</c:v>
                </c:pt>
                <c:pt idx="6">
                  <c:v>1</c:v>
                </c:pt>
                <c:pt idx="7">
                  <c:v>Temporary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2"/>
            </a:solidFill>
            <a:ln/>
            <a:effectLst/>
            <a:sp3d/>
          </c:spPr>
          <c:val>
            <c:numRef>
              <c:f>Sheet1!$J$164:$M$164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2609.7328571428575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A3-EDEB-4FCD-9E3D-744E9A960740}"/>
            </c:ext>
          </c:extLst>
        </c:ser>
        <c:ser>
          <c:idx val="164"/>
          <c:order val="164"/>
          <c:tx>
            <c:strRef>
              <c:f>Sheet1!$A$165:$I$165</c:f>
              <c:strCache>
                <c:ptCount val="9"/>
                <c:pt idx="0">
                  <c:v>TN00083</c:v>
                </c:pt>
                <c:pt idx="1">
                  <c:v>Tammi Lackham</c:v>
                </c:pt>
                <c:pt idx="2">
                  <c:v>Female</c:v>
                </c:pt>
                <c:pt idx="3">
                  <c:v>Business Development</c:v>
                </c:pt>
                <c:pt idx="4">
                  <c:v>61688.77</c:v>
                </c:pt>
                <c:pt idx="5">
                  <c:v>3-Sep-18</c:v>
                </c:pt>
                <c:pt idx="6">
                  <c:v>0.9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3"/>
            </a:solidFill>
            <a:ln/>
            <a:effectLst/>
            <a:sp3d/>
          </c:spPr>
          <c:val>
            <c:numRef>
              <c:f>Sheet1!$J$165:$M$165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4406.3407142857141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A4-EDEB-4FCD-9E3D-744E9A960740}"/>
            </c:ext>
          </c:extLst>
        </c:ser>
        <c:ser>
          <c:idx val="165"/>
          <c:order val="165"/>
          <c:tx>
            <c:strRef>
              <c:f>Sheet1!$A$166:$I$166</c:f>
              <c:strCache>
                <c:ptCount val="9"/>
                <c:pt idx="0">
                  <c:v>TN01389</c:v>
                </c:pt>
                <c:pt idx="1">
                  <c:v>Shantee  D'Antonio</c:v>
                </c:pt>
                <c:pt idx="2">
                  <c:v>Female</c:v>
                </c:pt>
                <c:pt idx="3">
                  <c:v>Product Management</c:v>
                </c:pt>
                <c:pt idx="5">
                  <c:v>21-Dec-20</c:v>
                </c:pt>
                <c:pt idx="6">
                  <c:v>1</c:v>
                </c:pt>
                <c:pt idx="7">
                  <c:v>Permanent</c:v>
                </c:pt>
                <c:pt idx="8">
                  <c:v>Seattle, USA</c:v>
                </c:pt>
              </c:strCache>
            </c:strRef>
          </c:tx>
          <c:spPr>
            <a:solidFill>
              <a:schemeClr val="accent4"/>
            </a:solidFill>
            <a:ln/>
            <a:effectLst/>
            <a:sp3d/>
          </c:spPr>
          <c:val>
            <c:numRef>
              <c:f>Sheet1!$J$166:$M$166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A5-EDEB-4FCD-9E3D-744E9A960740}"/>
            </c:ext>
          </c:extLst>
        </c:ser>
        <c:ser>
          <c:idx val="166"/>
          <c:order val="166"/>
          <c:tx>
            <c:strRef>
              <c:f>Sheet1!$A$167:$I$167</c:f>
              <c:strCache>
                <c:ptCount val="9"/>
                <c:pt idx="0">
                  <c:v>SQ02643</c:v>
                </c:pt>
                <c:pt idx="1">
                  <c:v>Niko MacGille</c:v>
                </c:pt>
                <c:pt idx="2">
                  <c:v>Female</c:v>
                </c:pt>
                <c:pt idx="3">
                  <c:v>Engineering</c:v>
                </c:pt>
                <c:pt idx="4">
                  <c:v>88425.08</c:v>
                </c:pt>
                <c:pt idx="5">
                  <c:v>Jul 16, 2019</c:v>
                </c:pt>
                <c:pt idx="6">
                  <c:v>1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5"/>
            </a:solidFill>
            <a:ln/>
            <a:effectLst/>
            <a:sp3d/>
          </c:spPr>
          <c:val>
            <c:numRef>
              <c:f>Sheet1!$J$167:$M$167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6316.0771428571434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A6-EDEB-4FCD-9E3D-744E9A960740}"/>
            </c:ext>
          </c:extLst>
        </c:ser>
        <c:ser>
          <c:idx val="167"/>
          <c:order val="167"/>
          <c:tx>
            <c:strRef>
              <c:f>Sheet1!$A$168:$I$168</c:f>
              <c:strCache>
                <c:ptCount val="9"/>
                <c:pt idx="0">
                  <c:v>SQ00914</c:v>
                </c:pt>
                <c:pt idx="1">
                  <c:v>Ansley Gounel</c:v>
                </c:pt>
                <c:pt idx="2">
                  <c:v>Female</c:v>
                </c:pt>
                <c:pt idx="3">
                  <c:v>Product Management</c:v>
                </c:pt>
                <c:pt idx="4">
                  <c:v>38438.24</c:v>
                </c:pt>
                <c:pt idx="5">
                  <c:v>May 11, 2020</c:v>
                </c:pt>
                <c:pt idx="6">
                  <c:v>1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6"/>
            </a:solidFill>
            <a:ln/>
            <a:effectLst/>
            <a:sp3d/>
          </c:spPr>
          <c:val>
            <c:numRef>
              <c:f>Sheet1!$J$168:$M$168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2745.5885714285714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A7-EDEB-4FCD-9E3D-744E9A960740}"/>
            </c:ext>
          </c:extLst>
        </c:ser>
        <c:ser>
          <c:idx val="168"/>
          <c:order val="168"/>
          <c:tx>
            <c:strRef>
              <c:f>Sheet1!$A$169:$I$169</c:f>
              <c:strCache>
                <c:ptCount val="9"/>
                <c:pt idx="0">
                  <c:v>TN02674</c:v>
                </c:pt>
                <c:pt idx="1">
                  <c:v>Antonetta  Coggeshall</c:v>
                </c:pt>
                <c:pt idx="2">
                  <c:v>Male</c:v>
                </c:pt>
                <c:pt idx="3">
                  <c:v>Sales</c:v>
                </c:pt>
                <c:pt idx="4">
                  <c:v>96753.78</c:v>
                </c:pt>
                <c:pt idx="5">
                  <c:v>44494</c:v>
                </c:pt>
                <c:pt idx="6">
                  <c:v>1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/>
            <a:effectLst/>
            <a:sp3d/>
          </c:spPr>
          <c:val>
            <c:numRef>
              <c:f>Sheet1!$J$169:$M$169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6910.9842857142858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A8-EDEB-4FCD-9E3D-744E9A960740}"/>
            </c:ext>
          </c:extLst>
        </c:ser>
        <c:ser>
          <c:idx val="169"/>
          <c:order val="169"/>
          <c:tx>
            <c:strRef>
              <c:f>Sheet1!$A$170:$I$170</c:f>
              <c:strCache>
                <c:ptCount val="9"/>
                <c:pt idx="0">
                  <c:v>VT01893</c:v>
                </c:pt>
                <c:pt idx="1">
                  <c:v>Lindy Guillet</c:v>
                </c:pt>
                <c:pt idx="2">
                  <c:v>Male</c:v>
                </c:pt>
                <c:pt idx="3">
                  <c:v>Training</c:v>
                </c:pt>
                <c:pt idx="4">
                  <c:v>112778.28</c:v>
                </c:pt>
                <c:pt idx="5">
                  <c:v>43250</c:v>
                </c:pt>
                <c:pt idx="6">
                  <c:v>1</c:v>
                </c:pt>
                <c:pt idx="7">
                  <c:v>Fixed Term</c:v>
                </c:pt>
                <c:pt idx="8">
                  <c:v>Remote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/>
            <a:effectLst/>
            <a:sp3d/>
          </c:spPr>
          <c:val>
            <c:numRef>
              <c:f>Sheet1!$J$170:$M$170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8055.5914285714289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A9-EDEB-4FCD-9E3D-744E9A960740}"/>
            </c:ext>
          </c:extLst>
        </c:ser>
        <c:ser>
          <c:idx val="170"/>
          <c:order val="170"/>
          <c:tx>
            <c:strRef>
              <c:f>Sheet1!$A$171:$I$171</c:f>
              <c:strCache>
                <c:ptCount val="9"/>
                <c:pt idx="0">
                  <c:v>TN02727</c:v>
                </c:pt>
                <c:pt idx="1">
                  <c:v>Wald Bountiff</c:v>
                </c:pt>
                <c:pt idx="2">
                  <c:v>Female</c:v>
                </c:pt>
                <c:pt idx="3">
                  <c:v>Support</c:v>
                </c:pt>
                <c:pt idx="4">
                  <c:v>28974.03</c:v>
                </c:pt>
                <c:pt idx="5">
                  <c:v>25-Sep-19</c:v>
                </c:pt>
                <c:pt idx="6">
                  <c:v>1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/>
            <a:effectLst/>
            <a:sp3d/>
          </c:spPr>
          <c:val>
            <c:numRef>
              <c:f>Sheet1!$J$171:$M$171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2069.5735714285715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AA-EDEB-4FCD-9E3D-744E9A960740}"/>
            </c:ext>
          </c:extLst>
        </c:ser>
        <c:ser>
          <c:idx val="171"/>
          <c:order val="171"/>
          <c:tx>
            <c:strRef>
              <c:f>Sheet1!$A$172:$I$172</c:f>
              <c:strCache>
                <c:ptCount val="9"/>
                <c:pt idx="0">
                  <c:v>VT01323</c:v>
                </c:pt>
                <c:pt idx="1">
                  <c:v>Lissy McCoy</c:v>
                </c:pt>
                <c:pt idx="2">
                  <c:v>Female</c:v>
                </c:pt>
                <c:pt idx="3">
                  <c:v>Business Development</c:v>
                </c:pt>
                <c:pt idx="4">
                  <c:v>86233.83</c:v>
                </c:pt>
                <c:pt idx="5">
                  <c:v>29-Aug-19</c:v>
                </c:pt>
                <c:pt idx="6">
                  <c:v>1</c:v>
                </c:pt>
                <c:pt idx="7">
                  <c:v>Fixed Term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/>
            <a:effectLst/>
            <a:sp3d/>
          </c:spPr>
          <c:val>
            <c:numRef>
              <c:f>Sheet1!$J$172:$M$172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6159.5592857142856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AB-EDEB-4FCD-9E3D-744E9A960740}"/>
            </c:ext>
          </c:extLst>
        </c:ser>
        <c:ser>
          <c:idx val="172"/>
          <c:order val="172"/>
          <c:tx>
            <c:strRef>
              <c:f>Sheet1!$A$173:$I$173</c:f>
              <c:strCache>
                <c:ptCount val="9"/>
                <c:pt idx="0">
                  <c:v>SQ03350</c:v>
                </c:pt>
                <c:pt idx="1">
                  <c:v>Felice McMurty</c:v>
                </c:pt>
                <c:pt idx="2">
                  <c:v>Female</c:v>
                </c:pt>
                <c:pt idx="3">
                  <c:v>Product Management</c:v>
                </c:pt>
                <c:pt idx="4">
                  <c:v>66865.49</c:v>
                </c:pt>
                <c:pt idx="5">
                  <c:v>18-Feb-19</c:v>
                </c:pt>
                <c:pt idx="6">
                  <c:v>1</c:v>
                </c:pt>
                <c:pt idx="7">
                  <c:v>Permanent</c:v>
                </c:pt>
                <c:pt idx="8">
                  <c:v>Seattle, USA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/>
            <a:effectLst/>
            <a:sp3d/>
          </c:spPr>
          <c:val>
            <c:numRef>
              <c:f>Sheet1!$J$173:$M$173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4776.1064285714292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AC-EDEB-4FCD-9E3D-744E9A960740}"/>
            </c:ext>
          </c:extLst>
        </c:ser>
        <c:ser>
          <c:idx val="173"/>
          <c:order val="173"/>
          <c:tx>
            <c:strRef>
              <c:f>Sheet1!$A$174:$I$174</c:f>
              <c:strCache>
                <c:ptCount val="9"/>
                <c:pt idx="0">
                  <c:v>PR03886</c:v>
                </c:pt>
                <c:pt idx="1">
                  <c:v>Edd  MacKnockiter</c:v>
                </c:pt>
                <c:pt idx="2">
                  <c:v>Male</c:v>
                </c:pt>
                <c:pt idx="3">
                  <c:v>Accounting</c:v>
                </c:pt>
                <c:pt idx="4">
                  <c:v>119022.49</c:v>
                </c:pt>
                <c:pt idx="5">
                  <c:v>44431</c:v>
                </c:pt>
                <c:pt idx="6">
                  <c:v>1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/>
            <a:effectLst/>
            <a:sp3d/>
          </c:spPr>
          <c:val>
            <c:numRef>
              <c:f>Sheet1!$J$174:$M$174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8501.6064285714292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AD-EDEB-4FCD-9E3D-744E9A960740}"/>
            </c:ext>
          </c:extLst>
        </c:ser>
        <c:ser>
          <c:idx val="174"/>
          <c:order val="174"/>
          <c:tx>
            <c:strRef>
              <c:f>Sheet1!$A$175:$I$175</c:f>
              <c:strCache>
                <c:ptCount val="9"/>
                <c:pt idx="0">
                  <c:v>PR00746</c:v>
                </c:pt>
                <c:pt idx="1">
                  <c:v>Hogan Iles</c:v>
                </c:pt>
                <c:pt idx="2">
                  <c:v>Female</c:v>
                </c:pt>
                <c:pt idx="3">
                  <c:v>Accounting</c:v>
                </c:pt>
                <c:pt idx="4">
                  <c:v>114177.23</c:v>
                </c:pt>
                <c:pt idx="5">
                  <c:v>18-Mar-20</c:v>
                </c:pt>
                <c:pt idx="6">
                  <c:v>1</c:v>
                </c:pt>
                <c:pt idx="7">
                  <c:v>Permanent</c:v>
                </c:pt>
                <c:pt idx="8">
                  <c:v>Wellington, New Zealand</c:v>
                </c:pt>
              </c:strCache>
            </c:strRef>
          </c:tx>
          <c:spPr>
            <a:solidFill>
              <a:schemeClr val="accent1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Sheet1!$J$175:$M$175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8155.5164285714282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AE-EDEB-4FCD-9E3D-744E9A960740}"/>
            </c:ext>
          </c:extLst>
        </c:ser>
        <c:ser>
          <c:idx val="175"/>
          <c:order val="175"/>
          <c:tx>
            <c:strRef>
              <c:f>Sheet1!$A$176:$I$176</c:f>
              <c:strCache>
                <c:ptCount val="9"/>
                <c:pt idx="0">
                  <c:v>SQ03387</c:v>
                </c:pt>
                <c:pt idx="1">
                  <c:v>Robinia Scholling</c:v>
                </c:pt>
                <c:pt idx="2">
                  <c:v>Female</c:v>
                </c:pt>
                <c:pt idx="3">
                  <c:v>Human Resources</c:v>
                </c:pt>
                <c:pt idx="4">
                  <c:v>100731.95</c:v>
                </c:pt>
                <c:pt idx="5">
                  <c:v>Apr 15, 2020</c:v>
                </c:pt>
                <c:pt idx="6">
                  <c:v>1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solidFill>
              <a:schemeClr val="accent2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Sheet1!$J$176:$M$176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7195.1392857142855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AF-EDEB-4FCD-9E3D-744E9A960740}"/>
            </c:ext>
          </c:extLst>
        </c:ser>
        <c:ser>
          <c:idx val="176"/>
          <c:order val="176"/>
          <c:tx>
            <c:strRef>
              <c:f>Sheet1!$A$177:$I$177</c:f>
              <c:strCache>
                <c:ptCount val="9"/>
                <c:pt idx="0">
                  <c:v>SQ00105</c:v>
                </c:pt>
                <c:pt idx="1">
                  <c:v>Melisa Knott</c:v>
                </c:pt>
                <c:pt idx="2">
                  <c:v>Female</c:v>
                </c:pt>
                <c:pt idx="3">
                  <c:v>Training</c:v>
                </c:pt>
                <c:pt idx="4">
                  <c:v>86010.54</c:v>
                </c:pt>
                <c:pt idx="5">
                  <c:v>43164</c:v>
                </c:pt>
                <c:pt idx="6">
                  <c:v>1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3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Sheet1!$J$177:$M$177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6143.61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B0-EDEB-4FCD-9E3D-744E9A960740}"/>
            </c:ext>
          </c:extLst>
        </c:ser>
        <c:ser>
          <c:idx val="177"/>
          <c:order val="177"/>
          <c:tx>
            <c:strRef>
              <c:f>Sheet1!$A$178:$I$178</c:f>
              <c:strCache>
                <c:ptCount val="9"/>
                <c:pt idx="0">
                  <c:v>SQ02424</c:v>
                </c:pt>
                <c:pt idx="1">
                  <c:v>Novelia Pyffe</c:v>
                </c:pt>
                <c:pt idx="2">
                  <c:v>Male</c:v>
                </c:pt>
                <c:pt idx="3">
                  <c:v>Accounting</c:v>
                </c:pt>
                <c:pt idx="4">
                  <c:v>52270.22</c:v>
                </c:pt>
                <c:pt idx="5">
                  <c:v>43521</c:v>
                </c:pt>
                <c:pt idx="6">
                  <c:v>0.3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4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Sheet1!$J$178:$M$178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3733.5871428571431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B1-EDEB-4FCD-9E3D-744E9A960740}"/>
            </c:ext>
          </c:extLst>
        </c:ser>
        <c:ser>
          <c:idx val="178"/>
          <c:order val="178"/>
          <c:tx>
            <c:strRef>
              <c:f>Sheet1!$A$179:$I$179</c:f>
              <c:strCache>
                <c:ptCount val="9"/>
                <c:pt idx="0">
                  <c:v>VT01703</c:v>
                </c:pt>
                <c:pt idx="1">
                  <c:v>Abigael Basire</c:v>
                </c:pt>
                <c:pt idx="2">
                  <c:v>Male</c:v>
                </c:pt>
                <c:pt idx="3">
                  <c:v>Engineering</c:v>
                </c:pt>
                <c:pt idx="4">
                  <c:v>61624.77</c:v>
                </c:pt>
                <c:pt idx="5">
                  <c:v>43430</c:v>
                </c:pt>
                <c:pt idx="6">
                  <c:v>0.3</c:v>
                </c:pt>
                <c:pt idx="7">
                  <c:v>Fixed Term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5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Sheet1!$J$179:$M$179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4401.7692857142856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B2-EDEB-4FCD-9E3D-744E9A960740}"/>
            </c:ext>
          </c:extLst>
        </c:ser>
        <c:ser>
          <c:idx val="179"/>
          <c:order val="179"/>
          <c:tx>
            <c:strRef>
              <c:f>Sheet1!$A$180:$I$180</c:f>
              <c:strCache>
                <c:ptCount val="9"/>
                <c:pt idx="0">
                  <c:v>SQ02703</c:v>
                </c:pt>
                <c:pt idx="1">
                  <c:v>North Bertomeu</c:v>
                </c:pt>
                <c:pt idx="2">
                  <c:v>Female</c:v>
                </c:pt>
                <c:pt idx="3">
                  <c:v>Marketing</c:v>
                </c:pt>
                <c:pt idx="4">
                  <c:v>104903.79</c:v>
                </c:pt>
                <c:pt idx="5">
                  <c:v>3-Jul-19</c:v>
                </c:pt>
                <c:pt idx="6">
                  <c:v>1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6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Sheet1!$J$180:$M$180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7493.1278571428566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B3-EDEB-4FCD-9E3D-744E9A960740}"/>
            </c:ext>
          </c:extLst>
        </c:ser>
        <c:ser>
          <c:idx val="180"/>
          <c:order val="180"/>
          <c:tx>
            <c:strRef>
              <c:f>Sheet1!$A$181:$I$181</c:f>
              <c:strCache>
                <c:ptCount val="9"/>
                <c:pt idx="0">
                  <c:v>SQ03024</c:v>
                </c:pt>
                <c:pt idx="1">
                  <c:v>Inge Creer</c:v>
                </c:pt>
                <c:pt idx="2">
                  <c:v>Female</c:v>
                </c:pt>
                <c:pt idx="3">
                  <c:v>Services</c:v>
                </c:pt>
                <c:pt idx="4">
                  <c:v>69057.32</c:v>
                </c:pt>
                <c:pt idx="5">
                  <c:v>43390</c:v>
                </c:pt>
                <c:pt idx="6">
                  <c:v>1</c:v>
                </c:pt>
                <c:pt idx="7">
                  <c:v>Permanent</c:v>
                </c:pt>
                <c:pt idx="8">
                  <c:v>Wellington, New Zealand</c:v>
                </c:pt>
              </c:strCache>
            </c:strRef>
          </c:tx>
          <c:spPr>
            <a:solidFill>
              <a:schemeClr val="accent1">
                <a:lumMod val="80000"/>
              </a:schemeClr>
            </a:solidFill>
            <a:ln/>
            <a:effectLst/>
            <a:sp3d/>
          </c:spPr>
          <c:val>
            <c:numRef>
              <c:f>Sheet1!$J$181:$M$181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4932.6657142857148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B4-EDEB-4FCD-9E3D-744E9A960740}"/>
            </c:ext>
          </c:extLst>
        </c:ser>
        <c:ser>
          <c:idx val="181"/>
          <c:order val="181"/>
          <c:tx>
            <c:strRef>
              <c:f>Sheet1!$A$182:$I$182</c:f>
              <c:strCache>
                <c:ptCount val="9"/>
                <c:pt idx="0">
                  <c:v>TN00735</c:v>
                </c:pt>
                <c:pt idx="1">
                  <c:v>Caresa Christer</c:v>
                </c:pt>
                <c:pt idx="2">
                  <c:v>Male</c:v>
                </c:pt>
                <c:pt idx="3">
                  <c:v>Support</c:v>
                </c:pt>
                <c:pt idx="4">
                  <c:v>59258.19</c:v>
                </c:pt>
                <c:pt idx="5">
                  <c:v>43452</c:v>
                </c:pt>
                <c:pt idx="6">
                  <c:v>0.8</c:v>
                </c:pt>
                <c:pt idx="7">
                  <c:v>Permanent</c:v>
                </c:pt>
                <c:pt idx="8">
                  <c:v>Seattle, USA</c:v>
                </c:pt>
              </c:strCache>
            </c:strRef>
          </c:tx>
          <c:spPr>
            <a:solidFill>
              <a:schemeClr val="accent2">
                <a:lumMod val="80000"/>
              </a:schemeClr>
            </a:solidFill>
            <a:ln/>
            <a:effectLst/>
            <a:sp3d/>
          </c:spPr>
          <c:val>
            <c:numRef>
              <c:f>Sheet1!$J$182:$M$182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4232.7278571428569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B5-EDEB-4FCD-9E3D-744E9A960740}"/>
            </c:ext>
          </c:extLst>
        </c:ser>
        <c:ser>
          <c:idx val="182"/>
          <c:order val="182"/>
          <c:tx>
            <c:strRef>
              <c:f>Sheet1!$A$183:$I$183</c:f>
              <c:strCache>
                <c:ptCount val="9"/>
                <c:pt idx="0">
                  <c:v>VT04373</c:v>
                </c:pt>
                <c:pt idx="1">
                  <c:v>Edi  Hofton</c:v>
                </c:pt>
                <c:pt idx="2">
                  <c:v>Male</c:v>
                </c:pt>
                <c:pt idx="3">
                  <c:v>Research and Development</c:v>
                </c:pt>
                <c:pt idx="4">
                  <c:v>28160.79</c:v>
                </c:pt>
                <c:pt idx="5">
                  <c:v>29-Jan-18</c:v>
                </c:pt>
                <c:pt idx="6">
                  <c:v>1</c:v>
                </c:pt>
                <c:pt idx="7">
                  <c:v>Temporary</c:v>
                </c:pt>
                <c:pt idx="8">
                  <c:v>Remote</c:v>
                </c:pt>
              </c:strCache>
            </c:strRef>
          </c:tx>
          <c:spPr>
            <a:solidFill>
              <a:schemeClr val="accent3">
                <a:lumMod val="80000"/>
              </a:schemeClr>
            </a:solidFill>
            <a:ln/>
            <a:effectLst/>
            <a:sp3d/>
          </c:spPr>
          <c:val>
            <c:numRef>
              <c:f>Sheet1!$J$183:$M$183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2011.4850000000001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B6-EDEB-4FCD-9E3D-744E9A960740}"/>
            </c:ext>
          </c:extLst>
        </c:ser>
        <c:ser>
          <c:idx val="183"/>
          <c:order val="183"/>
          <c:tx>
            <c:strRef>
              <c:f>Sheet1!$A$184:$I$184</c:f>
              <c:strCache>
                <c:ptCount val="9"/>
                <c:pt idx="0">
                  <c:v>SQ03733</c:v>
                </c:pt>
                <c:pt idx="1">
                  <c:v>Revkah Antonacci</c:v>
                </c:pt>
                <c:pt idx="2">
                  <c:v>Male</c:v>
                </c:pt>
                <c:pt idx="3">
                  <c:v>NULL</c:v>
                </c:pt>
                <c:pt idx="4">
                  <c:v>109143.17</c:v>
                </c:pt>
                <c:pt idx="5">
                  <c:v>24-Apr-20</c:v>
                </c:pt>
                <c:pt idx="6">
                  <c:v>1</c:v>
                </c:pt>
                <c:pt idx="7">
                  <c:v>Permanent</c:v>
                </c:pt>
                <c:pt idx="8">
                  <c:v>Wellington, New Zealand</c:v>
                </c:pt>
              </c:strCache>
            </c:strRef>
          </c:tx>
          <c:spPr>
            <a:solidFill>
              <a:schemeClr val="accent4">
                <a:lumMod val="80000"/>
              </a:schemeClr>
            </a:solidFill>
            <a:ln/>
            <a:effectLst/>
            <a:sp3d/>
          </c:spPr>
          <c:val>
            <c:numRef>
              <c:f>Sheet1!$J$184:$M$184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7795.9407142857144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B7-EDEB-4FCD-9E3D-744E9A960740}"/>
            </c:ext>
          </c:extLst>
        </c:ser>
        <c:ser>
          <c:idx val="184"/>
          <c:order val="184"/>
          <c:tx>
            <c:strRef>
              <c:f>Sheet1!$A$185:$I$185</c:f>
              <c:strCache>
                <c:ptCount val="9"/>
                <c:pt idx="0">
                  <c:v>VT04467</c:v>
                </c:pt>
                <c:pt idx="1">
                  <c:v>Carolyn Attack </c:v>
                </c:pt>
                <c:pt idx="2">
                  <c:v>Female</c:v>
                </c:pt>
                <c:pt idx="3">
                  <c:v>Marketing</c:v>
                </c:pt>
                <c:pt idx="4">
                  <c:v>70755.5</c:v>
                </c:pt>
                <c:pt idx="5">
                  <c:v>16-Sep-20</c:v>
                </c:pt>
                <c:pt idx="6">
                  <c:v>0.8</c:v>
                </c:pt>
                <c:pt idx="7">
                  <c:v>Temporary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5">
                <a:lumMod val="80000"/>
              </a:schemeClr>
            </a:solidFill>
            <a:ln/>
            <a:effectLst/>
            <a:sp3d/>
          </c:spPr>
          <c:val>
            <c:numRef>
              <c:f>Sheet1!$J$185:$M$185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5053.9642857142853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B8-EDEB-4FCD-9E3D-744E9A960740}"/>
            </c:ext>
          </c:extLst>
        </c:ser>
        <c:ser>
          <c:idx val="185"/>
          <c:order val="185"/>
          <c:tx>
            <c:strRef>
              <c:f>Sheet1!$A$186:$I$186</c:f>
              <c:strCache>
                <c:ptCount val="9"/>
                <c:pt idx="0">
                  <c:v>VT03537</c:v>
                </c:pt>
                <c:pt idx="1">
                  <c:v>Renaldo Thomassin</c:v>
                </c:pt>
                <c:pt idx="2">
                  <c:v>Male</c:v>
                </c:pt>
                <c:pt idx="3">
                  <c:v>Business Development</c:v>
                </c:pt>
                <c:pt idx="4">
                  <c:v>73360.38</c:v>
                </c:pt>
                <c:pt idx="5">
                  <c:v>43972</c:v>
                </c:pt>
                <c:pt idx="6">
                  <c:v>1</c:v>
                </c:pt>
                <c:pt idx="7">
                  <c:v>Temporary</c:v>
                </c:pt>
                <c:pt idx="8">
                  <c:v>Remote</c:v>
                </c:pt>
              </c:strCache>
            </c:strRef>
          </c:tx>
          <c:spPr>
            <a:solidFill>
              <a:schemeClr val="accent6">
                <a:lumMod val="80000"/>
              </a:schemeClr>
            </a:solidFill>
            <a:ln/>
            <a:effectLst/>
            <a:sp3d/>
          </c:spPr>
          <c:val>
            <c:numRef>
              <c:f>Sheet1!$J$186:$M$186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5240.0271428571432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B9-EDEB-4FCD-9E3D-744E9A960740}"/>
            </c:ext>
          </c:extLst>
        </c:ser>
        <c:ser>
          <c:idx val="186"/>
          <c:order val="186"/>
          <c:tx>
            <c:strRef>
              <c:f>Sheet1!$A$187:$I$187</c:f>
              <c:strCache>
                <c:ptCount val="9"/>
                <c:pt idx="0">
                  <c:v>VT01610</c:v>
                </c:pt>
                <c:pt idx="1">
                  <c:v>Gilles Jaquet</c:v>
                </c:pt>
                <c:pt idx="2">
                  <c:v>Female</c:v>
                </c:pt>
                <c:pt idx="3">
                  <c:v>Accounting</c:v>
                </c:pt>
                <c:pt idx="4">
                  <c:v>76303.82</c:v>
                </c:pt>
                <c:pt idx="5">
                  <c:v>43458</c:v>
                </c:pt>
                <c:pt idx="6">
                  <c:v>1</c:v>
                </c:pt>
                <c:pt idx="7">
                  <c:v>Fixed Term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Sheet1!$J$187:$M$187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5450.2728571428579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BA-EDEB-4FCD-9E3D-744E9A960740}"/>
            </c:ext>
          </c:extLst>
        </c:ser>
        <c:ser>
          <c:idx val="187"/>
          <c:order val="187"/>
          <c:tx>
            <c:strRef>
              <c:f>Sheet1!$A$188:$I$188</c:f>
              <c:strCache>
                <c:ptCount val="9"/>
                <c:pt idx="0">
                  <c:v>PR02016</c:v>
                </c:pt>
                <c:pt idx="1">
                  <c:v>Iris  Wagg</c:v>
                </c:pt>
                <c:pt idx="2">
                  <c:v>Female</c:v>
                </c:pt>
                <c:pt idx="3">
                  <c:v>NULL</c:v>
                </c:pt>
                <c:pt idx="4">
                  <c:v>58861.19</c:v>
                </c:pt>
                <c:pt idx="5">
                  <c:v>8-Jul-19</c:v>
                </c:pt>
                <c:pt idx="6">
                  <c:v>1</c:v>
                </c:pt>
                <c:pt idx="7">
                  <c:v>Permanent</c:v>
                </c:pt>
                <c:pt idx="8">
                  <c:v>Columbus, USA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Sheet1!$J$188:$M$188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4204.3707142857147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BB-EDEB-4FCD-9E3D-744E9A960740}"/>
            </c:ext>
          </c:extLst>
        </c:ser>
        <c:ser>
          <c:idx val="188"/>
          <c:order val="188"/>
          <c:tx>
            <c:strRef>
              <c:f>Sheet1!$A$189:$I$189</c:f>
              <c:strCache>
                <c:ptCount val="9"/>
                <c:pt idx="0">
                  <c:v>VT04415</c:v>
                </c:pt>
                <c:pt idx="1">
                  <c:v>Malory Biles</c:v>
                </c:pt>
                <c:pt idx="2">
                  <c:v>Female</c:v>
                </c:pt>
                <c:pt idx="3">
                  <c:v>Training</c:v>
                </c:pt>
                <c:pt idx="4">
                  <c:v>58744.17</c:v>
                </c:pt>
                <c:pt idx="5">
                  <c:v>12-Mar-18</c:v>
                </c:pt>
                <c:pt idx="6">
                  <c:v>1</c:v>
                </c:pt>
                <c:pt idx="7">
                  <c:v>Temporary</c:v>
                </c:pt>
                <c:pt idx="8">
                  <c:v>Columbus, USA</c:v>
                </c:pt>
              </c:strCache>
            </c:strRef>
          </c:tx>
          <c:spPr>
            <a:solidFill>
              <a:schemeClr val="accent3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Sheet1!$J$189:$M$189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4196.0121428571429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BC-EDEB-4FCD-9E3D-744E9A960740}"/>
            </c:ext>
          </c:extLst>
        </c:ser>
        <c:ser>
          <c:idx val="189"/>
          <c:order val="189"/>
          <c:tx>
            <c:strRef>
              <c:f>Sheet1!$A$190:$I$190</c:f>
              <c:strCache>
                <c:ptCount val="9"/>
                <c:pt idx="0">
                  <c:v>TN04067</c:v>
                </c:pt>
                <c:pt idx="1">
                  <c:v>Lea Chaplin</c:v>
                </c:pt>
                <c:pt idx="2">
                  <c:v>Female</c:v>
                </c:pt>
                <c:pt idx="3">
                  <c:v>Human Resources</c:v>
                </c:pt>
                <c:pt idx="4">
                  <c:v>73488.68</c:v>
                </c:pt>
                <c:pt idx="5">
                  <c:v>15-Apr-19</c:v>
                </c:pt>
                <c:pt idx="6">
                  <c:v>1</c:v>
                </c:pt>
                <c:pt idx="7">
                  <c:v>Fixed Term</c:v>
                </c:pt>
                <c:pt idx="8">
                  <c:v>Seattle, USA</c:v>
                </c:pt>
              </c:strCache>
            </c:strRef>
          </c:tx>
          <c:spPr>
            <a:solidFill>
              <a:schemeClr val="accent4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Sheet1!$J$190:$M$190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5249.1914285714283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BD-EDEB-4FCD-9E3D-744E9A960740}"/>
            </c:ext>
          </c:extLst>
        </c:ser>
        <c:ser>
          <c:idx val="190"/>
          <c:order val="190"/>
          <c:tx>
            <c:strRef>
              <c:f>Sheet1!$A$191:$I$191</c:f>
              <c:strCache>
                <c:ptCount val="9"/>
                <c:pt idx="0">
                  <c:v>TN04175</c:v>
                </c:pt>
                <c:pt idx="1">
                  <c:v>Hinda Label </c:v>
                </c:pt>
                <c:pt idx="2">
                  <c:v>Female</c:v>
                </c:pt>
                <c:pt idx="3">
                  <c:v>Human Resources</c:v>
                </c:pt>
                <c:pt idx="4">
                  <c:v>92704.48</c:v>
                </c:pt>
                <c:pt idx="5">
                  <c:v>26-Nov-18</c:v>
                </c:pt>
                <c:pt idx="6">
                  <c:v>1</c:v>
                </c:pt>
                <c:pt idx="7">
                  <c:v>Fixed Term</c:v>
                </c:pt>
                <c:pt idx="8">
                  <c:v>Columbus, USA</c:v>
                </c:pt>
              </c:strCache>
            </c:strRef>
          </c:tx>
          <c:spPr>
            <a:solidFill>
              <a:schemeClr val="accent5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Sheet1!$J$191:$M$191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6621.7485714285713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BE-EDEB-4FCD-9E3D-744E9A960740}"/>
            </c:ext>
          </c:extLst>
        </c:ser>
        <c:ser>
          <c:idx val="191"/>
          <c:order val="191"/>
          <c:tx>
            <c:strRef>
              <c:f>Sheet1!$A$192:$I$192</c:f>
              <c:strCache>
                <c:ptCount val="9"/>
                <c:pt idx="0">
                  <c:v>VT00687</c:v>
                </c:pt>
                <c:pt idx="1">
                  <c:v>Adrianne Gave</c:v>
                </c:pt>
                <c:pt idx="2">
                  <c:v>Male</c:v>
                </c:pt>
                <c:pt idx="3">
                  <c:v>Engineering</c:v>
                </c:pt>
                <c:pt idx="4">
                  <c:v>78443.78</c:v>
                </c:pt>
                <c:pt idx="5">
                  <c:v>May 14, 2019</c:v>
                </c:pt>
                <c:pt idx="6">
                  <c:v>1</c:v>
                </c:pt>
                <c:pt idx="7">
                  <c:v>Fixed Term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Sheet1!$J$192:$M$192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5603.1271428571426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BF-EDEB-4FCD-9E3D-744E9A960740}"/>
            </c:ext>
          </c:extLst>
        </c:ser>
        <c:ser>
          <c:idx val="192"/>
          <c:order val="192"/>
          <c:tx>
            <c:strRef>
              <c:f>Sheet1!$A$193:$I$193</c:f>
              <c:strCache>
                <c:ptCount val="9"/>
                <c:pt idx="0">
                  <c:v>PR01269</c:v>
                </c:pt>
                <c:pt idx="1">
                  <c:v>Eleonore Airdrie</c:v>
                </c:pt>
                <c:pt idx="2">
                  <c:v>Female</c:v>
                </c:pt>
                <c:pt idx="3">
                  <c:v>Engineering</c:v>
                </c:pt>
                <c:pt idx="4">
                  <c:v>97105.19</c:v>
                </c:pt>
                <c:pt idx="5">
                  <c:v>44425</c:v>
                </c:pt>
                <c:pt idx="6">
                  <c:v>1</c:v>
                </c:pt>
                <c:pt idx="7">
                  <c:v>Permanent</c:v>
                </c:pt>
                <c:pt idx="8">
                  <c:v>Columbus, USA</c:v>
                </c:pt>
              </c:strCache>
            </c:strRef>
          </c:tx>
          <c:spPr>
            <a:solidFill>
              <a:schemeClr val="accent1">
                <a:lumMod val="50000"/>
              </a:schemeClr>
            </a:solidFill>
            <a:ln/>
            <a:effectLst/>
            <a:sp3d/>
          </c:spPr>
          <c:val>
            <c:numRef>
              <c:f>Sheet1!$J$193:$M$193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6936.085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C0-EDEB-4FCD-9E3D-744E9A960740}"/>
            </c:ext>
          </c:extLst>
        </c:ser>
        <c:ser>
          <c:idx val="193"/>
          <c:order val="193"/>
          <c:tx>
            <c:strRef>
              <c:f>Sheet1!$A$194:$I$194</c:f>
              <c:strCache>
                <c:ptCount val="9"/>
                <c:pt idx="0">
                  <c:v>TN00579</c:v>
                </c:pt>
                <c:pt idx="1">
                  <c:v>Rafaelita Blaksland </c:v>
                </c:pt>
                <c:pt idx="2">
                  <c:v>Female</c:v>
                </c:pt>
                <c:pt idx="3">
                  <c:v>Services</c:v>
                </c:pt>
                <c:pt idx="4">
                  <c:v>109163.39</c:v>
                </c:pt>
                <c:pt idx="5">
                  <c:v>44019</c:v>
                </c:pt>
                <c:pt idx="6">
                  <c:v>0.8</c:v>
                </c:pt>
                <c:pt idx="7">
                  <c:v>Permanent</c:v>
                </c:pt>
                <c:pt idx="8">
                  <c:v>Seattle, USA</c:v>
                </c:pt>
              </c:strCache>
            </c:strRef>
          </c:tx>
          <c:spPr>
            <a:solidFill>
              <a:schemeClr val="accent2">
                <a:lumMod val="50000"/>
              </a:schemeClr>
            </a:solidFill>
            <a:ln/>
            <a:effectLst/>
            <a:sp3d/>
          </c:spPr>
          <c:val>
            <c:numRef>
              <c:f>Sheet1!$J$194:$M$194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7797.3850000000002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C1-EDEB-4FCD-9E3D-744E9A960740}"/>
            </c:ext>
          </c:extLst>
        </c:ser>
        <c:ser>
          <c:idx val="194"/>
          <c:order val="194"/>
          <c:tx>
            <c:strRef>
              <c:f>Sheet1!$A$195:$I$195</c:f>
              <c:strCache>
                <c:ptCount val="9"/>
                <c:pt idx="0">
                  <c:v>TN03097</c:v>
                </c:pt>
                <c:pt idx="1">
                  <c:v>Bendite  Bloan</c:v>
                </c:pt>
                <c:pt idx="2">
                  <c:v>Male</c:v>
                </c:pt>
                <c:pt idx="3">
                  <c:v>Marketing</c:v>
                </c:pt>
                <c:pt idx="4">
                  <c:v>31816.57</c:v>
                </c:pt>
                <c:pt idx="5">
                  <c:v>1-Feb-19</c:v>
                </c:pt>
                <c:pt idx="6">
                  <c:v>0.3</c:v>
                </c:pt>
                <c:pt idx="7">
                  <c:v>Fixed Term</c:v>
                </c:pt>
                <c:pt idx="8">
                  <c:v>Remote</c:v>
                </c:pt>
              </c:strCache>
            </c:strRef>
          </c:tx>
          <c:spPr>
            <a:solidFill>
              <a:schemeClr val="accent3">
                <a:lumMod val="50000"/>
              </a:schemeClr>
            </a:solidFill>
            <a:ln/>
            <a:effectLst/>
            <a:sp3d/>
          </c:spPr>
          <c:val>
            <c:numRef>
              <c:f>Sheet1!$J$195:$M$195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2272.6121428571428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C2-EDEB-4FCD-9E3D-744E9A960740}"/>
            </c:ext>
          </c:extLst>
        </c:ser>
        <c:ser>
          <c:idx val="195"/>
          <c:order val="195"/>
          <c:tx>
            <c:strRef>
              <c:f>Sheet1!$A$196:$I$196</c:f>
              <c:strCache>
                <c:ptCount val="9"/>
                <c:pt idx="0">
                  <c:v>SQ02174</c:v>
                </c:pt>
                <c:pt idx="1">
                  <c:v>Sidoney Yitzhok</c:v>
                </c:pt>
                <c:pt idx="2">
                  <c:v>Female</c:v>
                </c:pt>
                <c:pt idx="3">
                  <c:v>NULL</c:v>
                </c:pt>
                <c:pt idx="4">
                  <c:v>118442.54</c:v>
                </c:pt>
                <c:pt idx="5">
                  <c:v>44193</c:v>
                </c:pt>
                <c:pt idx="6">
                  <c:v>1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solidFill>
              <a:schemeClr val="accent4">
                <a:lumMod val="50000"/>
              </a:schemeClr>
            </a:solidFill>
            <a:ln/>
            <a:effectLst/>
            <a:sp3d/>
          </c:spPr>
          <c:val>
            <c:numRef>
              <c:f>Sheet1!$J$196:$M$196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8460.1814285714281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C3-EDEB-4FCD-9E3D-744E9A960740}"/>
            </c:ext>
          </c:extLst>
        </c:ser>
        <c:ser>
          <c:idx val="196"/>
          <c:order val="196"/>
          <c:tx>
            <c:strRef>
              <c:f>Sheet1!$A$197:$I$197</c:f>
              <c:strCache>
                <c:ptCount val="9"/>
                <c:pt idx="0">
                  <c:v>PR02957</c:v>
                </c:pt>
                <c:pt idx="1">
                  <c:v>Vaughn Carvill</c:v>
                </c:pt>
                <c:pt idx="2">
                  <c:v>Female</c:v>
                </c:pt>
                <c:pt idx="3">
                  <c:v>Training</c:v>
                </c:pt>
                <c:pt idx="4">
                  <c:v>84745.93</c:v>
                </c:pt>
                <c:pt idx="5">
                  <c:v>30-Aug-19</c:v>
                </c:pt>
                <c:pt idx="6">
                  <c:v>1</c:v>
                </c:pt>
                <c:pt idx="7">
                  <c:v>Permanent</c:v>
                </c:pt>
                <c:pt idx="8">
                  <c:v>Wellington, New Zealand</c:v>
                </c:pt>
              </c:strCache>
            </c:strRef>
          </c:tx>
          <c:spPr>
            <a:solidFill>
              <a:schemeClr val="accent5">
                <a:lumMod val="50000"/>
              </a:schemeClr>
            </a:solidFill>
            <a:ln/>
            <a:effectLst/>
            <a:sp3d/>
          </c:spPr>
          <c:val>
            <c:numRef>
              <c:f>Sheet1!$J$197:$M$197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6053.2807142857137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C4-EDEB-4FCD-9E3D-744E9A960740}"/>
            </c:ext>
          </c:extLst>
        </c:ser>
        <c:bandFmts>
          <c:bandFmt>
            <c:idx val="0"/>
            <c:spPr>
              <a:solidFill>
                <a:schemeClr val="accent1"/>
              </a:solidFill>
              <a:ln/>
              <a:effectLst/>
              <a:sp3d/>
            </c:spPr>
          </c:bandFmt>
          <c:bandFmt>
            <c:idx val="1"/>
            <c:spPr>
              <a:solidFill>
                <a:schemeClr val="accent2"/>
              </a:solidFill>
              <a:ln/>
              <a:effectLst/>
              <a:sp3d/>
            </c:spPr>
          </c:bandFmt>
          <c:bandFmt>
            <c:idx val="2"/>
            <c:spPr>
              <a:solidFill>
                <a:schemeClr val="accent3"/>
              </a:solidFill>
              <a:ln/>
              <a:effectLst/>
              <a:sp3d/>
            </c:spPr>
          </c:bandFmt>
          <c:bandFmt>
            <c:idx val="3"/>
            <c:spPr>
              <a:solidFill>
                <a:schemeClr val="accent4"/>
              </a:solidFill>
              <a:ln/>
              <a:effectLst/>
              <a:sp3d/>
            </c:spPr>
          </c:bandFmt>
          <c:bandFmt>
            <c:idx val="4"/>
            <c:spPr>
              <a:solidFill>
                <a:schemeClr val="accent5"/>
              </a:solidFill>
              <a:ln/>
              <a:effectLst/>
              <a:sp3d/>
            </c:spPr>
          </c:bandFmt>
          <c:bandFmt>
            <c:idx val="5"/>
            <c:spPr>
              <a:solidFill>
                <a:schemeClr val="accent6"/>
              </a:solidFill>
              <a:ln/>
              <a:effectLst/>
              <a:sp3d/>
            </c:spPr>
          </c:bandFmt>
          <c:bandFmt>
            <c:idx val="6"/>
            <c:spPr>
              <a:solidFill>
                <a:schemeClr val="accent1">
                  <a:lumMod val="60000"/>
                </a:schemeClr>
              </a:solidFill>
              <a:ln/>
              <a:effectLst/>
              <a:sp3d/>
            </c:spPr>
          </c:bandFmt>
          <c:bandFmt>
            <c:idx val="7"/>
            <c:spPr>
              <a:solidFill>
                <a:schemeClr val="accent2">
                  <a:lumMod val="60000"/>
                </a:schemeClr>
              </a:solidFill>
              <a:ln/>
              <a:effectLst/>
              <a:sp3d/>
            </c:spPr>
          </c:bandFmt>
          <c:bandFmt>
            <c:idx val="8"/>
            <c:spPr>
              <a:solidFill>
                <a:schemeClr val="accent3">
                  <a:lumMod val="60000"/>
                </a:schemeClr>
              </a:solidFill>
              <a:ln/>
              <a:effectLst/>
              <a:sp3d/>
            </c:spPr>
          </c:bandFmt>
          <c:bandFmt>
            <c:idx val="9"/>
            <c:spPr>
              <a:solidFill>
                <a:schemeClr val="accent4">
                  <a:lumMod val="60000"/>
                </a:schemeClr>
              </a:solidFill>
              <a:ln/>
              <a:effectLst/>
              <a:sp3d/>
            </c:spPr>
          </c:bandFmt>
          <c:bandFmt>
            <c:idx val="10"/>
            <c:spPr>
              <a:solidFill>
                <a:schemeClr val="accent5">
                  <a:lumMod val="60000"/>
                </a:schemeClr>
              </a:solidFill>
              <a:ln/>
              <a:effectLst/>
              <a:sp3d/>
            </c:spPr>
          </c:bandFmt>
          <c:bandFmt>
            <c:idx val="11"/>
            <c:spPr>
              <a:solidFill>
                <a:schemeClr val="accent6">
                  <a:lumMod val="60000"/>
                </a:schemeClr>
              </a:solidFill>
              <a:ln/>
              <a:effectLst/>
              <a:sp3d/>
            </c:spPr>
          </c:bandFmt>
          <c:bandFmt>
            <c:idx val="12"/>
            <c:spPr>
              <a:solidFill>
                <a:schemeClr val="accent1">
                  <a:lumMod val="80000"/>
                  <a:lumOff val="20000"/>
                </a:schemeClr>
              </a:solidFill>
              <a:ln/>
              <a:effectLst/>
              <a:sp3d/>
            </c:spPr>
          </c:bandFmt>
          <c:bandFmt>
            <c:idx val="13"/>
            <c:spPr>
              <a:solidFill>
                <a:schemeClr val="accent2">
                  <a:lumMod val="80000"/>
                  <a:lumOff val="20000"/>
                </a:schemeClr>
              </a:solidFill>
              <a:ln/>
              <a:effectLst/>
              <a:sp3d/>
            </c:spPr>
          </c:bandFmt>
          <c:bandFmt>
            <c:idx val="14"/>
            <c:spPr>
              <a:solidFill>
                <a:schemeClr val="accent3">
                  <a:lumMod val="80000"/>
                  <a:lumOff val="20000"/>
                </a:schemeClr>
              </a:solidFill>
              <a:ln/>
              <a:effectLst/>
              <a:sp3d/>
            </c:spPr>
          </c:bandFmt>
        </c:bandFmts>
        <c:axId val="1570329983"/>
        <c:axId val="1570335263"/>
        <c:axId val="126208847"/>
      </c:surface3DChart>
      <c:catAx>
        <c:axId val="1570329983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70335263"/>
        <c:crosses val="autoZero"/>
        <c:auto val="1"/>
        <c:lblAlgn val="ctr"/>
        <c:lblOffset val="100"/>
        <c:noMultiLvlLbl val="0"/>
      </c:catAx>
      <c:valAx>
        <c:axId val="15703352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70329983"/>
        <c:crosses val="autoZero"/>
        <c:crossBetween val="midCat"/>
      </c:valAx>
      <c:serAx>
        <c:axId val="126208847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70335263"/>
        <c:crosses val="autoZero"/>
      </c:ser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surface3DChart>
        <c:wireframe val="0"/>
        <c:ser>
          <c:idx val="0"/>
          <c:order val="0"/>
          <c:tx>
            <c:strRef>
              <c:f>Sheet1!$A$1:$I$1</c:f>
              <c:strCache>
                <c:ptCount val="9"/>
                <c:pt idx="0">
                  <c:v>Emp ID</c:v>
                </c:pt>
                <c:pt idx="1">
                  <c:v>Name</c:v>
                </c:pt>
                <c:pt idx="2">
                  <c:v>Gender</c:v>
                </c:pt>
                <c:pt idx="3">
                  <c:v>Department</c:v>
                </c:pt>
                <c:pt idx="4">
                  <c:v>Salary</c:v>
                </c:pt>
                <c:pt idx="5">
                  <c:v>Start Date</c:v>
                </c:pt>
                <c:pt idx="6">
                  <c:v>FTE</c:v>
                </c:pt>
                <c:pt idx="7">
                  <c:v>Employee type</c:v>
                </c:pt>
                <c:pt idx="8">
                  <c:v>Work location</c:v>
                </c:pt>
              </c:strCache>
            </c:strRef>
          </c:tx>
          <c:spPr>
            <a:solidFill>
              <a:schemeClr val="accent1"/>
            </a:solidFill>
            <a:ln/>
            <a:effectLst/>
            <a:sp3d/>
          </c:spPr>
          <c:val>
            <c:numRef>
              <c:f>Sheet1!$J$1:$M$1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9C5-43A0-9F6B-5D59CD997DCF}"/>
            </c:ext>
          </c:extLst>
        </c:ser>
        <c:ser>
          <c:idx val="1"/>
          <c:order val="1"/>
          <c:tx>
            <c:strRef>
              <c:f>Sheet1!$A$2:$I$2</c:f>
              <c:strCache>
                <c:ptCount val="9"/>
                <c:pt idx="0">
                  <c:v>PR00147</c:v>
                </c:pt>
                <c:pt idx="1">
                  <c:v>Minerva Ricardot</c:v>
                </c:pt>
                <c:pt idx="2">
                  <c:v>Male</c:v>
                </c:pt>
                <c:pt idx="3">
                  <c:v>NULL</c:v>
                </c:pt>
                <c:pt idx="4">
                  <c:v>105468.7</c:v>
                </c:pt>
                <c:pt idx="5">
                  <c:v>12-Nov-18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2"/>
            </a:solidFill>
            <a:ln/>
            <a:effectLst/>
            <a:sp3d/>
          </c:spPr>
          <c:val>
            <c:numRef>
              <c:f>Sheet1!$J$2:$M$2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7533.4785714285708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9C5-43A0-9F6B-5D59CD997DCF}"/>
            </c:ext>
          </c:extLst>
        </c:ser>
        <c:ser>
          <c:idx val="2"/>
          <c:order val="2"/>
          <c:tx>
            <c:strRef>
              <c:f>Sheet1!$A$3:$I$3</c:f>
              <c:strCache>
                <c:ptCount val="9"/>
                <c:pt idx="0">
                  <c:v>PR04686</c:v>
                </c:pt>
                <c:pt idx="1">
                  <c:v>Oona Donan</c:v>
                </c:pt>
                <c:pt idx="2">
                  <c:v>Female</c:v>
                </c:pt>
                <c:pt idx="3">
                  <c:v>Business Development</c:v>
                </c:pt>
                <c:pt idx="4">
                  <c:v>88360.79</c:v>
                </c:pt>
                <c:pt idx="5">
                  <c:v>43710</c:v>
                </c:pt>
                <c:pt idx="6">
                  <c:v>1</c:v>
                </c:pt>
                <c:pt idx="7">
                  <c:v>Permanent</c:v>
                </c:pt>
                <c:pt idx="8">
                  <c:v>Seattle, USA</c:v>
                </c:pt>
              </c:strCache>
            </c:strRef>
          </c:tx>
          <c:spPr>
            <a:solidFill>
              <a:schemeClr val="accent3"/>
            </a:solidFill>
            <a:ln/>
            <a:effectLst/>
            <a:sp3d/>
          </c:spPr>
          <c:val>
            <c:numRef>
              <c:f>Sheet1!$J$3:$M$3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6311.4849999999997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9C5-43A0-9F6B-5D59CD997DCF}"/>
            </c:ext>
          </c:extLst>
        </c:ser>
        <c:ser>
          <c:idx val="3"/>
          <c:order val="3"/>
          <c:tx>
            <c:strRef>
              <c:f>Sheet1!$A$4:$I$4</c:f>
              <c:strCache>
                <c:ptCount val="9"/>
                <c:pt idx="0">
                  <c:v>SQ04612</c:v>
                </c:pt>
                <c:pt idx="1">
                  <c:v>Mick Spraberry</c:v>
                </c:pt>
                <c:pt idx="2">
                  <c:v>Female</c:v>
                </c:pt>
                <c:pt idx="3">
                  <c:v>Services</c:v>
                </c:pt>
                <c:pt idx="4">
                  <c:v>85879.23</c:v>
                </c:pt>
                <c:pt idx="5">
                  <c:v>43902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4"/>
            </a:solidFill>
            <a:ln/>
            <a:effectLst/>
            <a:sp3d/>
          </c:spPr>
          <c:val>
            <c:numRef>
              <c:f>Sheet1!$J$4:$M$4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6134.2307142857144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9C5-43A0-9F6B-5D59CD997DCF}"/>
            </c:ext>
          </c:extLst>
        </c:ser>
        <c:ser>
          <c:idx val="4"/>
          <c:order val="4"/>
          <c:tx>
            <c:strRef>
              <c:f>Sheet1!$A$5:$I$5</c:f>
              <c:strCache>
                <c:ptCount val="9"/>
                <c:pt idx="0">
                  <c:v>VT01803</c:v>
                </c:pt>
                <c:pt idx="1">
                  <c:v>Freddy Linford</c:v>
                </c:pt>
                <c:pt idx="2">
                  <c:v>Female</c:v>
                </c:pt>
                <c:pt idx="3">
                  <c:v>Training</c:v>
                </c:pt>
                <c:pt idx="4">
                  <c:v>93128.34</c:v>
                </c:pt>
                <c:pt idx="5">
                  <c:v>Mar 5, 2018</c:v>
                </c:pt>
                <c:pt idx="6">
                  <c:v>1</c:v>
                </c:pt>
                <c:pt idx="7">
                  <c:v>Fixed Term</c:v>
                </c:pt>
                <c:pt idx="8">
                  <c:v>Seattle, USA</c:v>
                </c:pt>
              </c:strCache>
            </c:strRef>
          </c:tx>
          <c:spPr>
            <a:solidFill>
              <a:schemeClr val="accent5"/>
            </a:solidFill>
            <a:ln/>
            <a:effectLst/>
            <a:sp3d/>
          </c:spPr>
          <c:val>
            <c:numRef>
              <c:f>Sheet1!$J$5:$M$5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6652.0242857142857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9C5-43A0-9F6B-5D59CD997DCF}"/>
            </c:ext>
          </c:extLst>
        </c:ser>
        <c:ser>
          <c:idx val="5"/>
          <c:order val="5"/>
          <c:tx>
            <c:strRef>
              <c:f>Sheet1!$A$6:$I$6</c:f>
              <c:strCache>
                <c:ptCount val="9"/>
                <c:pt idx="0">
                  <c:v>TN02749</c:v>
                </c:pt>
                <c:pt idx="1">
                  <c:v>Mackenzie Hannis</c:v>
                </c:pt>
                <c:pt idx="2">
                  <c:v>Female</c:v>
                </c:pt>
                <c:pt idx="3">
                  <c:v>Training</c:v>
                </c:pt>
                <c:pt idx="4">
                  <c:v>57002.02</c:v>
                </c:pt>
                <c:pt idx="5">
                  <c:v>2-Apr-18</c:v>
                </c:pt>
                <c:pt idx="6">
                  <c:v>0.7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6"/>
            </a:solidFill>
            <a:ln/>
            <a:effectLst/>
            <a:sp3d/>
          </c:spPr>
          <c:val>
            <c:numRef>
              <c:f>Sheet1!$J$6:$M$6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4071.5728571428567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09C5-43A0-9F6B-5D59CD997DCF}"/>
            </c:ext>
          </c:extLst>
        </c:ser>
        <c:ser>
          <c:idx val="6"/>
          <c:order val="6"/>
          <c:tx>
            <c:strRef>
              <c:f>Sheet1!$A$7:$I$7</c:f>
              <c:strCache>
                <c:ptCount val="9"/>
                <c:pt idx="0">
                  <c:v>SQ00144</c:v>
                </c:pt>
                <c:pt idx="1">
                  <c:v>Collen Dunbleton</c:v>
                </c:pt>
                <c:pt idx="2">
                  <c:v>Male</c:v>
                </c:pt>
                <c:pt idx="3">
                  <c:v>Engineering</c:v>
                </c:pt>
                <c:pt idx="4">
                  <c:v>118976.16</c:v>
                </c:pt>
                <c:pt idx="5">
                  <c:v>Oct 16, 2020</c:v>
                </c:pt>
                <c:pt idx="6">
                  <c:v>1</c:v>
                </c:pt>
                <c:pt idx="7">
                  <c:v>Permanent</c:v>
                </c:pt>
                <c:pt idx="8">
                  <c:v>Wellington, New Zealand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/>
            <a:effectLst/>
            <a:sp3d/>
          </c:spPr>
          <c:val>
            <c:numRef>
              <c:f>Sheet1!$J$7:$M$7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8498.2971428571436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09C5-43A0-9F6B-5D59CD997DCF}"/>
            </c:ext>
          </c:extLst>
        </c:ser>
        <c:ser>
          <c:idx val="7"/>
          <c:order val="7"/>
          <c:tx>
            <c:strRef>
              <c:f>Sheet1!$A$8:$I$8</c:f>
              <c:strCache>
                <c:ptCount val="9"/>
                <c:pt idx="0">
                  <c:v>PR04601</c:v>
                </c:pt>
                <c:pt idx="1">
                  <c:v>Nananne Gehringer</c:v>
                </c:pt>
                <c:pt idx="3">
                  <c:v>Support</c:v>
                </c:pt>
                <c:pt idx="4">
                  <c:v>104802.63</c:v>
                </c:pt>
                <c:pt idx="5">
                  <c:v>44502</c:v>
                </c:pt>
                <c:pt idx="6">
                  <c:v>1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/>
            <a:effectLst/>
            <a:sp3d/>
          </c:spPr>
          <c:val>
            <c:numRef>
              <c:f>Sheet1!$J$8:$M$8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7485.9021428571432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09C5-43A0-9F6B-5D59CD997DCF}"/>
            </c:ext>
          </c:extLst>
        </c:ser>
        <c:ser>
          <c:idx val="8"/>
          <c:order val="8"/>
          <c:tx>
            <c:strRef>
              <c:f>Sheet1!$A$9:$I$9</c:f>
              <c:strCache>
                <c:ptCount val="9"/>
                <c:pt idx="0">
                  <c:v>SQ01854</c:v>
                </c:pt>
                <c:pt idx="1">
                  <c:v>Jessica Callcott</c:v>
                </c:pt>
                <c:pt idx="2">
                  <c:v>Female</c:v>
                </c:pt>
                <c:pt idx="3">
                  <c:v>Marketing</c:v>
                </c:pt>
                <c:pt idx="4">
                  <c:v>66017.18</c:v>
                </c:pt>
                <c:pt idx="5">
                  <c:v>43643</c:v>
                </c:pt>
                <c:pt idx="6">
                  <c:v>0.9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/>
            <a:effectLst/>
            <a:sp3d/>
          </c:spPr>
          <c:val>
            <c:numRef>
              <c:f>Sheet1!$J$9:$M$9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4715.5128571428568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09C5-43A0-9F6B-5D59CD997DCF}"/>
            </c:ext>
          </c:extLst>
        </c:ser>
        <c:ser>
          <c:idx val="9"/>
          <c:order val="9"/>
          <c:tx>
            <c:strRef>
              <c:f>Sheet1!$A$10:$I$10</c:f>
              <c:strCache>
                <c:ptCount val="9"/>
                <c:pt idx="0">
                  <c:v>SQ00612</c:v>
                </c:pt>
                <c:pt idx="1">
                  <c:v> Leena Bruckshaw</c:v>
                </c:pt>
                <c:pt idx="2">
                  <c:v>Male</c:v>
                </c:pt>
                <c:pt idx="3">
                  <c:v>Research and Development</c:v>
                </c:pt>
                <c:pt idx="4">
                  <c:v>74279.01</c:v>
                </c:pt>
                <c:pt idx="5">
                  <c:v>43466</c:v>
                </c:pt>
                <c:pt idx="6">
                  <c:v>1</c:v>
                </c:pt>
                <c:pt idx="7">
                  <c:v>Permanent</c:v>
                </c:pt>
                <c:pt idx="8">
                  <c:v>Wellington, New Zealand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/>
            <a:effectLst/>
            <a:sp3d/>
          </c:spPr>
          <c:val>
            <c:numRef>
              <c:f>Sheet1!$J$10:$M$10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5305.6435714285708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09C5-43A0-9F6B-5D59CD997DCF}"/>
            </c:ext>
          </c:extLst>
        </c:ser>
        <c:ser>
          <c:idx val="10"/>
          <c:order val="10"/>
          <c:tx>
            <c:strRef>
              <c:f>Sheet1!$A$11:$I$11</c:f>
              <c:strCache>
                <c:ptCount val="9"/>
                <c:pt idx="0">
                  <c:v>PR00419</c:v>
                </c:pt>
                <c:pt idx="1">
                  <c:v>Billi Fellgate</c:v>
                </c:pt>
                <c:pt idx="2">
                  <c:v>Female</c:v>
                </c:pt>
                <c:pt idx="3">
                  <c:v>Business Development</c:v>
                </c:pt>
                <c:pt idx="4">
                  <c:v>68980.52</c:v>
                </c:pt>
                <c:pt idx="5">
                  <c:v>43494</c:v>
                </c:pt>
                <c:pt idx="6">
                  <c:v>0.8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/>
            <a:effectLst/>
            <a:sp3d/>
          </c:spPr>
          <c:val>
            <c:numRef>
              <c:f>Sheet1!$J$11:$M$11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4927.18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09C5-43A0-9F6B-5D59CD997DCF}"/>
            </c:ext>
          </c:extLst>
        </c:ser>
        <c:ser>
          <c:idx val="11"/>
          <c:order val="11"/>
          <c:tx>
            <c:strRef>
              <c:f>Sheet1!$A$12:$I$12</c:f>
              <c:strCache>
                <c:ptCount val="9"/>
                <c:pt idx="0">
                  <c:v>VT00578</c:v>
                </c:pt>
                <c:pt idx="1">
                  <c:v>Magnum Locksley</c:v>
                </c:pt>
                <c:pt idx="2">
                  <c:v>Female</c:v>
                </c:pt>
                <c:pt idx="3">
                  <c:v>Services</c:v>
                </c:pt>
                <c:pt idx="4">
                  <c:v>42314.39</c:v>
                </c:pt>
                <c:pt idx="5">
                  <c:v>Oct 18, 2021</c:v>
                </c:pt>
                <c:pt idx="6">
                  <c:v>1</c:v>
                </c:pt>
                <c:pt idx="7">
                  <c:v>Fixed Term</c:v>
                </c:pt>
                <c:pt idx="8">
                  <c:v>Remote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/>
            <a:effectLst/>
            <a:sp3d/>
          </c:spPr>
          <c:val>
            <c:numRef>
              <c:f>Sheet1!$J$12:$M$12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3022.4564285714287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09C5-43A0-9F6B-5D59CD997DCF}"/>
            </c:ext>
          </c:extLst>
        </c:ser>
        <c:ser>
          <c:idx val="12"/>
          <c:order val="12"/>
          <c:tx>
            <c:strRef>
              <c:f>Sheet1!$A$13:$I$13</c:f>
              <c:strCache>
                <c:ptCount val="9"/>
                <c:pt idx="0">
                  <c:v>TN01281</c:v>
                </c:pt>
                <c:pt idx="1">
                  <c:v>Cletus McGarahan </c:v>
                </c:pt>
                <c:pt idx="2">
                  <c:v>Female</c:v>
                </c:pt>
                <c:pt idx="3">
                  <c:v>Engineering</c:v>
                </c:pt>
                <c:pt idx="4">
                  <c:v>114425.19</c:v>
                </c:pt>
                <c:pt idx="5">
                  <c:v>27-Jan-20</c:v>
                </c:pt>
                <c:pt idx="6">
                  <c:v>1</c:v>
                </c:pt>
                <c:pt idx="7">
                  <c:v>Permanent</c:v>
                </c:pt>
                <c:pt idx="8">
                  <c:v>Wellington, New Zealand</c:v>
                </c:pt>
              </c:strCache>
            </c:strRef>
          </c:tx>
          <c:spPr>
            <a:solidFill>
              <a:schemeClr val="accent1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Sheet1!$J$13:$M$13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8173.2278571428569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09C5-43A0-9F6B-5D59CD997DCF}"/>
            </c:ext>
          </c:extLst>
        </c:ser>
        <c:ser>
          <c:idx val="13"/>
          <c:order val="13"/>
          <c:tx>
            <c:strRef>
              <c:f>Sheet1!$A$14:$I$14</c:f>
              <c:strCache>
                <c:ptCount val="9"/>
                <c:pt idx="0">
                  <c:v>PR04473</c:v>
                </c:pt>
                <c:pt idx="1">
                  <c:v> Wyn Treadger</c:v>
                </c:pt>
                <c:pt idx="2">
                  <c:v>Female</c:v>
                </c:pt>
                <c:pt idx="3">
                  <c:v>Business Development</c:v>
                </c:pt>
                <c:pt idx="4">
                  <c:v>69192.85</c:v>
                </c:pt>
                <c:pt idx="5">
                  <c:v>19-Apr-21</c:v>
                </c:pt>
                <c:pt idx="6">
                  <c:v>1</c:v>
                </c:pt>
                <c:pt idx="7">
                  <c:v>Permanent</c:v>
                </c:pt>
                <c:pt idx="8">
                  <c:v>Columbus, USA</c:v>
                </c:pt>
              </c:strCache>
            </c:strRef>
          </c:tx>
          <c:spPr>
            <a:solidFill>
              <a:schemeClr val="accent2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Sheet1!$J$14:$M$14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4942.346428571429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09C5-43A0-9F6B-5D59CD997DCF}"/>
            </c:ext>
          </c:extLst>
        </c:ser>
        <c:ser>
          <c:idx val="14"/>
          <c:order val="14"/>
          <c:tx>
            <c:strRef>
              <c:f>Sheet1!$A$15:$I$15</c:f>
              <c:strCache>
                <c:ptCount val="9"/>
                <c:pt idx="0">
                  <c:v>VT02417</c:v>
                </c:pt>
                <c:pt idx="1">
                  <c:v>Evangelina Lergan</c:v>
                </c:pt>
                <c:pt idx="2">
                  <c:v>Male</c:v>
                </c:pt>
                <c:pt idx="3">
                  <c:v>Support</c:v>
                </c:pt>
                <c:pt idx="4">
                  <c:v>61214.26</c:v>
                </c:pt>
                <c:pt idx="5">
                  <c:v>12-Mar-18</c:v>
                </c:pt>
                <c:pt idx="6">
                  <c:v>1</c:v>
                </c:pt>
                <c:pt idx="7">
                  <c:v>Temporary</c:v>
                </c:pt>
                <c:pt idx="8">
                  <c:v>Auckland, New Zealand</c:v>
                </c:pt>
              </c:strCache>
            </c:strRef>
          </c:tx>
          <c:spPr>
            <a:solidFill>
              <a:schemeClr val="accent3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Sheet1!$J$15:$M$15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4372.4471428571433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09C5-43A0-9F6B-5D59CD997DCF}"/>
            </c:ext>
          </c:extLst>
        </c:ser>
        <c:ser>
          <c:idx val="15"/>
          <c:order val="15"/>
          <c:tx>
            <c:strRef>
              <c:f>Sheet1!$A$16:$I$16</c:f>
              <c:strCache>
                <c:ptCount val="9"/>
                <c:pt idx="0">
                  <c:v>SQ00691</c:v>
                </c:pt>
                <c:pt idx="1">
                  <c:v>Verla Timmis</c:v>
                </c:pt>
                <c:pt idx="2">
                  <c:v>Male</c:v>
                </c:pt>
                <c:pt idx="3">
                  <c:v>Support</c:v>
                </c:pt>
                <c:pt idx="4">
                  <c:v>54137.05</c:v>
                </c:pt>
                <c:pt idx="5">
                  <c:v>25-Oct-19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4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Sheet1!$J$16:$M$16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3866.9321428571429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F-09C5-43A0-9F6B-5D59CD997DCF}"/>
            </c:ext>
          </c:extLst>
        </c:ser>
        <c:ser>
          <c:idx val="16"/>
          <c:order val="16"/>
          <c:tx>
            <c:strRef>
              <c:f>Sheet1!$A$17:$I$17</c:f>
              <c:strCache>
                <c:ptCount val="9"/>
                <c:pt idx="0">
                  <c:v>TN00214</c:v>
                </c:pt>
                <c:pt idx="1">
                  <c:v>Jo-anne Gobeau</c:v>
                </c:pt>
                <c:pt idx="2">
                  <c:v>Female</c:v>
                </c:pt>
                <c:pt idx="3">
                  <c:v>Training</c:v>
                </c:pt>
                <c:pt idx="4">
                  <c:v>37902.35</c:v>
                </c:pt>
                <c:pt idx="5">
                  <c:v>Dec 24, 2019</c:v>
                </c:pt>
                <c:pt idx="6">
                  <c:v>1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5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Sheet1!$J$17:$M$17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2707.3107142857143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09C5-43A0-9F6B-5D59CD997DCF}"/>
            </c:ext>
          </c:extLst>
        </c:ser>
        <c:ser>
          <c:idx val="17"/>
          <c:order val="17"/>
          <c:tx>
            <c:strRef>
              <c:f>Sheet1!$A$18:$I$18</c:f>
              <c:strCache>
                <c:ptCount val="9"/>
                <c:pt idx="0">
                  <c:v>VT02539</c:v>
                </c:pt>
                <c:pt idx="1">
                  <c:v>Devinne Tuny</c:v>
                </c:pt>
                <c:pt idx="2">
                  <c:v>Male</c:v>
                </c:pt>
                <c:pt idx="3">
                  <c:v>Engineering</c:v>
                </c:pt>
                <c:pt idx="4">
                  <c:v>39969.72</c:v>
                </c:pt>
                <c:pt idx="5">
                  <c:v>10-Dec-18</c:v>
                </c:pt>
                <c:pt idx="6">
                  <c:v>1</c:v>
                </c:pt>
                <c:pt idx="7">
                  <c:v>Temporary</c:v>
                </c:pt>
                <c:pt idx="8">
                  <c:v>Columbus, USA</c:v>
                </c:pt>
              </c:strCache>
            </c:strRef>
          </c:tx>
          <c:spPr>
            <a:solidFill>
              <a:schemeClr val="accent6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Sheet1!$J$18:$M$18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2854.98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09C5-43A0-9F6B-5D59CD997DCF}"/>
            </c:ext>
          </c:extLst>
        </c:ser>
        <c:ser>
          <c:idx val="18"/>
          <c:order val="18"/>
          <c:tx>
            <c:strRef>
              <c:f>Sheet1!$A$19:$I$19</c:f>
              <c:strCache>
                <c:ptCount val="9"/>
                <c:pt idx="0">
                  <c:v>SQ04598</c:v>
                </c:pt>
                <c:pt idx="1">
                  <c:v>Pearla  Beteriss</c:v>
                </c:pt>
                <c:pt idx="2">
                  <c:v>Male</c:v>
                </c:pt>
                <c:pt idx="3">
                  <c:v>Services</c:v>
                </c:pt>
                <c:pt idx="4">
                  <c:v>69913.39</c:v>
                </c:pt>
                <c:pt idx="5">
                  <c:v>43584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1">
                <a:lumMod val="80000"/>
              </a:schemeClr>
            </a:solidFill>
            <a:ln/>
            <a:effectLst/>
            <a:sp3d/>
          </c:spPr>
          <c:val>
            <c:numRef>
              <c:f>Sheet1!$J$19:$M$19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4993.8135714285718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09C5-43A0-9F6B-5D59CD997DCF}"/>
            </c:ext>
          </c:extLst>
        </c:ser>
        <c:ser>
          <c:idx val="19"/>
          <c:order val="19"/>
          <c:tx>
            <c:strRef>
              <c:f>Sheet1!$A$20:$I$20</c:f>
              <c:strCache>
                <c:ptCount val="9"/>
                <c:pt idx="0">
                  <c:v>TN00464</c:v>
                </c:pt>
                <c:pt idx="1">
                  <c:v>Maritsa Marusic</c:v>
                </c:pt>
                <c:pt idx="2">
                  <c:v>Male</c:v>
                </c:pt>
                <c:pt idx="3">
                  <c:v>Research and Development</c:v>
                </c:pt>
                <c:pt idx="4">
                  <c:v>52748.63</c:v>
                </c:pt>
                <c:pt idx="5">
                  <c:v>27-Jan-20</c:v>
                </c:pt>
                <c:pt idx="6">
                  <c:v>1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2">
                <a:lumMod val="80000"/>
              </a:schemeClr>
            </a:solidFill>
            <a:ln/>
            <a:effectLst/>
            <a:sp3d/>
          </c:spPr>
          <c:val>
            <c:numRef>
              <c:f>Sheet1!$J$20:$M$20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3767.7592857142854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3-09C5-43A0-9F6B-5D59CD997DCF}"/>
            </c:ext>
          </c:extLst>
        </c:ser>
        <c:ser>
          <c:idx val="20"/>
          <c:order val="20"/>
          <c:tx>
            <c:strRef>
              <c:f>Sheet1!$A$21:$I$21</c:f>
              <c:strCache>
                <c:ptCount val="9"/>
                <c:pt idx="0">
                  <c:v>PR00893</c:v>
                </c:pt>
                <c:pt idx="1">
                  <c:v>Daisie McNeice</c:v>
                </c:pt>
                <c:pt idx="2">
                  <c:v>Male</c:v>
                </c:pt>
                <c:pt idx="3">
                  <c:v>Human Resources</c:v>
                </c:pt>
                <c:pt idx="4">
                  <c:v>50310.09</c:v>
                </c:pt>
                <c:pt idx="5">
                  <c:v>44285</c:v>
                </c:pt>
                <c:pt idx="6">
                  <c:v>0.4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3">
                <a:lumMod val="80000"/>
              </a:schemeClr>
            </a:solidFill>
            <a:ln/>
            <a:effectLst/>
            <a:sp3d/>
          </c:spPr>
          <c:val>
            <c:numRef>
              <c:f>Sheet1!$J$21:$M$21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3593.5778571428568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09C5-43A0-9F6B-5D59CD997DCF}"/>
            </c:ext>
          </c:extLst>
        </c:ser>
        <c:ser>
          <c:idx val="21"/>
          <c:order val="21"/>
          <c:tx>
            <c:strRef>
              <c:f>Sheet1!$A$22:$I$22</c:f>
              <c:strCache>
                <c:ptCount val="9"/>
                <c:pt idx="0">
                  <c:v>PR00882</c:v>
                </c:pt>
                <c:pt idx="1">
                  <c:v> Jill Shipsey</c:v>
                </c:pt>
                <c:pt idx="2">
                  <c:v>Male</c:v>
                </c:pt>
                <c:pt idx="3">
                  <c:v>Accounting</c:v>
                </c:pt>
                <c:pt idx="4">
                  <c:v>52963.65</c:v>
                </c:pt>
                <c:pt idx="5">
                  <c:v>44288</c:v>
                </c:pt>
                <c:pt idx="6">
                  <c:v>0.3</c:v>
                </c:pt>
                <c:pt idx="7">
                  <c:v>Permanent</c:v>
                </c:pt>
                <c:pt idx="8">
                  <c:v>Columbus, USA</c:v>
                </c:pt>
              </c:strCache>
            </c:strRef>
          </c:tx>
          <c:spPr>
            <a:solidFill>
              <a:schemeClr val="accent4">
                <a:lumMod val="80000"/>
              </a:schemeClr>
            </a:solidFill>
            <a:ln/>
            <a:effectLst/>
            <a:sp3d/>
          </c:spPr>
          <c:val>
            <c:numRef>
              <c:f>Sheet1!$J$22:$M$22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3783.1178571428572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5-09C5-43A0-9F6B-5D59CD997DCF}"/>
            </c:ext>
          </c:extLst>
        </c:ser>
        <c:ser>
          <c:idx val="22"/>
          <c:order val="22"/>
          <c:tx>
            <c:strRef>
              <c:f>Sheet1!$A$23:$I$23</c:f>
              <c:strCache>
                <c:ptCount val="9"/>
                <c:pt idx="0">
                  <c:v>PR03445</c:v>
                </c:pt>
                <c:pt idx="1">
                  <c:v>Myrle Prandoni</c:v>
                </c:pt>
                <c:pt idx="2">
                  <c:v>Male</c:v>
                </c:pt>
                <c:pt idx="3">
                  <c:v>Sales</c:v>
                </c:pt>
                <c:pt idx="4">
                  <c:v>62195.47</c:v>
                </c:pt>
                <c:pt idx="5">
                  <c:v>26-Aug-21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5">
                <a:lumMod val="80000"/>
              </a:schemeClr>
            </a:solidFill>
            <a:ln/>
            <a:effectLst/>
            <a:sp3d/>
          </c:spPr>
          <c:val>
            <c:numRef>
              <c:f>Sheet1!$J$23:$M$23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4442.5335714285711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6-09C5-43A0-9F6B-5D59CD997DCF}"/>
            </c:ext>
          </c:extLst>
        </c:ser>
        <c:ser>
          <c:idx val="23"/>
          <c:order val="23"/>
          <c:tx>
            <c:strRef>
              <c:f>Sheet1!$A$24:$I$24</c:f>
              <c:strCache>
                <c:ptCount val="9"/>
                <c:pt idx="0">
                  <c:v>TN03416</c:v>
                </c:pt>
                <c:pt idx="1">
                  <c:v>Seward Kubera</c:v>
                </c:pt>
                <c:pt idx="2">
                  <c:v>Male</c:v>
                </c:pt>
                <c:pt idx="3">
                  <c:v>Engineering</c:v>
                </c:pt>
                <c:pt idx="4">
                  <c:v>43329.22</c:v>
                </c:pt>
                <c:pt idx="5">
                  <c:v>43809</c:v>
                </c:pt>
                <c:pt idx="6">
                  <c:v>0.5</c:v>
                </c:pt>
                <c:pt idx="7">
                  <c:v>Fixed Term</c:v>
                </c:pt>
                <c:pt idx="8">
                  <c:v>Remote</c:v>
                </c:pt>
              </c:strCache>
            </c:strRef>
          </c:tx>
          <c:spPr>
            <a:solidFill>
              <a:schemeClr val="accent6">
                <a:lumMod val="80000"/>
              </a:schemeClr>
            </a:solidFill>
            <a:ln/>
            <a:effectLst/>
            <a:sp3d/>
          </c:spPr>
          <c:val>
            <c:numRef>
              <c:f>Sheet1!$J$24:$M$24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3094.9442857142858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7-09C5-43A0-9F6B-5D59CD997DCF}"/>
            </c:ext>
          </c:extLst>
        </c:ser>
        <c:ser>
          <c:idx val="24"/>
          <c:order val="24"/>
          <c:tx>
            <c:strRef>
              <c:f>Sheet1!$A$25:$I$25</c:f>
              <c:strCache>
                <c:ptCount val="9"/>
                <c:pt idx="0">
                  <c:v>TN00890</c:v>
                </c:pt>
                <c:pt idx="1">
                  <c:v>Dean Biggam</c:v>
                </c:pt>
                <c:pt idx="2">
                  <c:v>Female</c:v>
                </c:pt>
                <c:pt idx="3">
                  <c:v>Training</c:v>
                </c:pt>
                <c:pt idx="4">
                  <c:v>71570.99</c:v>
                </c:pt>
                <c:pt idx="5">
                  <c:v>22-Feb-21</c:v>
                </c:pt>
                <c:pt idx="6">
                  <c:v>0.5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Sheet1!$J$25:$M$25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5112.2135714285714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8-09C5-43A0-9F6B-5D59CD997DCF}"/>
            </c:ext>
          </c:extLst>
        </c:ser>
        <c:ser>
          <c:idx val="25"/>
          <c:order val="25"/>
          <c:tx>
            <c:strRef>
              <c:f>Sheet1!$A$26:$I$26</c:f>
              <c:strCache>
                <c:ptCount val="9"/>
                <c:pt idx="0">
                  <c:v>VT04137</c:v>
                </c:pt>
                <c:pt idx="1">
                  <c:v>Marissa Infante</c:v>
                </c:pt>
                <c:pt idx="3">
                  <c:v>Training</c:v>
                </c:pt>
                <c:pt idx="4">
                  <c:v>78840.23</c:v>
                </c:pt>
                <c:pt idx="5">
                  <c:v>43633</c:v>
                </c:pt>
                <c:pt idx="6">
                  <c:v>1</c:v>
                </c:pt>
                <c:pt idx="7">
                  <c:v>Temporary</c:v>
                </c:pt>
                <c:pt idx="8">
                  <c:v>Remote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Sheet1!$J$26:$M$26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5631.4449999999997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9-09C5-43A0-9F6B-5D59CD997DCF}"/>
            </c:ext>
          </c:extLst>
        </c:ser>
        <c:ser>
          <c:idx val="26"/>
          <c:order val="26"/>
          <c:tx>
            <c:strRef>
              <c:f>Sheet1!$A$27:$I$27</c:f>
              <c:strCache>
                <c:ptCount val="9"/>
                <c:pt idx="0">
                  <c:v>PR02603</c:v>
                </c:pt>
                <c:pt idx="1">
                  <c:v>Daisie Dahlman</c:v>
                </c:pt>
                <c:pt idx="2">
                  <c:v>Female</c:v>
                </c:pt>
                <c:pt idx="3">
                  <c:v>Human Resources</c:v>
                </c:pt>
                <c:pt idx="4">
                  <c:v>61994.76</c:v>
                </c:pt>
                <c:pt idx="5">
                  <c:v>43794</c:v>
                </c:pt>
                <c:pt idx="6">
                  <c:v>0.3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3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Sheet1!$J$27:$M$27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4428.1971428571433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A-09C5-43A0-9F6B-5D59CD997DCF}"/>
            </c:ext>
          </c:extLst>
        </c:ser>
        <c:ser>
          <c:idx val="27"/>
          <c:order val="27"/>
          <c:tx>
            <c:strRef>
              <c:f>Sheet1!$A$28:$I$28</c:f>
              <c:strCache>
                <c:ptCount val="9"/>
                <c:pt idx="0">
                  <c:v>PR03158</c:v>
                </c:pt>
                <c:pt idx="1">
                  <c:v>Danica Nayshe</c:v>
                </c:pt>
                <c:pt idx="2">
                  <c:v>Female</c:v>
                </c:pt>
                <c:pt idx="3">
                  <c:v>Services</c:v>
                </c:pt>
                <c:pt idx="4">
                  <c:v>89690.38</c:v>
                </c:pt>
                <c:pt idx="5">
                  <c:v>43206</c:v>
                </c:pt>
                <c:pt idx="6">
                  <c:v>1</c:v>
                </c:pt>
                <c:pt idx="7">
                  <c:v>Permanent</c:v>
                </c:pt>
                <c:pt idx="8">
                  <c:v>Wellington, New Zealand</c:v>
                </c:pt>
              </c:strCache>
            </c:strRef>
          </c:tx>
          <c:spPr>
            <a:solidFill>
              <a:schemeClr val="accent4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Sheet1!$J$28:$M$28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6406.4557142857147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B-09C5-43A0-9F6B-5D59CD997DCF}"/>
            </c:ext>
          </c:extLst>
        </c:ser>
        <c:ser>
          <c:idx val="28"/>
          <c:order val="28"/>
          <c:tx>
            <c:strRef>
              <c:f>Sheet1!$A$29:$I$29</c:f>
              <c:strCache>
                <c:ptCount val="9"/>
                <c:pt idx="0">
                  <c:v>PR02288</c:v>
                </c:pt>
                <c:pt idx="1">
                  <c:v>Althea  Bronger</c:v>
                </c:pt>
                <c:pt idx="2">
                  <c:v>Male</c:v>
                </c:pt>
                <c:pt idx="3">
                  <c:v>Product Management</c:v>
                </c:pt>
                <c:pt idx="4">
                  <c:v>104335.04</c:v>
                </c:pt>
                <c:pt idx="5">
                  <c:v>43874</c:v>
                </c:pt>
                <c:pt idx="6">
                  <c:v>1</c:v>
                </c:pt>
                <c:pt idx="7">
                  <c:v>Permanent</c:v>
                </c:pt>
                <c:pt idx="8">
                  <c:v>Columbus, USA</c:v>
                </c:pt>
              </c:strCache>
            </c:strRef>
          </c:tx>
          <c:spPr>
            <a:solidFill>
              <a:schemeClr val="accent5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Sheet1!$J$29:$M$29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7452.5028571428566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C-09C5-43A0-9F6B-5D59CD997DCF}"/>
            </c:ext>
          </c:extLst>
        </c:ser>
        <c:ser>
          <c:idx val="29"/>
          <c:order val="29"/>
          <c:tx>
            <c:strRef>
              <c:f>Sheet1!$A$30:$I$30</c:f>
              <c:strCache>
                <c:ptCount val="9"/>
                <c:pt idx="0">
                  <c:v>VT03849</c:v>
                </c:pt>
                <c:pt idx="1">
                  <c:v>Leonidas Cavaney</c:v>
                </c:pt>
                <c:pt idx="2">
                  <c:v>Male</c:v>
                </c:pt>
                <c:pt idx="3">
                  <c:v>Accounting</c:v>
                </c:pt>
                <c:pt idx="4">
                  <c:v>52246.29</c:v>
                </c:pt>
                <c:pt idx="5">
                  <c:v>18-Apr-19</c:v>
                </c:pt>
                <c:pt idx="6">
                  <c:v>1</c:v>
                </c:pt>
                <c:pt idx="7">
                  <c:v>Temporary</c:v>
                </c:pt>
                <c:pt idx="8">
                  <c:v>Wellington, New Zealand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Sheet1!$J$30:$M$30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3731.877857142857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D-09C5-43A0-9F6B-5D59CD997DCF}"/>
            </c:ext>
          </c:extLst>
        </c:ser>
        <c:ser>
          <c:idx val="30"/>
          <c:order val="30"/>
          <c:tx>
            <c:strRef>
              <c:f>Sheet1!$A$31:$I$31</c:f>
              <c:strCache>
                <c:ptCount val="9"/>
                <c:pt idx="0">
                  <c:v>SQ01395</c:v>
                </c:pt>
                <c:pt idx="1">
                  <c:v>Dennison Crosswaite</c:v>
                </c:pt>
                <c:pt idx="2">
                  <c:v>Male</c:v>
                </c:pt>
                <c:pt idx="3">
                  <c:v>Legal</c:v>
                </c:pt>
                <c:pt idx="4">
                  <c:v>90697.67</c:v>
                </c:pt>
                <c:pt idx="5">
                  <c:v>44221</c:v>
                </c:pt>
                <c:pt idx="6">
                  <c:v>0.8</c:v>
                </c:pt>
                <c:pt idx="7">
                  <c:v>Permanent</c:v>
                </c:pt>
                <c:pt idx="8">
                  <c:v>Seattle, USA</c:v>
                </c:pt>
              </c:strCache>
            </c:strRef>
          </c:tx>
          <c:spPr>
            <a:solidFill>
              <a:schemeClr val="accent1">
                <a:lumMod val="50000"/>
              </a:schemeClr>
            </a:solidFill>
            <a:ln/>
            <a:effectLst/>
            <a:sp3d/>
          </c:spPr>
          <c:val>
            <c:numRef>
              <c:f>Sheet1!$J$31:$M$31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6478.4049999999997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E-09C5-43A0-9F6B-5D59CD997DCF}"/>
            </c:ext>
          </c:extLst>
        </c:ser>
        <c:ser>
          <c:idx val="31"/>
          <c:order val="31"/>
          <c:tx>
            <c:strRef>
              <c:f>Sheet1!$A$32:$I$32</c:f>
              <c:strCache>
                <c:ptCount val="9"/>
                <c:pt idx="0">
                  <c:v>SQ02559</c:v>
                </c:pt>
                <c:pt idx="1">
                  <c:v>Aldrich  Glenny</c:v>
                </c:pt>
                <c:pt idx="2">
                  <c:v>Male</c:v>
                </c:pt>
                <c:pt idx="3">
                  <c:v>Business Development</c:v>
                </c:pt>
                <c:pt idx="4">
                  <c:v>90884.32</c:v>
                </c:pt>
                <c:pt idx="5">
                  <c:v>27-Dec-19</c:v>
                </c:pt>
                <c:pt idx="6">
                  <c:v>1</c:v>
                </c:pt>
                <c:pt idx="7">
                  <c:v>Permanent</c:v>
                </c:pt>
                <c:pt idx="8">
                  <c:v>Columbus, USA</c:v>
                </c:pt>
              </c:strCache>
            </c:strRef>
          </c:tx>
          <c:spPr>
            <a:solidFill>
              <a:schemeClr val="accent2">
                <a:lumMod val="50000"/>
              </a:schemeClr>
            </a:solidFill>
            <a:ln/>
            <a:effectLst/>
            <a:sp3d/>
          </c:spPr>
          <c:val>
            <c:numRef>
              <c:f>Sheet1!$J$32:$M$32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6491.7371428571432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F-09C5-43A0-9F6B-5D59CD997DCF}"/>
            </c:ext>
          </c:extLst>
        </c:ser>
        <c:ser>
          <c:idx val="32"/>
          <c:order val="32"/>
          <c:tx>
            <c:strRef>
              <c:f>Sheet1!$A$33:$I$33</c:f>
              <c:strCache>
                <c:ptCount val="9"/>
                <c:pt idx="0">
                  <c:v>VT04627</c:v>
                </c:pt>
                <c:pt idx="1">
                  <c:v>Yvette  Bett</c:v>
                </c:pt>
                <c:pt idx="2">
                  <c:v>Male</c:v>
                </c:pt>
                <c:pt idx="3">
                  <c:v>Human Resources</c:v>
                </c:pt>
                <c:pt idx="4">
                  <c:v>76320.44</c:v>
                </c:pt>
                <c:pt idx="5">
                  <c:v>44383</c:v>
                </c:pt>
                <c:pt idx="6">
                  <c:v>0.8</c:v>
                </c:pt>
                <c:pt idx="7">
                  <c:v>Temporary</c:v>
                </c:pt>
                <c:pt idx="8">
                  <c:v>Remote</c:v>
                </c:pt>
              </c:strCache>
            </c:strRef>
          </c:tx>
          <c:spPr>
            <a:solidFill>
              <a:schemeClr val="accent3">
                <a:lumMod val="50000"/>
              </a:schemeClr>
            </a:solidFill>
            <a:ln/>
            <a:effectLst/>
            <a:sp3d/>
          </c:spPr>
          <c:val>
            <c:numRef>
              <c:f>Sheet1!$J$33:$M$33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5451.46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0-09C5-43A0-9F6B-5D59CD997DCF}"/>
            </c:ext>
          </c:extLst>
        </c:ser>
        <c:ser>
          <c:idx val="33"/>
          <c:order val="33"/>
          <c:tx>
            <c:strRef>
              <c:f>Sheet1!$A$34:$I$34</c:f>
              <c:strCache>
                <c:ptCount val="9"/>
                <c:pt idx="0">
                  <c:v>VT03537</c:v>
                </c:pt>
                <c:pt idx="1">
                  <c:v>Renaldo Thomassin</c:v>
                </c:pt>
                <c:pt idx="2">
                  <c:v>Male</c:v>
                </c:pt>
                <c:pt idx="3">
                  <c:v>Business Development</c:v>
                </c:pt>
                <c:pt idx="4">
                  <c:v>73360.38</c:v>
                </c:pt>
                <c:pt idx="5">
                  <c:v>43972</c:v>
                </c:pt>
                <c:pt idx="6">
                  <c:v>1</c:v>
                </c:pt>
                <c:pt idx="7">
                  <c:v>Temporary</c:v>
                </c:pt>
                <c:pt idx="8">
                  <c:v>Remote</c:v>
                </c:pt>
              </c:strCache>
            </c:strRef>
          </c:tx>
          <c:spPr>
            <a:solidFill>
              <a:schemeClr val="accent4">
                <a:lumMod val="50000"/>
              </a:schemeClr>
            </a:solidFill>
            <a:ln/>
            <a:effectLst/>
            <a:sp3d/>
          </c:spPr>
          <c:val>
            <c:numRef>
              <c:f>Sheet1!$J$34:$M$34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5240.0271428571432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1-09C5-43A0-9F6B-5D59CD997DCF}"/>
            </c:ext>
          </c:extLst>
        </c:ser>
        <c:ser>
          <c:idx val="34"/>
          <c:order val="34"/>
          <c:tx>
            <c:strRef>
              <c:f>Sheet1!$A$35:$I$35</c:f>
              <c:strCache>
                <c:ptCount val="9"/>
                <c:pt idx="0">
                  <c:v>PR01951</c:v>
                </c:pt>
                <c:pt idx="1">
                  <c:v>Aloise MacCathay </c:v>
                </c:pt>
                <c:pt idx="2">
                  <c:v>Male</c:v>
                </c:pt>
                <c:pt idx="3">
                  <c:v>NULL</c:v>
                </c:pt>
                <c:pt idx="5">
                  <c:v>Aug 12, 2020</c:v>
                </c:pt>
                <c:pt idx="6">
                  <c:v>0.7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solidFill>
              <a:schemeClr val="accent5">
                <a:lumMod val="50000"/>
              </a:schemeClr>
            </a:solidFill>
            <a:ln/>
            <a:effectLst/>
            <a:sp3d/>
          </c:spPr>
          <c:val>
            <c:numRef>
              <c:f>Sheet1!$J$35:$M$35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2-09C5-43A0-9F6B-5D59CD997DCF}"/>
            </c:ext>
          </c:extLst>
        </c:ser>
        <c:ser>
          <c:idx val="35"/>
          <c:order val="35"/>
          <c:tx>
            <c:strRef>
              <c:f>Sheet1!$A$36:$I$36</c:f>
              <c:strCache>
                <c:ptCount val="9"/>
                <c:pt idx="0">
                  <c:v>PR01662</c:v>
                </c:pt>
                <c:pt idx="1">
                  <c:v>Genevra Friday</c:v>
                </c:pt>
                <c:pt idx="2">
                  <c:v>Female</c:v>
                </c:pt>
                <c:pt idx="3">
                  <c:v>Research and Development</c:v>
                </c:pt>
                <c:pt idx="4">
                  <c:v>50449.46</c:v>
                </c:pt>
                <c:pt idx="5">
                  <c:v>14-Nov-18</c:v>
                </c:pt>
                <c:pt idx="6">
                  <c:v>0.8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solidFill>
              <a:schemeClr val="accent6">
                <a:lumMod val="50000"/>
              </a:schemeClr>
            </a:solidFill>
            <a:ln/>
            <a:effectLst/>
            <a:sp3d/>
          </c:spPr>
          <c:val>
            <c:numRef>
              <c:f>Sheet1!$J$36:$M$36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3603.5328571428572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3-09C5-43A0-9F6B-5D59CD997DCF}"/>
            </c:ext>
          </c:extLst>
        </c:ser>
        <c:ser>
          <c:idx val="36"/>
          <c:order val="36"/>
          <c:tx>
            <c:strRef>
              <c:f>Sheet1!$A$37:$I$37</c:f>
              <c:strCache>
                <c:ptCount val="9"/>
                <c:pt idx="0">
                  <c:v>VT02313</c:v>
                </c:pt>
                <c:pt idx="1">
                  <c:v>Thekla Lynnett</c:v>
                </c:pt>
                <c:pt idx="2">
                  <c:v>Male</c:v>
                </c:pt>
                <c:pt idx="3">
                  <c:v>Training</c:v>
                </c:pt>
                <c:pt idx="4">
                  <c:v>53949.26</c:v>
                </c:pt>
                <c:pt idx="5">
                  <c:v>43808</c:v>
                </c:pt>
                <c:pt idx="6">
                  <c:v>1</c:v>
                </c:pt>
                <c:pt idx="7">
                  <c:v>Temporary</c:v>
                </c:pt>
                <c:pt idx="8">
                  <c:v>Columbus, USA</c:v>
                </c:pt>
              </c:strCache>
            </c:strRef>
          </c:tx>
          <c:spPr>
            <a:solidFill>
              <a:schemeClr val="accent1">
                <a:lumMod val="70000"/>
                <a:lumOff val="30000"/>
              </a:schemeClr>
            </a:solidFill>
            <a:ln/>
            <a:effectLst/>
            <a:sp3d/>
          </c:spPr>
          <c:val>
            <c:numRef>
              <c:f>Sheet1!$J$37:$M$37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3853.5185714285717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4-09C5-43A0-9F6B-5D59CD997DCF}"/>
            </c:ext>
          </c:extLst>
        </c:ser>
        <c:ser>
          <c:idx val="37"/>
          <c:order val="37"/>
          <c:tx>
            <c:strRef>
              <c:f>Sheet1!$A$38:$I$38</c:f>
              <c:strCache>
                <c:ptCount val="9"/>
                <c:pt idx="0">
                  <c:v>SQ01620</c:v>
                </c:pt>
                <c:pt idx="1">
                  <c:v>Westbrook Brandino</c:v>
                </c:pt>
                <c:pt idx="2">
                  <c:v>Male</c:v>
                </c:pt>
                <c:pt idx="3">
                  <c:v>Legal</c:v>
                </c:pt>
                <c:pt idx="4">
                  <c:v>113616.23</c:v>
                </c:pt>
                <c:pt idx="5">
                  <c:v>43255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2">
                <a:lumMod val="70000"/>
                <a:lumOff val="30000"/>
              </a:schemeClr>
            </a:solidFill>
            <a:ln/>
            <a:effectLst/>
            <a:sp3d/>
          </c:spPr>
          <c:val>
            <c:numRef>
              <c:f>Sheet1!$J$38:$M$38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8115.4449999999997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5-09C5-43A0-9F6B-5D59CD997DCF}"/>
            </c:ext>
          </c:extLst>
        </c:ser>
        <c:ser>
          <c:idx val="38"/>
          <c:order val="38"/>
          <c:tx>
            <c:strRef>
              <c:f>Sheet1!$A$39:$I$39</c:f>
              <c:strCache>
                <c:ptCount val="9"/>
                <c:pt idx="0">
                  <c:v>VT04681</c:v>
                </c:pt>
                <c:pt idx="1">
                  <c:v>Nickolai  Artin</c:v>
                </c:pt>
                <c:pt idx="2">
                  <c:v>Female</c:v>
                </c:pt>
                <c:pt idx="3">
                  <c:v>Product Management</c:v>
                </c:pt>
                <c:pt idx="4">
                  <c:v>110906.35</c:v>
                </c:pt>
                <c:pt idx="5">
                  <c:v>Nov 30, 2018</c:v>
                </c:pt>
                <c:pt idx="6">
                  <c:v>1</c:v>
                </c:pt>
                <c:pt idx="7">
                  <c:v>Temporary</c:v>
                </c:pt>
                <c:pt idx="8">
                  <c:v>Wellington, New Zealand</c:v>
                </c:pt>
              </c:strCache>
            </c:strRef>
          </c:tx>
          <c:spPr>
            <a:solidFill>
              <a:schemeClr val="accent3">
                <a:lumMod val="70000"/>
                <a:lumOff val="30000"/>
              </a:schemeClr>
            </a:solidFill>
            <a:ln/>
            <a:effectLst/>
            <a:sp3d/>
          </c:spPr>
          <c:val>
            <c:numRef>
              <c:f>Sheet1!$J$39:$M$39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7921.8821428571437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6-09C5-43A0-9F6B-5D59CD997DCF}"/>
            </c:ext>
          </c:extLst>
        </c:ser>
        <c:ser>
          <c:idx val="39"/>
          <c:order val="39"/>
          <c:tx>
            <c:strRef>
              <c:f>Sheet1!$A$40:$I$40</c:f>
              <c:strCache>
                <c:ptCount val="9"/>
                <c:pt idx="0">
                  <c:v>TN04246</c:v>
                </c:pt>
                <c:pt idx="1">
                  <c:v>Shaylyn Ransbury </c:v>
                </c:pt>
                <c:pt idx="2">
                  <c:v>Female</c:v>
                </c:pt>
                <c:pt idx="3">
                  <c:v>Support</c:v>
                </c:pt>
                <c:pt idx="4">
                  <c:v>100371.31</c:v>
                </c:pt>
                <c:pt idx="5">
                  <c:v>44067</c:v>
                </c:pt>
                <c:pt idx="6">
                  <c:v>0.8</c:v>
                </c:pt>
                <c:pt idx="7">
                  <c:v>Fixed Term</c:v>
                </c:pt>
                <c:pt idx="8">
                  <c:v>Auckland, New Zealand</c:v>
                </c:pt>
              </c:strCache>
            </c:strRef>
          </c:tx>
          <c:spPr>
            <a:solidFill>
              <a:schemeClr val="accent4">
                <a:lumMod val="70000"/>
                <a:lumOff val="30000"/>
              </a:schemeClr>
            </a:solidFill>
            <a:ln/>
            <a:effectLst/>
            <a:sp3d/>
          </c:spPr>
          <c:val>
            <c:numRef>
              <c:f>Sheet1!$J$40:$M$40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7169.3792857142853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7-09C5-43A0-9F6B-5D59CD997DCF}"/>
            </c:ext>
          </c:extLst>
        </c:ser>
        <c:ser>
          <c:idx val="40"/>
          <c:order val="40"/>
          <c:tx>
            <c:strRef>
              <c:f>Sheet1!$A$41:$I$41</c:f>
              <c:strCache>
                <c:ptCount val="9"/>
                <c:pt idx="0">
                  <c:v>TN02570</c:v>
                </c:pt>
                <c:pt idx="1">
                  <c:v>Grady Rochelle</c:v>
                </c:pt>
                <c:pt idx="2">
                  <c:v>Female</c:v>
                </c:pt>
                <c:pt idx="3">
                  <c:v>Accounting</c:v>
                </c:pt>
                <c:pt idx="4">
                  <c:v>69163.39</c:v>
                </c:pt>
                <c:pt idx="5">
                  <c:v>43397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5">
                <a:lumMod val="70000"/>
                <a:lumOff val="30000"/>
              </a:schemeClr>
            </a:solidFill>
            <a:ln/>
            <a:effectLst/>
            <a:sp3d/>
          </c:spPr>
          <c:val>
            <c:numRef>
              <c:f>Sheet1!$J$41:$M$41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4940.2421428571424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8-09C5-43A0-9F6B-5D59CD997DCF}"/>
            </c:ext>
          </c:extLst>
        </c:ser>
        <c:ser>
          <c:idx val="41"/>
          <c:order val="41"/>
          <c:tx>
            <c:strRef>
              <c:f>Sheet1!$A$42:$I$42</c:f>
              <c:strCache>
                <c:ptCount val="9"/>
                <c:pt idx="0">
                  <c:v>VT02801</c:v>
                </c:pt>
                <c:pt idx="1">
                  <c:v>Shellysheldon Mahady</c:v>
                </c:pt>
                <c:pt idx="2">
                  <c:v>Male</c:v>
                </c:pt>
                <c:pt idx="3">
                  <c:v>Training</c:v>
                </c:pt>
                <c:pt idx="4">
                  <c:v>114691.03</c:v>
                </c:pt>
                <c:pt idx="5">
                  <c:v>27-Jul-20</c:v>
                </c:pt>
                <c:pt idx="6">
                  <c:v>1</c:v>
                </c:pt>
                <c:pt idx="7">
                  <c:v>Temporary</c:v>
                </c:pt>
                <c:pt idx="8">
                  <c:v>Wellington, New Zealand</c:v>
                </c:pt>
              </c:strCache>
            </c:strRef>
          </c:tx>
          <c:spPr>
            <a:solidFill>
              <a:schemeClr val="accent6">
                <a:lumMod val="70000"/>
                <a:lumOff val="30000"/>
              </a:schemeClr>
            </a:solidFill>
            <a:ln/>
            <a:effectLst/>
            <a:sp3d/>
          </c:spPr>
          <c:val>
            <c:numRef>
              <c:f>Sheet1!$J$42:$M$42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8192.216428571428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9-09C5-43A0-9F6B-5D59CD997DCF}"/>
            </c:ext>
          </c:extLst>
        </c:ser>
        <c:ser>
          <c:idx val="42"/>
          <c:order val="42"/>
          <c:tx>
            <c:strRef>
              <c:f>Sheet1!$A$43:$I$43</c:f>
              <c:strCache>
                <c:ptCount val="9"/>
                <c:pt idx="0">
                  <c:v>SQ01177</c:v>
                </c:pt>
                <c:pt idx="1">
                  <c:v>Riccardo Hagan</c:v>
                </c:pt>
                <c:pt idx="2">
                  <c:v>Male</c:v>
                </c:pt>
                <c:pt idx="3">
                  <c:v>Human Resources</c:v>
                </c:pt>
                <c:pt idx="4">
                  <c:v>86556.96</c:v>
                </c:pt>
                <c:pt idx="5">
                  <c:v>30-Sep-20</c:v>
                </c:pt>
                <c:pt idx="6">
                  <c:v>1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1">
                <a:lumMod val="70000"/>
              </a:schemeClr>
            </a:solidFill>
            <a:ln/>
            <a:effectLst/>
            <a:sp3d/>
          </c:spPr>
          <c:val>
            <c:numRef>
              <c:f>Sheet1!$J$43:$M$43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6182.64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A-09C5-43A0-9F6B-5D59CD997DCF}"/>
            </c:ext>
          </c:extLst>
        </c:ser>
        <c:ser>
          <c:idx val="43"/>
          <c:order val="43"/>
          <c:tx>
            <c:strRef>
              <c:f>Sheet1!$A$44:$I$44</c:f>
              <c:strCache>
                <c:ptCount val="9"/>
                <c:pt idx="0">
                  <c:v>VT01740</c:v>
                </c:pt>
                <c:pt idx="1">
                  <c:v>Ginger  Myott</c:v>
                </c:pt>
                <c:pt idx="2">
                  <c:v>Female</c:v>
                </c:pt>
                <c:pt idx="3">
                  <c:v>Services</c:v>
                </c:pt>
                <c:pt idx="4">
                  <c:v>31172.77</c:v>
                </c:pt>
                <c:pt idx="5">
                  <c:v>19-Jul-19</c:v>
                </c:pt>
                <c:pt idx="6">
                  <c:v>1</c:v>
                </c:pt>
                <c:pt idx="7">
                  <c:v>Fixed Term</c:v>
                </c:pt>
                <c:pt idx="8">
                  <c:v>Remote</c:v>
                </c:pt>
              </c:strCache>
            </c:strRef>
          </c:tx>
          <c:spPr>
            <a:solidFill>
              <a:schemeClr val="accent2">
                <a:lumMod val="70000"/>
              </a:schemeClr>
            </a:solidFill>
            <a:ln/>
            <a:effectLst/>
            <a:sp3d/>
          </c:spPr>
          <c:val>
            <c:numRef>
              <c:f>Sheet1!$J$44:$M$44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2226.6264285714287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B-09C5-43A0-9F6B-5D59CD997DCF}"/>
            </c:ext>
          </c:extLst>
        </c:ser>
        <c:ser>
          <c:idx val="44"/>
          <c:order val="44"/>
          <c:tx>
            <c:strRef>
              <c:f>Sheet1!$A$45:$I$45</c:f>
              <c:strCache>
                <c:ptCount val="9"/>
                <c:pt idx="0">
                  <c:v>TN01876</c:v>
                </c:pt>
                <c:pt idx="1">
                  <c:v>Aileen McCritchie</c:v>
                </c:pt>
                <c:pt idx="2">
                  <c:v>Male</c:v>
                </c:pt>
                <c:pt idx="3">
                  <c:v>Business Development</c:v>
                </c:pt>
                <c:pt idx="4">
                  <c:v>80169.42</c:v>
                </c:pt>
                <c:pt idx="5">
                  <c:v>10-Aug-20</c:v>
                </c:pt>
                <c:pt idx="6">
                  <c:v>1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solidFill>
              <a:schemeClr val="accent3">
                <a:lumMod val="70000"/>
              </a:schemeClr>
            </a:solidFill>
            <a:ln/>
            <a:effectLst/>
            <a:sp3d/>
          </c:spPr>
          <c:val>
            <c:numRef>
              <c:f>Sheet1!$J$45:$M$45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5726.3871428571429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C-09C5-43A0-9F6B-5D59CD997DCF}"/>
            </c:ext>
          </c:extLst>
        </c:ser>
        <c:ser>
          <c:idx val="45"/>
          <c:order val="45"/>
          <c:tx>
            <c:strRef>
              <c:f>Sheet1!$A$46:$I$46</c:f>
              <c:strCache>
                <c:ptCount val="9"/>
                <c:pt idx="0">
                  <c:v>VT02313</c:v>
                </c:pt>
                <c:pt idx="1">
                  <c:v>Thekla Lynnett</c:v>
                </c:pt>
                <c:pt idx="2">
                  <c:v>Male</c:v>
                </c:pt>
                <c:pt idx="3">
                  <c:v>Training</c:v>
                </c:pt>
                <c:pt idx="4">
                  <c:v>53949.26</c:v>
                </c:pt>
                <c:pt idx="5">
                  <c:v>43808</c:v>
                </c:pt>
                <c:pt idx="6">
                  <c:v>1</c:v>
                </c:pt>
                <c:pt idx="7">
                  <c:v>Temporary</c:v>
                </c:pt>
                <c:pt idx="8">
                  <c:v>Columbus, USA</c:v>
                </c:pt>
              </c:strCache>
            </c:strRef>
          </c:tx>
          <c:spPr>
            <a:solidFill>
              <a:schemeClr val="accent4">
                <a:lumMod val="70000"/>
              </a:schemeClr>
            </a:solidFill>
            <a:ln/>
            <a:effectLst/>
            <a:sp3d/>
          </c:spPr>
          <c:val>
            <c:numRef>
              <c:f>Sheet1!$J$46:$M$46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3853.5185714285717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D-09C5-43A0-9F6B-5D59CD997DCF}"/>
            </c:ext>
          </c:extLst>
        </c:ser>
        <c:ser>
          <c:idx val="46"/>
          <c:order val="46"/>
          <c:tx>
            <c:strRef>
              <c:f>Sheet1!$A$47:$I$47</c:f>
              <c:strCache>
                <c:ptCount val="9"/>
                <c:pt idx="0">
                  <c:v>VT03988</c:v>
                </c:pt>
                <c:pt idx="1">
                  <c:v>Oby Sorrel</c:v>
                </c:pt>
                <c:pt idx="2">
                  <c:v>Female</c:v>
                </c:pt>
                <c:pt idx="3">
                  <c:v>Support</c:v>
                </c:pt>
                <c:pt idx="4">
                  <c:v>58935.92</c:v>
                </c:pt>
                <c:pt idx="5">
                  <c:v>9-Sep-19</c:v>
                </c:pt>
                <c:pt idx="6">
                  <c:v>1</c:v>
                </c:pt>
                <c:pt idx="7">
                  <c:v>Temporary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5">
                <a:lumMod val="70000"/>
              </a:schemeClr>
            </a:solidFill>
            <a:ln/>
            <a:effectLst/>
            <a:sp3d/>
          </c:spPr>
          <c:val>
            <c:numRef>
              <c:f>Sheet1!$J$47:$M$47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4209.7085714285713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E-09C5-43A0-9F6B-5D59CD997DCF}"/>
            </c:ext>
          </c:extLst>
        </c:ser>
        <c:ser>
          <c:idx val="47"/>
          <c:order val="47"/>
          <c:tx>
            <c:strRef>
              <c:f>Sheet1!$A$48:$I$48</c:f>
              <c:strCache>
                <c:ptCount val="9"/>
                <c:pt idx="0">
                  <c:v>TN00227</c:v>
                </c:pt>
                <c:pt idx="1">
                  <c:v>Lincoln Cord</c:v>
                </c:pt>
                <c:pt idx="2">
                  <c:v>Female</c:v>
                </c:pt>
                <c:pt idx="3">
                  <c:v>Support</c:v>
                </c:pt>
                <c:pt idx="4">
                  <c:v>63555.73</c:v>
                </c:pt>
                <c:pt idx="5">
                  <c:v>24-Nov-20</c:v>
                </c:pt>
                <c:pt idx="6">
                  <c:v>1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6">
                <a:lumMod val="70000"/>
              </a:schemeClr>
            </a:solidFill>
            <a:ln/>
            <a:effectLst/>
            <a:sp3d/>
          </c:spPr>
          <c:val>
            <c:numRef>
              <c:f>Sheet1!$J$48:$M$48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4539.6950000000006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F-09C5-43A0-9F6B-5D59CD997DCF}"/>
            </c:ext>
          </c:extLst>
        </c:ser>
        <c:ser>
          <c:idx val="48"/>
          <c:order val="48"/>
          <c:tx>
            <c:strRef>
              <c:f>Sheet1!$A$49:$I$49</c:f>
              <c:strCache>
                <c:ptCount val="9"/>
                <c:pt idx="0">
                  <c:v>VT01092</c:v>
                </c:pt>
                <c:pt idx="1">
                  <c:v>Tabby  Astall</c:v>
                </c:pt>
                <c:pt idx="2">
                  <c:v>Male</c:v>
                </c:pt>
                <c:pt idx="3">
                  <c:v>Accounting</c:v>
                </c:pt>
                <c:pt idx="4">
                  <c:v>57419.35</c:v>
                </c:pt>
                <c:pt idx="5">
                  <c:v>43305</c:v>
                </c:pt>
                <c:pt idx="6">
                  <c:v>1</c:v>
                </c:pt>
                <c:pt idx="7">
                  <c:v>Fixed Term</c:v>
                </c:pt>
                <c:pt idx="8">
                  <c:v>Auckland, New Zealand</c:v>
                </c:pt>
              </c:strCache>
            </c:strRef>
          </c:tx>
          <c:spPr>
            <a:solidFill>
              <a:schemeClr val="accent1">
                <a:lumMod val="50000"/>
                <a:lumOff val="50000"/>
              </a:schemeClr>
            </a:solidFill>
            <a:ln/>
            <a:effectLst/>
            <a:sp3d/>
          </c:spPr>
          <c:val>
            <c:numRef>
              <c:f>Sheet1!$J$49:$M$49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4101.3821428571428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0-09C5-43A0-9F6B-5D59CD997DCF}"/>
            </c:ext>
          </c:extLst>
        </c:ser>
        <c:ser>
          <c:idx val="49"/>
          <c:order val="49"/>
          <c:tx>
            <c:strRef>
              <c:f>Sheet1!$A$50:$I$50</c:f>
              <c:strCache>
                <c:ptCount val="9"/>
                <c:pt idx="0">
                  <c:v>TN03169</c:v>
                </c:pt>
                <c:pt idx="1">
                  <c:v>Doe Clubley</c:v>
                </c:pt>
                <c:pt idx="2">
                  <c:v>Female</c:v>
                </c:pt>
                <c:pt idx="3">
                  <c:v>Product Management</c:v>
                </c:pt>
                <c:pt idx="4">
                  <c:v>67818.14</c:v>
                </c:pt>
                <c:pt idx="5">
                  <c:v>Nov 2, 2018</c:v>
                </c:pt>
                <c:pt idx="6">
                  <c:v>0.6</c:v>
                </c:pt>
                <c:pt idx="7">
                  <c:v>Fixed Term</c:v>
                </c:pt>
                <c:pt idx="8">
                  <c:v>Remote</c:v>
                </c:pt>
              </c:strCache>
            </c:strRef>
          </c:tx>
          <c:spPr>
            <a:solidFill>
              <a:schemeClr val="accent2">
                <a:lumMod val="50000"/>
                <a:lumOff val="50000"/>
              </a:schemeClr>
            </a:solidFill>
            <a:ln/>
            <a:effectLst/>
            <a:sp3d/>
          </c:spPr>
          <c:val>
            <c:numRef>
              <c:f>Sheet1!$J$50:$M$50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4844.1528571428571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1-09C5-43A0-9F6B-5D59CD997DCF}"/>
            </c:ext>
          </c:extLst>
        </c:ser>
        <c:ser>
          <c:idx val="50"/>
          <c:order val="50"/>
          <c:tx>
            <c:strRef>
              <c:f>Sheet1!$A$51:$I$51</c:f>
              <c:strCache>
                <c:ptCount val="9"/>
                <c:pt idx="0">
                  <c:v>SQ01402</c:v>
                </c:pt>
                <c:pt idx="1">
                  <c:v>Julietta Culross</c:v>
                </c:pt>
                <c:pt idx="2">
                  <c:v>Female</c:v>
                </c:pt>
                <c:pt idx="3">
                  <c:v>NULL</c:v>
                </c:pt>
                <c:pt idx="4">
                  <c:v>44403.77</c:v>
                </c:pt>
                <c:pt idx="5">
                  <c:v>43416</c:v>
                </c:pt>
                <c:pt idx="6">
                  <c:v>1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3">
                <a:lumMod val="50000"/>
                <a:lumOff val="50000"/>
              </a:schemeClr>
            </a:solidFill>
            <a:ln/>
            <a:effectLst/>
            <a:sp3d/>
          </c:spPr>
          <c:val>
            <c:numRef>
              <c:f>Sheet1!$J$51:$M$51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3171.6978571428567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2-09C5-43A0-9F6B-5D59CD997DCF}"/>
            </c:ext>
          </c:extLst>
        </c:ser>
        <c:ser>
          <c:idx val="51"/>
          <c:order val="51"/>
          <c:tx>
            <c:strRef>
              <c:f>Sheet1!$A$52:$I$52</c:f>
              <c:strCache>
                <c:ptCount val="9"/>
                <c:pt idx="0">
                  <c:v>SQ00360</c:v>
                </c:pt>
                <c:pt idx="1">
                  <c:v>Orlando Gorstidge </c:v>
                </c:pt>
                <c:pt idx="2">
                  <c:v>Male</c:v>
                </c:pt>
                <c:pt idx="3">
                  <c:v>Marketing</c:v>
                </c:pt>
                <c:pt idx="4">
                  <c:v>40753.54</c:v>
                </c:pt>
                <c:pt idx="5">
                  <c:v>43152</c:v>
                </c:pt>
                <c:pt idx="6">
                  <c:v>0.6</c:v>
                </c:pt>
                <c:pt idx="7">
                  <c:v>Permanent</c:v>
                </c:pt>
                <c:pt idx="8">
                  <c:v>Wellington, New Zealand</c:v>
                </c:pt>
              </c:strCache>
            </c:strRef>
          </c:tx>
          <c:spPr>
            <a:solidFill>
              <a:schemeClr val="accent4">
                <a:lumMod val="50000"/>
                <a:lumOff val="50000"/>
              </a:schemeClr>
            </a:solidFill>
            <a:ln/>
            <a:effectLst/>
            <a:sp3d/>
          </c:spPr>
          <c:val>
            <c:numRef>
              <c:f>Sheet1!$J$52:$M$52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2910.9671428571428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3-09C5-43A0-9F6B-5D59CD997DCF}"/>
            </c:ext>
          </c:extLst>
        </c:ser>
        <c:ser>
          <c:idx val="52"/>
          <c:order val="52"/>
          <c:tx>
            <c:strRef>
              <c:f>Sheet1!$A$53:$I$53</c:f>
              <c:strCache>
                <c:ptCount val="9"/>
                <c:pt idx="0">
                  <c:v>PR02208</c:v>
                </c:pt>
                <c:pt idx="1">
                  <c:v>Vernor Atyea</c:v>
                </c:pt>
                <c:pt idx="2">
                  <c:v>Female</c:v>
                </c:pt>
                <c:pt idx="3">
                  <c:v>Training</c:v>
                </c:pt>
                <c:pt idx="4">
                  <c:v>102934.09</c:v>
                </c:pt>
                <c:pt idx="5">
                  <c:v>29-Apr-21</c:v>
                </c:pt>
                <c:pt idx="6">
                  <c:v>1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5">
                <a:lumMod val="50000"/>
                <a:lumOff val="50000"/>
              </a:schemeClr>
            </a:solidFill>
            <a:ln/>
            <a:effectLst/>
            <a:sp3d/>
          </c:spPr>
          <c:val>
            <c:numRef>
              <c:f>Sheet1!$J$53:$M$53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7352.4349999999995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4-09C5-43A0-9F6B-5D59CD997DCF}"/>
            </c:ext>
          </c:extLst>
        </c:ser>
        <c:ser>
          <c:idx val="53"/>
          <c:order val="53"/>
          <c:tx>
            <c:strRef>
              <c:f>Sheet1!$A$54:$I$54</c:f>
              <c:strCache>
                <c:ptCount val="9"/>
                <c:pt idx="0">
                  <c:v>SQ01637</c:v>
                </c:pt>
                <c:pt idx="1">
                  <c:v> Joaquin McVitty</c:v>
                </c:pt>
                <c:pt idx="2">
                  <c:v>Male</c:v>
                </c:pt>
                <c:pt idx="3">
                  <c:v>Sales</c:v>
                </c:pt>
                <c:pt idx="4">
                  <c:v>68860.4</c:v>
                </c:pt>
                <c:pt idx="5">
                  <c:v>43508</c:v>
                </c:pt>
                <c:pt idx="6">
                  <c:v>0.4</c:v>
                </c:pt>
                <c:pt idx="7">
                  <c:v>Permanent</c:v>
                </c:pt>
                <c:pt idx="8">
                  <c:v>Columbus, USA</c:v>
                </c:pt>
              </c:strCache>
            </c:strRef>
          </c:tx>
          <c:spPr>
            <a:solidFill>
              <a:schemeClr val="accent6">
                <a:lumMod val="50000"/>
                <a:lumOff val="50000"/>
              </a:schemeClr>
            </a:solidFill>
            <a:ln/>
            <a:effectLst/>
            <a:sp3d/>
          </c:spPr>
          <c:val>
            <c:numRef>
              <c:f>Sheet1!$J$54:$M$54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4918.5999999999995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5-09C5-43A0-9F6B-5D59CD997DCF}"/>
            </c:ext>
          </c:extLst>
        </c:ser>
        <c:ser>
          <c:idx val="54"/>
          <c:order val="54"/>
          <c:tx>
            <c:strRef>
              <c:f>Sheet1!$A$55:$I$55</c:f>
              <c:strCache>
                <c:ptCount val="9"/>
                <c:pt idx="0">
                  <c:v>TN03210</c:v>
                </c:pt>
                <c:pt idx="1">
                  <c:v>Kellsie Waby</c:v>
                </c:pt>
                <c:pt idx="2">
                  <c:v>Male</c:v>
                </c:pt>
                <c:pt idx="3">
                  <c:v>Training</c:v>
                </c:pt>
                <c:pt idx="4">
                  <c:v>79567.69</c:v>
                </c:pt>
                <c:pt idx="5">
                  <c:v>43272</c:v>
                </c:pt>
                <c:pt idx="6">
                  <c:v>1</c:v>
                </c:pt>
                <c:pt idx="7">
                  <c:v>Fixed Term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1"/>
            </a:solidFill>
            <a:ln/>
            <a:effectLst/>
            <a:sp3d/>
          </c:spPr>
          <c:val>
            <c:numRef>
              <c:f>Sheet1!$J$55:$M$55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5683.4064285714285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6-09C5-43A0-9F6B-5D59CD997DCF}"/>
            </c:ext>
          </c:extLst>
        </c:ser>
        <c:ser>
          <c:idx val="55"/>
          <c:order val="55"/>
          <c:tx>
            <c:strRef>
              <c:f>Sheet1!$A$56:$I$56</c:f>
              <c:strCache>
                <c:ptCount val="9"/>
                <c:pt idx="0">
                  <c:v>PR03844</c:v>
                </c:pt>
                <c:pt idx="1">
                  <c:v>Brose MacCorkell</c:v>
                </c:pt>
                <c:pt idx="2">
                  <c:v>Female</c:v>
                </c:pt>
                <c:pt idx="3">
                  <c:v>Human Resources</c:v>
                </c:pt>
                <c:pt idx="4">
                  <c:v>35943.62</c:v>
                </c:pt>
                <c:pt idx="5">
                  <c:v>44078</c:v>
                </c:pt>
                <c:pt idx="6">
                  <c:v>1</c:v>
                </c:pt>
                <c:pt idx="7">
                  <c:v>Permanent</c:v>
                </c:pt>
                <c:pt idx="8">
                  <c:v>Columbus, USA</c:v>
                </c:pt>
              </c:strCache>
            </c:strRef>
          </c:tx>
          <c:spPr>
            <a:solidFill>
              <a:schemeClr val="accent2"/>
            </a:solidFill>
            <a:ln/>
            <a:effectLst/>
            <a:sp3d/>
          </c:spPr>
          <c:val>
            <c:numRef>
              <c:f>Sheet1!$J$56:$M$56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2567.4014285714288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7-09C5-43A0-9F6B-5D59CD997DCF}"/>
            </c:ext>
          </c:extLst>
        </c:ser>
        <c:ser>
          <c:idx val="56"/>
          <c:order val="56"/>
          <c:tx>
            <c:strRef>
              <c:f>Sheet1!$A$57:$I$57</c:f>
              <c:strCache>
                <c:ptCount val="9"/>
                <c:pt idx="0">
                  <c:v>VT04093</c:v>
                </c:pt>
                <c:pt idx="1">
                  <c:v>Ewart Hovel</c:v>
                </c:pt>
                <c:pt idx="2">
                  <c:v>Female</c:v>
                </c:pt>
                <c:pt idx="3">
                  <c:v>Training</c:v>
                </c:pt>
                <c:pt idx="4">
                  <c:v>116767.63</c:v>
                </c:pt>
                <c:pt idx="5">
                  <c:v>43949</c:v>
                </c:pt>
                <c:pt idx="6">
                  <c:v>0.4</c:v>
                </c:pt>
                <c:pt idx="7">
                  <c:v>Temporary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3"/>
            </a:solidFill>
            <a:ln/>
            <a:effectLst/>
            <a:sp3d/>
          </c:spPr>
          <c:val>
            <c:numRef>
              <c:f>Sheet1!$J$57:$M$57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8340.5450000000001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8-09C5-43A0-9F6B-5D59CD997DCF}"/>
            </c:ext>
          </c:extLst>
        </c:ser>
        <c:ser>
          <c:idx val="57"/>
          <c:order val="57"/>
          <c:tx>
            <c:strRef>
              <c:f>Sheet1!$A$58:$I$58</c:f>
              <c:strCache>
                <c:ptCount val="9"/>
                <c:pt idx="0">
                  <c:v>SQ02246</c:v>
                </c:pt>
                <c:pt idx="1">
                  <c:v>Matias Cormack </c:v>
                </c:pt>
                <c:pt idx="2">
                  <c:v>Male</c:v>
                </c:pt>
                <c:pt idx="3">
                  <c:v>Research and Development</c:v>
                </c:pt>
                <c:pt idx="4">
                  <c:v>85455.53</c:v>
                </c:pt>
                <c:pt idx="5">
                  <c:v>43839</c:v>
                </c:pt>
                <c:pt idx="6">
                  <c:v>1</c:v>
                </c:pt>
                <c:pt idx="7">
                  <c:v>Permanent</c:v>
                </c:pt>
                <c:pt idx="8">
                  <c:v>Wellington, New Zealand</c:v>
                </c:pt>
              </c:strCache>
            </c:strRef>
          </c:tx>
          <c:spPr>
            <a:solidFill>
              <a:schemeClr val="accent4"/>
            </a:solidFill>
            <a:ln/>
            <a:effectLst/>
            <a:sp3d/>
          </c:spPr>
          <c:val>
            <c:numRef>
              <c:f>Sheet1!$J$58:$M$58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6103.9664285714289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9-09C5-43A0-9F6B-5D59CD997DCF}"/>
            </c:ext>
          </c:extLst>
        </c:ser>
        <c:ser>
          <c:idx val="58"/>
          <c:order val="58"/>
          <c:tx>
            <c:strRef>
              <c:f>Sheet1!$A$59:$I$59</c:f>
              <c:strCache>
                <c:ptCount val="9"/>
                <c:pt idx="0">
                  <c:v>TN03032</c:v>
                </c:pt>
                <c:pt idx="1">
                  <c:v>Debera Gow </c:v>
                </c:pt>
                <c:pt idx="2">
                  <c:v>Female</c:v>
                </c:pt>
                <c:pt idx="3">
                  <c:v>Research and Development</c:v>
                </c:pt>
                <c:pt idx="4">
                  <c:v>39700.82</c:v>
                </c:pt>
                <c:pt idx="5">
                  <c:v>44203</c:v>
                </c:pt>
                <c:pt idx="6">
                  <c:v>0.8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5"/>
            </a:solidFill>
            <a:ln/>
            <a:effectLst/>
            <a:sp3d/>
          </c:spPr>
          <c:val>
            <c:numRef>
              <c:f>Sheet1!$J$59:$M$59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2835.772857142857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A-09C5-43A0-9F6B-5D59CD997DCF}"/>
            </c:ext>
          </c:extLst>
        </c:ser>
        <c:ser>
          <c:idx val="59"/>
          <c:order val="59"/>
          <c:tx>
            <c:strRef>
              <c:f>Sheet1!$A$60:$I$60</c:f>
              <c:strCache>
                <c:ptCount val="9"/>
                <c:pt idx="0">
                  <c:v>SQ00914</c:v>
                </c:pt>
                <c:pt idx="1">
                  <c:v>Ansley Gounel</c:v>
                </c:pt>
                <c:pt idx="2">
                  <c:v>Female</c:v>
                </c:pt>
                <c:pt idx="3">
                  <c:v>Product Management</c:v>
                </c:pt>
                <c:pt idx="4">
                  <c:v>38438.24</c:v>
                </c:pt>
                <c:pt idx="5">
                  <c:v>May 11, 2020</c:v>
                </c:pt>
                <c:pt idx="6">
                  <c:v>1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6"/>
            </a:solidFill>
            <a:ln/>
            <a:effectLst/>
            <a:sp3d/>
          </c:spPr>
          <c:val>
            <c:numRef>
              <c:f>Sheet1!$J$60:$M$60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2745.5885714285714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B-09C5-43A0-9F6B-5D59CD997DCF}"/>
            </c:ext>
          </c:extLst>
        </c:ser>
        <c:ser>
          <c:idx val="60"/>
          <c:order val="60"/>
          <c:tx>
            <c:strRef>
              <c:f>Sheet1!$A$61:$I$61</c:f>
              <c:strCache>
                <c:ptCount val="9"/>
                <c:pt idx="0">
                  <c:v>SQ02525</c:v>
                </c:pt>
                <c:pt idx="1">
                  <c:v>Mickie Dagwell</c:v>
                </c:pt>
                <c:pt idx="2">
                  <c:v>Male</c:v>
                </c:pt>
                <c:pt idx="3">
                  <c:v>Engineering</c:v>
                </c:pt>
                <c:pt idx="4">
                  <c:v>50855.53</c:v>
                </c:pt>
                <c:pt idx="5">
                  <c:v>Jan 25, 2021</c:v>
                </c:pt>
                <c:pt idx="6">
                  <c:v>1</c:v>
                </c:pt>
                <c:pt idx="7">
                  <c:v>Permanent</c:v>
                </c:pt>
                <c:pt idx="8">
                  <c:v>Wellington, New Zealand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/>
            <a:effectLst/>
            <a:sp3d/>
          </c:spPr>
          <c:val>
            <c:numRef>
              <c:f>Sheet1!$J$61:$M$61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3632.5378571428569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C-09C5-43A0-9F6B-5D59CD997DCF}"/>
            </c:ext>
          </c:extLst>
        </c:ser>
        <c:ser>
          <c:idx val="61"/>
          <c:order val="61"/>
          <c:tx>
            <c:strRef>
              <c:f>Sheet1!$A$62:$I$62</c:f>
              <c:strCache>
                <c:ptCount val="9"/>
                <c:pt idx="0">
                  <c:v>TN02667</c:v>
                </c:pt>
                <c:pt idx="1">
                  <c:v>Lizzie Mullally</c:v>
                </c:pt>
                <c:pt idx="2">
                  <c:v>Male</c:v>
                </c:pt>
                <c:pt idx="3">
                  <c:v>Support</c:v>
                </c:pt>
                <c:pt idx="4">
                  <c:v>0</c:v>
                </c:pt>
                <c:pt idx="5">
                  <c:v>16-Sep-19</c:v>
                </c:pt>
                <c:pt idx="6">
                  <c:v>0.2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/>
            <a:effectLst/>
            <a:sp3d/>
          </c:spPr>
          <c:val>
            <c:numRef>
              <c:f>Sheet1!$J$62:$M$62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D-09C5-43A0-9F6B-5D59CD997DCF}"/>
            </c:ext>
          </c:extLst>
        </c:ser>
        <c:ser>
          <c:idx val="62"/>
          <c:order val="62"/>
          <c:tx>
            <c:strRef>
              <c:f>Sheet1!$A$63:$I$63</c:f>
              <c:strCache>
                <c:ptCount val="9"/>
                <c:pt idx="0">
                  <c:v>PR02782</c:v>
                </c:pt>
                <c:pt idx="1">
                  <c:v>Isaak Rawne</c:v>
                </c:pt>
                <c:pt idx="2">
                  <c:v>Male</c:v>
                </c:pt>
                <c:pt idx="3">
                  <c:v>Marketing</c:v>
                </c:pt>
                <c:pt idx="4">
                  <c:v>37362.3</c:v>
                </c:pt>
                <c:pt idx="5">
                  <c:v>26-Jun-19</c:v>
                </c:pt>
                <c:pt idx="6">
                  <c:v>1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/>
            <a:effectLst/>
            <a:sp3d/>
          </c:spPr>
          <c:val>
            <c:numRef>
              <c:f>Sheet1!$J$63:$M$63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2668.7357142857145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E-09C5-43A0-9F6B-5D59CD997DCF}"/>
            </c:ext>
          </c:extLst>
        </c:ser>
        <c:ser>
          <c:idx val="63"/>
          <c:order val="63"/>
          <c:tx>
            <c:strRef>
              <c:f>Sheet1!$A$64:$I$64</c:f>
              <c:strCache>
                <c:ptCount val="9"/>
                <c:pt idx="0">
                  <c:v>TN03331</c:v>
                </c:pt>
                <c:pt idx="1">
                  <c:v>Crawford Scad</c:v>
                </c:pt>
                <c:pt idx="2">
                  <c:v>Male</c:v>
                </c:pt>
                <c:pt idx="3">
                  <c:v>Human Resources</c:v>
                </c:pt>
                <c:pt idx="4">
                  <c:v>72876.91</c:v>
                </c:pt>
                <c:pt idx="5">
                  <c:v>27-May-19</c:v>
                </c:pt>
                <c:pt idx="6">
                  <c:v>0.4</c:v>
                </c:pt>
                <c:pt idx="7">
                  <c:v>Fixed Term</c:v>
                </c:pt>
                <c:pt idx="8">
                  <c:v>Auckland, New Zealand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/>
            <a:effectLst/>
            <a:sp3d/>
          </c:spPr>
          <c:val>
            <c:numRef>
              <c:f>Sheet1!$J$64:$M$64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5205.4935714285721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F-09C5-43A0-9F6B-5D59CD997DCF}"/>
            </c:ext>
          </c:extLst>
        </c:ser>
        <c:ser>
          <c:idx val="64"/>
          <c:order val="64"/>
          <c:tx>
            <c:strRef>
              <c:f>Sheet1!$A$65:$I$65</c:f>
              <c:strCache>
                <c:ptCount val="9"/>
                <c:pt idx="0">
                  <c:v>VT01249</c:v>
                </c:pt>
                <c:pt idx="1">
                  <c:v>Brendan  Edgeller</c:v>
                </c:pt>
                <c:pt idx="2">
                  <c:v>Female</c:v>
                </c:pt>
                <c:pt idx="3">
                  <c:v>Legal</c:v>
                </c:pt>
                <c:pt idx="4">
                  <c:v>31042.51</c:v>
                </c:pt>
                <c:pt idx="5">
                  <c:v>44473</c:v>
                </c:pt>
                <c:pt idx="6">
                  <c:v>0.3</c:v>
                </c:pt>
                <c:pt idx="7">
                  <c:v>Fixed Term</c:v>
                </c:pt>
                <c:pt idx="8">
                  <c:v>Remote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/>
            <a:effectLst/>
            <a:sp3d/>
          </c:spPr>
          <c:val>
            <c:numRef>
              <c:f>Sheet1!$J$65:$M$65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2217.3221428571428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0-09C5-43A0-9F6B-5D59CD997DCF}"/>
            </c:ext>
          </c:extLst>
        </c:ser>
        <c:ser>
          <c:idx val="65"/>
          <c:order val="65"/>
          <c:tx>
            <c:strRef>
              <c:f>Sheet1!$A$66:$I$66</c:f>
              <c:strCache>
                <c:ptCount val="9"/>
                <c:pt idx="0">
                  <c:v>PR00576</c:v>
                </c:pt>
                <c:pt idx="1">
                  <c:v>Lion  Adcock</c:v>
                </c:pt>
                <c:pt idx="2">
                  <c:v>Female</c:v>
                </c:pt>
                <c:pt idx="3">
                  <c:v>Legal</c:v>
                </c:pt>
                <c:pt idx="4">
                  <c:v>63705.4</c:v>
                </c:pt>
                <c:pt idx="5">
                  <c:v>43682</c:v>
                </c:pt>
                <c:pt idx="6">
                  <c:v>1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/>
            <a:effectLst/>
            <a:sp3d/>
          </c:spPr>
          <c:val>
            <c:numRef>
              <c:f>Sheet1!$J$66:$M$66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4550.3857142857141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1-09C5-43A0-9F6B-5D59CD997DCF}"/>
            </c:ext>
          </c:extLst>
        </c:ser>
        <c:ser>
          <c:idx val="66"/>
          <c:order val="66"/>
          <c:tx>
            <c:strRef>
              <c:f>Sheet1!$A$67:$I$67</c:f>
              <c:strCache>
                <c:ptCount val="9"/>
                <c:pt idx="0">
                  <c:v>VT02260</c:v>
                </c:pt>
                <c:pt idx="1">
                  <c:v>Rhiamon Mollison</c:v>
                </c:pt>
                <c:pt idx="2">
                  <c:v>Female</c:v>
                </c:pt>
                <c:pt idx="3">
                  <c:v>Research and Development</c:v>
                </c:pt>
                <c:pt idx="4">
                  <c:v>59434.18</c:v>
                </c:pt>
                <c:pt idx="5">
                  <c:v>10-Apr-20</c:v>
                </c:pt>
                <c:pt idx="6">
                  <c:v>1</c:v>
                </c:pt>
                <c:pt idx="7">
                  <c:v>Temporary</c:v>
                </c:pt>
                <c:pt idx="8">
                  <c:v>Seattle, USA</c:v>
                </c:pt>
              </c:strCache>
            </c:strRef>
          </c:tx>
          <c:spPr>
            <a:solidFill>
              <a:schemeClr val="accent1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Sheet1!$J$67:$M$67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4245.2985714285714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2-09C5-43A0-9F6B-5D59CD997DCF}"/>
            </c:ext>
          </c:extLst>
        </c:ser>
        <c:ser>
          <c:idx val="67"/>
          <c:order val="67"/>
          <c:tx>
            <c:strRef>
              <c:f>Sheet1!$A$68:$I$68</c:f>
              <c:strCache>
                <c:ptCount val="9"/>
                <c:pt idx="0">
                  <c:v>TN02883</c:v>
                </c:pt>
                <c:pt idx="1">
                  <c:v>Iain Wiburn</c:v>
                </c:pt>
                <c:pt idx="2">
                  <c:v>Female</c:v>
                </c:pt>
                <c:pt idx="3">
                  <c:v>Sales</c:v>
                </c:pt>
                <c:pt idx="4">
                  <c:v>84762.76</c:v>
                </c:pt>
                <c:pt idx="5">
                  <c:v>43332</c:v>
                </c:pt>
                <c:pt idx="6">
                  <c:v>1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2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Sheet1!$J$68:$M$68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6054.482857142857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3-09C5-43A0-9F6B-5D59CD997DCF}"/>
            </c:ext>
          </c:extLst>
        </c:ser>
        <c:ser>
          <c:idx val="68"/>
          <c:order val="68"/>
          <c:tx>
            <c:strRef>
              <c:f>Sheet1!$A$69:$I$69</c:f>
              <c:strCache>
                <c:ptCount val="9"/>
                <c:pt idx="0">
                  <c:v>SQ03024</c:v>
                </c:pt>
                <c:pt idx="1">
                  <c:v>Inge Creer</c:v>
                </c:pt>
                <c:pt idx="2">
                  <c:v>Female</c:v>
                </c:pt>
                <c:pt idx="3">
                  <c:v>Services</c:v>
                </c:pt>
                <c:pt idx="4">
                  <c:v>69057.32</c:v>
                </c:pt>
                <c:pt idx="5">
                  <c:v>43390</c:v>
                </c:pt>
                <c:pt idx="6">
                  <c:v>1</c:v>
                </c:pt>
                <c:pt idx="7">
                  <c:v>Permanent</c:v>
                </c:pt>
                <c:pt idx="8">
                  <c:v>Wellington, New Zealand</c:v>
                </c:pt>
              </c:strCache>
            </c:strRef>
          </c:tx>
          <c:spPr>
            <a:solidFill>
              <a:schemeClr val="accent3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Sheet1!$J$69:$M$69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4932.6657142857148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4-09C5-43A0-9F6B-5D59CD997DCF}"/>
            </c:ext>
          </c:extLst>
        </c:ser>
        <c:ser>
          <c:idx val="69"/>
          <c:order val="69"/>
          <c:tx>
            <c:strRef>
              <c:f>Sheet1!$A$70:$I$70</c:f>
              <c:strCache>
                <c:ptCount val="9"/>
                <c:pt idx="0">
                  <c:v>TN04428</c:v>
                </c:pt>
                <c:pt idx="1">
                  <c:v>Tadio Audritt</c:v>
                </c:pt>
                <c:pt idx="3">
                  <c:v>Human Resources</c:v>
                </c:pt>
                <c:pt idx="4">
                  <c:v>99448.78</c:v>
                </c:pt>
                <c:pt idx="5">
                  <c:v>8-Jan-19</c:v>
                </c:pt>
                <c:pt idx="6">
                  <c:v>1</c:v>
                </c:pt>
                <c:pt idx="7">
                  <c:v>Fixed Term</c:v>
                </c:pt>
                <c:pt idx="8">
                  <c:v>Wellington, New Zealand</c:v>
                </c:pt>
              </c:strCache>
            </c:strRef>
          </c:tx>
          <c:spPr>
            <a:solidFill>
              <a:schemeClr val="accent4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Sheet1!$J$70:$M$70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7103.4842857142858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5-09C5-43A0-9F6B-5D59CD997DCF}"/>
            </c:ext>
          </c:extLst>
        </c:ser>
        <c:ser>
          <c:idx val="70"/>
          <c:order val="70"/>
          <c:tx>
            <c:strRef>
              <c:f>Sheet1!$A$71:$I$71</c:f>
              <c:strCache>
                <c:ptCount val="9"/>
                <c:pt idx="0">
                  <c:v>SQ03350</c:v>
                </c:pt>
                <c:pt idx="1">
                  <c:v>Felice McMurty</c:v>
                </c:pt>
                <c:pt idx="2">
                  <c:v>Female</c:v>
                </c:pt>
                <c:pt idx="3">
                  <c:v>Product Management</c:v>
                </c:pt>
                <c:pt idx="4">
                  <c:v>66865.49</c:v>
                </c:pt>
                <c:pt idx="5">
                  <c:v>18-Feb-19</c:v>
                </c:pt>
                <c:pt idx="6">
                  <c:v>1</c:v>
                </c:pt>
                <c:pt idx="7">
                  <c:v>Permanent</c:v>
                </c:pt>
                <c:pt idx="8">
                  <c:v>Seattle, USA</c:v>
                </c:pt>
              </c:strCache>
            </c:strRef>
          </c:tx>
          <c:spPr>
            <a:solidFill>
              <a:schemeClr val="accent5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Sheet1!$J$71:$M$71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4776.1064285714292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6-09C5-43A0-9F6B-5D59CD997DCF}"/>
            </c:ext>
          </c:extLst>
        </c:ser>
        <c:ser>
          <c:idx val="71"/>
          <c:order val="71"/>
          <c:tx>
            <c:strRef>
              <c:f>Sheet1!$A$72:$I$72</c:f>
              <c:strCache>
                <c:ptCount val="9"/>
                <c:pt idx="0">
                  <c:v>VT03421</c:v>
                </c:pt>
                <c:pt idx="1">
                  <c:v>Alic Bagg</c:v>
                </c:pt>
                <c:pt idx="2">
                  <c:v>Male</c:v>
                </c:pt>
                <c:pt idx="3">
                  <c:v>Legal</c:v>
                </c:pt>
                <c:pt idx="4">
                  <c:v>113747.56</c:v>
                </c:pt>
                <c:pt idx="5">
                  <c:v>15-Mar-21</c:v>
                </c:pt>
                <c:pt idx="6">
                  <c:v>0.7</c:v>
                </c:pt>
                <c:pt idx="7">
                  <c:v>Temporary</c:v>
                </c:pt>
                <c:pt idx="8">
                  <c:v>Columbus, USA</c:v>
                </c:pt>
              </c:strCache>
            </c:strRef>
          </c:tx>
          <c:spPr>
            <a:solidFill>
              <a:schemeClr val="accent6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Sheet1!$J$72:$M$72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8124.8257142857137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7-09C5-43A0-9F6B-5D59CD997DCF}"/>
            </c:ext>
          </c:extLst>
        </c:ser>
        <c:ser>
          <c:idx val="72"/>
          <c:order val="72"/>
          <c:tx>
            <c:strRef>
              <c:f>Sheet1!$A$73:$I$73</c:f>
              <c:strCache>
                <c:ptCount val="9"/>
                <c:pt idx="0">
                  <c:v>PR01346</c:v>
                </c:pt>
                <c:pt idx="1">
                  <c:v>Adolph McNalley</c:v>
                </c:pt>
                <c:pt idx="2">
                  <c:v>Male</c:v>
                </c:pt>
                <c:pt idx="3">
                  <c:v>Business Development</c:v>
                </c:pt>
                <c:pt idx="4">
                  <c:v>85918.61</c:v>
                </c:pt>
                <c:pt idx="5">
                  <c:v>5-Feb-18</c:v>
                </c:pt>
                <c:pt idx="6">
                  <c:v>1</c:v>
                </c:pt>
                <c:pt idx="7">
                  <c:v>Permanent</c:v>
                </c:pt>
                <c:pt idx="8">
                  <c:v>Columbus, USA</c:v>
                </c:pt>
              </c:strCache>
            </c:strRef>
          </c:tx>
          <c:spPr>
            <a:solidFill>
              <a:schemeClr val="accent1">
                <a:lumMod val="80000"/>
              </a:schemeClr>
            </a:solidFill>
            <a:ln/>
            <a:effectLst/>
            <a:sp3d/>
          </c:spPr>
          <c:val>
            <c:numRef>
              <c:f>Sheet1!$J$73:$M$73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6137.0435714285713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8-09C5-43A0-9F6B-5D59CD997DCF}"/>
            </c:ext>
          </c:extLst>
        </c:ser>
        <c:ser>
          <c:idx val="73"/>
          <c:order val="73"/>
          <c:tx>
            <c:strRef>
              <c:f>Sheet1!$A$74:$I$74</c:f>
              <c:strCache>
                <c:ptCount val="9"/>
                <c:pt idx="0">
                  <c:v>VT02118</c:v>
                </c:pt>
                <c:pt idx="1">
                  <c:v>Northrop Reid</c:v>
                </c:pt>
                <c:pt idx="2">
                  <c:v>Female</c:v>
                </c:pt>
                <c:pt idx="3">
                  <c:v>NULL</c:v>
                </c:pt>
                <c:pt idx="4">
                  <c:v>51165.37</c:v>
                </c:pt>
                <c:pt idx="5">
                  <c:v>10-Feb-21</c:v>
                </c:pt>
                <c:pt idx="6">
                  <c:v>1</c:v>
                </c:pt>
                <c:pt idx="7">
                  <c:v>Fixed Term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2">
                <a:lumMod val="80000"/>
              </a:schemeClr>
            </a:solidFill>
            <a:ln/>
            <a:effectLst/>
            <a:sp3d/>
          </c:spPr>
          <c:val>
            <c:numRef>
              <c:f>Sheet1!$J$74:$M$74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3654.6692857142857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9-09C5-43A0-9F6B-5D59CD997DCF}"/>
            </c:ext>
          </c:extLst>
        </c:ser>
        <c:ser>
          <c:idx val="74"/>
          <c:order val="74"/>
          <c:tx>
            <c:strRef>
              <c:f>Sheet1!$A$75:$I$75</c:f>
              <c:strCache>
                <c:ptCount val="9"/>
                <c:pt idx="0">
                  <c:v>PR00210</c:v>
                </c:pt>
                <c:pt idx="1">
                  <c:v>Marquita Liquorish</c:v>
                </c:pt>
                <c:pt idx="2">
                  <c:v>Female</c:v>
                </c:pt>
                <c:pt idx="3">
                  <c:v>Legal</c:v>
                </c:pt>
                <c:pt idx="5">
                  <c:v>44011</c:v>
                </c:pt>
                <c:pt idx="6">
                  <c:v>1</c:v>
                </c:pt>
                <c:pt idx="7">
                  <c:v>Permanent</c:v>
                </c:pt>
                <c:pt idx="8">
                  <c:v>Wellington, New Zealand</c:v>
                </c:pt>
              </c:strCache>
            </c:strRef>
          </c:tx>
          <c:spPr>
            <a:solidFill>
              <a:schemeClr val="accent3">
                <a:lumMod val="80000"/>
              </a:schemeClr>
            </a:solidFill>
            <a:ln/>
            <a:effectLst/>
            <a:sp3d/>
          </c:spPr>
          <c:val>
            <c:numRef>
              <c:f>Sheet1!$J$75:$M$75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A-09C5-43A0-9F6B-5D59CD997DCF}"/>
            </c:ext>
          </c:extLst>
        </c:ser>
        <c:ser>
          <c:idx val="75"/>
          <c:order val="75"/>
          <c:tx>
            <c:strRef>
              <c:f>Sheet1!$A$76:$I$76</c:f>
              <c:strCache>
                <c:ptCount val="9"/>
                <c:pt idx="0">
                  <c:v>TN02496</c:v>
                </c:pt>
                <c:pt idx="1">
                  <c:v>Anjanette Ferre</c:v>
                </c:pt>
                <c:pt idx="3">
                  <c:v>Human Resources</c:v>
                </c:pt>
                <c:pt idx="4">
                  <c:v>67957.9</c:v>
                </c:pt>
                <c:pt idx="5">
                  <c:v>43430</c:v>
                </c:pt>
                <c:pt idx="6">
                  <c:v>1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4">
                <a:lumMod val="80000"/>
              </a:schemeClr>
            </a:solidFill>
            <a:ln/>
            <a:effectLst/>
            <a:sp3d/>
          </c:spPr>
          <c:val>
            <c:numRef>
              <c:f>Sheet1!$J$76:$M$76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4854.1357142857141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B-09C5-43A0-9F6B-5D59CD997DCF}"/>
            </c:ext>
          </c:extLst>
        </c:ser>
        <c:ser>
          <c:idx val="76"/>
          <c:order val="76"/>
          <c:tx>
            <c:strRef>
              <c:f>Sheet1!$A$77:$I$77</c:f>
              <c:strCache>
                <c:ptCount val="9"/>
                <c:pt idx="0">
                  <c:v>VT02491</c:v>
                </c:pt>
                <c:pt idx="1">
                  <c:v>Alexis Gotfrey</c:v>
                </c:pt>
                <c:pt idx="2">
                  <c:v>Male</c:v>
                </c:pt>
                <c:pt idx="3">
                  <c:v>Engineering</c:v>
                </c:pt>
                <c:pt idx="4">
                  <c:v>114465.93</c:v>
                </c:pt>
                <c:pt idx="5">
                  <c:v>43291</c:v>
                </c:pt>
                <c:pt idx="6">
                  <c:v>1</c:v>
                </c:pt>
                <c:pt idx="7">
                  <c:v>Temporary</c:v>
                </c:pt>
                <c:pt idx="8">
                  <c:v>Wellington, New Zealand</c:v>
                </c:pt>
              </c:strCache>
            </c:strRef>
          </c:tx>
          <c:spPr>
            <a:solidFill>
              <a:schemeClr val="accent5">
                <a:lumMod val="80000"/>
              </a:schemeClr>
            </a:solidFill>
            <a:ln/>
            <a:effectLst/>
            <a:sp3d/>
          </c:spPr>
          <c:val>
            <c:numRef>
              <c:f>Sheet1!$J$77:$M$77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8176.1378571428568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C-09C5-43A0-9F6B-5D59CD997DCF}"/>
            </c:ext>
          </c:extLst>
        </c:ser>
        <c:ser>
          <c:idx val="77"/>
          <c:order val="77"/>
          <c:tx>
            <c:strRef>
              <c:f>Sheet1!$A$78:$I$78</c:f>
              <c:strCache>
                <c:ptCount val="9"/>
                <c:pt idx="0">
                  <c:v>PR03980</c:v>
                </c:pt>
                <c:pt idx="1">
                  <c:v> Kath Bletsoe</c:v>
                </c:pt>
                <c:pt idx="2">
                  <c:v>Male</c:v>
                </c:pt>
                <c:pt idx="3">
                  <c:v>Marketing</c:v>
                </c:pt>
                <c:pt idx="4">
                  <c:v>65699.02</c:v>
                </c:pt>
                <c:pt idx="5">
                  <c:v>30-Apr-20</c:v>
                </c:pt>
                <c:pt idx="6">
                  <c:v>1</c:v>
                </c:pt>
                <c:pt idx="7">
                  <c:v>Permanent</c:v>
                </c:pt>
                <c:pt idx="8">
                  <c:v>Columbus, USA</c:v>
                </c:pt>
              </c:strCache>
            </c:strRef>
          </c:tx>
          <c:spPr>
            <a:solidFill>
              <a:schemeClr val="accent6">
                <a:lumMod val="80000"/>
              </a:schemeClr>
            </a:solidFill>
            <a:ln/>
            <a:effectLst/>
            <a:sp3d/>
          </c:spPr>
          <c:val>
            <c:numRef>
              <c:f>Sheet1!$J$78:$M$78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4692.7871428571434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D-09C5-43A0-9F6B-5D59CD997DCF}"/>
            </c:ext>
          </c:extLst>
        </c:ser>
        <c:ser>
          <c:idx val="78"/>
          <c:order val="78"/>
          <c:tx>
            <c:strRef>
              <c:f>Sheet1!$A$79:$I$79</c:f>
              <c:strCache>
                <c:ptCount val="9"/>
                <c:pt idx="0">
                  <c:v>VT03307</c:v>
                </c:pt>
                <c:pt idx="1">
                  <c:v>Tallie Chaikovski</c:v>
                </c:pt>
                <c:pt idx="2">
                  <c:v>Male</c:v>
                </c:pt>
                <c:pt idx="3">
                  <c:v>Sales</c:v>
                </c:pt>
                <c:pt idx="4">
                  <c:v>83191.95</c:v>
                </c:pt>
                <c:pt idx="5">
                  <c:v>43700</c:v>
                </c:pt>
                <c:pt idx="6">
                  <c:v>0.6</c:v>
                </c:pt>
                <c:pt idx="7">
                  <c:v>Temporary</c:v>
                </c:pt>
                <c:pt idx="8">
                  <c:v>Remote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Sheet1!$J$79:$M$79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5942.2821428571424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E-09C5-43A0-9F6B-5D59CD997DCF}"/>
            </c:ext>
          </c:extLst>
        </c:ser>
        <c:ser>
          <c:idx val="79"/>
          <c:order val="79"/>
          <c:tx>
            <c:strRef>
              <c:f>Sheet1!$A$80:$I$80</c:f>
              <c:strCache>
                <c:ptCount val="9"/>
                <c:pt idx="0">
                  <c:v>TN04058</c:v>
                </c:pt>
                <c:pt idx="1">
                  <c:v>Bari Toffano</c:v>
                </c:pt>
                <c:pt idx="2">
                  <c:v>Male</c:v>
                </c:pt>
                <c:pt idx="3">
                  <c:v>Product Management</c:v>
                </c:pt>
                <c:pt idx="4">
                  <c:v>106775.14</c:v>
                </c:pt>
                <c:pt idx="5">
                  <c:v>43563</c:v>
                </c:pt>
                <c:pt idx="6">
                  <c:v>1</c:v>
                </c:pt>
                <c:pt idx="7">
                  <c:v>Fixed Term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Sheet1!$J$80:$M$80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7626.795714285714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F-09C5-43A0-9F6B-5D59CD997DCF}"/>
            </c:ext>
          </c:extLst>
        </c:ser>
        <c:ser>
          <c:idx val="80"/>
          <c:order val="80"/>
          <c:tx>
            <c:strRef>
              <c:f>Sheet1!$A$81:$I$81</c:f>
              <c:strCache>
                <c:ptCount val="9"/>
                <c:pt idx="0">
                  <c:v>VT03993</c:v>
                </c:pt>
                <c:pt idx="1">
                  <c:v>Dulce Colbeck</c:v>
                </c:pt>
                <c:pt idx="2">
                  <c:v>Male</c:v>
                </c:pt>
                <c:pt idx="3">
                  <c:v>Human Resources</c:v>
                </c:pt>
                <c:pt idx="4">
                  <c:v>83396.5</c:v>
                </c:pt>
                <c:pt idx="5">
                  <c:v>30-Mar-21</c:v>
                </c:pt>
                <c:pt idx="6">
                  <c:v>1</c:v>
                </c:pt>
                <c:pt idx="7">
                  <c:v>Temporary</c:v>
                </c:pt>
                <c:pt idx="8">
                  <c:v>Auckland, New Zealand</c:v>
                </c:pt>
              </c:strCache>
            </c:strRef>
          </c:tx>
          <c:spPr>
            <a:solidFill>
              <a:schemeClr val="accent3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Sheet1!$J$81:$M$81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5956.8928571428569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0-09C5-43A0-9F6B-5D59CD997DCF}"/>
            </c:ext>
          </c:extLst>
        </c:ser>
        <c:ser>
          <c:idx val="81"/>
          <c:order val="81"/>
          <c:tx>
            <c:strRef>
              <c:f>Sheet1!$A$82:$I$82</c:f>
              <c:strCache>
                <c:ptCount val="9"/>
                <c:pt idx="0">
                  <c:v>VT02663</c:v>
                </c:pt>
                <c:pt idx="1">
                  <c:v>Ignacius Losel</c:v>
                </c:pt>
                <c:pt idx="2">
                  <c:v>Male</c:v>
                </c:pt>
                <c:pt idx="3">
                  <c:v>Legal</c:v>
                </c:pt>
                <c:pt idx="4">
                  <c:v>28481.16</c:v>
                </c:pt>
                <c:pt idx="5">
                  <c:v>1-Feb-21</c:v>
                </c:pt>
                <c:pt idx="6">
                  <c:v>1</c:v>
                </c:pt>
                <c:pt idx="7">
                  <c:v>Temporary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4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Sheet1!$J$82:$M$82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2034.3685714285714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1-09C5-43A0-9F6B-5D59CD997DCF}"/>
            </c:ext>
          </c:extLst>
        </c:ser>
        <c:ser>
          <c:idx val="82"/>
          <c:order val="82"/>
          <c:tx>
            <c:strRef>
              <c:f>Sheet1!$A$83:$I$83</c:f>
              <c:strCache>
                <c:ptCount val="9"/>
                <c:pt idx="0">
                  <c:v>PR03034</c:v>
                </c:pt>
                <c:pt idx="1">
                  <c:v>Estell Kingsland</c:v>
                </c:pt>
                <c:pt idx="2">
                  <c:v>Male</c:v>
                </c:pt>
                <c:pt idx="3">
                  <c:v>Sales</c:v>
                </c:pt>
                <c:pt idx="4">
                  <c:v>32192.15</c:v>
                </c:pt>
                <c:pt idx="5">
                  <c:v>4-Oct-21</c:v>
                </c:pt>
                <c:pt idx="6">
                  <c:v>1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5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Sheet1!$J$83:$M$83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2299.4392857142857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2-09C5-43A0-9F6B-5D59CD997DCF}"/>
            </c:ext>
          </c:extLst>
        </c:ser>
        <c:ser>
          <c:idx val="83"/>
          <c:order val="83"/>
          <c:tx>
            <c:strRef>
              <c:f>Sheet1!$A$84:$I$84</c:f>
              <c:strCache>
                <c:ptCount val="9"/>
                <c:pt idx="0">
                  <c:v>PR01159</c:v>
                </c:pt>
                <c:pt idx="1">
                  <c:v>Mollie  Hanway</c:v>
                </c:pt>
                <c:pt idx="2">
                  <c:v>Male</c:v>
                </c:pt>
                <c:pt idx="3">
                  <c:v>NULL</c:v>
                </c:pt>
                <c:pt idx="4">
                  <c:v>112645.99</c:v>
                </c:pt>
                <c:pt idx="5">
                  <c:v>21-Oct-19</c:v>
                </c:pt>
                <c:pt idx="6">
                  <c:v>0.6</c:v>
                </c:pt>
                <c:pt idx="7">
                  <c:v>Permanent</c:v>
                </c:pt>
                <c:pt idx="8">
                  <c:v>Seattle, USA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Sheet1!$J$84:$M$84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8046.142142857143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3-09C5-43A0-9F6B-5D59CD997DCF}"/>
            </c:ext>
          </c:extLst>
        </c:ser>
        <c:ser>
          <c:idx val="84"/>
          <c:order val="84"/>
          <c:tx>
            <c:strRef>
              <c:f>Sheet1!$A$85:$I$85</c:f>
              <c:strCache>
                <c:ptCount val="9"/>
                <c:pt idx="0">
                  <c:v>SQ03476</c:v>
                </c:pt>
                <c:pt idx="1">
                  <c:v>Inger Andriveaux</c:v>
                </c:pt>
                <c:pt idx="3">
                  <c:v>Accounting</c:v>
                </c:pt>
                <c:pt idx="4">
                  <c:v>107107.6</c:v>
                </c:pt>
                <c:pt idx="5">
                  <c:v>13-Aug-18</c:v>
                </c:pt>
                <c:pt idx="6">
                  <c:v>0.9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1">
                <a:lumMod val="50000"/>
              </a:schemeClr>
            </a:solidFill>
            <a:ln/>
            <a:effectLst/>
            <a:sp3d/>
          </c:spPr>
          <c:val>
            <c:numRef>
              <c:f>Sheet1!$J$85:$M$85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7650.5428571428574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4-09C5-43A0-9F6B-5D59CD997DCF}"/>
            </c:ext>
          </c:extLst>
        </c:ser>
        <c:ser>
          <c:idx val="85"/>
          <c:order val="85"/>
          <c:tx>
            <c:strRef>
              <c:f>Sheet1!$A$86:$I$86</c:f>
              <c:strCache>
                <c:ptCount val="9"/>
                <c:pt idx="0">
                  <c:v>PR04380</c:v>
                </c:pt>
                <c:pt idx="1">
                  <c:v>Van Tuxwell</c:v>
                </c:pt>
                <c:pt idx="2">
                  <c:v>Female</c:v>
                </c:pt>
                <c:pt idx="3">
                  <c:v>Business Development</c:v>
                </c:pt>
                <c:pt idx="4">
                  <c:v>80695.74</c:v>
                </c:pt>
                <c:pt idx="5">
                  <c:v>18-Nov-19</c:v>
                </c:pt>
                <c:pt idx="6">
                  <c:v>0.8</c:v>
                </c:pt>
                <c:pt idx="7">
                  <c:v>Permanent</c:v>
                </c:pt>
                <c:pt idx="8">
                  <c:v>Columbus, USA</c:v>
                </c:pt>
              </c:strCache>
            </c:strRef>
          </c:tx>
          <c:spPr>
            <a:solidFill>
              <a:schemeClr val="accent2">
                <a:lumMod val="50000"/>
              </a:schemeClr>
            </a:solidFill>
            <a:ln/>
            <a:effectLst/>
            <a:sp3d/>
          </c:spPr>
          <c:val>
            <c:numRef>
              <c:f>Sheet1!$J$86:$M$86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5763.9814285714292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5-09C5-43A0-9F6B-5D59CD997DCF}"/>
            </c:ext>
          </c:extLst>
        </c:ser>
        <c:ser>
          <c:idx val="86"/>
          <c:order val="86"/>
          <c:tx>
            <c:strRef>
              <c:f>Sheet1!$A$87:$I$87</c:f>
              <c:strCache>
                <c:ptCount val="9"/>
                <c:pt idx="0">
                  <c:v>TN00182</c:v>
                </c:pt>
                <c:pt idx="1">
                  <c:v>Camilla Castle</c:v>
                </c:pt>
                <c:pt idx="2">
                  <c:v>Female</c:v>
                </c:pt>
                <c:pt idx="3">
                  <c:v>Product Management</c:v>
                </c:pt>
                <c:pt idx="4">
                  <c:v>75475.93</c:v>
                </c:pt>
                <c:pt idx="5">
                  <c:v>Nov 25, 2019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3">
                <a:lumMod val="50000"/>
              </a:schemeClr>
            </a:solidFill>
            <a:ln/>
            <a:effectLst/>
            <a:sp3d/>
          </c:spPr>
          <c:val>
            <c:numRef>
              <c:f>Sheet1!$J$87:$M$87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5391.1378571428568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6-09C5-43A0-9F6B-5D59CD997DCF}"/>
            </c:ext>
          </c:extLst>
        </c:ser>
        <c:ser>
          <c:idx val="87"/>
          <c:order val="87"/>
          <c:tx>
            <c:strRef>
              <c:f>Sheet1!$A$88:$I$88</c:f>
              <c:strCache>
                <c:ptCount val="9"/>
                <c:pt idx="0">
                  <c:v>VT01523</c:v>
                </c:pt>
                <c:pt idx="1">
                  <c:v>Charmane Heistermann</c:v>
                </c:pt>
                <c:pt idx="2">
                  <c:v>Female</c:v>
                </c:pt>
                <c:pt idx="3">
                  <c:v>Business Development</c:v>
                </c:pt>
                <c:pt idx="4">
                  <c:v>86558.58</c:v>
                </c:pt>
                <c:pt idx="5">
                  <c:v>26-Feb-20</c:v>
                </c:pt>
                <c:pt idx="6">
                  <c:v>1</c:v>
                </c:pt>
                <c:pt idx="7">
                  <c:v>Fixed Term</c:v>
                </c:pt>
                <c:pt idx="8">
                  <c:v>Remote</c:v>
                </c:pt>
              </c:strCache>
            </c:strRef>
          </c:tx>
          <c:spPr>
            <a:solidFill>
              <a:schemeClr val="accent4">
                <a:lumMod val="50000"/>
              </a:schemeClr>
            </a:solidFill>
            <a:ln/>
            <a:effectLst/>
            <a:sp3d/>
          </c:spPr>
          <c:val>
            <c:numRef>
              <c:f>Sheet1!$J$88:$M$88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6182.755714285714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7-09C5-43A0-9F6B-5D59CD997DCF}"/>
            </c:ext>
          </c:extLst>
        </c:ser>
        <c:ser>
          <c:idx val="88"/>
          <c:order val="88"/>
          <c:tx>
            <c:strRef>
              <c:f>Sheet1!$A$89:$I$89</c:f>
              <c:strCache>
                <c:ptCount val="9"/>
                <c:pt idx="0">
                  <c:v>PR00916</c:v>
                </c:pt>
                <c:pt idx="1">
                  <c:v>Inger Chapelhow</c:v>
                </c:pt>
                <c:pt idx="2">
                  <c:v>Female</c:v>
                </c:pt>
                <c:pt idx="3">
                  <c:v>Research and Development</c:v>
                </c:pt>
                <c:pt idx="4">
                  <c:v>84309.95</c:v>
                </c:pt>
                <c:pt idx="5">
                  <c:v>44501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5">
                <a:lumMod val="50000"/>
              </a:schemeClr>
            </a:solidFill>
            <a:ln/>
            <a:effectLst/>
            <a:sp3d/>
          </c:spPr>
          <c:val>
            <c:numRef>
              <c:f>Sheet1!$J$89:$M$89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6022.1392857142855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8-09C5-43A0-9F6B-5D59CD997DCF}"/>
            </c:ext>
          </c:extLst>
        </c:ser>
        <c:ser>
          <c:idx val="89"/>
          <c:order val="89"/>
          <c:tx>
            <c:strRef>
              <c:f>Sheet1!$A$90:$I$90</c:f>
              <c:strCache>
                <c:ptCount val="9"/>
                <c:pt idx="0">
                  <c:v>PR01211</c:v>
                </c:pt>
                <c:pt idx="1">
                  <c:v>Enoch Dowrey</c:v>
                </c:pt>
                <c:pt idx="2">
                  <c:v>Male</c:v>
                </c:pt>
                <c:pt idx="3">
                  <c:v>Accounting</c:v>
                </c:pt>
                <c:pt idx="4">
                  <c:v>91645.04</c:v>
                </c:pt>
                <c:pt idx="5">
                  <c:v>44223</c:v>
                </c:pt>
                <c:pt idx="6">
                  <c:v>1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solidFill>
              <a:schemeClr val="accent6">
                <a:lumMod val="50000"/>
              </a:schemeClr>
            </a:solidFill>
            <a:ln/>
            <a:effectLst/>
            <a:sp3d/>
          </c:spPr>
          <c:val>
            <c:numRef>
              <c:f>Sheet1!$J$90:$M$90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6546.074285714285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9-09C5-43A0-9F6B-5D59CD997DCF}"/>
            </c:ext>
          </c:extLst>
        </c:ser>
        <c:ser>
          <c:idx val="90"/>
          <c:order val="90"/>
          <c:tx>
            <c:strRef>
              <c:f>Sheet1!$A$91:$I$91</c:f>
              <c:strCache>
                <c:ptCount val="9"/>
                <c:pt idx="0">
                  <c:v>VT01684</c:v>
                </c:pt>
                <c:pt idx="1">
                  <c:v>Audry Yu</c:v>
                </c:pt>
                <c:pt idx="2">
                  <c:v>Female</c:v>
                </c:pt>
                <c:pt idx="3">
                  <c:v>Training</c:v>
                </c:pt>
                <c:pt idx="4">
                  <c:v>101187.36</c:v>
                </c:pt>
                <c:pt idx="5">
                  <c:v>43258</c:v>
                </c:pt>
                <c:pt idx="6">
                  <c:v>1</c:v>
                </c:pt>
                <c:pt idx="7">
                  <c:v>Fixed Term</c:v>
                </c:pt>
                <c:pt idx="8">
                  <c:v>Columbus, USA</c:v>
                </c:pt>
              </c:strCache>
            </c:strRef>
          </c:tx>
          <c:spPr>
            <a:solidFill>
              <a:schemeClr val="accent1">
                <a:lumMod val="70000"/>
                <a:lumOff val="30000"/>
              </a:schemeClr>
            </a:solidFill>
            <a:ln/>
            <a:effectLst/>
            <a:sp3d/>
          </c:spPr>
          <c:val>
            <c:numRef>
              <c:f>Sheet1!$J$91:$M$91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7227.6685714285713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A-09C5-43A0-9F6B-5D59CD997DCF}"/>
            </c:ext>
          </c:extLst>
        </c:ser>
        <c:ser>
          <c:idx val="91"/>
          <c:order val="91"/>
          <c:tx>
            <c:strRef>
              <c:f>Sheet1!$A$92:$I$92</c:f>
              <c:strCache>
                <c:ptCount val="9"/>
                <c:pt idx="0">
                  <c:v>TN01876</c:v>
                </c:pt>
                <c:pt idx="1">
                  <c:v>Aileen McCritchie</c:v>
                </c:pt>
                <c:pt idx="2">
                  <c:v>Male</c:v>
                </c:pt>
                <c:pt idx="3">
                  <c:v>Business Development</c:v>
                </c:pt>
                <c:pt idx="4">
                  <c:v>80169.42</c:v>
                </c:pt>
                <c:pt idx="5">
                  <c:v>10-Aug-20</c:v>
                </c:pt>
                <c:pt idx="6">
                  <c:v>1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solidFill>
              <a:schemeClr val="accent2">
                <a:lumMod val="70000"/>
                <a:lumOff val="30000"/>
              </a:schemeClr>
            </a:solidFill>
            <a:ln/>
            <a:effectLst/>
            <a:sp3d/>
          </c:spPr>
          <c:val>
            <c:numRef>
              <c:f>Sheet1!$J$92:$M$92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5726.3871428571429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B-09C5-43A0-9F6B-5D59CD997DCF}"/>
            </c:ext>
          </c:extLst>
        </c:ser>
        <c:ser>
          <c:idx val="92"/>
          <c:order val="92"/>
          <c:tx>
            <c:strRef>
              <c:f>Sheet1!$A$93:$I$93</c:f>
              <c:strCache>
                <c:ptCount val="9"/>
                <c:pt idx="0">
                  <c:v>TN04740</c:v>
                </c:pt>
                <c:pt idx="1">
                  <c:v>Tristam Cuming</c:v>
                </c:pt>
                <c:pt idx="2">
                  <c:v>Female</c:v>
                </c:pt>
                <c:pt idx="3">
                  <c:v>Support</c:v>
                </c:pt>
                <c:pt idx="4">
                  <c:v>104038.9</c:v>
                </c:pt>
                <c:pt idx="5">
                  <c:v>43815</c:v>
                </c:pt>
                <c:pt idx="6">
                  <c:v>1</c:v>
                </c:pt>
                <c:pt idx="7">
                  <c:v>Fixed Term</c:v>
                </c:pt>
                <c:pt idx="8">
                  <c:v>Remote</c:v>
                </c:pt>
              </c:strCache>
            </c:strRef>
          </c:tx>
          <c:spPr>
            <a:solidFill>
              <a:schemeClr val="accent3">
                <a:lumMod val="70000"/>
                <a:lumOff val="30000"/>
              </a:schemeClr>
            </a:solidFill>
            <a:ln/>
            <a:effectLst/>
            <a:sp3d/>
          </c:spPr>
          <c:val>
            <c:numRef>
              <c:f>Sheet1!$J$93:$M$93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7431.3499999999995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C-09C5-43A0-9F6B-5D59CD997DCF}"/>
            </c:ext>
          </c:extLst>
        </c:ser>
        <c:ser>
          <c:idx val="93"/>
          <c:order val="93"/>
          <c:tx>
            <c:strRef>
              <c:f>Sheet1!$A$94:$I$94</c:f>
              <c:strCache>
                <c:ptCount val="9"/>
                <c:pt idx="0">
                  <c:v>TN03575</c:v>
                </c:pt>
                <c:pt idx="1">
                  <c:v>Janina Wolverson</c:v>
                </c:pt>
                <c:pt idx="2">
                  <c:v>Female</c:v>
                </c:pt>
                <c:pt idx="3">
                  <c:v>Research and Development</c:v>
                </c:pt>
                <c:pt idx="4">
                  <c:v>99683.67</c:v>
                </c:pt>
                <c:pt idx="5">
                  <c:v>4-Feb-19</c:v>
                </c:pt>
                <c:pt idx="6">
                  <c:v>1</c:v>
                </c:pt>
                <c:pt idx="7">
                  <c:v>Fixed Term</c:v>
                </c:pt>
                <c:pt idx="8">
                  <c:v>Seattle, USA</c:v>
                </c:pt>
              </c:strCache>
            </c:strRef>
          </c:tx>
          <c:spPr>
            <a:solidFill>
              <a:schemeClr val="accent4">
                <a:lumMod val="70000"/>
                <a:lumOff val="30000"/>
              </a:schemeClr>
            </a:solidFill>
            <a:ln/>
            <a:effectLst/>
            <a:sp3d/>
          </c:spPr>
          <c:val>
            <c:numRef>
              <c:f>Sheet1!$J$94:$M$94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7120.2621428571429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D-09C5-43A0-9F6B-5D59CD997DCF}"/>
            </c:ext>
          </c:extLst>
        </c:ser>
        <c:ser>
          <c:idx val="94"/>
          <c:order val="94"/>
          <c:tx>
            <c:strRef>
              <c:f>Sheet1!$A$95:$I$95</c:f>
              <c:strCache>
                <c:ptCount val="9"/>
                <c:pt idx="0">
                  <c:v>VT04984</c:v>
                </c:pt>
                <c:pt idx="1">
                  <c:v>Dell Molloy</c:v>
                </c:pt>
                <c:pt idx="2">
                  <c:v>Male</c:v>
                </c:pt>
                <c:pt idx="3">
                  <c:v>Engineering</c:v>
                </c:pt>
                <c:pt idx="4">
                  <c:v>47362.62</c:v>
                </c:pt>
                <c:pt idx="5">
                  <c:v>22-May-20</c:v>
                </c:pt>
                <c:pt idx="6">
                  <c:v>1</c:v>
                </c:pt>
                <c:pt idx="7">
                  <c:v>Temporary</c:v>
                </c:pt>
                <c:pt idx="8">
                  <c:v>Remote</c:v>
                </c:pt>
              </c:strCache>
            </c:strRef>
          </c:tx>
          <c:spPr>
            <a:solidFill>
              <a:schemeClr val="accent5">
                <a:lumMod val="70000"/>
                <a:lumOff val="30000"/>
              </a:schemeClr>
            </a:solidFill>
            <a:ln/>
            <a:effectLst/>
            <a:sp3d/>
          </c:spPr>
          <c:val>
            <c:numRef>
              <c:f>Sheet1!$J$95:$M$95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3383.0442857142857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E-09C5-43A0-9F6B-5D59CD997DCF}"/>
            </c:ext>
          </c:extLst>
        </c:ser>
        <c:ser>
          <c:idx val="95"/>
          <c:order val="95"/>
          <c:tx>
            <c:strRef>
              <c:f>Sheet1!$A$96:$I$96</c:f>
              <c:strCache>
                <c:ptCount val="9"/>
                <c:pt idx="0">
                  <c:v>PR00095</c:v>
                </c:pt>
                <c:pt idx="1">
                  <c:v>Ardella Dyment</c:v>
                </c:pt>
                <c:pt idx="2">
                  <c:v>Female</c:v>
                </c:pt>
                <c:pt idx="3">
                  <c:v>Business Development</c:v>
                </c:pt>
                <c:pt idx="4">
                  <c:v>70649.46</c:v>
                </c:pt>
                <c:pt idx="5">
                  <c:v>13-Jan-20</c:v>
                </c:pt>
                <c:pt idx="6">
                  <c:v>1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6">
                <a:lumMod val="70000"/>
                <a:lumOff val="30000"/>
              </a:schemeClr>
            </a:solidFill>
            <a:ln/>
            <a:effectLst/>
            <a:sp3d/>
          </c:spPr>
          <c:val>
            <c:numRef>
              <c:f>Sheet1!$J$96:$M$96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5046.3900000000003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F-09C5-43A0-9F6B-5D59CD997DCF}"/>
            </c:ext>
          </c:extLst>
        </c:ser>
        <c:ser>
          <c:idx val="96"/>
          <c:order val="96"/>
          <c:tx>
            <c:strRef>
              <c:f>Sheet1!$A$97:$I$97</c:f>
              <c:strCache>
                <c:ptCount val="9"/>
                <c:pt idx="0">
                  <c:v>SQ03546</c:v>
                </c:pt>
                <c:pt idx="1">
                  <c:v>Alexandros Rackley</c:v>
                </c:pt>
                <c:pt idx="2">
                  <c:v>Female</c:v>
                </c:pt>
                <c:pt idx="3">
                  <c:v>Legal</c:v>
                </c:pt>
                <c:pt idx="4">
                  <c:v>75733.74</c:v>
                </c:pt>
                <c:pt idx="5">
                  <c:v>Jul 5, 2021</c:v>
                </c:pt>
                <c:pt idx="6">
                  <c:v>1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1">
                <a:lumMod val="70000"/>
              </a:schemeClr>
            </a:solidFill>
            <a:ln/>
            <a:effectLst/>
            <a:sp3d/>
          </c:spPr>
          <c:val>
            <c:numRef>
              <c:f>Sheet1!$J$97:$M$97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5409.5528571428576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0-09C5-43A0-9F6B-5D59CD997DCF}"/>
            </c:ext>
          </c:extLst>
        </c:ser>
        <c:ser>
          <c:idx val="97"/>
          <c:order val="97"/>
          <c:tx>
            <c:strRef>
              <c:f>Sheet1!$A$98:$I$98</c:f>
              <c:strCache>
                <c:ptCount val="9"/>
                <c:pt idx="0">
                  <c:v>VT02374</c:v>
                </c:pt>
                <c:pt idx="1">
                  <c:v>Delphine Jewis</c:v>
                </c:pt>
                <c:pt idx="2">
                  <c:v>Female</c:v>
                </c:pt>
                <c:pt idx="3">
                  <c:v>Accounting</c:v>
                </c:pt>
                <c:pt idx="4">
                  <c:v>71823.56</c:v>
                </c:pt>
                <c:pt idx="5">
                  <c:v>Oct 1, 2018</c:v>
                </c:pt>
                <c:pt idx="6">
                  <c:v>0.3</c:v>
                </c:pt>
                <c:pt idx="7">
                  <c:v>Temporary</c:v>
                </c:pt>
                <c:pt idx="8">
                  <c:v>Remote</c:v>
                </c:pt>
              </c:strCache>
            </c:strRef>
          </c:tx>
          <c:spPr>
            <a:solidFill>
              <a:schemeClr val="accent2">
                <a:lumMod val="70000"/>
              </a:schemeClr>
            </a:solidFill>
            <a:ln/>
            <a:effectLst/>
            <a:sp3d/>
          </c:spPr>
          <c:val>
            <c:numRef>
              <c:f>Sheet1!$J$98:$M$98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5130.2542857142853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1-09C5-43A0-9F6B-5D59CD997DCF}"/>
            </c:ext>
          </c:extLst>
        </c:ser>
        <c:ser>
          <c:idx val="98"/>
          <c:order val="98"/>
          <c:tx>
            <c:strRef>
              <c:f>Sheet1!$A$99:$I$99</c:f>
              <c:strCache>
                <c:ptCount val="9"/>
                <c:pt idx="0">
                  <c:v>SQ00450</c:v>
                </c:pt>
                <c:pt idx="1">
                  <c:v> Louise Lamming</c:v>
                </c:pt>
                <c:pt idx="2">
                  <c:v>Female</c:v>
                </c:pt>
                <c:pt idx="3">
                  <c:v>Sales</c:v>
                </c:pt>
                <c:pt idx="4">
                  <c:v>41934.71</c:v>
                </c:pt>
                <c:pt idx="5">
                  <c:v>43943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3">
                <a:lumMod val="70000"/>
              </a:schemeClr>
            </a:solidFill>
            <a:ln/>
            <a:effectLst/>
            <a:sp3d/>
          </c:spPr>
          <c:val>
            <c:numRef>
              <c:f>Sheet1!$J$99:$M$99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2995.3364285714283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2-09C5-43A0-9F6B-5D59CD997DCF}"/>
            </c:ext>
          </c:extLst>
        </c:ser>
        <c:ser>
          <c:idx val="99"/>
          <c:order val="99"/>
          <c:tx>
            <c:strRef>
              <c:f>Sheet1!$A$100:$I$100</c:f>
              <c:strCache>
                <c:ptCount val="9"/>
                <c:pt idx="0">
                  <c:v>PR03804</c:v>
                </c:pt>
                <c:pt idx="1">
                  <c:v>Vere Kulic</c:v>
                </c:pt>
                <c:pt idx="2">
                  <c:v>Male</c:v>
                </c:pt>
                <c:pt idx="3">
                  <c:v>Legal</c:v>
                </c:pt>
                <c:pt idx="4">
                  <c:v>66572.58</c:v>
                </c:pt>
                <c:pt idx="5">
                  <c:v>28-Dec-20</c:v>
                </c:pt>
                <c:pt idx="6">
                  <c:v>1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4">
                <a:lumMod val="70000"/>
              </a:schemeClr>
            </a:solidFill>
            <a:ln/>
            <a:effectLst/>
            <a:sp3d/>
          </c:spPr>
          <c:val>
            <c:numRef>
              <c:f>Sheet1!$J$100:$M$100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4755.1842857142856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3-09C5-43A0-9F6B-5D59CD997DCF}"/>
            </c:ext>
          </c:extLst>
        </c:ser>
        <c:ser>
          <c:idx val="100"/>
          <c:order val="100"/>
          <c:tx>
            <c:strRef>
              <c:f>Sheet1!$A$101:$I$101</c:f>
              <c:strCache>
                <c:ptCount val="9"/>
                <c:pt idx="0">
                  <c:v>SQ04488</c:v>
                </c:pt>
                <c:pt idx="1">
                  <c:v>Yanaton Wooster</c:v>
                </c:pt>
                <c:pt idx="2">
                  <c:v>Male</c:v>
                </c:pt>
                <c:pt idx="3">
                  <c:v>Marketing</c:v>
                </c:pt>
                <c:pt idx="4">
                  <c:v>76932.6</c:v>
                </c:pt>
                <c:pt idx="5">
                  <c:v>28-Jan-19</c:v>
                </c:pt>
                <c:pt idx="6">
                  <c:v>1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5">
                <a:lumMod val="70000"/>
              </a:schemeClr>
            </a:solidFill>
            <a:ln/>
            <a:effectLst/>
            <a:sp3d/>
          </c:spPr>
          <c:val>
            <c:numRef>
              <c:f>Sheet1!$J$101:$M$101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5495.1857142857143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4-09C5-43A0-9F6B-5D59CD997DCF}"/>
            </c:ext>
          </c:extLst>
        </c:ser>
        <c:ser>
          <c:idx val="101"/>
          <c:order val="101"/>
          <c:tx>
            <c:strRef>
              <c:f>Sheet1!$A$102:$I$102</c:f>
              <c:strCache>
                <c:ptCount val="9"/>
                <c:pt idx="0">
                  <c:v>TN00735</c:v>
                </c:pt>
                <c:pt idx="1">
                  <c:v>Caresa Christer</c:v>
                </c:pt>
                <c:pt idx="2">
                  <c:v>Male</c:v>
                </c:pt>
                <c:pt idx="3">
                  <c:v>Support</c:v>
                </c:pt>
                <c:pt idx="4">
                  <c:v>59258.19</c:v>
                </c:pt>
                <c:pt idx="5">
                  <c:v>43452</c:v>
                </c:pt>
                <c:pt idx="6">
                  <c:v>0.8</c:v>
                </c:pt>
                <c:pt idx="7">
                  <c:v>Permanent</c:v>
                </c:pt>
                <c:pt idx="8">
                  <c:v>Seattle, USA</c:v>
                </c:pt>
              </c:strCache>
            </c:strRef>
          </c:tx>
          <c:spPr>
            <a:solidFill>
              <a:schemeClr val="accent6">
                <a:lumMod val="70000"/>
              </a:schemeClr>
            </a:solidFill>
            <a:ln/>
            <a:effectLst/>
            <a:sp3d/>
          </c:spPr>
          <c:val>
            <c:numRef>
              <c:f>Sheet1!$J$102:$M$102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4232.7278571428569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5-09C5-43A0-9F6B-5D59CD997DCF}"/>
            </c:ext>
          </c:extLst>
        </c:ser>
        <c:ser>
          <c:idx val="102"/>
          <c:order val="102"/>
          <c:tx>
            <c:strRef>
              <c:f>Sheet1!$A$103:$I$103</c:f>
              <c:strCache>
                <c:ptCount val="9"/>
                <c:pt idx="0">
                  <c:v>VT01893</c:v>
                </c:pt>
                <c:pt idx="1">
                  <c:v>Lindy Guillet</c:v>
                </c:pt>
                <c:pt idx="2">
                  <c:v>Male</c:v>
                </c:pt>
                <c:pt idx="3">
                  <c:v>Training</c:v>
                </c:pt>
                <c:pt idx="4">
                  <c:v>112778.28</c:v>
                </c:pt>
                <c:pt idx="5">
                  <c:v>43250</c:v>
                </c:pt>
                <c:pt idx="6">
                  <c:v>1</c:v>
                </c:pt>
                <c:pt idx="7">
                  <c:v>Fixed Term</c:v>
                </c:pt>
                <c:pt idx="8">
                  <c:v>Remote</c:v>
                </c:pt>
              </c:strCache>
            </c:strRef>
          </c:tx>
          <c:spPr>
            <a:solidFill>
              <a:schemeClr val="accent1">
                <a:lumMod val="50000"/>
                <a:lumOff val="50000"/>
              </a:schemeClr>
            </a:solidFill>
            <a:ln/>
            <a:effectLst/>
            <a:sp3d/>
          </c:spPr>
          <c:val>
            <c:numRef>
              <c:f>Sheet1!$J$103:$M$103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8055.5914285714289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6-09C5-43A0-9F6B-5D59CD997DCF}"/>
            </c:ext>
          </c:extLst>
        </c:ser>
        <c:ser>
          <c:idx val="103"/>
          <c:order val="103"/>
          <c:tx>
            <c:strRef>
              <c:f>Sheet1!$A$104:$I$104</c:f>
              <c:strCache>
                <c:ptCount val="9"/>
                <c:pt idx="0">
                  <c:v>SQ02223</c:v>
                </c:pt>
                <c:pt idx="1">
                  <c:v> Pippy Shepperd</c:v>
                </c:pt>
                <c:pt idx="2">
                  <c:v>Female</c:v>
                </c:pt>
                <c:pt idx="3">
                  <c:v>Accounting</c:v>
                </c:pt>
                <c:pt idx="4">
                  <c:v>44845.33</c:v>
                </c:pt>
                <c:pt idx="5">
                  <c:v>26-Jun-18</c:v>
                </c:pt>
                <c:pt idx="6">
                  <c:v>1</c:v>
                </c:pt>
                <c:pt idx="7">
                  <c:v>Permanent</c:v>
                </c:pt>
                <c:pt idx="8">
                  <c:v>Seattle, USA</c:v>
                </c:pt>
              </c:strCache>
            </c:strRef>
          </c:tx>
          <c:spPr>
            <a:solidFill>
              <a:schemeClr val="accent2">
                <a:lumMod val="50000"/>
                <a:lumOff val="50000"/>
              </a:schemeClr>
            </a:solidFill>
            <a:ln/>
            <a:effectLst/>
            <a:sp3d/>
          </c:spPr>
          <c:val>
            <c:numRef>
              <c:f>Sheet1!$J$104:$M$104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3203.2378571428571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7-09C5-43A0-9F6B-5D59CD997DCF}"/>
            </c:ext>
          </c:extLst>
        </c:ser>
        <c:ser>
          <c:idx val="104"/>
          <c:order val="104"/>
          <c:tx>
            <c:strRef>
              <c:f>Sheet1!$A$105:$I$105</c:f>
              <c:strCache>
                <c:ptCount val="9"/>
                <c:pt idx="0">
                  <c:v>PR02010</c:v>
                </c:pt>
                <c:pt idx="1">
                  <c:v>Eilis Pavlasek</c:v>
                </c:pt>
                <c:pt idx="2">
                  <c:v>Male</c:v>
                </c:pt>
                <c:pt idx="3">
                  <c:v>Product Management</c:v>
                </c:pt>
                <c:pt idx="4">
                  <c:v>115191.38</c:v>
                </c:pt>
                <c:pt idx="5">
                  <c:v>44004</c:v>
                </c:pt>
                <c:pt idx="6">
                  <c:v>1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3">
                <a:lumMod val="50000"/>
                <a:lumOff val="50000"/>
              </a:schemeClr>
            </a:solidFill>
            <a:ln/>
            <a:effectLst/>
            <a:sp3d/>
          </c:spPr>
          <c:val>
            <c:numRef>
              <c:f>Sheet1!$J$105:$M$105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8227.9557142857138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8-09C5-43A0-9F6B-5D59CD997DCF}"/>
            </c:ext>
          </c:extLst>
        </c:ser>
        <c:ser>
          <c:idx val="105"/>
          <c:order val="105"/>
          <c:tx>
            <c:strRef>
              <c:f>Sheet1!$A$106:$I$106</c:f>
              <c:strCache>
                <c:ptCount val="9"/>
                <c:pt idx="0">
                  <c:v>SQ00498</c:v>
                </c:pt>
                <c:pt idx="1">
                  <c:v>Amery Ofer</c:v>
                </c:pt>
                <c:pt idx="2">
                  <c:v>Female</c:v>
                </c:pt>
                <c:pt idx="3">
                  <c:v>Legal</c:v>
                </c:pt>
                <c:pt idx="4">
                  <c:v>111049.84</c:v>
                </c:pt>
                <c:pt idx="5">
                  <c:v>44393</c:v>
                </c:pt>
                <c:pt idx="6">
                  <c:v>1</c:v>
                </c:pt>
                <c:pt idx="7">
                  <c:v>Permanent</c:v>
                </c:pt>
                <c:pt idx="8">
                  <c:v>Wellington, New Zealand</c:v>
                </c:pt>
              </c:strCache>
            </c:strRef>
          </c:tx>
          <c:spPr>
            <a:solidFill>
              <a:schemeClr val="accent4">
                <a:lumMod val="50000"/>
                <a:lumOff val="50000"/>
              </a:schemeClr>
            </a:solidFill>
            <a:ln/>
            <a:effectLst/>
            <a:sp3d/>
          </c:spPr>
          <c:val>
            <c:numRef>
              <c:f>Sheet1!$J$106:$M$106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7932.1314285714279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9-09C5-43A0-9F6B-5D59CD997DCF}"/>
            </c:ext>
          </c:extLst>
        </c:ser>
        <c:ser>
          <c:idx val="106"/>
          <c:order val="106"/>
          <c:tx>
            <c:strRef>
              <c:f>Sheet1!$A$107:$I$107</c:f>
              <c:strCache>
                <c:ptCount val="9"/>
                <c:pt idx="0">
                  <c:v>PR02113</c:v>
                </c:pt>
                <c:pt idx="1">
                  <c:v>Beverie Moffet</c:v>
                </c:pt>
                <c:pt idx="2">
                  <c:v>Female</c:v>
                </c:pt>
                <c:pt idx="3">
                  <c:v>Support</c:v>
                </c:pt>
                <c:pt idx="4">
                  <c:v>75974.99</c:v>
                </c:pt>
                <c:pt idx="5">
                  <c:v>7-Dec-20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5">
                <a:lumMod val="50000"/>
                <a:lumOff val="50000"/>
              </a:schemeClr>
            </a:solidFill>
            <a:ln/>
            <a:effectLst/>
            <a:sp3d/>
          </c:spPr>
          <c:val>
            <c:numRef>
              <c:f>Sheet1!$J$107:$M$107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5426.7850000000008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A-09C5-43A0-9F6B-5D59CD997DCF}"/>
            </c:ext>
          </c:extLst>
        </c:ser>
        <c:ser>
          <c:idx val="107"/>
          <c:order val="107"/>
          <c:tx>
            <c:strRef>
              <c:f>Sheet1!$A$108:$I$108</c:f>
              <c:strCache>
                <c:ptCount val="9"/>
                <c:pt idx="0">
                  <c:v>TN00727</c:v>
                </c:pt>
                <c:pt idx="1">
                  <c:v>Dulsea Folkes</c:v>
                </c:pt>
                <c:pt idx="2">
                  <c:v>Female</c:v>
                </c:pt>
                <c:pt idx="3">
                  <c:v>Services</c:v>
                </c:pt>
                <c:pt idx="4">
                  <c:v>42161.77</c:v>
                </c:pt>
                <c:pt idx="5">
                  <c:v>Jan 29, 2019</c:v>
                </c:pt>
                <c:pt idx="6">
                  <c:v>1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solidFill>
              <a:schemeClr val="accent6">
                <a:lumMod val="50000"/>
                <a:lumOff val="50000"/>
              </a:schemeClr>
            </a:solidFill>
            <a:ln/>
            <a:effectLst/>
            <a:sp3d/>
          </c:spPr>
          <c:val>
            <c:numRef>
              <c:f>Sheet1!$J$108:$M$108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3011.5549999999998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B-09C5-43A0-9F6B-5D59CD997DCF}"/>
            </c:ext>
          </c:extLst>
        </c:ser>
        <c:ser>
          <c:idx val="108"/>
          <c:order val="108"/>
          <c:tx>
            <c:strRef>
              <c:f>Sheet1!$A$109:$I$109</c:f>
              <c:strCache>
                <c:ptCount val="9"/>
                <c:pt idx="0">
                  <c:v>SQ01697</c:v>
                </c:pt>
                <c:pt idx="1">
                  <c:v>Frasier Straw</c:v>
                </c:pt>
                <c:pt idx="2">
                  <c:v>Male</c:v>
                </c:pt>
                <c:pt idx="3">
                  <c:v>Business Development</c:v>
                </c:pt>
                <c:pt idx="4">
                  <c:v>71371.37</c:v>
                </c:pt>
                <c:pt idx="5">
                  <c:v>43392</c:v>
                </c:pt>
                <c:pt idx="6">
                  <c:v>1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1"/>
            </a:solidFill>
            <a:ln/>
            <a:effectLst/>
            <a:sp3d/>
          </c:spPr>
          <c:val>
            <c:numRef>
              <c:f>Sheet1!$J$109:$M$109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5097.9549999999999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C-09C5-43A0-9F6B-5D59CD997DCF}"/>
            </c:ext>
          </c:extLst>
        </c:ser>
        <c:ser>
          <c:idx val="109"/>
          <c:order val="109"/>
          <c:tx>
            <c:strRef>
              <c:f>Sheet1!$A$110:$I$110</c:f>
              <c:strCache>
                <c:ptCount val="9"/>
                <c:pt idx="0">
                  <c:v>SQ01519</c:v>
                </c:pt>
                <c:pt idx="1">
                  <c:v>Caron Kolakovic</c:v>
                </c:pt>
                <c:pt idx="2">
                  <c:v>Male</c:v>
                </c:pt>
                <c:pt idx="3">
                  <c:v>Accounting</c:v>
                </c:pt>
                <c:pt idx="4">
                  <c:v>49915.14</c:v>
                </c:pt>
                <c:pt idx="5">
                  <c:v>26-Mar-19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2"/>
            </a:solidFill>
            <a:ln/>
            <a:effectLst/>
            <a:sp3d/>
          </c:spPr>
          <c:val>
            <c:numRef>
              <c:f>Sheet1!$J$110:$M$110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3565.3671428571429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D-09C5-43A0-9F6B-5D59CD997DCF}"/>
            </c:ext>
          </c:extLst>
        </c:ser>
        <c:ser>
          <c:idx val="110"/>
          <c:order val="110"/>
          <c:tx>
            <c:strRef>
              <c:f>Sheet1!$A$111:$I$111</c:f>
              <c:strCache>
                <c:ptCount val="9"/>
                <c:pt idx="0">
                  <c:v>PR00210</c:v>
                </c:pt>
                <c:pt idx="1">
                  <c:v>Marquita Liquorish</c:v>
                </c:pt>
                <c:pt idx="2">
                  <c:v>Female</c:v>
                </c:pt>
                <c:pt idx="3">
                  <c:v>Legal</c:v>
                </c:pt>
                <c:pt idx="4">
                  <c:v>0</c:v>
                </c:pt>
                <c:pt idx="5">
                  <c:v>44011</c:v>
                </c:pt>
                <c:pt idx="6">
                  <c:v>1</c:v>
                </c:pt>
                <c:pt idx="7">
                  <c:v>Permanent</c:v>
                </c:pt>
                <c:pt idx="8">
                  <c:v>Wellington, New Zealand</c:v>
                </c:pt>
              </c:strCache>
            </c:strRef>
          </c:tx>
          <c:spPr>
            <a:solidFill>
              <a:schemeClr val="accent3"/>
            </a:solidFill>
            <a:ln/>
            <a:effectLst/>
            <a:sp3d/>
          </c:spPr>
          <c:val>
            <c:numRef>
              <c:f>Sheet1!$J$111:$M$111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E-09C5-43A0-9F6B-5D59CD997DCF}"/>
            </c:ext>
          </c:extLst>
        </c:ser>
        <c:ser>
          <c:idx val="111"/>
          <c:order val="111"/>
          <c:tx>
            <c:strRef>
              <c:f>Sheet1!$A$112:$I$112</c:f>
              <c:strCache>
                <c:ptCount val="9"/>
                <c:pt idx="0">
                  <c:v>VT03500</c:v>
                </c:pt>
                <c:pt idx="1">
                  <c:v>Floyd  Cowgill</c:v>
                </c:pt>
                <c:pt idx="2">
                  <c:v>Male</c:v>
                </c:pt>
                <c:pt idx="3">
                  <c:v>Support</c:v>
                </c:pt>
                <c:pt idx="4">
                  <c:v>37062.1</c:v>
                </c:pt>
                <c:pt idx="5">
                  <c:v>44357</c:v>
                </c:pt>
                <c:pt idx="6">
                  <c:v>1</c:v>
                </c:pt>
                <c:pt idx="7">
                  <c:v>Temporary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4"/>
            </a:solidFill>
            <a:ln/>
            <a:effectLst/>
            <a:sp3d/>
          </c:spPr>
          <c:val>
            <c:numRef>
              <c:f>Sheet1!$J$112:$M$112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2647.292857142857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F-09C5-43A0-9F6B-5D59CD997DCF}"/>
            </c:ext>
          </c:extLst>
        </c:ser>
        <c:ser>
          <c:idx val="112"/>
          <c:order val="112"/>
          <c:tx>
            <c:strRef>
              <c:f>Sheet1!$A$113:$I$113</c:f>
              <c:strCache>
                <c:ptCount val="9"/>
                <c:pt idx="0">
                  <c:v>SQ01962</c:v>
                </c:pt>
                <c:pt idx="1">
                  <c:v>Lezlie Philcott</c:v>
                </c:pt>
                <c:pt idx="2">
                  <c:v>Female</c:v>
                </c:pt>
                <c:pt idx="3">
                  <c:v>Research and Development</c:v>
                </c:pt>
                <c:pt idx="4">
                  <c:v>0</c:v>
                </c:pt>
                <c:pt idx="5">
                  <c:v>43504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5"/>
            </a:solidFill>
            <a:ln/>
            <a:effectLst/>
            <a:sp3d/>
          </c:spPr>
          <c:val>
            <c:numRef>
              <c:f>Sheet1!$J$113:$M$113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70-09C5-43A0-9F6B-5D59CD997DCF}"/>
            </c:ext>
          </c:extLst>
        </c:ser>
        <c:ser>
          <c:idx val="113"/>
          <c:order val="113"/>
          <c:tx>
            <c:strRef>
              <c:f>Sheet1!$A$114:$I$114</c:f>
              <c:strCache>
                <c:ptCount val="9"/>
                <c:pt idx="0">
                  <c:v>VT00017</c:v>
                </c:pt>
                <c:pt idx="1">
                  <c:v>Maible Azemar</c:v>
                </c:pt>
                <c:pt idx="2">
                  <c:v>Male</c:v>
                </c:pt>
                <c:pt idx="3">
                  <c:v>Accounting</c:v>
                </c:pt>
                <c:pt idx="5">
                  <c:v>44077</c:v>
                </c:pt>
                <c:pt idx="6">
                  <c:v>1</c:v>
                </c:pt>
                <c:pt idx="7">
                  <c:v>Fixed Term</c:v>
                </c:pt>
                <c:pt idx="8">
                  <c:v>Columbus, USA</c:v>
                </c:pt>
              </c:strCache>
            </c:strRef>
          </c:tx>
          <c:spPr>
            <a:solidFill>
              <a:schemeClr val="accent6"/>
            </a:solidFill>
            <a:ln/>
            <a:effectLst/>
            <a:sp3d/>
          </c:spPr>
          <c:val>
            <c:numRef>
              <c:f>Sheet1!$J$114:$M$114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71-09C5-43A0-9F6B-5D59CD997DCF}"/>
            </c:ext>
          </c:extLst>
        </c:ser>
        <c:ser>
          <c:idx val="114"/>
          <c:order val="114"/>
          <c:tx>
            <c:strRef>
              <c:f>Sheet1!$A$115:$I$115</c:f>
              <c:strCache>
                <c:ptCount val="9"/>
                <c:pt idx="0">
                  <c:v>SQ02559</c:v>
                </c:pt>
                <c:pt idx="1">
                  <c:v>Aldrich  Glenny</c:v>
                </c:pt>
                <c:pt idx="2">
                  <c:v>Male</c:v>
                </c:pt>
                <c:pt idx="3">
                  <c:v>Business Development</c:v>
                </c:pt>
                <c:pt idx="4">
                  <c:v>90884.32</c:v>
                </c:pt>
                <c:pt idx="5">
                  <c:v>27-Dec-19</c:v>
                </c:pt>
                <c:pt idx="6">
                  <c:v>1</c:v>
                </c:pt>
                <c:pt idx="7">
                  <c:v>Permanent</c:v>
                </c:pt>
                <c:pt idx="8">
                  <c:v>Columbus, USA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/>
            <a:effectLst/>
            <a:sp3d/>
          </c:spPr>
          <c:val>
            <c:numRef>
              <c:f>Sheet1!$J$115:$M$115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6491.7371428571432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72-09C5-43A0-9F6B-5D59CD997DCF}"/>
            </c:ext>
          </c:extLst>
        </c:ser>
        <c:ser>
          <c:idx val="115"/>
          <c:order val="115"/>
          <c:tx>
            <c:strRef>
              <c:f>Sheet1!$A$116:$I$116</c:f>
              <c:strCache>
                <c:ptCount val="9"/>
                <c:pt idx="0">
                  <c:v>TN01210</c:v>
                </c:pt>
                <c:pt idx="1">
                  <c:v>Alyosha Riquet</c:v>
                </c:pt>
                <c:pt idx="2">
                  <c:v>Male</c:v>
                </c:pt>
                <c:pt idx="3">
                  <c:v>Legal</c:v>
                </c:pt>
                <c:pt idx="4">
                  <c:v>89838.77</c:v>
                </c:pt>
                <c:pt idx="5">
                  <c:v>43602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/>
            <a:effectLst/>
            <a:sp3d/>
          </c:spPr>
          <c:val>
            <c:numRef>
              <c:f>Sheet1!$J$116:$M$116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6417.0550000000003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73-09C5-43A0-9F6B-5D59CD997DCF}"/>
            </c:ext>
          </c:extLst>
        </c:ser>
        <c:ser>
          <c:idx val="116"/>
          <c:order val="116"/>
          <c:tx>
            <c:strRef>
              <c:f>Sheet1!$A$117:$I$117</c:f>
              <c:strCache>
                <c:ptCount val="9"/>
                <c:pt idx="0">
                  <c:v>SQ02051</c:v>
                </c:pt>
                <c:pt idx="1">
                  <c:v>Dave Lacoste</c:v>
                </c:pt>
                <c:pt idx="2">
                  <c:v>Male</c:v>
                </c:pt>
                <c:pt idx="3">
                  <c:v>Legal</c:v>
                </c:pt>
                <c:pt idx="4">
                  <c:v>0</c:v>
                </c:pt>
                <c:pt idx="5">
                  <c:v>Sep 23, 2021</c:v>
                </c:pt>
                <c:pt idx="6">
                  <c:v>1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/>
            <a:effectLst/>
            <a:sp3d/>
          </c:spPr>
          <c:val>
            <c:numRef>
              <c:f>Sheet1!$J$117:$M$117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74-09C5-43A0-9F6B-5D59CD997DCF}"/>
            </c:ext>
          </c:extLst>
        </c:ser>
        <c:ser>
          <c:idx val="117"/>
          <c:order val="117"/>
          <c:tx>
            <c:strRef>
              <c:f>Sheet1!$A$118:$I$118</c:f>
              <c:strCache>
                <c:ptCount val="9"/>
                <c:pt idx="0">
                  <c:v>SQ03321</c:v>
                </c:pt>
                <c:pt idx="1">
                  <c:v>Gradey Litton</c:v>
                </c:pt>
                <c:pt idx="2">
                  <c:v>Female</c:v>
                </c:pt>
                <c:pt idx="3">
                  <c:v>Accounting</c:v>
                </c:pt>
                <c:pt idx="4">
                  <c:v>68887.84</c:v>
                </c:pt>
                <c:pt idx="5">
                  <c:v>43297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/>
            <a:effectLst/>
            <a:sp3d/>
          </c:spPr>
          <c:val>
            <c:numRef>
              <c:f>Sheet1!$J$118:$M$118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4920.5599999999995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75-09C5-43A0-9F6B-5D59CD997DCF}"/>
            </c:ext>
          </c:extLst>
        </c:ser>
        <c:ser>
          <c:idx val="118"/>
          <c:order val="118"/>
          <c:tx>
            <c:strRef>
              <c:f>Sheet1!$A$119:$I$119</c:f>
              <c:strCache>
                <c:ptCount val="9"/>
                <c:pt idx="0">
                  <c:v>TN04058</c:v>
                </c:pt>
                <c:pt idx="1">
                  <c:v>Bari Toffano</c:v>
                </c:pt>
                <c:pt idx="2">
                  <c:v>Male</c:v>
                </c:pt>
                <c:pt idx="3">
                  <c:v>Product Management</c:v>
                </c:pt>
                <c:pt idx="4">
                  <c:v>106775.14</c:v>
                </c:pt>
                <c:pt idx="5">
                  <c:v>43563</c:v>
                </c:pt>
                <c:pt idx="6">
                  <c:v>1</c:v>
                </c:pt>
                <c:pt idx="7">
                  <c:v>Fixed Term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/>
            <a:effectLst/>
            <a:sp3d/>
          </c:spPr>
          <c:val>
            <c:numRef>
              <c:f>Sheet1!$J$119:$M$119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7626.795714285714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76-09C5-43A0-9F6B-5D59CD997DCF}"/>
            </c:ext>
          </c:extLst>
        </c:ser>
        <c:ser>
          <c:idx val="119"/>
          <c:order val="119"/>
          <c:tx>
            <c:strRef>
              <c:f>Sheet1!$A$120:$I$120</c:f>
              <c:strCache>
                <c:ptCount val="9"/>
                <c:pt idx="0">
                  <c:v>SQ00841</c:v>
                </c:pt>
                <c:pt idx="1">
                  <c:v>Danica Nayshe</c:v>
                </c:pt>
                <c:pt idx="2">
                  <c:v>Female</c:v>
                </c:pt>
                <c:pt idx="3">
                  <c:v>Services</c:v>
                </c:pt>
                <c:pt idx="4">
                  <c:v>89690.38</c:v>
                </c:pt>
                <c:pt idx="5">
                  <c:v>23-Apr-18</c:v>
                </c:pt>
                <c:pt idx="6">
                  <c:v>1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/>
            <a:effectLst/>
            <a:sp3d/>
          </c:spPr>
          <c:val>
            <c:numRef>
              <c:f>Sheet1!$J$120:$M$120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6406.4557142857147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77-09C5-43A0-9F6B-5D59CD997DCF}"/>
            </c:ext>
          </c:extLst>
        </c:ser>
        <c:ser>
          <c:idx val="120"/>
          <c:order val="120"/>
          <c:tx>
            <c:strRef>
              <c:f>Sheet1!$A$121:$I$121</c:f>
              <c:strCache>
                <c:ptCount val="9"/>
                <c:pt idx="0">
                  <c:v>SQ04603</c:v>
                </c:pt>
                <c:pt idx="1">
                  <c:v>Natalee Craiker</c:v>
                </c:pt>
                <c:pt idx="2">
                  <c:v>Male</c:v>
                </c:pt>
                <c:pt idx="3">
                  <c:v>Product Management</c:v>
                </c:pt>
                <c:pt idx="4">
                  <c:v>111229.47</c:v>
                </c:pt>
                <c:pt idx="5">
                  <c:v>29-Oct-18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1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Sheet1!$J$121:$M$121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7944.9621428571427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78-09C5-43A0-9F6B-5D59CD997DCF}"/>
            </c:ext>
          </c:extLst>
        </c:ser>
        <c:ser>
          <c:idx val="121"/>
          <c:order val="121"/>
          <c:tx>
            <c:strRef>
              <c:f>Sheet1!$A$122:$I$122</c:f>
              <c:strCache>
                <c:ptCount val="9"/>
                <c:pt idx="0">
                  <c:v>TN01028</c:v>
                </c:pt>
                <c:pt idx="1">
                  <c:v>Alicea Pudsall</c:v>
                </c:pt>
                <c:pt idx="2">
                  <c:v>Male</c:v>
                </c:pt>
                <c:pt idx="3">
                  <c:v>Accounting</c:v>
                </c:pt>
                <c:pt idx="4">
                  <c:v>67633.85</c:v>
                </c:pt>
                <c:pt idx="5">
                  <c:v>43340</c:v>
                </c:pt>
                <c:pt idx="6">
                  <c:v>1</c:v>
                </c:pt>
                <c:pt idx="7">
                  <c:v>Permanent</c:v>
                </c:pt>
                <c:pt idx="8">
                  <c:v>Columbus, USA</c:v>
                </c:pt>
              </c:strCache>
            </c:strRef>
          </c:tx>
          <c:spPr>
            <a:solidFill>
              <a:schemeClr val="accent2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Sheet1!$J$122:$M$122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4830.9892857142859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79-09C5-43A0-9F6B-5D59CD997DCF}"/>
            </c:ext>
          </c:extLst>
        </c:ser>
        <c:ser>
          <c:idx val="122"/>
          <c:order val="122"/>
          <c:tx>
            <c:strRef>
              <c:f>Sheet1!$A$123:$I$123</c:f>
              <c:strCache>
                <c:ptCount val="9"/>
                <c:pt idx="0">
                  <c:v>VT04028</c:v>
                </c:pt>
                <c:pt idx="1">
                  <c:v>Michale Rolf</c:v>
                </c:pt>
                <c:pt idx="2">
                  <c:v>Male</c:v>
                </c:pt>
                <c:pt idx="3">
                  <c:v>Services</c:v>
                </c:pt>
                <c:pt idx="4">
                  <c:v>111815.49</c:v>
                </c:pt>
                <c:pt idx="5">
                  <c:v>43895</c:v>
                </c:pt>
                <c:pt idx="6">
                  <c:v>0.7</c:v>
                </c:pt>
                <c:pt idx="7">
                  <c:v>Temporary</c:v>
                </c:pt>
                <c:pt idx="8">
                  <c:v>Remote</c:v>
                </c:pt>
              </c:strCache>
            </c:strRef>
          </c:tx>
          <c:spPr>
            <a:solidFill>
              <a:schemeClr val="accent3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Sheet1!$J$123:$M$123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7986.8207142857145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7A-09C5-43A0-9F6B-5D59CD997DCF}"/>
            </c:ext>
          </c:extLst>
        </c:ser>
        <c:ser>
          <c:idx val="123"/>
          <c:order val="123"/>
          <c:tx>
            <c:strRef>
              <c:f>Sheet1!$A$124:$I$124</c:f>
              <c:strCache>
                <c:ptCount val="9"/>
                <c:pt idx="0">
                  <c:v>TN03068</c:v>
                </c:pt>
                <c:pt idx="1">
                  <c:v>Dare Tully</c:v>
                </c:pt>
                <c:pt idx="2">
                  <c:v>Male</c:v>
                </c:pt>
                <c:pt idx="3">
                  <c:v>Business Development</c:v>
                </c:pt>
                <c:pt idx="4">
                  <c:v>39784.24</c:v>
                </c:pt>
                <c:pt idx="5">
                  <c:v>31-Dec-18</c:v>
                </c:pt>
                <c:pt idx="6">
                  <c:v>1</c:v>
                </c:pt>
                <c:pt idx="7">
                  <c:v>Fixed Term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4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Sheet1!$J$124:$M$124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2841.7314285714283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7B-09C5-43A0-9F6B-5D59CD997DCF}"/>
            </c:ext>
          </c:extLst>
        </c:ser>
        <c:ser>
          <c:idx val="124"/>
          <c:order val="124"/>
          <c:tx>
            <c:strRef>
              <c:f>Sheet1!$A$125:$I$125</c:f>
              <c:strCache>
                <c:ptCount val="9"/>
                <c:pt idx="0">
                  <c:v>VT03701</c:v>
                </c:pt>
                <c:pt idx="1">
                  <c:v>Richy Gray</c:v>
                </c:pt>
                <c:pt idx="2">
                  <c:v>Female</c:v>
                </c:pt>
                <c:pt idx="3">
                  <c:v>Product Management</c:v>
                </c:pt>
                <c:pt idx="4">
                  <c:v>89829.33</c:v>
                </c:pt>
                <c:pt idx="5">
                  <c:v>43794</c:v>
                </c:pt>
                <c:pt idx="6">
                  <c:v>1</c:v>
                </c:pt>
                <c:pt idx="7">
                  <c:v>Temporary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5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Sheet1!$J$125:$M$125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6416.380714285714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7C-09C5-43A0-9F6B-5D59CD997DCF}"/>
            </c:ext>
          </c:extLst>
        </c:ser>
        <c:ser>
          <c:idx val="125"/>
          <c:order val="125"/>
          <c:tx>
            <c:strRef>
              <c:f>Sheet1!$A$126:$I$126</c:f>
              <c:strCache>
                <c:ptCount val="9"/>
                <c:pt idx="0">
                  <c:v>VT04028</c:v>
                </c:pt>
                <c:pt idx="1">
                  <c:v>Michale Rolf</c:v>
                </c:pt>
                <c:pt idx="2">
                  <c:v>Male</c:v>
                </c:pt>
                <c:pt idx="3">
                  <c:v>Services</c:v>
                </c:pt>
                <c:pt idx="4">
                  <c:v>111815.49</c:v>
                </c:pt>
                <c:pt idx="5">
                  <c:v>43895</c:v>
                </c:pt>
                <c:pt idx="6">
                  <c:v>0.7</c:v>
                </c:pt>
                <c:pt idx="7">
                  <c:v>Temporary</c:v>
                </c:pt>
                <c:pt idx="8">
                  <c:v>Remote</c:v>
                </c:pt>
              </c:strCache>
            </c:strRef>
          </c:tx>
          <c:spPr>
            <a:solidFill>
              <a:schemeClr val="accent6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Sheet1!$J$126:$M$126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7986.8207142857145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7D-09C5-43A0-9F6B-5D59CD997DCF}"/>
            </c:ext>
          </c:extLst>
        </c:ser>
        <c:ser>
          <c:idx val="126"/>
          <c:order val="126"/>
          <c:tx>
            <c:strRef>
              <c:f>Sheet1!$A$127:$I$127</c:f>
              <c:strCache>
                <c:ptCount val="9"/>
                <c:pt idx="0">
                  <c:v>TN04101</c:v>
                </c:pt>
                <c:pt idx="1">
                  <c:v>Marline Wahncke</c:v>
                </c:pt>
                <c:pt idx="2">
                  <c:v>Male</c:v>
                </c:pt>
                <c:pt idx="3">
                  <c:v>Legal</c:v>
                </c:pt>
                <c:pt idx="4">
                  <c:v>72843.23</c:v>
                </c:pt>
                <c:pt idx="5">
                  <c:v>43280</c:v>
                </c:pt>
                <c:pt idx="6">
                  <c:v>1</c:v>
                </c:pt>
                <c:pt idx="7">
                  <c:v>Fixed Term</c:v>
                </c:pt>
                <c:pt idx="8">
                  <c:v>Wellington, New Zealand</c:v>
                </c:pt>
              </c:strCache>
            </c:strRef>
          </c:tx>
          <c:spPr>
            <a:solidFill>
              <a:schemeClr val="accent1">
                <a:lumMod val="80000"/>
              </a:schemeClr>
            </a:solidFill>
            <a:ln/>
            <a:effectLst/>
            <a:sp3d/>
          </c:spPr>
          <c:val>
            <c:numRef>
              <c:f>Sheet1!$J$127:$M$127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5203.0878571428566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7E-09C5-43A0-9F6B-5D59CD997DCF}"/>
            </c:ext>
          </c:extLst>
        </c:ser>
        <c:ser>
          <c:idx val="127"/>
          <c:order val="127"/>
          <c:tx>
            <c:strRef>
              <c:f>Sheet1!$A$128:$I$128</c:f>
              <c:strCache>
                <c:ptCount val="9"/>
                <c:pt idx="0">
                  <c:v>VT02374</c:v>
                </c:pt>
                <c:pt idx="1">
                  <c:v>Delphine Jewis</c:v>
                </c:pt>
                <c:pt idx="2">
                  <c:v>Female</c:v>
                </c:pt>
                <c:pt idx="3">
                  <c:v>Accounting</c:v>
                </c:pt>
                <c:pt idx="4">
                  <c:v>71823.56</c:v>
                </c:pt>
                <c:pt idx="5">
                  <c:v>Oct 1, 2018</c:v>
                </c:pt>
                <c:pt idx="6">
                  <c:v>0.3</c:v>
                </c:pt>
                <c:pt idx="7">
                  <c:v>Temporary</c:v>
                </c:pt>
                <c:pt idx="8">
                  <c:v>Remote</c:v>
                </c:pt>
              </c:strCache>
            </c:strRef>
          </c:tx>
          <c:spPr>
            <a:solidFill>
              <a:schemeClr val="accent2">
                <a:lumMod val="80000"/>
              </a:schemeClr>
            </a:solidFill>
            <a:ln/>
            <a:effectLst/>
            <a:sp3d/>
          </c:spPr>
          <c:val>
            <c:numRef>
              <c:f>Sheet1!$J$128:$M$128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5130.2542857142853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7F-09C5-43A0-9F6B-5D59CD997DCF}"/>
            </c:ext>
          </c:extLst>
        </c:ser>
        <c:ser>
          <c:idx val="128"/>
          <c:order val="128"/>
          <c:tx>
            <c:strRef>
              <c:f>Sheet1!$A$129:$I$129</c:f>
              <c:strCache>
                <c:ptCount val="9"/>
                <c:pt idx="0">
                  <c:v>TN01632</c:v>
                </c:pt>
                <c:pt idx="1">
                  <c:v>Katya Hundy</c:v>
                </c:pt>
                <c:pt idx="2">
                  <c:v>Male</c:v>
                </c:pt>
                <c:pt idx="3">
                  <c:v>Business Development</c:v>
                </c:pt>
                <c:pt idx="4">
                  <c:v>88511.17</c:v>
                </c:pt>
                <c:pt idx="5">
                  <c:v>Apr 29, 2020</c:v>
                </c:pt>
                <c:pt idx="6">
                  <c:v>1</c:v>
                </c:pt>
                <c:pt idx="7">
                  <c:v>Permanent</c:v>
                </c:pt>
                <c:pt idx="8">
                  <c:v>Columbus, USA</c:v>
                </c:pt>
              </c:strCache>
            </c:strRef>
          </c:tx>
          <c:spPr>
            <a:solidFill>
              <a:schemeClr val="accent3">
                <a:lumMod val="80000"/>
              </a:schemeClr>
            </a:solidFill>
            <a:ln/>
            <a:effectLst/>
            <a:sp3d/>
          </c:spPr>
          <c:val>
            <c:numRef>
              <c:f>Sheet1!$J$129:$M$129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6322.2264285714282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0-09C5-43A0-9F6B-5D59CD997DCF}"/>
            </c:ext>
          </c:extLst>
        </c:ser>
        <c:ser>
          <c:idx val="129"/>
          <c:order val="129"/>
          <c:tx>
            <c:strRef>
              <c:f>Sheet1!$A$130:$I$130</c:f>
              <c:strCache>
                <c:ptCount val="9"/>
                <c:pt idx="0">
                  <c:v>PR01956</c:v>
                </c:pt>
                <c:pt idx="1">
                  <c:v> Jamesy O'Ferris</c:v>
                </c:pt>
                <c:pt idx="2">
                  <c:v>Male</c:v>
                </c:pt>
                <c:pt idx="3">
                  <c:v>Accounting</c:v>
                </c:pt>
                <c:pt idx="4">
                  <c:v>36547.58</c:v>
                </c:pt>
                <c:pt idx="5">
                  <c:v>43416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4">
                <a:lumMod val="80000"/>
              </a:schemeClr>
            </a:solidFill>
            <a:ln/>
            <a:effectLst/>
            <a:sp3d/>
          </c:spPr>
          <c:val>
            <c:numRef>
              <c:f>Sheet1!$J$130:$M$130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2610.5414285714287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1-09C5-43A0-9F6B-5D59CD997DCF}"/>
            </c:ext>
          </c:extLst>
        </c:ser>
        <c:ser>
          <c:idx val="130"/>
          <c:order val="130"/>
          <c:tx>
            <c:strRef>
              <c:f>Sheet1!$A$131:$I$131</c:f>
              <c:strCache>
                <c:ptCount val="9"/>
                <c:pt idx="0">
                  <c:v>PR02140</c:v>
                </c:pt>
                <c:pt idx="1">
                  <c:v>Fanchon Furney</c:v>
                </c:pt>
                <c:pt idx="2">
                  <c:v>Male</c:v>
                </c:pt>
                <c:pt idx="3">
                  <c:v>Accounting</c:v>
                </c:pt>
                <c:pt idx="4">
                  <c:v>95954.02</c:v>
                </c:pt>
                <c:pt idx="5">
                  <c:v>43567</c:v>
                </c:pt>
                <c:pt idx="6">
                  <c:v>0.3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5">
                <a:lumMod val="80000"/>
              </a:schemeClr>
            </a:solidFill>
            <a:ln/>
            <a:effectLst/>
            <a:sp3d/>
          </c:spPr>
          <c:val>
            <c:numRef>
              <c:f>Sheet1!$J$131:$M$131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6853.8585714285718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2-09C5-43A0-9F6B-5D59CD997DCF}"/>
            </c:ext>
          </c:extLst>
        </c:ser>
        <c:ser>
          <c:idx val="131"/>
          <c:order val="131"/>
          <c:tx>
            <c:strRef>
              <c:f>Sheet1!$A$132:$I$132</c:f>
              <c:strCache>
                <c:ptCount val="9"/>
                <c:pt idx="0">
                  <c:v>SQ03626</c:v>
                </c:pt>
                <c:pt idx="1">
                  <c:v>Easter Pyke</c:v>
                </c:pt>
                <c:pt idx="2">
                  <c:v>Female</c:v>
                </c:pt>
                <c:pt idx="3">
                  <c:v>Training</c:v>
                </c:pt>
                <c:pt idx="4">
                  <c:v>95677.9</c:v>
                </c:pt>
                <c:pt idx="5">
                  <c:v>19-Jul-21</c:v>
                </c:pt>
                <c:pt idx="6">
                  <c:v>0.3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6">
                <a:lumMod val="80000"/>
              </a:schemeClr>
            </a:solidFill>
            <a:ln/>
            <a:effectLst/>
            <a:sp3d/>
          </c:spPr>
          <c:val>
            <c:numRef>
              <c:f>Sheet1!$J$132:$M$132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6834.1357142857141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3-09C5-43A0-9F6B-5D59CD997DCF}"/>
            </c:ext>
          </c:extLst>
        </c:ser>
        <c:ser>
          <c:idx val="132"/>
          <c:order val="132"/>
          <c:tx>
            <c:strRef>
              <c:f>Sheet1!$A$133:$I$133</c:f>
              <c:strCache>
                <c:ptCount val="9"/>
                <c:pt idx="0">
                  <c:v>VT01610</c:v>
                </c:pt>
                <c:pt idx="1">
                  <c:v>Gilles Jaquet</c:v>
                </c:pt>
                <c:pt idx="2">
                  <c:v>Female</c:v>
                </c:pt>
                <c:pt idx="3">
                  <c:v>Accounting</c:v>
                </c:pt>
                <c:pt idx="4">
                  <c:v>76303.82</c:v>
                </c:pt>
                <c:pt idx="5">
                  <c:v>43458</c:v>
                </c:pt>
                <c:pt idx="6">
                  <c:v>1</c:v>
                </c:pt>
                <c:pt idx="7">
                  <c:v>Fixed Term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Sheet1!$J$133:$M$133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5450.2728571428579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4-09C5-43A0-9F6B-5D59CD997DCF}"/>
            </c:ext>
          </c:extLst>
        </c:ser>
        <c:ser>
          <c:idx val="133"/>
          <c:order val="133"/>
          <c:tx>
            <c:strRef>
              <c:f>Sheet1!$A$134:$I$134</c:f>
              <c:strCache>
                <c:ptCount val="9"/>
                <c:pt idx="0">
                  <c:v>TN00129</c:v>
                </c:pt>
                <c:pt idx="1">
                  <c:v>Grazia Bunkle</c:v>
                </c:pt>
                <c:pt idx="2">
                  <c:v>Female</c:v>
                </c:pt>
                <c:pt idx="3">
                  <c:v>Research and Development</c:v>
                </c:pt>
                <c:pt idx="5">
                  <c:v>43538</c:v>
                </c:pt>
                <c:pt idx="6">
                  <c:v>1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Sheet1!$J$134:$M$134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5-09C5-43A0-9F6B-5D59CD997DCF}"/>
            </c:ext>
          </c:extLst>
        </c:ser>
        <c:ser>
          <c:idx val="134"/>
          <c:order val="134"/>
          <c:tx>
            <c:strRef>
              <c:f>Sheet1!$A$135:$I$135</c:f>
              <c:strCache>
                <c:ptCount val="9"/>
                <c:pt idx="0">
                  <c:v>TN01340</c:v>
                </c:pt>
                <c:pt idx="1">
                  <c:v>Granny Spencelayh</c:v>
                </c:pt>
                <c:pt idx="2">
                  <c:v>Male</c:v>
                </c:pt>
                <c:pt idx="3">
                  <c:v>Legal</c:v>
                </c:pt>
                <c:pt idx="4">
                  <c:v>99460.78</c:v>
                </c:pt>
                <c:pt idx="5">
                  <c:v>May 5, 2020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3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Sheet1!$J$135:$M$135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7104.3414285714289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6-09C5-43A0-9F6B-5D59CD997DCF}"/>
            </c:ext>
          </c:extLst>
        </c:ser>
        <c:ser>
          <c:idx val="135"/>
          <c:order val="135"/>
          <c:tx>
            <c:strRef>
              <c:f>Sheet1!$A$136:$I$136</c:f>
              <c:strCache>
                <c:ptCount val="9"/>
                <c:pt idx="0">
                  <c:v>TN00698</c:v>
                </c:pt>
                <c:pt idx="1">
                  <c:v>Barbara-anne Kenchington</c:v>
                </c:pt>
                <c:pt idx="2">
                  <c:v>Female</c:v>
                </c:pt>
                <c:pt idx="3">
                  <c:v>Support</c:v>
                </c:pt>
                <c:pt idx="4">
                  <c:v>88034.67</c:v>
                </c:pt>
                <c:pt idx="5">
                  <c:v>43669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4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Sheet1!$J$136:$M$136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6288.1907142857144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7-09C5-43A0-9F6B-5D59CD997DCF}"/>
            </c:ext>
          </c:extLst>
        </c:ser>
        <c:ser>
          <c:idx val="136"/>
          <c:order val="136"/>
          <c:tx>
            <c:strRef>
              <c:f>Sheet1!$A$137:$I$137</c:f>
              <c:strCache>
                <c:ptCount val="9"/>
                <c:pt idx="0">
                  <c:v>SQ00960</c:v>
                </c:pt>
                <c:pt idx="1">
                  <c:v>Calvin O'Carroll</c:v>
                </c:pt>
                <c:pt idx="2">
                  <c:v>Female</c:v>
                </c:pt>
                <c:pt idx="3">
                  <c:v>Research and Development</c:v>
                </c:pt>
                <c:pt idx="4">
                  <c:v>44447.26</c:v>
                </c:pt>
                <c:pt idx="5">
                  <c:v>43846</c:v>
                </c:pt>
                <c:pt idx="6">
                  <c:v>0.4</c:v>
                </c:pt>
                <c:pt idx="7">
                  <c:v>Permanent</c:v>
                </c:pt>
                <c:pt idx="8">
                  <c:v>Seattle, USA</c:v>
                </c:pt>
              </c:strCache>
            </c:strRef>
          </c:tx>
          <c:spPr>
            <a:solidFill>
              <a:schemeClr val="accent5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Sheet1!$J$137:$M$137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3174.8042857142859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8-09C5-43A0-9F6B-5D59CD997DCF}"/>
            </c:ext>
          </c:extLst>
        </c:ser>
        <c:ser>
          <c:idx val="137"/>
          <c:order val="137"/>
          <c:tx>
            <c:strRef>
              <c:f>Sheet1!$A$138:$I$138</c:f>
              <c:strCache>
                <c:ptCount val="9"/>
                <c:pt idx="0">
                  <c:v>SQ01998</c:v>
                </c:pt>
                <c:pt idx="1">
                  <c:v>Layton Crayden</c:v>
                </c:pt>
                <c:pt idx="2">
                  <c:v>Male</c:v>
                </c:pt>
                <c:pt idx="3">
                  <c:v>Product Management</c:v>
                </c:pt>
                <c:pt idx="4">
                  <c:v>40445.29</c:v>
                </c:pt>
                <c:pt idx="5">
                  <c:v>44393</c:v>
                </c:pt>
                <c:pt idx="6">
                  <c:v>1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Sheet1!$J$138:$M$138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2888.9492857142859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9-09C5-43A0-9F6B-5D59CD997DCF}"/>
            </c:ext>
          </c:extLst>
        </c:ser>
        <c:ser>
          <c:idx val="138"/>
          <c:order val="138"/>
          <c:tx>
            <c:strRef>
              <c:f>Sheet1!$A$139:$I$139</c:f>
              <c:strCache>
                <c:ptCount val="9"/>
                <c:pt idx="0">
                  <c:v>PR04446</c:v>
                </c:pt>
                <c:pt idx="1">
                  <c:v>Giffer Berlin</c:v>
                </c:pt>
                <c:pt idx="2">
                  <c:v>Female</c:v>
                </c:pt>
                <c:pt idx="3">
                  <c:v>Research and Development</c:v>
                </c:pt>
                <c:pt idx="4">
                  <c:v>92336.08</c:v>
                </c:pt>
                <c:pt idx="5">
                  <c:v>44431</c:v>
                </c:pt>
                <c:pt idx="6">
                  <c:v>1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1">
                <a:lumMod val="50000"/>
              </a:schemeClr>
            </a:solidFill>
            <a:ln/>
            <a:effectLst/>
            <a:sp3d/>
          </c:spPr>
          <c:val>
            <c:numRef>
              <c:f>Sheet1!$J$139:$M$139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6595.4342857142856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A-09C5-43A0-9F6B-5D59CD997DCF}"/>
            </c:ext>
          </c:extLst>
        </c:ser>
        <c:ser>
          <c:idx val="139"/>
          <c:order val="139"/>
          <c:tx>
            <c:strRef>
              <c:f>Sheet1!$A$140:$I$140</c:f>
              <c:strCache>
                <c:ptCount val="9"/>
                <c:pt idx="0">
                  <c:v>SQ01283</c:v>
                </c:pt>
                <c:pt idx="1">
                  <c:v>Barr Faughny</c:v>
                </c:pt>
                <c:pt idx="2">
                  <c:v>Female</c:v>
                </c:pt>
                <c:pt idx="3">
                  <c:v>Marketing</c:v>
                </c:pt>
                <c:pt idx="4">
                  <c:v>68008.55</c:v>
                </c:pt>
                <c:pt idx="5">
                  <c:v>44062</c:v>
                </c:pt>
                <c:pt idx="6">
                  <c:v>1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solidFill>
              <a:schemeClr val="accent2">
                <a:lumMod val="50000"/>
              </a:schemeClr>
            </a:solidFill>
            <a:ln/>
            <a:effectLst/>
            <a:sp3d/>
          </c:spPr>
          <c:val>
            <c:numRef>
              <c:f>Sheet1!$J$140:$M$140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4857.7535714285714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B-09C5-43A0-9F6B-5D59CD997DCF}"/>
            </c:ext>
          </c:extLst>
        </c:ser>
        <c:ser>
          <c:idx val="140"/>
          <c:order val="140"/>
          <c:tx>
            <c:strRef>
              <c:f>Sheet1!$A$141:$I$141</c:f>
              <c:strCache>
                <c:ptCount val="9"/>
                <c:pt idx="0">
                  <c:v>SQ01026</c:v>
                </c:pt>
                <c:pt idx="1">
                  <c:v>Faun Rickeard</c:v>
                </c:pt>
                <c:pt idx="2">
                  <c:v>Male</c:v>
                </c:pt>
                <c:pt idx="3">
                  <c:v>Product Management</c:v>
                </c:pt>
                <c:pt idx="4">
                  <c:v>74924.65</c:v>
                </c:pt>
                <c:pt idx="5">
                  <c:v>12-Feb-21</c:v>
                </c:pt>
                <c:pt idx="6">
                  <c:v>1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3">
                <a:lumMod val="50000"/>
              </a:schemeClr>
            </a:solidFill>
            <a:ln/>
            <a:effectLst/>
            <a:sp3d/>
          </c:spPr>
          <c:val>
            <c:numRef>
              <c:f>Sheet1!$J$141:$M$141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5351.7607142857141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C-09C5-43A0-9F6B-5D59CD997DCF}"/>
            </c:ext>
          </c:extLst>
        </c:ser>
        <c:ser>
          <c:idx val="141"/>
          <c:order val="141"/>
          <c:tx>
            <c:strRef>
              <c:f>Sheet1!$A$142:$I$142</c:f>
              <c:strCache>
                <c:ptCount val="9"/>
                <c:pt idx="0">
                  <c:v>TN02667</c:v>
                </c:pt>
                <c:pt idx="1">
                  <c:v>Lizzie Mullally</c:v>
                </c:pt>
                <c:pt idx="2">
                  <c:v>Male</c:v>
                </c:pt>
                <c:pt idx="3">
                  <c:v>Support</c:v>
                </c:pt>
                <c:pt idx="5">
                  <c:v>16-Sep-19</c:v>
                </c:pt>
                <c:pt idx="6">
                  <c:v>0.2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solidFill>
              <a:schemeClr val="accent4">
                <a:lumMod val="50000"/>
              </a:schemeClr>
            </a:solidFill>
            <a:ln/>
            <a:effectLst/>
            <a:sp3d/>
          </c:spPr>
          <c:val>
            <c:numRef>
              <c:f>Sheet1!$J$142:$M$142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D-09C5-43A0-9F6B-5D59CD997DCF}"/>
            </c:ext>
          </c:extLst>
        </c:ser>
        <c:ser>
          <c:idx val="142"/>
          <c:order val="142"/>
          <c:tx>
            <c:strRef>
              <c:f>Sheet1!$A$143:$I$143</c:f>
              <c:strCache>
                <c:ptCount val="9"/>
                <c:pt idx="0">
                  <c:v>TN01912</c:v>
                </c:pt>
                <c:pt idx="1">
                  <c:v> Fred Dudeney</c:v>
                </c:pt>
                <c:pt idx="2">
                  <c:v>Male</c:v>
                </c:pt>
                <c:pt idx="3">
                  <c:v>Services</c:v>
                </c:pt>
                <c:pt idx="4">
                  <c:v>88689.09</c:v>
                </c:pt>
                <c:pt idx="5">
                  <c:v>2-Oct-19</c:v>
                </c:pt>
                <c:pt idx="6">
                  <c:v>1</c:v>
                </c:pt>
                <c:pt idx="7">
                  <c:v>Permanent</c:v>
                </c:pt>
                <c:pt idx="8">
                  <c:v>Seattle, USA</c:v>
                </c:pt>
              </c:strCache>
            </c:strRef>
          </c:tx>
          <c:spPr>
            <a:solidFill>
              <a:schemeClr val="accent5">
                <a:lumMod val="50000"/>
              </a:schemeClr>
            </a:solidFill>
            <a:ln/>
            <a:effectLst/>
            <a:sp3d/>
          </c:spPr>
          <c:val>
            <c:numRef>
              <c:f>Sheet1!$J$143:$M$143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6334.9349999999995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E-09C5-43A0-9F6B-5D59CD997DCF}"/>
            </c:ext>
          </c:extLst>
        </c:ser>
        <c:ser>
          <c:idx val="143"/>
          <c:order val="143"/>
          <c:tx>
            <c:strRef>
              <c:f>Sheet1!$A$144:$I$144</c:f>
              <c:strCache>
                <c:ptCount val="9"/>
                <c:pt idx="0">
                  <c:v>VT02319</c:v>
                </c:pt>
                <c:pt idx="1">
                  <c:v>Aluin Churly</c:v>
                </c:pt>
                <c:pt idx="2">
                  <c:v>Female</c:v>
                </c:pt>
                <c:pt idx="3">
                  <c:v>Research and Development</c:v>
                </c:pt>
                <c:pt idx="4">
                  <c:v>96555.53</c:v>
                </c:pt>
                <c:pt idx="5">
                  <c:v>43489</c:v>
                </c:pt>
                <c:pt idx="6">
                  <c:v>0.2</c:v>
                </c:pt>
                <c:pt idx="7">
                  <c:v>Temporary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6">
                <a:lumMod val="50000"/>
              </a:schemeClr>
            </a:solidFill>
            <a:ln/>
            <a:effectLst/>
            <a:sp3d/>
          </c:spPr>
          <c:val>
            <c:numRef>
              <c:f>Sheet1!$J$144:$M$144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6896.8235714285711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F-09C5-43A0-9F6B-5D59CD997DCF}"/>
            </c:ext>
          </c:extLst>
        </c:ser>
        <c:ser>
          <c:idx val="144"/>
          <c:order val="144"/>
          <c:tx>
            <c:strRef>
              <c:f>Sheet1!$A$145:$I$145</c:f>
              <c:strCache>
                <c:ptCount val="9"/>
                <c:pt idx="0">
                  <c:v>SQ04960</c:v>
                </c:pt>
                <c:pt idx="1">
                  <c:v>Gilda Richen</c:v>
                </c:pt>
                <c:pt idx="2">
                  <c:v>Female</c:v>
                </c:pt>
                <c:pt idx="3">
                  <c:v>Support</c:v>
                </c:pt>
                <c:pt idx="4">
                  <c:v>71924.85</c:v>
                </c:pt>
                <c:pt idx="5">
                  <c:v>43822</c:v>
                </c:pt>
                <c:pt idx="6">
                  <c:v>1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1">
                <a:lumMod val="70000"/>
                <a:lumOff val="30000"/>
              </a:schemeClr>
            </a:solidFill>
            <a:ln/>
            <a:effectLst/>
            <a:sp3d/>
          </c:spPr>
          <c:val>
            <c:numRef>
              <c:f>Sheet1!$J$145:$M$145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5137.4892857142859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90-09C5-43A0-9F6B-5D59CD997DCF}"/>
            </c:ext>
          </c:extLst>
        </c:ser>
        <c:ser>
          <c:idx val="145"/>
          <c:order val="145"/>
          <c:tx>
            <c:strRef>
              <c:f>Sheet1!$A$146:$I$146</c:f>
              <c:strCache>
                <c:ptCount val="9"/>
                <c:pt idx="0">
                  <c:v>SQ01829</c:v>
                </c:pt>
                <c:pt idx="1">
                  <c:v>Mabel Orrow</c:v>
                </c:pt>
                <c:pt idx="2">
                  <c:v>Male</c:v>
                </c:pt>
                <c:pt idx="3">
                  <c:v>Product Management</c:v>
                </c:pt>
                <c:pt idx="4">
                  <c:v>31241.24</c:v>
                </c:pt>
                <c:pt idx="5">
                  <c:v>43725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2">
                <a:lumMod val="70000"/>
                <a:lumOff val="30000"/>
              </a:schemeClr>
            </a:solidFill>
            <a:ln/>
            <a:effectLst/>
            <a:sp3d/>
          </c:spPr>
          <c:val>
            <c:numRef>
              <c:f>Sheet1!$J$146:$M$146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2231.517142857143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91-09C5-43A0-9F6B-5D59CD997DCF}"/>
            </c:ext>
          </c:extLst>
        </c:ser>
        <c:ser>
          <c:idx val="146"/>
          <c:order val="146"/>
          <c:tx>
            <c:strRef>
              <c:f>Sheet1!$A$147:$I$147</c:f>
              <c:strCache>
                <c:ptCount val="9"/>
                <c:pt idx="0">
                  <c:v>SQ00022</c:v>
                </c:pt>
                <c:pt idx="1">
                  <c:v>Carlin Demke</c:v>
                </c:pt>
                <c:pt idx="2">
                  <c:v>Male</c:v>
                </c:pt>
                <c:pt idx="3">
                  <c:v>Business Development</c:v>
                </c:pt>
                <c:pt idx="4">
                  <c:v>110042.37</c:v>
                </c:pt>
                <c:pt idx="5">
                  <c:v>43914</c:v>
                </c:pt>
                <c:pt idx="6">
                  <c:v>1</c:v>
                </c:pt>
                <c:pt idx="7">
                  <c:v>Permanent</c:v>
                </c:pt>
                <c:pt idx="8">
                  <c:v>Columbus, USA</c:v>
                </c:pt>
              </c:strCache>
            </c:strRef>
          </c:tx>
          <c:spPr>
            <a:solidFill>
              <a:schemeClr val="accent3">
                <a:lumMod val="70000"/>
                <a:lumOff val="30000"/>
              </a:schemeClr>
            </a:solidFill>
            <a:ln/>
            <a:effectLst/>
            <a:sp3d/>
          </c:spPr>
          <c:val>
            <c:numRef>
              <c:f>Sheet1!$J$147:$M$147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7860.1692857142853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92-09C5-43A0-9F6B-5D59CD997DCF}"/>
            </c:ext>
          </c:extLst>
        </c:ser>
        <c:ser>
          <c:idx val="147"/>
          <c:order val="147"/>
          <c:tx>
            <c:strRef>
              <c:f>Sheet1!$A$148:$I$148</c:f>
              <c:strCache>
                <c:ptCount val="9"/>
                <c:pt idx="0">
                  <c:v>TN00214</c:v>
                </c:pt>
                <c:pt idx="1">
                  <c:v>Jo-anne Gobeau</c:v>
                </c:pt>
                <c:pt idx="2">
                  <c:v>Female</c:v>
                </c:pt>
                <c:pt idx="3">
                  <c:v>Training</c:v>
                </c:pt>
                <c:pt idx="4">
                  <c:v>37902.35</c:v>
                </c:pt>
                <c:pt idx="5">
                  <c:v>Dec 24, 2019</c:v>
                </c:pt>
                <c:pt idx="6">
                  <c:v>1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4">
                <a:lumMod val="70000"/>
                <a:lumOff val="30000"/>
              </a:schemeClr>
            </a:solidFill>
            <a:ln/>
            <a:effectLst/>
            <a:sp3d/>
          </c:spPr>
          <c:val>
            <c:numRef>
              <c:f>Sheet1!$J$148:$M$148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2707.3107142857143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93-09C5-43A0-9F6B-5D59CD997DCF}"/>
            </c:ext>
          </c:extLst>
        </c:ser>
        <c:ser>
          <c:idx val="148"/>
          <c:order val="148"/>
          <c:tx>
            <c:strRef>
              <c:f>Sheet1!$A$149:$I$149</c:f>
              <c:strCache>
                <c:ptCount val="9"/>
                <c:pt idx="0">
                  <c:v>TN02798</c:v>
                </c:pt>
                <c:pt idx="1">
                  <c:v>Thorvald Milliken</c:v>
                </c:pt>
                <c:pt idx="2">
                  <c:v>Female</c:v>
                </c:pt>
                <c:pt idx="3">
                  <c:v>Business Development</c:v>
                </c:pt>
                <c:pt idx="4">
                  <c:v>33031.26</c:v>
                </c:pt>
                <c:pt idx="5">
                  <c:v>3-Jan-19</c:v>
                </c:pt>
                <c:pt idx="6">
                  <c:v>0.4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5">
                <a:lumMod val="70000"/>
                <a:lumOff val="30000"/>
              </a:schemeClr>
            </a:solidFill>
            <a:ln/>
            <a:effectLst/>
            <a:sp3d/>
          </c:spPr>
          <c:val>
            <c:numRef>
              <c:f>Sheet1!$J$149:$M$149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2359.3757142857144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94-09C5-43A0-9F6B-5D59CD997DCF}"/>
            </c:ext>
          </c:extLst>
        </c:ser>
        <c:ser>
          <c:idx val="149"/>
          <c:order val="149"/>
          <c:tx>
            <c:strRef>
              <c:f>Sheet1!$A$150:$I$150</c:f>
              <c:strCache>
                <c:ptCount val="9"/>
                <c:pt idx="0">
                  <c:v>VT02532</c:v>
                </c:pt>
                <c:pt idx="1">
                  <c:v>Adey Ryal</c:v>
                </c:pt>
                <c:pt idx="2">
                  <c:v>Female</c:v>
                </c:pt>
                <c:pt idx="3">
                  <c:v>Legal</c:v>
                </c:pt>
                <c:pt idx="4">
                  <c:v>32496.88</c:v>
                </c:pt>
                <c:pt idx="5">
                  <c:v>43234</c:v>
                </c:pt>
                <c:pt idx="6">
                  <c:v>1</c:v>
                </c:pt>
                <c:pt idx="7">
                  <c:v>Temporary</c:v>
                </c:pt>
                <c:pt idx="8">
                  <c:v>Remote</c:v>
                </c:pt>
              </c:strCache>
            </c:strRef>
          </c:tx>
          <c:spPr>
            <a:solidFill>
              <a:schemeClr val="accent6">
                <a:lumMod val="70000"/>
                <a:lumOff val="30000"/>
              </a:schemeClr>
            </a:solidFill>
            <a:ln/>
            <a:effectLst/>
            <a:sp3d/>
          </c:spPr>
          <c:val>
            <c:numRef>
              <c:f>Sheet1!$J$150:$M$150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2321.2057142857143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95-09C5-43A0-9F6B-5D59CD997DCF}"/>
            </c:ext>
          </c:extLst>
        </c:ser>
        <c:ser>
          <c:idx val="150"/>
          <c:order val="150"/>
          <c:tx>
            <c:strRef>
              <c:f>Sheet1!$A$151:$I$151</c:f>
              <c:strCache>
                <c:ptCount val="9"/>
                <c:pt idx="0">
                  <c:v>PR02321</c:v>
                </c:pt>
                <c:pt idx="1">
                  <c:v>Evanne  Sheryn</c:v>
                </c:pt>
                <c:pt idx="2">
                  <c:v>Female</c:v>
                </c:pt>
                <c:pt idx="3">
                  <c:v>Services</c:v>
                </c:pt>
                <c:pt idx="4">
                  <c:v>81897.79</c:v>
                </c:pt>
                <c:pt idx="5">
                  <c:v>43146</c:v>
                </c:pt>
                <c:pt idx="6">
                  <c:v>1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solidFill>
              <a:schemeClr val="accent1">
                <a:lumMod val="70000"/>
              </a:schemeClr>
            </a:solidFill>
            <a:ln/>
            <a:effectLst/>
            <a:sp3d/>
          </c:spPr>
          <c:val>
            <c:numRef>
              <c:f>Sheet1!$J$151:$M$151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5849.8421428571428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96-09C5-43A0-9F6B-5D59CD997DCF}"/>
            </c:ext>
          </c:extLst>
        </c:ser>
        <c:ser>
          <c:idx val="151"/>
          <c:order val="151"/>
          <c:tx>
            <c:strRef>
              <c:f>Sheet1!$A$152:$I$152</c:f>
              <c:strCache>
                <c:ptCount val="9"/>
                <c:pt idx="0">
                  <c:v>SQ03116</c:v>
                </c:pt>
                <c:pt idx="1">
                  <c:v>Syd Fearn</c:v>
                </c:pt>
                <c:pt idx="2">
                  <c:v>Male</c:v>
                </c:pt>
                <c:pt idx="3">
                  <c:v>Engineering</c:v>
                </c:pt>
                <c:pt idx="4">
                  <c:v>108872.77</c:v>
                </c:pt>
                <c:pt idx="5">
                  <c:v>43521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2">
                <a:lumMod val="70000"/>
              </a:schemeClr>
            </a:solidFill>
            <a:ln/>
            <a:effectLst/>
            <a:sp3d/>
          </c:spPr>
          <c:val>
            <c:numRef>
              <c:f>Sheet1!$J$152:$M$152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7776.6264285714287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97-09C5-43A0-9F6B-5D59CD997DCF}"/>
            </c:ext>
          </c:extLst>
        </c:ser>
        <c:ser>
          <c:idx val="152"/>
          <c:order val="152"/>
          <c:tx>
            <c:strRef>
              <c:f>Sheet1!$A$153:$I$153</c:f>
              <c:strCache>
                <c:ptCount val="9"/>
                <c:pt idx="0">
                  <c:v>SQ02638</c:v>
                </c:pt>
                <c:pt idx="1">
                  <c:v>Cara Havers</c:v>
                </c:pt>
                <c:pt idx="2">
                  <c:v>Male</c:v>
                </c:pt>
                <c:pt idx="3">
                  <c:v>Marketing</c:v>
                </c:pt>
                <c:pt idx="4">
                  <c:v>89605.13</c:v>
                </c:pt>
                <c:pt idx="5">
                  <c:v>7-Jun-18</c:v>
                </c:pt>
                <c:pt idx="6">
                  <c:v>1</c:v>
                </c:pt>
                <c:pt idx="7">
                  <c:v>Permanent</c:v>
                </c:pt>
                <c:pt idx="8">
                  <c:v>Seattle, USA</c:v>
                </c:pt>
              </c:strCache>
            </c:strRef>
          </c:tx>
          <c:spPr>
            <a:solidFill>
              <a:schemeClr val="accent3">
                <a:lumMod val="70000"/>
              </a:schemeClr>
            </a:solidFill>
            <a:ln/>
            <a:effectLst/>
            <a:sp3d/>
          </c:spPr>
          <c:val>
            <c:numRef>
              <c:f>Sheet1!$J$153:$M$153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6400.3664285714285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98-09C5-43A0-9F6B-5D59CD997DCF}"/>
            </c:ext>
          </c:extLst>
        </c:ser>
        <c:ser>
          <c:idx val="153"/>
          <c:order val="153"/>
          <c:tx>
            <c:strRef>
              <c:f>Sheet1!$A$154:$I$154</c:f>
              <c:strCache>
                <c:ptCount val="9"/>
                <c:pt idx="0">
                  <c:v>VT03704</c:v>
                </c:pt>
                <c:pt idx="1">
                  <c:v>Egor Minto</c:v>
                </c:pt>
                <c:pt idx="3">
                  <c:v>Legal</c:v>
                </c:pt>
                <c:pt idx="4">
                  <c:v>63447.07</c:v>
                </c:pt>
                <c:pt idx="5">
                  <c:v>Nov 13, 2020</c:v>
                </c:pt>
                <c:pt idx="6">
                  <c:v>1</c:v>
                </c:pt>
                <c:pt idx="7">
                  <c:v>Temporary</c:v>
                </c:pt>
                <c:pt idx="8">
                  <c:v>Wellington, New Zealand</c:v>
                </c:pt>
              </c:strCache>
            </c:strRef>
          </c:tx>
          <c:spPr>
            <a:solidFill>
              <a:schemeClr val="accent4">
                <a:lumMod val="70000"/>
              </a:schemeClr>
            </a:solidFill>
            <a:ln/>
            <a:effectLst/>
            <a:sp3d/>
          </c:spPr>
          <c:val>
            <c:numRef>
              <c:f>Sheet1!$J$154:$M$154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4531.9335714285717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99-09C5-43A0-9F6B-5D59CD997DCF}"/>
            </c:ext>
          </c:extLst>
        </c:ser>
        <c:ser>
          <c:idx val="154"/>
          <c:order val="154"/>
          <c:tx>
            <c:strRef>
              <c:f>Sheet1!$A$155:$I$155</c:f>
              <c:strCache>
                <c:ptCount val="9"/>
                <c:pt idx="0">
                  <c:v>VT04552</c:v>
                </c:pt>
                <c:pt idx="1">
                  <c:v>Theresita Chasmer</c:v>
                </c:pt>
                <c:pt idx="2">
                  <c:v>Female</c:v>
                </c:pt>
                <c:pt idx="3">
                  <c:v>Product Management</c:v>
                </c:pt>
                <c:pt idx="4">
                  <c:v>106665.67</c:v>
                </c:pt>
                <c:pt idx="5">
                  <c:v>43311</c:v>
                </c:pt>
                <c:pt idx="6">
                  <c:v>1</c:v>
                </c:pt>
                <c:pt idx="7">
                  <c:v>Temporary</c:v>
                </c:pt>
                <c:pt idx="8">
                  <c:v>Columbus, USA</c:v>
                </c:pt>
              </c:strCache>
            </c:strRef>
          </c:tx>
          <c:spPr>
            <a:solidFill>
              <a:schemeClr val="accent5">
                <a:lumMod val="70000"/>
              </a:schemeClr>
            </a:solidFill>
            <a:ln/>
            <a:effectLst/>
            <a:sp3d/>
          </c:spPr>
          <c:val>
            <c:numRef>
              <c:f>Sheet1!$J$155:$M$155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7618.9764285714282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9A-09C5-43A0-9F6B-5D59CD997DCF}"/>
            </c:ext>
          </c:extLst>
        </c:ser>
        <c:ser>
          <c:idx val="155"/>
          <c:order val="155"/>
          <c:tx>
            <c:strRef>
              <c:f>Sheet1!$A$156:$I$156</c:f>
              <c:strCache>
                <c:ptCount val="9"/>
                <c:pt idx="0">
                  <c:v>SQ04665</c:v>
                </c:pt>
                <c:pt idx="1">
                  <c:v>Collin Jagson</c:v>
                </c:pt>
                <c:pt idx="2">
                  <c:v>Male</c:v>
                </c:pt>
                <c:pt idx="3">
                  <c:v>Services</c:v>
                </c:pt>
                <c:pt idx="4">
                  <c:v>100424.23</c:v>
                </c:pt>
                <c:pt idx="5">
                  <c:v>43801</c:v>
                </c:pt>
                <c:pt idx="6">
                  <c:v>1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solidFill>
              <a:schemeClr val="accent6">
                <a:lumMod val="70000"/>
              </a:schemeClr>
            </a:solidFill>
            <a:ln/>
            <a:effectLst/>
            <a:sp3d/>
          </c:spPr>
          <c:val>
            <c:numRef>
              <c:f>Sheet1!$J$156:$M$156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7173.159285714285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9B-09C5-43A0-9F6B-5D59CD997DCF}"/>
            </c:ext>
          </c:extLst>
        </c:ser>
        <c:ser>
          <c:idx val="156"/>
          <c:order val="156"/>
          <c:tx>
            <c:strRef>
              <c:f>Sheet1!$A$157:$I$157</c:f>
              <c:strCache>
                <c:ptCount val="9"/>
                <c:pt idx="0">
                  <c:v>VT00336</c:v>
                </c:pt>
                <c:pt idx="1">
                  <c:v>Giselbert Newlands</c:v>
                </c:pt>
                <c:pt idx="2">
                  <c:v>Male</c:v>
                </c:pt>
                <c:pt idx="3">
                  <c:v>Services</c:v>
                </c:pt>
                <c:pt idx="4">
                  <c:v>47646.95</c:v>
                </c:pt>
                <c:pt idx="5">
                  <c:v>43791</c:v>
                </c:pt>
                <c:pt idx="6">
                  <c:v>0.3</c:v>
                </c:pt>
                <c:pt idx="7">
                  <c:v>Fixed Term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1">
                <a:lumMod val="50000"/>
                <a:lumOff val="50000"/>
              </a:schemeClr>
            </a:solidFill>
            <a:ln/>
            <a:effectLst/>
            <a:sp3d/>
          </c:spPr>
          <c:val>
            <c:numRef>
              <c:f>Sheet1!$J$157:$M$157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3403.3535714285713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9C-09C5-43A0-9F6B-5D59CD997DCF}"/>
            </c:ext>
          </c:extLst>
        </c:ser>
        <c:ser>
          <c:idx val="157"/>
          <c:order val="157"/>
          <c:tx>
            <c:strRef>
              <c:f>Sheet1!$A$158:$I$158</c:f>
              <c:strCache>
                <c:ptCount val="9"/>
                <c:pt idx="0">
                  <c:v>TN01256</c:v>
                </c:pt>
                <c:pt idx="1">
                  <c:v>Ignacius Losel</c:v>
                </c:pt>
                <c:pt idx="2">
                  <c:v>Male</c:v>
                </c:pt>
                <c:pt idx="3">
                  <c:v>Legal</c:v>
                </c:pt>
                <c:pt idx="4">
                  <c:v>28481.16</c:v>
                </c:pt>
                <c:pt idx="5">
                  <c:v>43916</c:v>
                </c:pt>
                <c:pt idx="6">
                  <c:v>1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2">
                <a:lumMod val="50000"/>
                <a:lumOff val="50000"/>
              </a:schemeClr>
            </a:solidFill>
            <a:ln/>
            <a:effectLst/>
            <a:sp3d/>
          </c:spPr>
          <c:val>
            <c:numRef>
              <c:f>Sheet1!$J$158:$M$158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2034.3685714285714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9D-09C5-43A0-9F6B-5D59CD997DCF}"/>
            </c:ext>
          </c:extLst>
        </c:ser>
        <c:ser>
          <c:idx val="158"/>
          <c:order val="158"/>
          <c:tx>
            <c:strRef>
              <c:f>Sheet1!$A$159:$I$159</c:f>
              <c:strCache>
                <c:ptCount val="9"/>
                <c:pt idx="0">
                  <c:v>SQ01962</c:v>
                </c:pt>
                <c:pt idx="1">
                  <c:v>Lezlie Philcott</c:v>
                </c:pt>
                <c:pt idx="2">
                  <c:v>Female</c:v>
                </c:pt>
                <c:pt idx="3">
                  <c:v>Research and Development</c:v>
                </c:pt>
                <c:pt idx="5">
                  <c:v>43504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3">
                <a:lumMod val="50000"/>
                <a:lumOff val="50000"/>
              </a:schemeClr>
            </a:solidFill>
            <a:ln/>
            <a:effectLst/>
            <a:sp3d/>
          </c:spPr>
          <c:val>
            <c:numRef>
              <c:f>Sheet1!$J$159:$M$159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9E-09C5-43A0-9F6B-5D59CD997DCF}"/>
            </c:ext>
          </c:extLst>
        </c:ser>
        <c:ser>
          <c:idx val="159"/>
          <c:order val="159"/>
          <c:tx>
            <c:strRef>
              <c:f>Sheet1!$A$160:$I$160</c:f>
              <c:strCache>
                <c:ptCount val="9"/>
                <c:pt idx="0">
                  <c:v>PR03271</c:v>
                </c:pt>
                <c:pt idx="1">
                  <c:v>Stan  Tolliday</c:v>
                </c:pt>
                <c:pt idx="2">
                  <c:v>Female</c:v>
                </c:pt>
                <c:pt idx="3">
                  <c:v>Sales</c:v>
                </c:pt>
                <c:pt idx="4">
                  <c:v>39535.49</c:v>
                </c:pt>
                <c:pt idx="5">
                  <c:v>43397</c:v>
                </c:pt>
                <c:pt idx="6">
                  <c:v>0.3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4">
                <a:lumMod val="50000"/>
                <a:lumOff val="50000"/>
              </a:schemeClr>
            </a:solidFill>
            <a:ln/>
            <a:effectLst/>
            <a:sp3d/>
          </c:spPr>
          <c:val>
            <c:numRef>
              <c:f>Sheet1!$J$160:$M$160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2823.9635714285714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9F-09C5-43A0-9F6B-5D59CD997DCF}"/>
            </c:ext>
          </c:extLst>
        </c:ser>
        <c:ser>
          <c:idx val="160"/>
          <c:order val="160"/>
          <c:tx>
            <c:strRef>
              <c:f>Sheet1!$A$161:$I$161</c:f>
              <c:strCache>
                <c:ptCount val="9"/>
                <c:pt idx="0">
                  <c:v>VT01101</c:v>
                </c:pt>
                <c:pt idx="1">
                  <c:v>Adela Dowsett</c:v>
                </c:pt>
                <c:pt idx="2">
                  <c:v>Male</c:v>
                </c:pt>
                <c:pt idx="3">
                  <c:v>Support</c:v>
                </c:pt>
                <c:pt idx="4">
                  <c:v>95017.1</c:v>
                </c:pt>
                <c:pt idx="5">
                  <c:v>43283</c:v>
                </c:pt>
                <c:pt idx="6">
                  <c:v>1</c:v>
                </c:pt>
                <c:pt idx="7">
                  <c:v>Fixed Term</c:v>
                </c:pt>
                <c:pt idx="8">
                  <c:v>Seattle, USA</c:v>
                </c:pt>
              </c:strCache>
            </c:strRef>
          </c:tx>
          <c:spPr>
            <a:solidFill>
              <a:schemeClr val="accent5">
                <a:lumMod val="50000"/>
                <a:lumOff val="50000"/>
              </a:schemeClr>
            </a:solidFill>
            <a:ln/>
            <a:effectLst/>
            <a:sp3d/>
          </c:spPr>
          <c:val>
            <c:numRef>
              <c:f>Sheet1!$J$161:$M$161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6786.9357142857143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A0-09C5-43A0-9F6B-5D59CD997DCF}"/>
            </c:ext>
          </c:extLst>
        </c:ser>
        <c:ser>
          <c:idx val="161"/>
          <c:order val="161"/>
          <c:tx>
            <c:strRef>
              <c:f>Sheet1!$A$162:$I$162</c:f>
              <c:strCache>
                <c:ptCount val="9"/>
                <c:pt idx="0">
                  <c:v>TN04660</c:v>
                </c:pt>
                <c:pt idx="1">
                  <c:v>Thedrick Bothwell</c:v>
                </c:pt>
                <c:pt idx="2">
                  <c:v>Male</c:v>
                </c:pt>
                <c:pt idx="3">
                  <c:v>Business Development</c:v>
                </c:pt>
                <c:pt idx="4">
                  <c:v>69764.1</c:v>
                </c:pt>
                <c:pt idx="5">
                  <c:v>44195</c:v>
                </c:pt>
                <c:pt idx="6">
                  <c:v>1</c:v>
                </c:pt>
                <c:pt idx="7">
                  <c:v>Fixed Term</c:v>
                </c:pt>
                <c:pt idx="8">
                  <c:v>Seattle, USA</c:v>
                </c:pt>
              </c:strCache>
            </c:strRef>
          </c:tx>
          <c:spPr>
            <a:solidFill>
              <a:schemeClr val="accent6">
                <a:lumMod val="50000"/>
                <a:lumOff val="50000"/>
              </a:schemeClr>
            </a:solidFill>
            <a:ln/>
            <a:effectLst/>
            <a:sp3d/>
          </c:spPr>
          <c:val>
            <c:numRef>
              <c:f>Sheet1!$J$162:$M$162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4983.1500000000005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A1-09C5-43A0-9F6B-5D59CD997DCF}"/>
            </c:ext>
          </c:extLst>
        </c:ser>
        <c:ser>
          <c:idx val="162"/>
          <c:order val="162"/>
          <c:tx>
            <c:strRef>
              <c:f>Sheet1!$A$163:$I$163</c:f>
              <c:strCache>
                <c:ptCount val="9"/>
                <c:pt idx="0">
                  <c:v>VT00596</c:v>
                </c:pt>
                <c:pt idx="1">
                  <c:v>Letisha Carrett</c:v>
                </c:pt>
                <c:pt idx="2">
                  <c:v>Female</c:v>
                </c:pt>
                <c:pt idx="3">
                  <c:v>Sales</c:v>
                </c:pt>
                <c:pt idx="4">
                  <c:v>84598.88</c:v>
                </c:pt>
                <c:pt idx="5">
                  <c:v>12-Oct-20</c:v>
                </c:pt>
                <c:pt idx="6">
                  <c:v>1</c:v>
                </c:pt>
                <c:pt idx="7">
                  <c:v>Fixed Term</c:v>
                </c:pt>
                <c:pt idx="8">
                  <c:v>Seattle, USA</c:v>
                </c:pt>
              </c:strCache>
            </c:strRef>
          </c:tx>
          <c:spPr>
            <a:solidFill>
              <a:schemeClr val="accent1"/>
            </a:solidFill>
            <a:ln/>
            <a:effectLst/>
            <a:sp3d/>
          </c:spPr>
          <c:val>
            <c:numRef>
              <c:f>Sheet1!$J$163:$M$163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6042.7771428571432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A2-09C5-43A0-9F6B-5D59CD997DCF}"/>
            </c:ext>
          </c:extLst>
        </c:ser>
        <c:ser>
          <c:idx val="163"/>
          <c:order val="163"/>
          <c:tx>
            <c:strRef>
              <c:f>Sheet1!$A$164:$I$164</c:f>
              <c:strCache>
                <c:ptCount val="9"/>
                <c:pt idx="0">
                  <c:v>VT03552</c:v>
                </c:pt>
                <c:pt idx="1">
                  <c:v>Karyn Creeghan</c:v>
                </c:pt>
                <c:pt idx="2">
                  <c:v>Male</c:v>
                </c:pt>
                <c:pt idx="3">
                  <c:v>Engineering</c:v>
                </c:pt>
                <c:pt idx="4">
                  <c:v>36536.26</c:v>
                </c:pt>
                <c:pt idx="5">
                  <c:v>Jun 11, 2021</c:v>
                </c:pt>
                <c:pt idx="6">
                  <c:v>1</c:v>
                </c:pt>
                <c:pt idx="7">
                  <c:v>Temporary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2"/>
            </a:solidFill>
            <a:ln/>
            <a:effectLst/>
            <a:sp3d/>
          </c:spPr>
          <c:val>
            <c:numRef>
              <c:f>Sheet1!$J$164:$M$164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2609.7328571428575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A3-09C5-43A0-9F6B-5D59CD997DCF}"/>
            </c:ext>
          </c:extLst>
        </c:ser>
        <c:ser>
          <c:idx val="164"/>
          <c:order val="164"/>
          <c:tx>
            <c:strRef>
              <c:f>Sheet1!$A$165:$I$165</c:f>
              <c:strCache>
                <c:ptCount val="9"/>
                <c:pt idx="0">
                  <c:v>TN00083</c:v>
                </c:pt>
                <c:pt idx="1">
                  <c:v>Tammi Lackham</c:v>
                </c:pt>
                <c:pt idx="2">
                  <c:v>Female</c:v>
                </c:pt>
                <c:pt idx="3">
                  <c:v>Business Development</c:v>
                </c:pt>
                <c:pt idx="4">
                  <c:v>61688.77</c:v>
                </c:pt>
                <c:pt idx="5">
                  <c:v>3-Sep-18</c:v>
                </c:pt>
                <c:pt idx="6">
                  <c:v>0.9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3"/>
            </a:solidFill>
            <a:ln/>
            <a:effectLst/>
            <a:sp3d/>
          </c:spPr>
          <c:val>
            <c:numRef>
              <c:f>Sheet1!$J$165:$M$165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4406.3407142857141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A4-09C5-43A0-9F6B-5D59CD997DCF}"/>
            </c:ext>
          </c:extLst>
        </c:ser>
        <c:ser>
          <c:idx val="165"/>
          <c:order val="165"/>
          <c:tx>
            <c:strRef>
              <c:f>Sheet1!$A$166:$I$166</c:f>
              <c:strCache>
                <c:ptCount val="9"/>
                <c:pt idx="0">
                  <c:v>TN01389</c:v>
                </c:pt>
                <c:pt idx="1">
                  <c:v>Shantee  D'Antonio</c:v>
                </c:pt>
                <c:pt idx="2">
                  <c:v>Female</c:v>
                </c:pt>
                <c:pt idx="3">
                  <c:v>Product Management</c:v>
                </c:pt>
                <c:pt idx="5">
                  <c:v>21-Dec-20</c:v>
                </c:pt>
                <c:pt idx="6">
                  <c:v>1</c:v>
                </c:pt>
                <c:pt idx="7">
                  <c:v>Permanent</c:v>
                </c:pt>
                <c:pt idx="8">
                  <c:v>Seattle, USA</c:v>
                </c:pt>
              </c:strCache>
            </c:strRef>
          </c:tx>
          <c:spPr>
            <a:solidFill>
              <a:schemeClr val="accent4"/>
            </a:solidFill>
            <a:ln/>
            <a:effectLst/>
            <a:sp3d/>
          </c:spPr>
          <c:val>
            <c:numRef>
              <c:f>Sheet1!$J$166:$M$166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A5-09C5-43A0-9F6B-5D59CD997DCF}"/>
            </c:ext>
          </c:extLst>
        </c:ser>
        <c:ser>
          <c:idx val="166"/>
          <c:order val="166"/>
          <c:tx>
            <c:strRef>
              <c:f>Sheet1!$A$167:$I$167</c:f>
              <c:strCache>
                <c:ptCount val="9"/>
                <c:pt idx="0">
                  <c:v>SQ02643</c:v>
                </c:pt>
                <c:pt idx="1">
                  <c:v>Niko MacGille</c:v>
                </c:pt>
                <c:pt idx="2">
                  <c:v>Female</c:v>
                </c:pt>
                <c:pt idx="3">
                  <c:v>Engineering</c:v>
                </c:pt>
                <c:pt idx="4">
                  <c:v>88425.08</c:v>
                </c:pt>
                <c:pt idx="5">
                  <c:v>Jul 16, 2019</c:v>
                </c:pt>
                <c:pt idx="6">
                  <c:v>1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5"/>
            </a:solidFill>
            <a:ln/>
            <a:effectLst/>
            <a:sp3d/>
          </c:spPr>
          <c:val>
            <c:numRef>
              <c:f>Sheet1!$J$167:$M$167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6316.0771428571434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A6-09C5-43A0-9F6B-5D59CD997DCF}"/>
            </c:ext>
          </c:extLst>
        </c:ser>
        <c:ser>
          <c:idx val="167"/>
          <c:order val="167"/>
          <c:tx>
            <c:strRef>
              <c:f>Sheet1!$A$168:$I$168</c:f>
              <c:strCache>
                <c:ptCount val="9"/>
                <c:pt idx="0">
                  <c:v>SQ00914</c:v>
                </c:pt>
                <c:pt idx="1">
                  <c:v>Ansley Gounel</c:v>
                </c:pt>
                <c:pt idx="2">
                  <c:v>Female</c:v>
                </c:pt>
                <c:pt idx="3">
                  <c:v>Product Management</c:v>
                </c:pt>
                <c:pt idx="4">
                  <c:v>38438.24</c:v>
                </c:pt>
                <c:pt idx="5">
                  <c:v>May 11, 2020</c:v>
                </c:pt>
                <c:pt idx="6">
                  <c:v>1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6"/>
            </a:solidFill>
            <a:ln/>
            <a:effectLst/>
            <a:sp3d/>
          </c:spPr>
          <c:val>
            <c:numRef>
              <c:f>Sheet1!$J$168:$M$168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2745.5885714285714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A7-09C5-43A0-9F6B-5D59CD997DCF}"/>
            </c:ext>
          </c:extLst>
        </c:ser>
        <c:ser>
          <c:idx val="168"/>
          <c:order val="168"/>
          <c:tx>
            <c:strRef>
              <c:f>Sheet1!$A$169:$I$169</c:f>
              <c:strCache>
                <c:ptCount val="9"/>
                <c:pt idx="0">
                  <c:v>TN02674</c:v>
                </c:pt>
                <c:pt idx="1">
                  <c:v>Antonetta  Coggeshall</c:v>
                </c:pt>
                <c:pt idx="2">
                  <c:v>Male</c:v>
                </c:pt>
                <c:pt idx="3">
                  <c:v>Sales</c:v>
                </c:pt>
                <c:pt idx="4">
                  <c:v>96753.78</c:v>
                </c:pt>
                <c:pt idx="5">
                  <c:v>44494</c:v>
                </c:pt>
                <c:pt idx="6">
                  <c:v>1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/>
            <a:effectLst/>
            <a:sp3d/>
          </c:spPr>
          <c:val>
            <c:numRef>
              <c:f>Sheet1!$J$169:$M$169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6910.9842857142858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A8-09C5-43A0-9F6B-5D59CD997DCF}"/>
            </c:ext>
          </c:extLst>
        </c:ser>
        <c:ser>
          <c:idx val="169"/>
          <c:order val="169"/>
          <c:tx>
            <c:strRef>
              <c:f>Sheet1!$A$170:$I$170</c:f>
              <c:strCache>
                <c:ptCount val="9"/>
                <c:pt idx="0">
                  <c:v>VT01893</c:v>
                </c:pt>
                <c:pt idx="1">
                  <c:v>Lindy Guillet</c:v>
                </c:pt>
                <c:pt idx="2">
                  <c:v>Male</c:v>
                </c:pt>
                <c:pt idx="3">
                  <c:v>Training</c:v>
                </c:pt>
                <c:pt idx="4">
                  <c:v>112778.28</c:v>
                </c:pt>
                <c:pt idx="5">
                  <c:v>43250</c:v>
                </c:pt>
                <c:pt idx="6">
                  <c:v>1</c:v>
                </c:pt>
                <c:pt idx="7">
                  <c:v>Fixed Term</c:v>
                </c:pt>
                <c:pt idx="8">
                  <c:v>Remote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/>
            <a:effectLst/>
            <a:sp3d/>
          </c:spPr>
          <c:val>
            <c:numRef>
              <c:f>Sheet1!$J$170:$M$170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8055.5914285714289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A9-09C5-43A0-9F6B-5D59CD997DCF}"/>
            </c:ext>
          </c:extLst>
        </c:ser>
        <c:ser>
          <c:idx val="170"/>
          <c:order val="170"/>
          <c:tx>
            <c:strRef>
              <c:f>Sheet1!$A$171:$I$171</c:f>
              <c:strCache>
                <c:ptCount val="9"/>
                <c:pt idx="0">
                  <c:v>TN02727</c:v>
                </c:pt>
                <c:pt idx="1">
                  <c:v>Wald Bountiff</c:v>
                </c:pt>
                <c:pt idx="2">
                  <c:v>Female</c:v>
                </c:pt>
                <c:pt idx="3">
                  <c:v>Support</c:v>
                </c:pt>
                <c:pt idx="4">
                  <c:v>28974.03</c:v>
                </c:pt>
                <c:pt idx="5">
                  <c:v>25-Sep-19</c:v>
                </c:pt>
                <c:pt idx="6">
                  <c:v>1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/>
            <a:effectLst/>
            <a:sp3d/>
          </c:spPr>
          <c:val>
            <c:numRef>
              <c:f>Sheet1!$J$171:$M$171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2069.5735714285715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AA-09C5-43A0-9F6B-5D59CD997DCF}"/>
            </c:ext>
          </c:extLst>
        </c:ser>
        <c:ser>
          <c:idx val="171"/>
          <c:order val="171"/>
          <c:tx>
            <c:strRef>
              <c:f>Sheet1!$A$172:$I$172</c:f>
              <c:strCache>
                <c:ptCount val="9"/>
                <c:pt idx="0">
                  <c:v>VT01323</c:v>
                </c:pt>
                <c:pt idx="1">
                  <c:v>Lissy McCoy</c:v>
                </c:pt>
                <c:pt idx="2">
                  <c:v>Female</c:v>
                </c:pt>
                <c:pt idx="3">
                  <c:v>Business Development</c:v>
                </c:pt>
                <c:pt idx="4">
                  <c:v>86233.83</c:v>
                </c:pt>
                <c:pt idx="5">
                  <c:v>29-Aug-19</c:v>
                </c:pt>
                <c:pt idx="6">
                  <c:v>1</c:v>
                </c:pt>
                <c:pt idx="7">
                  <c:v>Fixed Term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/>
            <a:effectLst/>
            <a:sp3d/>
          </c:spPr>
          <c:val>
            <c:numRef>
              <c:f>Sheet1!$J$172:$M$172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6159.5592857142856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AB-09C5-43A0-9F6B-5D59CD997DCF}"/>
            </c:ext>
          </c:extLst>
        </c:ser>
        <c:ser>
          <c:idx val="172"/>
          <c:order val="172"/>
          <c:tx>
            <c:strRef>
              <c:f>Sheet1!$A$173:$I$173</c:f>
              <c:strCache>
                <c:ptCount val="9"/>
                <c:pt idx="0">
                  <c:v>SQ03350</c:v>
                </c:pt>
                <c:pt idx="1">
                  <c:v>Felice McMurty</c:v>
                </c:pt>
                <c:pt idx="2">
                  <c:v>Female</c:v>
                </c:pt>
                <c:pt idx="3">
                  <c:v>Product Management</c:v>
                </c:pt>
                <c:pt idx="4">
                  <c:v>66865.49</c:v>
                </c:pt>
                <c:pt idx="5">
                  <c:v>18-Feb-19</c:v>
                </c:pt>
                <c:pt idx="6">
                  <c:v>1</c:v>
                </c:pt>
                <c:pt idx="7">
                  <c:v>Permanent</c:v>
                </c:pt>
                <c:pt idx="8">
                  <c:v>Seattle, USA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/>
            <a:effectLst/>
            <a:sp3d/>
          </c:spPr>
          <c:val>
            <c:numRef>
              <c:f>Sheet1!$J$173:$M$173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4776.1064285714292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AC-09C5-43A0-9F6B-5D59CD997DCF}"/>
            </c:ext>
          </c:extLst>
        </c:ser>
        <c:ser>
          <c:idx val="173"/>
          <c:order val="173"/>
          <c:tx>
            <c:strRef>
              <c:f>Sheet1!$A$174:$I$174</c:f>
              <c:strCache>
                <c:ptCount val="9"/>
                <c:pt idx="0">
                  <c:v>PR03886</c:v>
                </c:pt>
                <c:pt idx="1">
                  <c:v>Edd  MacKnockiter</c:v>
                </c:pt>
                <c:pt idx="2">
                  <c:v>Male</c:v>
                </c:pt>
                <c:pt idx="3">
                  <c:v>Accounting</c:v>
                </c:pt>
                <c:pt idx="4">
                  <c:v>119022.49</c:v>
                </c:pt>
                <c:pt idx="5">
                  <c:v>44431</c:v>
                </c:pt>
                <c:pt idx="6">
                  <c:v>1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/>
            <a:effectLst/>
            <a:sp3d/>
          </c:spPr>
          <c:val>
            <c:numRef>
              <c:f>Sheet1!$J$174:$M$174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8501.6064285714292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AD-09C5-43A0-9F6B-5D59CD997DCF}"/>
            </c:ext>
          </c:extLst>
        </c:ser>
        <c:ser>
          <c:idx val="174"/>
          <c:order val="174"/>
          <c:tx>
            <c:strRef>
              <c:f>Sheet1!$A$175:$I$175</c:f>
              <c:strCache>
                <c:ptCount val="9"/>
                <c:pt idx="0">
                  <c:v>PR00746</c:v>
                </c:pt>
                <c:pt idx="1">
                  <c:v>Hogan Iles</c:v>
                </c:pt>
                <c:pt idx="2">
                  <c:v>Female</c:v>
                </c:pt>
                <c:pt idx="3">
                  <c:v>Accounting</c:v>
                </c:pt>
                <c:pt idx="4">
                  <c:v>114177.23</c:v>
                </c:pt>
                <c:pt idx="5">
                  <c:v>18-Mar-20</c:v>
                </c:pt>
                <c:pt idx="6">
                  <c:v>1</c:v>
                </c:pt>
                <c:pt idx="7">
                  <c:v>Permanent</c:v>
                </c:pt>
                <c:pt idx="8">
                  <c:v>Wellington, New Zealand</c:v>
                </c:pt>
              </c:strCache>
            </c:strRef>
          </c:tx>
          <c:spPr>
            <a:solidFill>
              <a:schemeClr val="accent1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Sheet1!$J$175:$M$175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8155.5164285714282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AE-09C5-43A0-9F6B-5D59CD997DCF}"/>
            </c:ext>
          </c:extLst>
        </c:ser>
        <c:ser>
          <c:idx val="175"/>
          <c:order val="175"/>
          <c:tx>
            <c:strRef>
              <c:f>Sheet1!$A$176:$I$176</c:f>
              <c:strCache>
                <c:ptCount val="9"/>
                <c:pt idx="0">
                  <c:v>SQ03387</c:v>
                </c:pt>
                <c:pt idx="1">
                  <c:v>Robinia Scholling</c:v>
                </c:pt>
                <c:pt idx="2">
                  <c:v>Female</c:v>
                </c:pt>
                <c:pt idx="3">
                  <c:v>Human Resources</c:v>
                </c:pt>
                <c:pt idx="4">
                  <c:v>100731.95</c:v>
                </c:pt>
                <c:pt idx="5">
                  <c:v>Apr 15, 2020</c:v>
                </c:pt>
                <c:pt idx="6">
                  <c:v>1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solidFill>
              <a:schemeClr val="accent2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Sheet1!$J$176:$M$176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7195.1392857142855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AF-09C5-43A0-9F6B-5D59CD997DCF}"/>
            </c:ext>
          </c:extLst>
        </c:ser>
        <c:ser>
          <c:idx val="176"/>
          <c:order val="176"/>
          <c:tx>
            <c:strRef>
              <c:f>Sheet1!$A$177:$I$177</c:f>
              <c:strCache>
                <c:ptCount val="9"/>
                <c:pt idx="0">
                  <c:v>SQ00105</c:v>
                </c:pt>
                <c:pt idx="1">
                  <c:v>Melisa Knott</c:v>
                </c:pt>
                <c:pt idx="2">
                  <c:v>Female</c:v>
                </c:pt>
                <c:pt idx="3">
                  <c:v>Training</c:v>
                </c:pt>
                <c:pt idx="4">
                  <c:v>86010.54</c:v>
                </c:pt>
                <c:pt idx="5">
                  <c:v>43164</c:v>
                </c:pt>
                <c:pt idx="6">
                  <c:v>1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3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Sheet1!$J$177:$M$177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6143.61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B0-09C5-43A0-9F6B-5D59CD997DCF}"/>
            </c:ext>
          </c:extLst>
        </c:ser>
        <c:ser>
          <c:idx val="177"/>
          <c:order val="177"/>
          <c:tx>
            <c:strRef>
              <c:f>Sheet1!$A$178:$I$178</c:f>
              <c:strCache>
                <c:ptCount val="9"/>
                <c:pt idx="0">
                  <c:v>SQ02424</c:v>
                </c:pt>
                <c:pt idx="1">
                  <c:v>Novelia Pyffe</c:v>
                </c:pt>
                <c:pt idx="2">
                  <c:v>Male</c:v>
                </c:pt>
                <c:pt idx="3">
                  <c:v>Accounting</c:v>
                </c:pt>
                <c:pt idx="4">
                  <c:v>52270.22</c:v>
                </c:pt>
                <c:pt idx="5">
                  <c:v>43521</c:v>
                </c:pt>
                <c:pt idx="6">
                  <c:v>0.3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4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Sheet1!$J$178:$M$178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3733.5871428571431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B1-09C5-43A0-9F6B-5D59CD997DCF}"/>
            </c:ext>
          </c:extLst>
        </c:ser>
        <c:ser>
          <c:idx val="178"/>
          <c:order val="178"/>
          <c:tx>
            <c:strRef>
              <c:f>Sheet1!$A$179:$I$179</c:f>
              <c:strCache>
                <c:ptCount val="9"/>
                <c:pt idx="0">
                  <c:v>VT01703</c:v>
                </c:pt>
                <c:pt idx="1">
                  <c:v>Abigael Basire</c:v>
                </c:pt>
                <c:pt idx="2">
                  <c:v>Male</c:v>
                </c:pt>
                <c:pt idx="3">
                  <c:v>Engineering</c:v>
                </c:pt>
                <c:pt idx="4">
                  <c:v>61624.77</c:v>
                </c:pt>
                <c:pt idx="5">
                  <c:v>43430</c:v>
                </c:pt>
                <c:pt idx="6">
                  <c:v>0.3</c:v>
                </c:pt>
                <c:pt idx="7">
                  <c:v>Fixed Term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5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Sheet1!$J$179:$M$179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4401.7692857142856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B2-09C5-43A0-9F6B-5D59CD997DCF}"/>
            </c:ext>
          </c:extLst>
        </c:ser>
        <c:ser>
          <c:idx val="179"/>
          <c:order val="179"/>
          <c:tx>
            <c:strRef>
              <c:f>Sheet1!$A$180:$I$180</c:f>
              <c:strCache>
                <c:ptCount val="9"/>
                <c:pt idx="0">
                  <c:v>SQ02703</c:v>
                </c:pt>
                <c:pt idx="1">
                  <c:v>North Bertomeu</c:v>
                </c:pt>
                <c:pt idx="2">
                  <c:v>Female</c:v>
                </c:pt>
                <c:pt idx="3">
                  <c:v>Marketing</c:v>
                </c:pt>
                <c:pt idx="4">
                  <c:v>104903.79</c:v>
                </c:pt>
                <c:pt idx="5">
                  <c:v>3-Jul-19</c:v>
                </c:pt>
                <c:pt idx="6">
                  <c:v>1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6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Sheet1!$J$180:$M$180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7493.1278571428566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B3-09C5-43A0-9F6B-5D59CD997DCF}"/>
            </c:ext>
          </c:extLst>
        </c:ser>
        <c:ser>
          <c:idx val="180"/>
          <c:order val="180"/>
          <c:tx>
            <c:strRef>
              <c:f>Sheet1!$A$181:$I$181</c:f>
              <c:strCache>
                <c:ptCount val="9"/>
                <c:pt idx="0">
                  <c:v>SQ03024</c:v>
                </c:pt>
                <c:pt idx="1">
                  <c:v>Inge Creer</c:v>
                </c:pt>
                <c:pt idx="2">
                  <c:v>Female</c:v>
                </c:pt>
                <c:pt idx="3">
                  <c:v>Services</c:v>
                </c:pt>
                <c:pt idx="4">
                  <c:v>69057.32</c:v>
                </c:pt>
                <c:pt idx="5">
                  <c:v>43390</c:v>
                </c:pt>
                <c:pt idx="6">
                  <c:v>1</c:v>
                </c:pt>
                <c:pt idx="7">
                  <c:v>Permanent</c:v>
                </c:pt>
                <c:pt idx="8">
                  <c:v>Wellington, New Zealand</c:v>
                </c:pt>
              </c:strCache>
            </c:strRef>
          </c:tx>
          <c:spPr>
            <a:solidFill>
              <a:schemeClr val="accent1">
                <a:lumMod val="80000"/>
              </a:schemeClr>
            </a:solidFill>
            <a:ln/>
            <a:effectLst/>
            <a:sp3d/>
          </c:spPr>
          <c:val>
            <c:numRef>
              <c:f>Sheet1!$J$181:$M$181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4932.6657142857148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B4-09C5-43A0-9F6B-5D59CD997DCF}"/>
            </c:ext>
          </c:extLst>
        </c:ser>
        <c:ser>
          <c:idx val="181"/>
          <c:order val="181"/>
          <c:tx>
            <c:strRef>
              <c:f>Sheet1!$A$182:$I$182</c:f>
              <c:strCache>
                <c:ptCount val="9"/>
                <c:pt idx="0">
                  <c:v>TN00735</c:v>
                </c:pt>
                <c:pt idx="1">
                  <c:v>Caresa Christer</c:v>
                </c:pt>
                <c:pt idx="2">
                  <c:v>Male</c:v>
                </c:pt>
                <c:pt idx="3">
                  <c:v>Support</c:v>
                </c:pt>
                <c:pt idx="4">
                  <c:v>59258.19</c:v>
                </c:pt>
                <c:pt idx="5">
                  <c:v>43452</c:v>
                </c:pt>
                <c:pt idx="6">
                  <c:v>0.8</c:v>
                </c:pt>
                <c:pt idx="7">
                  <c:v>Permanent</c:v>
                </c:pt>
                <c:pt idx="8">
                  <c:v>Seattle, USA</c:v>
                </c:pt>
              </c:strCache>
            </c:strRef>
          </c:tx>
          <c:spPr>
            <a:solidFill>
              <a:schemeClr val="accent2">
                <a:lumMod val="80000"/>
              </a:schemeClr>
            </a:solidFill>
            <a:ln/>
            <a:effectLst/>
            <a:sp3d/>
          </c:spPr>
          <c:val>
            <c:numRef>
              <c:f>Sheet1!$J$182:$M$182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4232.7278571428569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B5-09C5-43A0-9F6B-5D59CD997DCF}"/>
            </c:ext>
          </c:extLst>
        </c:ser>
        <c:ser>
          <c:idx val="182"/>
          <c:order val="182"/>
          <c:tx>
            <c:strRef>
              <c:f>Sheet1!$A$183:$I$183</c:f>
              <c:strCache>
                <c:ptCount val="9"/>
                <c:pt idx="0">
                  <c:v>VT04373</c:v>
                </c:pt>
                <c:pt idx="1">
                  <c:v>Edi  Hofton</c:v>
                </c:pt>
                <c:pt idx="2">
                  <c:v>Male</c:v>
                </c:pt>
                <c:pt idx="3">
                  <c:v>Research and Development</c:v>
                </c:pt>
                <c:pt idx="4">
                  <c:v>28160.79</c:v>
                </c:pt>
                <c:pt idx="5">
                  <c:v>29-Jan-18</c:v>
                </c:pt>
                <c:pt idx="6">
                  <c:v>1</c:v>
                </c:pt>
                <c:pt idx="7">
                  <c:v>Temporary</c:v>
                </c:pt>
                <c:pt idx="8">
                  <c:v>Remote</c:v>
                </c:pt>
              </c:strCache>
            </c:strRef>
          </c:tx>
          <c:spPr>
            <a:solidFill>
              <a:schemeClr val="accent3">
                <a:lumMod val="80000"/>
              </a:schemeClr>
            </a:solidFill>
            <a:ln/>
            <a:effectLst/>
            <a:sp3d/>
          </c:spPr>
          <c:val>
            <c:numRef>
              <c:f>Sheet1!$J$183:$M$183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2011.4850000000001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B6-09C5-43A0-9F6B-5D59CD997DCF}"/>
            </c:ext>
          </c:extLst>
        </c:ser>
        <c:ser>
          <c:idx val="183"/>
          <c:order val="183"/>
          <c:tx>
            <c:strRef>
              <c:f>Sheet1!$A$184:$I$184</c:f>
              <c:strCache>
                <c:ptCount val="9"/>
                <c:pt idx="0">
                  <c:v>SQ03733</c:v>
                </c:pt>
                <c:pt idx="1">
                  <c:v>Revkah Antonacci</c:v>
                </c:pt>
                <c:pt idx="2">
                  <c:v>Male</c:v>
                </c:pt>
                <c:pt idx="3">
                  <c:v>NULL</c:v>
                </c:pt>
                <c:pt idx="4">
                  <c:v>109143.17</c:v>
                </c:pt>
                <c:pt idx="5">
                  <c:v>24-Apr-20</c:v>
                </c:pt>
                <c:pt idx="6">
                  <c:v>1</c:v>
                </c:pt>
                <c:pt idx="7">
                  <c:v>Permanent</c:v>
                </c:pt>
                <c:pt idx="8">
                  <c:v>Wellington, New Zealand</c:v>
                </c:pt>
              </c:strCache>
            </c:strRef>
          </c:tx>
          <c:spPr>
            <a:solidFill>
              <a:schemeClr val="accent4">
                <a:lumMod val="80000"/>
              </a:schemeClr>
            </a:solidFill>
            <a:ln/>
            <a:effectLst/>
            <a:sp3d/>
          </c:spPr>
          <c:val>
            <c:numRef>
              <c:f>Sheet1!$J$184:$M$184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7795.9407142857144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B7-09C5-43A0-9F6B-5D59CD997DCF}"/>
            </c:ext>
          </c:extLst>
        </c:ser>
        <c:ser>
          <c:idx val="184"/>
          <c:order val="184"/>
          <c:tx>
            <c:strRef>
              <c:f>Sheet1!$A$185:$I$185</c:f>
              <c:strCache>
                <c:ptCount val="9"/>
                <c:pt idx="0">
                  <c:v>VT04467</c:v>
                </c:pt>
                <c:pt idx="1">
                  <c:v>Carolyn Attack </c:v>
                </c:pt>
                <c:pt idx="2">
                  <c:v>Female</c:v>
                </c:pt>
                <c:pt idx="3">
                  <c:v>Marketing</c:v>
                </c:pt>
                <c:pt idx="4">
                  <c:v>70755.5</c:v>
                </c:pt>
                <c:pt idx="5">
                  <c:v>16-Sep-20</c:v>
                </c:pt>
                <c:pt idx="6">
                  <c:v>0.8</c:v>
                </c:pt>
                <c:pt idx="7">
                  <c:v>Temporary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5">
                <a:lumMod val="80000"/>
              </a:schemeClr>
            </a:solidFill>
            <a:ln/>
            <a:effectLst/>
            <a:sp3d/>
          </c:spPr>
          <c:val>
            <c:numRef>
              <c:f>Sheet1!$J$185:$M$185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5053.9642857142853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B8-09C5-43A0-9F6B-5D59CD997DCF}"/>
            </c:ext>
          </c:extLst>
        </c:ser>
        <c:ser>
          <c:idx val="185"/>
          <c:order val="185"/>
          <c:tx>
            <c:strRef>
              <c:f>Sheet1!$A$186:$I$186</c:f>
              <c:strCache>
                <c:ptCount val="9"/>
                <c:pt idx="0">
                  <c:v>VT03537</c:v>
                </c:pt>
                <c:pt idx="1">
                  <c:v>Renaldo Thomassin</c:v>
                </c:pt>
                <c:pt idx="2">
                  <c:v>Male</c:v>
                </c:pt>
                <c:pt idx="3">
                  <c:v>Business Development</c:v>
                </c:pt>
                <c:pt idx="4">
                  <c:v>73360.38</c:v>
                </c:pt>
                <c:pt idx="5">
                  <c:v>43972</c:v>
                </c:pt>
                <c:pt idx="6">
                  <c:v>1</c:v>
                </c:pt>
                <c:pt idx="7">
                  <c:v>Temporary</c:v>
                </c:pt>
                <c:pt idx="8">
                  <c:v>Remote</c:v>
                </c:pt>
              </c:strCache>
            </c:strRef>
          </c:tx>
          <c:spPr>
            <a:solidFill>
              <a:schemeClr val="accent6">
                <a:lumMod val="80000"/>
              </a:schemeClr>
            </a:solidFill>
            <a:ln/>
            <a:effectLst/>
            <a:sp3d/>
          </c:spPr>
          <c:val>
            <c:numRef>
              <c:f>Sheet1!$J$186:$M$186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5240.0271428571432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B9-09C5-43A0-9F6B-5D59CD997DCF}"/>
            </c:ext>
          </c:extLst>
        </c:ser>
        <c:ser>
          <c:idx val="186"/>
          <c:order val="186"/>
          <c:tx>
            <c:strRef>
              <c:f>Sheet1!$A$187:$I$187</c:f>
              <c:strCache>
                <c:ptCount val="9"/>
                <c:pt idx="0">
                  <c:v>VT01610</c:v>
                </c:pt>
                <c:pt idx="1">
                  <c:v>Gilles Jaquet</c:v>
                </c:pt>
                <c:pt idx="2">
                  <c:v>Female</c:v>
                </c:pt>
                <c:pt idx="3">
                  <c:v>Accounting</c:v>
                </c:pt>
                <c:pt idx="4">
                  <c:v>76303.82</c:v>
                </c:pt>
                <c:pt idx="5">
                  <c:v>43458</c:v>
                </c:pt>
                <c:pt idx="6">
                  <c:v>1</c:v>
                </c:pt>
                <c:pt idx="7">
                  <c:v>Fixed Term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Sheet1!$J$187:$M$187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5450.2728571428579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BA-09C5-43A0-9F6B-5D59CD997DCF}"/>
            </c:ext>
          </c:extLst>
        </c:ser>
        <c:ser>
          <c:idx val="187"/>
          <c:order val="187"/>
          <c:tx>
            <c:strRef>
              <c:f>Sheet1!$A$188:$I$188</c:f>
              <c:strCache>
                <c:ptCount val="9"/>
                <c:pt idx="0">
                  <c:v>PR02016</c:v>
                </c:pt>
                <c:pt idx="1">
                  <c:v>Iris  Wagg</c:v>
                </c:pt>
                <c:pt idx="2">
                  <c:v>Female</c:v>
                </c:pt>
                <c:pt idx="3">
                  <c:v>NULL</c:v>
                </c:pt>
                <c:pt idx="4">
                  <c:v>58861.19</c:v>
                </c:pt>
                <c:pt idx="5">
                  <c:v>8-Jul-19</c:v>
                </c:pt>
                <c:pt idx="6">
                  <c:v>1</c:v>
                </c:pt>
                <c:pt idx="7">
                  <c:v>Permanent</c:v>
                </c:pt>
                <c:pt idx="8">
                  <c:v>Columbus, USA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Sheet1!$J$188:$M$188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4204.3707142857147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BB-09C5-43A0-9F6B-5D59CD997DCF}"/>
            </c:ext>
          </c:extLst>
        </c:ser>
        <c:ser>
          <c:idx val="188"/>
          <c:order val="188"/>
          <c:tx>
            <c:strRef>
              <c:f>Sheet1!$A$189:$I$189</c:f>
              <c:strCache>
                <c:ptCount val="9"/>
                <c:pt idx="0">
                  <c:v>VT04415</c:v>
                </c:pt>
                <c:pt idx="1">
                  <c:v>Malory Biles</c:v>
                </c:pt>
                <c:pt idx="2">
                  <c:v>Female</c:v>
                </c:pt>
                <c:pt idx="3">
                  <c:v>Training</c:v>
                </c:pt>
                <c:pt idx="4">
                  <c:v>58744.17</c:v>
                </c:pt>
                <c:pt idx="5">
                  <c:v>12-Mar-18</c:v>
                </c:pt>
                <c:pt idx="6">
                  <c:v>1</c:v>
                </c:pt>
                <c:pt idx="7">
                  <c:v>Temporary</c:v>
                </c:pt>
                <c:pt idx="8">
                  <c:v>Columbus, USA</c:v>
                </c:pt>
              </c:strCache>
            </c:strRef>
          </c:tx>
          <c:spPr>
            <a:solidFill>
              <a:schemeClr val="accent3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Sheet1!$J$189:$M$189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4196.0121428571429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BC-09C5-43A0-9F6B-5D59CD997DCF}"/>
            </c:ext>
          </c:extLst>
        </c:ser>
        <c:ser>
          <c:idx val="189"/>
          <c:order val="189"/>
          <c:tx>
            <c:strRef>
              <c:f>Sheet1!$A$190:$I$190</c:f>
              <c:strCache>
                <c:ptCount val="9"/>
                <c:pt idx="0">
                  <c:v>TN04067</c:v>
                </c:pt>
                <c:pt idx="1">
                  <c:v>Lea Chaplin</c:v>
                </c:pt>
                <c:pt idx="2">
                  <c:v>Female</c:v>
                </c:pt>
                <c:pt idx="3">
                  <c:v>Human Resources</c:v>
                </c:pt>
                <c:pt idx="4">
                  <c:v>73488.68</c:v>
                </c:pt>
                <c:pt idx="5">
                  <c:v>15-Apr-19</c:v>
                </c:pt>
                <c:pt idx="6">
                  <c:v>1</c:v>
                </c:pt>
                <c:pt idx="7">
                  <c:v>Fixed Term</c:v>
                </c:pt>
                <c:pt idx="8">
                  <c:v>Seattle, USA</c:v>
                </c:pt>
              </c:strCache>
            </c:strRef>
          </c:tx>
          <c:spPr>
            <a:solidFill>
              <a:schemeClr val="accent4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Sheet1!$J$190:$M$190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5249.1914285714283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BD-09C5-43A0-9F6B-5D59CD997DCF}"/>
            </c:ext>
          </c:extLst>
        </c:ser>
        <c:ser>
          <c:idx val="190"/>
          <c:order val="190"/>
          <c:tx>
            <c:strRef>
              <c:f>Sheet1!$A$191:$I$191</c:f>
              <c:strCache>
                <c:ptCount val="9"/>
                <c:pt idx="0">
                  <c:v>TN04175</c:v>
                </c:pt>
                <c:pt idx="1">
                  <c:v>Hinda Label </c:v>
                </c:pt>
                <c:pt idx="2">
                  <c:v>Female</c:v>
                </c:pt>
                <c:pt idx="3">
                  <c:v>Human Resources</c:v>
                </c:pt>
                <c:pt idx="4">
                  <c:v>92704.48</c:v>
                </c:pt>
                <c:pt idx="5">
                  <c:v>26-Nov-18</c:v>
                </c:pt>
                <c:pt idx="6">
                  <c:v>1</c:v>
                </c:pt>
                <c:pt idx="7">
                  <c:v>Fixed Term</c:v>
                </c:pt>
                <c:pt idx="8">
                  <c:v>Columbus, USA</c:v>
                </c:pt>
              </c:strCache>
            </c:strRef>
          </c:tx>
          <c:spPr>
            <a:solidFill>
              <a:schemeClr val="accent5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Sheet1!$J$191:$M$191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6621.7485714285713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BE-09C5-43A0-9F6B-5D59CD997DCF}"/>
            </c:ext>
          </c:extLst>
        </c:ser>
        <c:ser>
          <c:idx val="191"/>
          <c:order val="191"/>
          <c:tx>
            <c:strRef>
              <c:f>Sheet1!$A$192:$I$192</c:f>
              <c:strCache>
                <c:ptCount val="9"/>
                <c:pt idx="0">
                  <c:v>VT00687</c:v>
                </c:pt>
                <c:pt idx="1">
                  <c:v>Adrianne Gave</c:v>
                </c:pt>
                <c:pt idx="2">
                  <c:v>Male</c:v>
                </c:pt>
                <c:pt idx="3">
                  <c:v>Engineering</c:v>
                </c:pt>
                <c:pt idx="4">
                  <c:v>78443.78</c:v>
                </c:pt>
                <c:pt idx="5">
                  <c:v>May 14, 2019</c:v>
                </c:pt>
                <c:pt idx="6">
                  <c:v>1</c:v>
                </c:pt>
                <c:pt idx="7">
                  <c:v>Fixed Term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Sheet1!$J$192:$M$192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5603.1271428571426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BF-09C5-43A0-9F6B-5D59CD997DCF}"/>
            </c:ext>
          </c:extLst>
        </c:ser>
        <c:ser>
          <c:idx val="192"/>
          <c:order val="192"/>
          <c:tx>
            <c:strRef>
              <c:f>Sheet1!$A$193:$I$193</c:f>
              <c:strCache>
                <c:ptCount val="9"/>
                <c:pt idx="0">
                  <c:v>PR01269</c:v>
                </c:pt>
                <c:pt idx="1">
                  <c:v>Eleonore Airdrie</c:v>
                </c:pt>
                <c:pt idx="2">
                  <c:v>Female</c:v>
                </c:pt>
                <c:pt idx="3">
                  <c:v>Engineering</c:v>
                </c:pt>
                <c:pt idx="4">
                  <c:v>97105.19</c:v>
                </c:pt>
                <c:pt idx="5">
                  <c:v>44425</c:v>
                </c:pt>
                <c:pt idx="6">
                  <c:v>1</c:v>
                </c:pt>
                <c:pt idx="7">
                  <c:v>Permanent</c:v>
                </c:pt>
                <c:pt idx="8">
                  <c:v>Columbus, USA</c:v>
                </c:pt>
              </c:strCache>
            </c:strRef>
          </c:tx>
          <c:spPr>
            <a:solidFill>
              <a:schemeClr val="accent1">
                <a:lumMod val="50000"/>
              </a:schemeClr>
            </a:solidFill>
            <a:ln/>
            <a:effectLst/>
            <a:sp3d/>
          </c:spPr>
          <c:val>
            <c:numRef>
              <c:f>Sheet1!$J$193:$M$193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6936.085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C0-09C5-43A0-9F6B-5D59CD997DCF}"/>
            </c:ext>
          </c:extLst>
        </c:ser>
        <c:ser>
          <c:idx val="193"/>
          <c:order val="193"/>
          <c:tx>
            <c:strRef>
              <c:f>Sheet1!$A$194:$I$194</c:f>
              <c:strCache>
                <c:ptCount val="9"/>
                <c:pt idx="0">
                  <c:v>TN00579</c:v>
                </c:pt>
                <c:pt idx="1">
                  <c:v>Rafaelita Blaksland </c:v>
                </c:pt>
                <c:pt idx="2">
                  <c:v>Female</c:v>
                </c:pt>
                <c:pt idx="3">
                  <c:v>Services</c:v>
                </c:pt>
                <c:pt idx="4">
                  <c:v>109163.39</c:v>
                </c:pt>
                <c:pt idx="5">
                  <c:v>44019</c:v>
                </c:pt>
                <c:pt idx="6">
                  <c:v>0.8</c:v>
                </c:pt>
                <c:pt idx="7">
                  <c:v>Permanent</c:v>
                </c:pt>
                <c:pt idx="8">
                  <c:v>Seattle, USA</c:v>
                </c:pt>
              </c:strCache>
            </c:strRef>
          </c:tx>
          <c:spPr>
            <a:solidFill>
              <a:schemeClr val="accent2">
                <a:lumMod val="50000"/>
              </a:schemeClr>
            </a:solidFill>
            <a:ln/>
            <a:effectLst/>
            <a:sp3d/>
          </c:spPr>
          <c:val>
            <c:numRef>
              <c:f>Sheet1!$J$194:$M$194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7797.3850000000002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C1-09C5-43A0-9F6B-5D59CD997DCF}"/>
            </c:ext>
          </c:extLst>
        </c:ser>
        <c:ser>
          <c:idx val="194"/>
          <c:order val="194"/>
          <c:tx>
            <c:strRef>
              <c:f>Sheet1!$A$195:$I$195</c:f>
              <c:strCache>
                <c:ptCount val="9"/>
                <c:pt idx="0">
                  <c:v>TN03097</c:v>
                </c:pt>
                <c:pt idx="1">
                  <c:v>Bendite  Bloan</c:v>
                </c:pt>
                <c:pt idx="2">
                  <c:v>Male</c:v>
                </c:pt>
                <c:pt idx="3">
                  <c:v>Marketing</c:v>
                </c:pt>
                <c:pt idx="4">
                  <c:v>31816.57</c:v>
                </c:pt>
                <c:pt idx="5">
                  <c:v>1-Feb-19</c:v>
                </c:pt>
                <c:pt idx="6">
                  <c:v>0.3</c:v>
                </c:pt>
                <c:pt idx="7">
                  <c:v>Fixed Term</c:v>
                </c:pt>
                <c:pt idx="8">
                  <c:v>Remote</c:v>
                </c:pt>
              </c:strCache>
            </c:strRef>
          </c:tx>
          <c:spPr>
            <a:solidFill>
              <a:schemeClr val="accent3">
                <a:lumMod val="50000"/>
              </a:schemeClr>
            </a:solidFill>
            <a:ln/>
            <a:effectLst/>
            <a:sp3d/>
          </c:spPr>
          <c:val>
            <c:numRef>
              <c:f>Sheet1!$J$195:$M$195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2272.6121428571428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C2-09C5-43A0-9F6B-5D59CD997DCF}"/>
            </c:ext>
          </c:extLst>
        </c:ser>
        <c:ser>
          <c:idx val="195"/>
          <c:order val="195"/>
          <c:tx>
            <c:strRef>
              <c:f>Sheet1!$A$196:$I$196</c:f>
              <c:strCache>
                <c:ptCount val="9"/>
                <c:pt idx="0">
                  <c:v>SQ02174</c:v>
                </c:pt>
                <c:pt idx="1">
                  <c:v>Sidoney Yitzhok</c:v>
                </c:pt>
                <c:pt idx="2">
                  <c:v>Female</c:v>
                </c:pt>
                <c:pt idx="3">
                  <c:v>NULL</c:v>
                </c:pt>
                <c:pt idx="4">
                  <c:v>118442.54</c:v>
                </c:pt>
                <c:pt idx="5">
                  <c:v>44193</c:v>
                </c:pt>
                <c:pt idx="6">
                  <c:v>1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solidFill>
              <a:schemeClr val="accent4">
                <a:lumMod val="50000"/>
              </a:schemeClr>
            </a:solidFill>
            <a:ln/>
            <a:effectLst/>
            <a:sp3d/>
          </c:spPr>
          <c:val>
            <c:numRef>
              <c:f>Sheet1!$J$196:$M$196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8460.1814285714281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C3-09C5-43A0-9F6B-5D59CD997DCF}"/>
            </c:ext>
          </c:extLst>
        </c:ser>
        <c:ser>
          <c:idx val="196"/>
          <c:order val="196"/>
          <c:tx>
            <c:strRef>
              <c:f>Sheet1!$A$197:$I$197</c:f>
              <c:strCache>
                <c:ptCount val="9"/>
                <c:pt idx="0">
                  <c:v>PR02957</c:v>
                </c:pt>
                <c:pt idx="1">
                  <c:v>Vaughn Carvill</c:v>
                </c:pt>
                <c:pt idx="2">
                  <c:v>Female</c:v>
                </c:pt>
                <c:pt idx="3">
                  <c:v>Training</c:v>
                </c:pt>
                <c:pt idx="4">
                  <c:v>84745.93</c:v>
                </c:pt>
                <c:pt idx="5">
                  <c:v>30-Aug-19</c:v>
                </c:pt>
                <c:pt idx="6">
                  <c:v>1</c:v>
                </c:pt>
                <c:pt idx="7">
                  <c:v>Permanent</c:v>
                </c:pt>
                <c:pt idx="8">
                  <c:v>Wellington, New Zealand</c:v>
                </c:pt>
              </c:strCache>
            </c:strRef>
          </c:tx>
          <c:spPr>
            <a:solidFill>
              <a:schemeClr val="accent5">
                <a:lumMod val="50000"/>
              </a:schemeClr>
            </a:solidFill>
            <a:ln/>
            <a:effectLst/>
            <a:sp3d/>
          </c:spPr>
          <c:val>
            <c:numRef>
              <c:f>Sheet1!$J$197:$M$197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6053.2807142857137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C4-09C5-43A0-9F6B-5D59CD997DCF}"/>
            </c:ext>
          </c:extLst>
        </c:ser>
        <c:bandFmts>
          <c:bandFmt>
            <c:idx val="0"/>
            <c:spPr>
              <a:solidFill>
                <a:schemeClr val="accent1"/>
              </a:solidFill>
              <a:ln/>
              <a:effectLst/>
              <a:sp3d/>
            </c:spPr>
          </c:bandFmt>
          <c:bandFmt>
            <c:idx val="1"/>
            <c:spPr>
              <a:solidFill>
                <a:schemeClr val="accent2"/>
              </a:solidFill>
              <a:ln/>
              <a:effectLst/>
              <a:sp3d/>
            </c:spPr>
          </c:bandFmt>
          <c:bandFmt>
            <c:idx val="2"/>
            <c:spPr>
              <a:solidFill>
                <a:schemeClr val="accent3"/>
              </a:solidFill>
              <a:ln/>
              <a:effectLst/>
              <a:sp3d/>
            </c:spPr>
          </c:bandFmt>
          <c:bandFmt>
            <c:idx val="3"/>
            <c:spPr>
              <a:solidFill>
                <a:schemeClr val="accent4"/>
              </a:solidFill>
              <a:ln/>
              <a:effectLst/>
              <a:sp3d/>
            </c:spPr>
          </c:bandFmt>
          <c:bandFmt>
            <c:idx val="4"/>
            <c:spPr>
              <a:solidFill>
                <a:schemeClr val="accent5"/>
              </a:solidFill>
              <a:ln/>
              <a:effectLst/>
              <a:sp3d/>
            </c:spPr>
          </c:bandFmt>
          <c:bandFmt>
            <c:idx val="5"/>
            <c:spPr>
              <a:solidFill>
                <a:schemeClr val="accent6"/>
              </a:solidFill>
              <a:ln/>
              <a:effectLst/>
              <a:sp3d/>
            </c:spPr>
          </c:bandFmt>
          <c:bandFmt>
            <c:idx val="6"/>
            <c:spPr>
              <a:solidFill>
                <a:schemeClr val="accent1">
                  <a:lumMod val="60000"/>
                </a:schemeClr>
              </a:solidFill>
              <a:ln/>
              <a:effectLst/>
              <a:sp3d/>
            </c:spPr>
          </c:bandFmt>
          <c:bandFmt>
            <c:idx val="7"/>
            <c:spPr>
              <a:solidFill>
                <a:schemeClr val="accent2">
                  <a:lumMod val="60000"/>
                </a:schemeClr>
              </a:solidFill>
              <a:ln/>
              <a:effectLst/>
              <a:sp3d/>
            </c:spPr>
          </c:bandFmt>
          <c:bandFmt>
            <c:idx val="8"/>
            <c:spPr>
              <a:solidFill>
                <a:schemeClr val="accent3">
                  <a:lumMod val="60000"/>
                </a:schemeClr>
              </a:solidFill>
              <a:ln/>
              <a:effectLst/>
              <a:sp3d/>
            </c:spPr>
          </c:bandFmt>
          <c:bandFmt>
            <c:idx val="9"/>
            <c:spPr>
              <a:solidFill>
                <a:schemeClr val="accent4">
                  <a:lumMod val="60000"/>
                </a:schemeClr>
              </a:solidFill>
              <a:ln/>
              <a:effectLst/>
              <a:sp3d/>
            </c:spPr>
          </c:bandFmt>
          <c:bandFmt>
            <c:idx val="10"/>
            <c:spPr>
              <a:solidFill>
                <a:schemeClr val="accent5">
                  <a:lumMod val="60000"/>
                </a:schemeClr>
              </a:solidFill>
              <a:ln/>
              <a:effectLst/>
              <a:sp3d/>
            </c:spPr>
          </c:bandFmt>
          <c:bandFmt>
            <c:idx val="11"/>
            <c:spPr>
              <a:solidFill>
                <a:schemeClr val="accent6">
                  <a:lumMod val="60000"/>
                </a:schemeClr>
              </a:solidFill>
              <a:ln/>
              <a:effectLst/>
              <a:sp3d/>
            </c:spPr>
          </c:bandFmt>
          <c:bandFmt>
            <c:idx val="12"/>
            <c:spPr>
              <a:solidFill>
                <a:schemeClr val="accent1">
                  <a:lumMod val="80000"/>
                  <a:lumOff val="20000"/>
                </a:schemeClr>
              </a:solidFill>
              <a:ln/>
              <a:effectLst/>
              <a:sp3d/>
            </c:spPr>
          </c:bandFmt>
          <c:bandFmt>
            <c:idx val="13"/>
            <c:spPr>
              <a:solidFill>
                <a:schemeClr val="accent2">
                  <a:lumMod val="80000"/>
                  <a:lumOff val="20000"/>
                </a:schemeClr>
              </a:solidFill>
              <a:ln/>
              <a:effectLst/>
              <a:sp3d/>
            </c:spPr>
          </c:bandFmt>
          <c:bandFmt>
            <c:idx val="14"/>
            <c:spPr>
              <a:solidFill>
                <a:schemeClr val="accent3">
                  <a:lumMod val="80000"/>
                  <a:lumOff val="20000"/>
                </a:schemeClr>
              </a:solidFill>
              <a:ln/>
              <a:effectLst/>
              <a:sp3d/>
            </c:spPr>
          </c:bandFmt>
        </c:bandFmts>
        <c:axId val="1570329983"/>
        <c:axId val="1570335263"/>
        <c:axId val="126208847"/>
      </c:surface3DChart>
      <c:catAx>
        <c:axId val="1570329983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70335263"/>
        <c:crosses val="autoZero"/>
        <c:auto val="1"/>
        <c:lblAlgn val="ctr"/>
        <c:lblOffset val="100"/>
        <c:noMultiLvlLbl val="0"/>
      </c:catAx>
      <c:valAx>
        <c:axId val="15703352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70329983"/>
        <c:crosses val="autoZero"/>
        <c:crossBetween val="midCat"/>
      </c:valAx>
      <c:serAx>
        <c:axId val="126208847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70335263"/>
        <c:crosses val="autoZero"/>
      </c:ser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 /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 /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760278" y="3183403"/>
            <a:ext cx="745992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S.NITHISH KUMAR</a:t>
            </a:r>
          </a:p>
          <a:p>
            <a:r>
              <a:rPr lang="en-US" sz="2400" dirty="0"/>
              <a:t>REGISTER NO:312220382</a:t>
            </a:r>
          </a:p>
          <a:p>
            <a:r>
              <a:rPr lang="en-US" sz="2400" dirty="0"/>
              <a:t>DEPARTMENT: 3</a:t>
            </a:r>
            <a:r>
              <a:rPr lang="en-US" sz="2400" baseline="30000" dirty="0"/>
              <a:t>RD</a:t>
            </a:r>
            <a:r>
              <a:rPr lang="en-US" sz="2400" dirty="0"/>
              <a:t> YEAR B.COM (GENERAL )</a:t>
            </a:r>
          </a:p>
          <a:p>
            <a:r>
              <a:rPr lang="en-US" sz="2400" dirty="0"/>
              <a:t>COLLEGE: APOLLO ARTS AND SCIENCE COLLEGE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73F893-87FF-208B-6B0C-5A723AED5BB8}"/>
              </a:ext>
            </a:extLst>
          </p:cNvPr>
          <p:cNvSpPr txBox="1"/>
          <p:nvPr/>
        </p:nvSpPr>
        <p:spPr>
          <a:xfrm>
            <a:off x="1371600" y="1676400"/>
            <a:ext cx="64008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/>
              <a:t>THROUGH THE MX EXCEL WE FIND THE EMPLOYEE NET SALARY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D05F09-5F97-071E-D1F5-61CD7EDCB4C3}"/>
              </a:ext>
            </a:extLst>
          </p:cNvPr>
          <p:cNvSpPr txBox="1"/>
          <p:nvPr/>
        </p:nvSpPr>
        <p:spPr>
          <a:xfrm>
            <a:off x="1295400" y="1981200"/>
            <a:ext cx="6705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TO  FIND THE NET SALARY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31EF7D-D676-4637-11D1-090C65FB6836}"/>
              </a:ext>
            </a:extLst>
          </p:cNvPr>
          <p:cNvSpPr txBox="1"/>
          <p:nvPr/>
        </p:nvSpPr>
        <p:spPr>
          <a:xfrm>
            <a:off x="914400" y="2286000"/>
            <a:ext cx="47244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TO  FIND THE NET SALARY </a:t>
            </a:r>
          </a:p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42C37D-6C3D-AF8C-E66A-383C64626F8A}"/>
              </a:ext>
            </a:extLst>
          </p:cNvPr>
          <p:cNvSpPr txBox="1"/>
          <p:nvPr/>
        </p:nvSpPr>
        <p:spPr>
          <a:xfrm>
            <a:off x="914400" y="1697122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 CONCLUSION 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7A0409-98BA-A777-C755-B4EA3E4AF162}"/>
              </a:ext>
            </a:extLst>
          </p:cNvPr>
          <p:cNvSpPr txBox="1"/>
          <p:nvPr/>
        </p:nvSpPr>
        <p:spPr>
          <a:xfrm>
            <a:off x="710946" y="2209800"/>
            <a:ext cx="58831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USE THE DATE ANALYSIS WE GET THE NET SALARY IN THE BASE OF PRESENT AND ABSENT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IS ABOUT TO FIND THE EMPLOYEE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 SALARY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90F6FC7-7ABA-9355-F1AD-C06BB8EB3861}"/>
              </a:ext>
            </a:extLst>
          </p:cNvPr>
          <p:cNvSpPr txBox="1"/>
          <p:nvPr/>
        </p:nvSpPr>
        <p:spPr>
          <a:xfrm>
            <a:off x="675172" y="2255282"/>
            <a:ext cx="625902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/>
              <a:t>AT THE END WE USED PIE CHAT TO ANALYSIS THE NET SALARY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DA9ED6E-DBC5-17A3-163C-DE98A6A4854F}"/>
              </a:ext>
            </a:extLst>
          </p:cNvPr>
          <p:cNvSpPr txBox="1"/>
          <p:nvPr/>
        </p:nvSpPr>
        <p:spPr>
          <a:xfrm>
            <a:off x="3276600" y="1823163"/>
            <a:ext cx="4953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TO FIND THE SOLUTION WE USED THE FORMAL (=E2/K2*L2 ) ITS HELPS TO FIND NET SALARY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09248E1D-8D77-355A-9857-3899BA92A45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46400222"/>
              </p:ext>
            </p:extLst>
          </p:nvPr>
        </p:nvGraphicFramePr>
        <p:xfrm>
          <a:off x="2362201" y="1524000"/>
          <a:ext cx="6115050" cy="411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09248E1D-8D77-355A-9857-3899BA92A45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29121594"/>
              </p:ext>
            </p:extLst>
          </p:nvPr>
        </p:nvGraphicFramePr>
        <p:xfrm>
          <a:off x="3200400" y="1862075"/>
          <a:ext cx="4762501" cy="33742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203</TotalTime>
  <Words>192</Words>
  <Application>Microsoft Office PowerPoint</Application>
  <PresentationFormat>Widescreen</PresentationFormat>
  <Paragraphs>51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Nithish kumar</cp:lastModifiedBy>
  <cp:revision>15</cp:revision>
  <dcterms:created xsi:type="dcterms:W3CDTF">2024-03-29T15:07:22Z</dcterms:created>
  <dcterms:modified xsi:type="dcterms:W3CDTF">2024-08-31T15:06:39Z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