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TUSHAR\NAAN%20MUDHALVAN%20PROJECT\Tushar%20Naan%20Mudhalvan%20PPT.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
          <c:y val="0.09981044036162147"/>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8046981627296589"/>
          <c:y val="0.23869932925051035"/>
          <c:w val="0.6382801837270341"/>
          <c:h val="0.566959025955089"/>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0.08249446091965777"/>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8046981627296589"/>
          <c:y val="0.23869932925051035"/>
          <c:w val="0.6382801837270341"/>
          <c:h val="0.566959025955089"/>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b="1" dirty="0" sz="2400" lang="en-US">
                <a:latin typeface="Arial" panose="020B0604020202020204" pitchFamily="34" charset="0"/>
                <a:cs typeface="Arial" panose="020B0604020202020204" pitchFamily="34" charset="0"/>
              </a:rPr>
              <a:t>N</a:t>
            </a:r>
            <a:r>
              <a:rPr b="1" dirty="0" sz="2400" lang="en-US">
                <a:latin typeface="Arial" panose="020B0604020202020204" pitchFamily="34" charset="0"/>
                <a:cs typeface="Arial" panose="020B0604020202020204" pitchFamily="34" charset="0"/>
              </a:rPr>
              <a:t>I</a:t>
            </a:r>
            <a:r>
              <a:rPr b="1" dirty="0" sz="2400" lang="en-US">
                <a:latin typeface="Arial" panose="020B0604020202020204" pitchFamily="34" charset="0"/>
                <a:cs typeface="Arial" panose="020B0604020202020204" pitchFamily="34" charset="0"/>
              </a:rPr>
              <a:t>T</a:t>
            </a:r>
            <a:r>
              <a:rPr b="1" dirty="0" sz="2400" lang="en-US">
                <a:latin typeface="Arial" panose="020B0604020202020204" pitchFamily="34" charset="0"/>
                <a:cs typeface="Arial" panose="020B0604020202020204" pitchFamily="34" charset="0"/>
              </a:rPr>
              <a:t>H</a:t>
            </a:r>
            <a:r>
              <a:rPr b="1" dirty="0" sz="2400" lang="en-US">
                <a:latin typeface="Arial" panose="020B0604020202020204" pitchFamily="34" charset="0"/>
                <a:cs typeface="Arial" panose="020B0604020202020204" pitchFamily="34" charset="0"/>
              </a:rPr>
              <a:t>I</a:t>
            </a:r>
            <a:r>
              <a:rPr b="1" dirty="0" sz="2400" lang="en-US">
                <a:latin typeface="Arial" panose="020B0604020202020204" pitchFamily="34" charset="0"/>
                <a:cs typeface="Arial" panose="020B0604020202020204" pitchFamily="34" charset="0"/>
              </a:rPr>
              <a:t>S</a:t>
            </a:r>
            <a:r>
              <a:rPr b="1" dirty="0" sz="2400" lang="en-US">
                <a:latin typeface="Arial" panose="020B0604020202020204" pitchFamily="34" charset="0"/>
                <a:cs typeface="Arial" panose="020B0604020202020204" pitchFamily="34" charset="0"/>
              </a:rPr>
              <a:t>H</a:t>
            </a:r>
            <a:r>
              <a:rPr b="1" dirty="0" sz="2400" lang="en-US">
                <a:latin typeface="Arial" panose="020B0604020202020204" pitchFamily="34" charset="0"/>
                <a:cs typeface="Arial" panose="020B0604020202020204" pitchFamily="34" charset="0"/>
              </a:rPr>
              <a:t> </a:t>
            </a:r>
            <a:r>
              <a:rPr b="1" dirty="0" sz="2400" lang="en-US">
                <a:latin typeface="Arial" panose="020B0604020202020204" pitchFamily="34" charset="0"/>
                <a:cs typeface="Arial" panose="020B0604020202020204" pitchFamily="34" charset="0"/>
              </a:rPr>
              <a:t>K</a:t>
            </a:r>
            <a:r>
              <a:rPr b="1" dirty="0" sz="2400" lang="en-US">
                <a:latin typeface="Arial" panose="020B0604020202020204" pitchFamily="34" charset="0"/>
                <a:cs typeface="Arial" panose="020B0604020202020204" pitchFamily="34" charset="0"/>
              </a:rPr>
              <a:t>U</a:t>
            </a:r>
            <a:r>
              <a:rPr b="1" dirty="0" sz="2400" lang="en-US">
                <a:latin typeface="Arial" panose="020B0604020202020204" pitchFamily="34" charset="0"/>
                <a:cs typeface="Arial" panose="020B0604020202020204" pitchFamily="34" charset="0"/>
              </a:rPr>
              <a:t>M</a:t>
            </a:r>
            <a:r>
              <a:rPr b="1" dirty="0" sz="2400" lang="en-US">
                <a:latin typeface="Arial" panose="020B0604020202020204" pitchFamily="34" charset="0"/>
                <a:cs typeface="Arial" panose="020B0604020202020204" pitchFamily="34" charset="0"/>
              </a:rPr>
              <a:t>A</a:t>
            </a:r>
            <a:r>
              <a:rPr b="1" dirty="0" sz="2400" lang="en-US">
                <a:latin typeface="Arial" panose="020B0604020202020204" pitchFamily="34" charset="0"/>
                <a:cs typeface="Arial" panose="020B0604020202020204" pitchFamily="34" charset="0"/>
              </a:rPr>
              <a:t>R</a:t>
            </a:r>
            <a:r>
              <a:rPr b="1" dirty="0" sz="2400" lang="en-US">
                <a:latin typeface="Arial" panose="020B0604020202020204" pitchFamily="34" charset="0"/>
                <a:cs typeface="Arial" panose="020B0604020202020204" pitchFamily="34" charset="0"/>
              </a:rPr>
              <a:t> </a:t>
            </a:r>
            <a:r>
              <a:rPr b="1" dirty="0" sz="2400" lang="en-US">
                <a:latin typeface="Arial" panose="020B0604020202020204" pitchFamily="34" charset="0"/>
                <a:cs typeface="Arial" panose="020B0604020202020204" pitchFamily="34" charset="0"/>
              </a:rPr>
              <a:t>J</a:t>
            </a:r>
            <a:r>
              <a:rPr b="1" dirty="0" sz="2400" lang="en-US">
                <a:latin typeface="Arial" panose="020B0604020202020204" pitchFamily="34" charset="0"/>
                <a:cs typeface="Arial" panose="020B0604020202020204" pitchFamily="34" charset="0"/>
              </a:rPr>
              <a:t> </a:t>
            </a:r>
            <a:r>
              <a:rPr b="1" dirty="0" sz="2400" lang="en-US">
                <a:latin typeface="Arial" panose="020B0604020202020204" pitchFamily="34" charset="0"/>
                <a:cs typeface="Arial" panose="020B0604020202020204" pitchFamily="34" charset="0"/>
              </a:rPr>
              <a:t>D</a:t>
            </a:r>
            <a:endParaRPr altLang="en-US" lang="zh-CN"/>
          </a:p>
          <a:p>
            <a:r>
              <a:rPr dirty="0" sz="2400" lang="en-US"/>
              <a:t>REGISTER NO: </a:t>
            </a:r>
            <a:r>
              <a:rPr b="1" dirty="0" sz="2400" lang="en-US">
                <a:latin typeface="Arial" panose="020B0604020202020204" pitchFamily="34" charset="0"/>
                <a:cs typeface="Arial" panose="020B0604020202020204" pitchFamily="34" charset="0"/>
              </a:rPr>
              <a:t>3</a:t>
            </a:r>
            <a:r>
              <a:rPr b="1" dirty="0" sz="2400" lang="en-US">
                <a:latin typeface="Arial" panose="020B0604020202020204" pitchFamily="34" charset="0"/>
                <a:cs typeface="Arial" panose="020B0604020202020204" pitchFamily="34" charset="0"/>
              </a:rPr>
              <a:t>1</a:t>
            </a:r>
            <a:r>
              <a:rPr b="1" dirty="0" sz="2400" lang="en-US">
                <a:latin typeface="Arial" panose="020B0604020202020204" pitchFamily="34" charset="0"/>
                <a:cs typeface="Arial" panose="020B0604020202020204" pitchFamily="34" charset="0"/>
              </a:rPr>
              <a:t>2</a:t>
            </a:r>
            <a:r>
              <a:rPr b="1" dirty="0" sz="2400" lang="en-US">
                <a:latin typeface="Arial" panose="020B0604020202020204" pitchFamily="34" charset="0"/>
                <a:cs typeface="Arial" panose="020B0604020202020204" pitchFamily="34" charset="0"/>
              </a:rPr>
              <a:t>2</a:t>
            </a:r>
            <a:r>
              <a:rPr b="1" dirty="0" sz="2400" lang="en-US">
                <a:latin typeface="Arial" panose="020B0604020202020204" pitchFamily="34" charset="0"/>
                <a:cs typeface="Arial" panose="020B0604020202020204" pitchFamily="34" charset="0"/>
              </a:rPr>
              <a:t>0</a:t>
            </a:r>
            <a:r>
              <a:rPr b="1" dirty="0" sz="2400" lang="en-US">
                <a:latin typeface="Arial" panose="020B0604020202020204" pitchFamily="34" charset="0"/>
                <a:cs typeface="Arial" panose="020B0604020202020204" pitchFamily="34" charset="0"/>
              </a:rPr>
              <a:t>6</a:t>
            </a:r>
            <a:r>
              <a:rPr b="1" dirty="0" sz="2400" lang="en-US">
                <a:latin typeface="Arial" panose="020B0604020202020204" pitchFamily="34" charset="0"/>
                <a:cs typeface="Arial" panose="020B0604020202020204" pitchFamily="34" charset="0"/>
              </a:rPr>
              <a:t>8</a:t>
            </a:r>
            <a:r>
              <a:rPr b="1" dirty="0" sz="2400" lang="en-US">
                <a:latin typeface="Arial" panose="020B0604020202020204" pitchFamily="34" charset="0"/>
                <a:cs typeface="Arial" panose="020B0604020202020204" pitchFamily="34" charset="0"/>
              </a:rPr>
              <a:t>1</a:t>
            </a:r>
            <a:r>
              <a:rPr b="1" dirty="0" sz="2400" lang="en-US">
                <a:latin typeface="Arial" panose="020B0604020202020204" pitchFamily="34" charset="0"/>
                <a:cs typeface="Arial" panose="020B0604020202020204" pitchFamily="34" charset="0"/>
              </a:rPr>
              <a:t>8</a:t>
            </a:r>
            <a:r>
              <a:rPr b="1" dirty="0" sz="2400" lang="en-US">
                <a:latin typeface="Arial" panose="020B0604020202020204" pitchFamily="34" charset="0"/>
                <a:cs typeface="Arial" panose="020B0604020202020204" pitchFamily="34" charset="0"/>
              </a:rPr>
              <a:t>; unm1301</a:t>
            </a:r>
            <a:r>
              <a:rPr b="1" dirty="0" sz="2400" lang="en-US">
                <a:latin typeface="Arial" panose="020B0604020202020204" pitchFamily="34" charset="0"/>
                <a:cs typeface="Arial" panose="020B0604020202020204" pitchFamily="34" charset="0"/>
              </a:rPr>
              <a:t>2</a:t>
            </a:r>
            <a:r>
              <a:rPr b="1" dirty="0" sz="2400" lang="en-US">
                <a:latin typeface="Arial" panose="020B0604020202020204" pitchFamily="34" charset="0"/>
                <a:cs typeface="Arial" panose="020B0604020202020204" pitchFamily="34" charset="0"/>
              </a:rPr>
              <a:t>2</a:t>
            </a:r>
            <a:r>
              <a:rPr b="1" dirty="0" sz="2400" lang="en-US">
                <a:latin typeface="Arial" panose="020B0604020202020204" pitchFamily="34" charset="0"/>
                <a:cs typeface="Arial" panose="020B0604020202020204" pitchFamily="34" charset="0"/>
              </a:rPr>
              <a:t>b</a:t>
            </a:r>
            <a:r>
              <a:rPr b="1" dirty="0" sz="2400" lang="en-US">
                <a:latin typeface="Arial" panose="020B0604020202020204" pitchFamily="34" charset="0"/>
                <a:cs typeface="Arial" panose="020B0604020202020204" pitchFamily="34" charset="0"/>
              </a:rPr>
              <a:t>m</a:t>
            </a:r>
            <a:r>
              <a:rPr b="1" dirty="0" sz="2400" lang="en-US">
                <a:latin typeface="Arial" panose="020B0604020202020204" pitchFamily="34" charset="0"/>
                <a:cs typeface="Arial" panose="020B0604020202020204" pitchFamily="34" charset="0"/>
              </a:rPr>
              <a:t>0</a:t>
            </a:r>
            <a:r>
              <a:rPr b="1" dirty="0" sz="2400" lang="en-US">
                <a:latin typeface="Arial" panose="020B0604020202020204" pitchFamily="34" charset="0"/>
                <a:cs typeface="Arial" panose="020B0604020202020204" pitchFamily="34" charset="0"/>
              </a:rPr>
              <a:t>2</a:t>
            </a:r>
            <a:r>
              <a:rPr b="1" dirty="0" sz="2400" lang="en-US">
                <a:latin typeface="Arial" panose="020B0604020202020204" pitchFamily="34" charset="0"/>
                <a:cs typeface="Arial" panose="020B0604020202020204" pitchFamily="34" charset="0"/>
              </a:rPr>
              <a:t>7</a:t>
            </a:r>
            <a:endParaRPr altLang="en-US" lang="zh-CN"/>
          </a:p>
          <a:p>
            <a:r>
              <a:rPr dirty="0" sz="2400" lang="en-US"/>
              <a:t>DEPARTMENT: </a:t>
            </a:r>
            <a:r>
              <a:rPr b="1" dirty="0" sz="2400" lang="en-US">
                <a:latin typeface="Arial" panose="020B0604020202020204" pitchFamily="34" charset="0"/>
                <a:cs typeface="Arial" panose="020B0604020202020204" pitchFamily="34" charset="0"/>
              </a:rPr>
              <a:t>B.COM </a:t>
            </a:r>
            <a:r>
              <a:rPr b="1" dirty="0" sz="2400" lang="en-US">
                <a:latin typeface="Arial" panose="020B0604020202020204" pitchFamily="34" charset="0"/>
                <a:cs typeface="Arial" panose="020B0604020202020204" pitchFamily="34" charset="0"/>
              </a:rPr>
              <a:t>B</a:t>
            </a:r>
            <a:r>
              <a:rPr b="1" dirty="0" sz="2400" lang="en-US">
                <a:latin typeface="Arial" panose="020B0604020202020204" pitchFamily="34" charset="0"/>
                <a:cs typeface="Arial" panose="020B0604020202020204" pitchFamily="34" charset="0"/>
              </a:rPr>
              <a:t>A</a:t>
            </a:r>
            <a:r>
              <a:rPr b="1" dirty="0" sz="2400" lang="en-US">
                <a:latin typeface="Arial" panose="020B0604020202020204" pitchFamily="34" charset="0"/>
                <a:cs typeface="Arial" panose="020B0604020202020204" pitchFamily="34" charset="0"/>
              </a:rPr>
              <a:t>N</a:t>
            </a:r>
            <a:r>
              <a:rPr b="1" dirty="0" sz="2400" lang="en-US">
                <a:latin typeface="Arial" panose="020B0604020202020204" pitchFamily="34" charset="0"/>
                <a:cs typeface="Arial" panose="020B0604020202020204" pitchFamily="34" charset="0"/>
              </a:rPr>
              <a:t>K</a:t>
            </a:r>
            <a:r>
              <a:rPr b="1" dirty="0" sz="2400" lang="en-US">
                <a:latin typeface="Arial" panose="020B0604020202020204" pitchFamily="34" charset="0"/>
                <a:cs typeface="Arial" panose="020B0604020202020204" pitchFamily="34" charset="0"/>
              </a:rPr>
              <a:t> </a:t>
            </a:r>
            <a:r>
              <a:rPr b="1" dirty="0" sz="2400" lang="en-US">
                <a:latin typeface="Arial" panose="020B0604020202020204" pitchFamily="34" charset="0"/>
                <a:cs typeface="Arial" panose="020B0604020202020204" pitchFamily="34" charset="0"/>
              </a:rPr>
              <a:t>M</a:t>
            </a:r>
            <a:r>
              <a:rPr b="1" dirty="0" sz="2400" lang="en-US">
                <a:latin typeface="Arial" panose="020B0604020202020204" pitchFamily="34" charset="0"/>
                <a:cs typeface="Arial" panose="020B0604020202020204" pitchFamily="34" charset="0"/>
              </a:rPr>
              <a:t>A</a:t>
            </a:r>
            <a:r>
              <a:rPr b="1" dirty="0" sz="2400" lang="en-US">
                <a:latin typeface="Arial" panose="020B0604020202020204" pitchFamily="34" charset="0"/>
                <a:cs typeface="Arial" panose="020B0604020202020204" pitchFamily="34" charset="0"/>
              </a:rPr>
              <a:t>N</a:t>
            </a:r>
            <a:r>
              <a:rPr b="1" dirty="0" sz="2400" lang="en-US">
                <a:latin typeface="Arial" panose="020B0604020202020204" pitchFamily="34" charset="0"/>
                <a:cs typeface="Arial" panose="020B0604020202020204" pitchFamily="34" charset="0"/>
              </a:rPr>
              <a:t>A</a:t>
            </a:r>
            <a:r>
              <a:rPr b="1" dirty="0" sz="2400" lang="en-US">
                <a:latin typeface="Arial" panose="020B0604020202020204" pitchFamily="34" charset="0"/>
                <a:cs typeface="Arial" panose="020B0604020202020204" pitchFamily="34" charset="0"/>
              </a:rPr>
              <a:t>G</a:t>
            </a:r>
            <a:r>
              <a:rPr b="1" dirty="0" sz="2400" lang="en-US">
                <a:latin typeface="Arial" panose="020B0604020202020204" pitchFamily="34" charset="0"/>
                <a:cs typeface="Arial" panose="020B0604020202020204" pitchFamily="34" charset="0"/>
              </a:rPr>
              <a:t>E</a:t>
            </a:r>
            <a:r>
              <a:rPr b="1" dirty="0" sz="2400" lang="en-US">
                <a:latin typeface="Arial" panose="020B0604020202020204" pitchFamily="34" charset="0"/>
                <a:cs typeface="Arial" panose="020B0604020202020204" pitchFamily="34" charset="0"/>
              </a:rPr>
              <a:t>M</a:t>
            </a:r>
            <a:r>
              <a:rPr b="1" dirty="0" sz="2400" lang="en-US">
                <a:latin typeface="Arial" panose="020B0604020202020204" pitchFamily="34" charset="0"/>
                <a:cs typeface="Arial" panose="020B0604020202020204" pitchFamily="34" charset="0"/>
              </a:rPr>
              <a:t>E</a:t>
            </a:r>
            <a:r>
              <a:rPr b="1" dirty="0" sz="2400" lang="en-US">
                <a:latin typeface="Arial" panose="020B0604020202020204" pitchFamily="34" charset="0"/>
                <a:cs typeface="Arial" panose="020B0604020202020204" pitchFamily="34" charset="0"/>
              </a:rPr>
              <a:t>N</a:t>
            </a:r>
            <a:r>
              <a:rPr b="1" dirty="0" sz="2400" lang="en-US">
                <a:latin typeface="Arial" panose="020B0604020202020204" pitchFamily="34" charset="0"/>
                <a:cs typeface="Arial" panose="020B0604020202020204" pitchFamily="34" charset="0"/>
              </a:rPr>
              <a:t>T</a:t>
            </a:r>
            <a:endParaRPr altLang="en-US" lang="zh-CN"/>
          </a:p>
          <a:p>
            <a:r>
              <a:rPr dirty="0" sz="2400" lang="en-US"/>
              <a:t>COLLEGE: </a:t>
            </a:r>
            <a:r>
              <a:rPr b="1" dirty="0" sz="2400" lang="en-US">
                <a:latin typeface="Arial" panose="020B0604020202020204" pitchFamily="34" charset="0"/>
                <a:cs typeface="Arial" panose="020B0604020202020204" pitchFamily="34" charset="0"/>
              </a:rPr>
              <a:t>AGURCHUND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838200" y="1447800"/>
            <a:ext cx="4343400" cy="5632311"/>
          </a:xfrm>
          <a:prstGeom prst="rect"/>
          <a:noFill/>
        </p:spPr>
        <p:txBody>
          <a:bodyPr rtlCol="0" wrap="square">
            <a:spAutoFit/>
          </a:bodyPr>
          <a:p>
            <a:r>
              <a:rPr b="1" dirty="0" sz="2000" lang="en-IN">
                <a:latin typeface="Arial" panose="020B0604020202020204" pitchFamily="34" charset="0"/>
                <a:cs typeface="Arial" panose="020B0604020202020204" pitchFamily="34" charset="0"/>
              </a:rPr>
              <a:t>STEPS:-</a:t>
            </a:r>
          </a:p>
          <a:p>
            <a:endParaRPr b="1"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1)</a:t>
            </a:r>
            <a:r>
              <a:rPr dirty="0" sz="2000" lang="en-IN" u="sng">
                <a:latin typeface="Arial" panose="020B0604020202020204" pitchFamily="34" charset="0"/>
                <a:cs typeface="Arial" panose="020B0604020202020204" pitchFamily="34" charset="0"/>
              </a:rPr>
              <a:t>Data Collection</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Go to Kaggle and download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Download in Edunet Dashboard</a:t>
            </a:r>
          </a:p>
          <a:p>
            <a:endParaRPr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2) </a:t>
            </a:r>
            <a:r>
              <a:rPr dirty="0" sz="2000" lang="en-IN" u="sng">
                <a:latin typeface="Arial" panose="020B0604020202020204" pitchFamily="34" charset="0"/>
                <a:cs typeface="Arial" panose="020B0604020202020204" pitchFamily="34" charset="0"/>
              </a:rPr>
              <a:t>Features Collection</a:t>
            </a:r>
            <a:endParaRPr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9 Features</a:t>
            </a:r>
          </a:p>
          <a:p>
            <a:endParaRPr dirty="0" sz="2000" lang="en-IN">
              <a:latin typeface="Arial" panose="020B0604020202020204" pitchFamily="34" charset="0"/>
              <a:cs typeface="Arial" panose="020B0604020202020204" pitchFamily="34" charset="0"/>
            </a:endParaRP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ID</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First Name</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Last Name </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Status</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Performance Level</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Current Employee Ratings</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Department Type</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Division</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Job Function</a:t>
            </a:r>
          </a:p>
        </p:txBody>
      </p:sp>
      <p:sp>
        <p:nvSpPr>
          <p:cNvPr id="1048682" name="TextBox 2"/>
          <p:cNvSpPr txBox="1"/>
          <p:nvPr/>
        </p:nvSpPr>
        <p:spPr>
          <a:xfrm>
            <a:off x="5067302" y="2016144"/>
            <a:ext cx="4286248" cy="3139321"/>
          </a:xfrm>
          <a:prstGeom prst="rect"/>
          <a:noFill/>
        </p:spPr>
        <p:txBody>
          <a:bodyPr rtlCol="0" wrap="square">
            <a:spAutoFit/>
          </a:bodyPr>
          <a:p>
            <a:r>
              <a:rPr dirty="0" sz="1800" lang="en-IN">
                <a:latin typeface="Arial" panose="020B0604020202020204" pitchFamily="34" charset="0"/>
                <a:cs typeface="Arial" panose="020B0604020202020204" pitchFamily="34" charset="0"/>
              </a:rPr>
              <a:t>3) </a:t>
            </a:r>
            <a:r>
              <a:rPr dirty="0" sz="1800" lang="en-IN" u="sng">
                <a:latin typeface="Arial" panose="020B0604020202020204" pitchFamily="34" charset="0"/>
                <a:cs typeface="Arial" panose="020B0604020202020204" pitchFamily="34" charset="0"/>
              </a:rPr>
              <a:t>Data Cleaning</a:t>
            </a:r>
          </a:p>
          <a:p>
            <a:pPr indent="-285750" marL="285750">
              <a:buFont typeface="Wingdings" panose="05000000000000000000" pitchFamily="2" charset="2"/>
              <a:buChar char="§"/>
            </a:pPr>
            <a:r>
              <a:rPr dirty="0" sz="1800" lang="en-IN">
                <a:latin typeface="Arial" panose="020B0604020202020204" pitchFamily="34" charset="0"/>
                <a:cs typeface="Arial" panose="020B0604020202020204" pitchFamily="34" charset="0"/>
              </a:rPr>
              <a:t>Missing Values identified- Conditional Formatting</a:t>
            </a:r>
          </a:p>
          <a:p>
            <a:pPr indent="-285750" marL="285750">
              <a:buFont typeface="Wingdings" panose="05000000000000000000" pitchFamily="2" charset="2"/>
              <a:buChar char="§"/>
            </a:pPr>
            <a:r>
              <a:rPr dirty="0" sz="1800" lang="en-IN">
                <a:latin typeface="Arial" panose="020B0604020202020204" pitchFamily="34" charset="0"/>
                <a:cs typeface="Arial" panose="020B0604020202020204" pitchFamily="34" charset="0"/>
              </a:rPr>
              <a:t>Missing Values removed – Filtering</a:t>
            </a:r>
          </a:p>
          <a:p>
            <a:endParaRPr dirty="0" sz="1800" lang="en-IN">
              <a:latin typeface="Arial" panose="020B0604020202020204" pitchFamily="34" charset="0"/>
              <a:cs typeface="Arial" panose="020B0604020202020204" pitchFamily="34" charset="0"/>
            </a:endParaRPr>
          </a:p>
          <a:p>
            <a:r>
              <a:rPr dirty="0" sz="1800" lang="en-IN">
                <a:latin typeface="Arial" panose="020B0604020202020204" pitchFamily="34" charset="0"/>
                <a:cs typeface="Arial" panose="020B0604020202020204" pitchFamily="34" charset="0"/>
              </a:rPr>
              <a:t>4) </a:t>
            </a:r>
            <a:r>
              <a:rPr dirty="0" sz="1800" lang="en-IN" u="sng">
                <a:latin typeface="Arial" panose="020B0604020202020204" pitchFamily="34" charset="0"/>
                <a:cs typeface="Arial" panose="020B0604020202020204" pitchFamily="34" charset="0"/>
              </a:rPr>
              <a:t>Performance Level Calculation</a:t>
            </a:r>
          </a:p>
          <a:p>
            <a:r>
              <a:rPr dirty="0" lang="en-IN">
                <a:latin typeface="Arial" panose="020B0604020202020204" pitchFamily="34" charset="0"/>
                <a:cs typeface="Arial" panose="020B0604020202020204" pitchFamily="34" charset="0"/>
              </a:rPr>
              <a:t>Performance Level Formula = IFS(Z8&gt;=5,”VERY HIGH”,Z8&gt;=4,”HIGH”,Z8&gt;=3,”MED”,”TRUE”,”LOW”)</a:t>
            </a:r>
            <a:endParaRPr dirty="0" sz="180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TextBox 4"/>
          <p:cNvSpPr txBox="1"/>
          <p:nvPr/>
        </p:nvSpPr>
        <p:spPr>
          <a:xfrm>
            <a:off x="739775" y="1447800"/>
            <a:ext cx="3679825" cy="3970318"/>
          </a:xfrm>
          <a:prstGeom prst="rect"/>
          <a:noFill/>
        </p:spPr>
        <p:txBody>
          <a:bodyPr rtlCol="0" wrap="square">
            <a:spAutoFit/>
          </a:bodyPr>
          <a:p>
            <a:r>
              <a:rPr dirty="0" sz="1800" lang="en-IN">
                <a:latin typeface="Arial" panose="020B0604020202020204" pitchFamily="34" charset="0"/>
                <a:cs typeface="Arial" panose="020B0604020202020204" pitchFamily="34" charset="0"/>
              </a:rPr>
              <a:t>5) </a:t>
            </a:r>
            <a:r>
              <a:rPr dirty="0" sz="1800" lang="en-IN" u="sng">
                <a:latin typeface="Arial" panose="020B0604020202020204" pitchFamily="34" charset="0"/>
                <a:cs typeface="Arial" panose="020B0604020202020204" pitchFamily="34" charset="0"/>
              </a:rPr>
              <a:t>Summary/Pivot Table</a:t>
            </a:r>
          </a:p>
          <a:p>
            <a:endParaRPr dirty="0" sz="18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dirty="0" sz="1800" lang="en-IN" u="sng">
                <a:latin typeface="Arial" panose="020B0604020202020204" pitchFamily="34" charset="0"/>
                <a:cs typeface="Arial" panose="020B0604020202020204" pitchFamily="34" charset="0"/>
              </a:rPr>
              <a:t>Features/Techniques Used</a:t>
            </a:r>
          </a:p>
          <a:p>
            <a:endParaRPr dirty="0" sz="180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endParaRPr dirty="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endParaRPr dirty="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pPr indent="-285750" marL="285750">
              <a:buFont typeface="Courier New" panose="02070309020205020404" pitchFamily="49" charset="0"/>
              <a:buChar char="o"/>
            </a:pPr>
            <a:r>
              <a:rPr dirty="0" sz="1800" lang="en-IN" u="sng">
                <a:latin typeface="Arial" panose="020B0604020202020204" pitchFamily="34" charset="0"/>
                <a:cs typeface="Arial" panose="020B0604020202020204" pitchFamily="34" charset="0"/>
              </a:rPr>
              <a:t>What Columns Used</a:t>
            </a:r>
            <a:endParaRPr dirty="0" lang="en-IN" u="sng"/>
          </a:p>
          <a:p>
            <a:pPr indent="-342900" marL="342900">
              <a:buAutoNum type="arabicPeriod"/>
            </a:pPr>
            <a:r>
              <a:rPr dirty="0" sz="1800" lang="en-IN">
                <a:latin typeface="Arial" panose="020B0604020202020204" pitchFamily="34" charset="0"/>
                <a:cs typeface="Arial" panose="020B0604020202020204" pitchFamily="34" charset="0"/>
              </a:rPr>
              <a:t>Employee ID</a:t>
            </a:r>
          </a:p>
          <a:p>
            <a:pPr indent="-342900" marL="342900">
              <a:buAutoNum type="arabicPeriod"/>
            </a:pPr>
            <a:r>
              <a:rPr dirty="0" sz="1800" lang="en-IN">
                <a:latin typeface="Arial" panose="020B0604020202020204" pitchFamily="34" charset="0"/>
                <a:cs typeface="Arial" panose="020B0604020202020204" pitchFamily="34" charset="0"/>
              </a:rPr>
              <a:t>Employee First Name</a:t>
            </a:r>
          </a:p>
          <a:p>
            <a:pPr indent="-342900" marL="342900">
              <a:buAutoNum type="arabicPeriod"/>
            </a:pPr>
            <a:r>
              <a:rPr dirty="0" sz="1800" lang="en-IN">
                <a:latin typeface="Arial" panose="020B0604020202020204" pitchFamily="34" charset="0"/>
                <a:cs typeface="Arial" panose="020B0604020202020204" pitchFamily="34" charset="0"/>
              </a:rPr>
              <a:t>Employee Last Name </a:t>
            </a:r>
          </a:p>
          <a:p>
            <a:pPr indent="-342900" marL="342900">
              <a:buAutoNum type="arabicPeriod"/>
            </a:pPr>
            <a:r>
              <a:rPr dirty="0" sz="1800" lang="en-IN">
                <a:latin typeface="Arial" panose="020B0604020202020204" pitchFamily="34" charset="0"/>
                <a:cs typeface="Arial" panose="020B0604020202020204" pitchFamily="34" charset="0"/>
              </a:rPr>
              <a:t>Employee Status</a:t>
            </a:r>
          </a:p>
        </p:txBody>
      </p:sp>
      <p:sp>
        <p:nvSpPr>
          <p:cNvPr id="1048690" name="TextBox 6"/>
          <p:cNvSpPr txBox="1"/>
          <p:nvPr/>
        </p:nvSpPr>
        <p:spPr>
          <a:xfrm>
            <a:off x="4419600" y="3962400"/>
            <a:ext cx="3679825" cy="1754326"/>
          </a:xfrm>
          <a:prstGeom prst="rect"/>
          <a:noFill/>
        </p:spPr>
        <p:txBody>
          <a:bodyPr rtlCol="0" wrap="square">
            <a:spAutoFit/>
          </a:bodyPr>
          <a:p>
            <a:r>
              <a:rPr dirty="0" sz="1800" lang="en-IN">
                <a:latin typeface="Arial" panose="020B0604020202020204" pitchFamily="34" charset="0"/>
                <a:cs typeface="Arial" panose="020B0604020202020204" pitchFamily="34" charset="0"/>
              </a:rPr>
              <a:t>5. Employee Performance Level</a:t>
            </a:r>
          </a:p>
          <a:p>
            <a:r>
              <a:rPr dirty="0" sz="1800" lang="en-IN">
                <a:latin typeface="Arial" panose="020B0604020202020204" pitchFamily="34" charset="0"/>
                <a:cs typeface="Arial" panose="020B0604020202020204" pitchFamily="34" charset="0"/>
              </a:rPr>
              <a:t>6. Current Employee Ratings</a:t>
            </a:r>
          </a:p>
          <a:p>
            <a:r>
              <a:rPr dirty="0" sz="1800" lang="en-IN">
                <a:latin typeface="Arial" panose="020B0604020202020204" pitchFamily="34" charset="0"/>
                <a:cs typeface="Arial" panose="020B0604020202020204" pitchFamily="34" charset="0"/>
              </a:rPr>
              <a:t>7. Department Type</a:t>
            </a:r>
          </a:p>
          <a:p>
            <a:r>
              <a:rPr dirty="0" sz="1800" lang="en-IN">
                <a:latin typeface="Arial" panose="020B0604020202020204" pitchFamily="34" charset="0"/>
                <a:cs typeface="Arial" panose="020B0604020202020204" pitchFamily="34" charset="0"/>
              </a:rPr>
              <a:t>8. Division</a:t>
            </a:r>
          </a:p>
          <a:p>
            <a:r>
              <a:rPr dirty="0" sz="1800" lang="en-IN">
                <a:latin typeface="Arial" panose="020B0604020202020204" pitchFamily="34" charset="0"/>
                <a:cs typeface="Arial" panose="020B0604020202020204" pitchFamily="34" charset="0"/>
              </a:rPr>
              <a:t>9. Job Function</a:t>
            </a:r>
          </a:p>
          <a:p>
            <a:endParaRPr dirty="0" lang="en-IN"/>
          </a:p>
        </p:txBody>
      </p:sp>
      <p:graphicFrame>
        <p:nvGraphicFramePr>
          <p:cNvPr id="4194305" name="Table 7"/>
          <p:cNvGraphicFramePr>
            <a:graphicFrameLocks noGrp="1"/>
          </p:cNvGraphicFramePr>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gridCol w="2443479"/>
                <a:gridCol w="1930401"/>
              </a:tblGrid>
              <a:tr h="211384">
                <a:tc>
                  <a:txBody>
                    <a:bodyPr/>
                    <a:p>
                      <a:r>
                        <a:rPr dirty="0" sz="1400" lang="en-IN">
                          <a:latin typeface="Arial" panose="020B0604020202020204" pitchFamily="34" charset="0"/>
                          <a:cs typeface="Arial" panose="020B0604020202020204" pitchFamily="34" charset="0"/>
                        </a:rPr>
                        <a:t>S.NO.</a:t>
                      </a:r>
                    </a:p>
                  </a:txBody>
                </a:tc>
                <a:tc>
                  <a:txBody>
                    <a:bodyPr/>
                    <a:p>
                      <a:r>
                        <a:rPr dirty="0" sz="1400" lang="en-IN">
                          <a:latin typeface="Arial" panose="020B0604020202020204" pitchFamily="34" charset="0"/>
                          <a:cs typeface="Arial" panose="020B0604020202020204" pitchFamily="34" charset="0"/>
                        </a:rPr>
                        <a:t>TECHNIQUES USED</a:t>
                      </a:r>
                    </a:p>
                  </a:txBody>
                </a:tc>
                <a:tc>
                  <a:txBody>
                    <a:bodyPr/>
                    <a:p>
                      <a:r>
                        <a:rPr dirty="0" sz="1400" lang="en-IN">
                          <a:latin typeface="Arial" panose="020B0604020202020204" pitchFamily="34" charset="0"/>
                          <a:cs typeface="Arial" panose="020B0604020202020204" pitchFamily="34" charset="0"/>
                        </a:rPr>
                        <a:t>EXPLANATION (WHY)</a:t>
                      </a:r>
                    </a:p>
                  </a:txBody>
                </a:tc>
              </a:tr>
              <a:tr h="211384">
                <a:tc>
                  <a:txBody>
                    <a:bodyPr/>
                    <a:p>
                      <a:r>
                        <a:rPr dirty="0" sz="1400" lang="en-IN">
                          <a:latin typeface="Arial" panose="020B0604020202020204" pitchFamily="34" charset="0"/>
                          <a:cs typeface="Arial" panose="020B0604020202020204" pitchFamily="34" charset="0"/>
                        </a:rPr>
                        <a:t>1</a:t>
                      </a:r>
                    </a:p>
                  </a:txBody>
                </a:tc>
                <a:tc>
                  <a:txBody>
                    <a:bodyPr/>
                    <a:p>
                      <a:r>
                        <a:rPr dirty="0" sz="1400" lang="en-IN">
                          <a:latin typeface="Arial" panose="020B0604020202020204" pitchFamily="34" charset="0"/>
                          <a:cs typeface="Arial" panose="020B0604020202020204" pitchFamily="34" charset="0"/>
                        </a:rPr>
                        <a:t>Conditional Formatting</a:t>
                      </a:r>
                    </a:p>
                  </a:txBody>
                </a:tc>
                <a:tc>
                  <a:txBody>
                    <a:bodyPr/>
                    <a:p>
                      <a:r>
                        <a:rPr dirty="0" sz="1400" lang="en-IN">
                          <a:latin typeface="Arial" panose="020B0604020202020204" pitchFamily="34" charset="0"/>
                          <a:cs typeface="Arial" panose="020B0604020202020204" pitchFamily="34" charset="0"/>
                        </a:rPr>
                        <a:t>Missing Value highlight</a:t>
                      </a:r>
                    </a:p>
                  </a:txBody>
                </a:tc>
              </a:tr>
              <a:tr h="211384">
                <a:tc>
                  <a:txBody>
                    <a:bodyPr/>
                    <a:p>
                      <a:r>
                        <a:rPr dirty="0" sz="1400" lang="en-IN">
                          <a:latin typeface="Arial" panose="020B0604020202020204" pitchFamily="34" charset="0"/>
                          <a:cs typeface="Arial" panose="020B0604020202020204" pitchFamily="34" charset="0"/>
                        </a:rPr>
                        <a:t>2</a:t>
                      </a:r>
                    </a:p>
                  </a:txBody>
                </a:tc>
                <a:tc>
                  <a:txBody>
                    <a:bodyPr/>
                    <a:p>
                      <a:r>
                        <a:rPr dirty="0" sz="1400" lang="en-IN">
                          <a:latin typeface="Arial" panose="020B0604020202020204" pitchFamily="34" charset="0"/>
                          <a:cs typeface="Arial" panose="020B0604020202020204" pitchFamily="34" charset="0"/>
                        </a:rPr>
                        <a:t>Filtering</a:t>
                      </a:r>
                    </a:p>
                  </a:txBody>
                </a:tc>
                <a:tc>
                  <a:txBody>
                    <a:bodyPr/>
                    <a:p>
                      <a:r>
                        <a:rPr dirty="0" sz="1400" lang="en-IN">
                          <a:latin typeface="Arial" panose="020B0604020202020204" pitchFamily="34" charset="0"/>
                          <a:cs typeface="Arial" panose="020B0604020202020204" pitchFamily="34" charset="0"/>
                        </a:rPr>
                        <a:t>Missing Value Remove</a:t>
                      </a:r>
                    </a:p>
                  </a:txBody>
                </a:tc>
              </a:tr>
              <a:tr h="211384">
                <a:tc>
                  <a:txBody>
                    <a:bodyPr/>
                    <a:p>
                      <a:r>
                        <a:rPr dirty="0" sz="1400" lang="en-IN">
                          <a:latin typeface="Arial" panose="020B0604020202020204" pitchFamily="34" charset="0"/>
                          <a:cs typeface="Arial" panose="020B0604020202020204" pitchFamily="34" charset="0"/>
                        </a:rPr>
                        <a:t>3</a:t>
                      </a:r>
                    </a:p>
                  </a:txBody>
                </a:tc>
                <a:tc>
                  <a:txBody>
                    <a:bodyPr/>
                    <a:p>
                      <a:r>
                        <a:rPr dirty="0" sz="1400" lang="en-IN">
                          <a:latin typeface="Arial" panose="020B0604020202020204" pitchFamily="34" charset="0"/>
                          <a:cs typeface="Arial" panose="020B0604020202020204" pitchFamily="34" charset="0"/>
                        </a:rPr>
                        <a:t>Formula</a:t>
                      </a:r>
                    </a:p>
                  </a:txBody>
                </a:tc>
                <a:tc>
                  <a:txBody>
                    <a:bodyPr/>
                    <a:p>
                      <a:r>
                        <a:rPr dirty="0" sz="1400" lang="en-IN">
                          <a:latin typeface="Arial" panose="020B0604020202020204" pitchFamily="34" charset="0"/>
                          <a:cs typeface="Arial" panose="020B0604020202020204" pitchFamily="34" charset="0"/>
                        </a:rPr>
                        <a:t>Calculate Employee Performance Level</a:t>
                      </a:r>
                    </a:p>
                  </a:txBody>
                </a:tc>
              </a:tr>
              <a:tr h="211384">
                <a:tc>
                  <a:txBody>
                    <a:bodyPr/>
                    <a:p>
                      <a:r>
                        <a:rPr dirty="0" sz="1400" lang="en-IN">
                          <a:latin typeface="Arial" panose="020B0604020202020204" pitchFamily="34" charset="0"/>
                          <a:cs typeface="Arial" panose="020B0604020202020204" pitchFamily="34" charset="0"/>
                        </a:rPr>
                        <a:t>4</a:t>
                      </a:r>
                    </a:p>
                  </a:txBody>
                </a:tc>
                <a:tc>
                  <a:txBody>
                    <a:bodyPr/>
                    <a:p>
                      <a:r>
                        <a:rPr dirty="0" sz="1400" lang="en-IN">
                          <a:latin typeface="Arial" panose="020B0604020202020204" pitchFamily="34" charset="0"/>
                          <a:cs typeface="Arial" panose="020B0604020202020204" pitchFamily="34" charset="0"/>
                        </a:rPr>
                        <a:t>Pivot Table</a:t>
                      </a:r>
                    </a:p>
                  </a:txBody>
                </a:tc>
                <a:tc>
                  <a:txBody>
                    <a:bodyPr/>
                    <a:p>
                      <a:r>
                        <a:rPr dirty="0" sz="1400" lang="en-IN">
                          <a:latin typeface="Arial" panose="020B0604020202020204" pitchFamily="34" charset="0"/>
                          <a:cs typeface="Arial" panose="020B0604020202020204" pitchFamily="34" charset="0"/>
                        </a:rPr>
                        <a:t>Summarise</a:t>
                      </a:r>
                    </a:p>
                  </a:txBody>
                </a:tc>
              </a:tr>
              <a:tr h="211384">
                <a:tc>
                  <a:txBody>
                    <a:bodyPr/>
                    <a:p>
                      <a:r>
                        <a:rPr dirty="0" sz="1400" lang="en-IN">
                          <a:latin typeface="Arial" panose="020B0604020202020204" pitchFamily="34" charset="0"/>
                          <a:cs typeface="Arial" panose="020B0604020202020204" pitchFamily="34" charset="0"/>
                        </a:rPr>
                        <a:t>5</a:t>
                      </a:r>
                    </a:p>
                  </a:txBody>
                </a:tc>
                <a:tc>
                  <a:txBody>
                    <a:bodyPr/>
                    <a:p>
                      <a:r>
                        <a:rPr dirty="0" sz="1400" lang="en-IN">
                          <a:latin typeface="Arial" panose="020B0604020202020204" pitchFamily="34" charset="0"/>
                          <a:cs typeface="Arial" panose="020B0604020202020204" pitchFamily="34" charset="0"/>
                        </a:rPr>
                        <a:t>Graph</a:t>
                      </a:r>
                    </a:p>
                  </a:txBody>
                </a:tc>
                <a:tc>
                  <a:txBody>
                    <a:bodyPr/>
                    <a:p>
                      <a:r>
                        <a:rPr dirty="0" sz="1400" lang="en-IN">
                          <a:latin typeface="Arial" panose="020B0604020202020204" pitchFamily="34" charset="0"/>
                          <a:cs typeface="Arial" panose="020B0604020202020204" pitchFamily="34" charset="0"/>
                        </a:rPr>
                        <a:t>Data Visualisation</a:t>
                      </a:r>
                    </a:p>
                  </a:txBody>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extBox 3"/>
          <p:cNvSpPr txBox="1"/>
          <p:nvPr/>
        </p:nvSpPr>
        <p:spPr>
          <a:xfrm>
            <a:off x="1219200" y="1676400"/>
            <a:ext cx="4419600" cy="3693319"/>
          </a:xfrm>
          <a:prstGeom prst="rect"/>
          <a:noFill/>
        </p:spPr>
        <p:txBody>
          <a:bodyPr rtlCol="0" wrap="square">
            <a:spAutoFit/>
          </a:bodyPr>
          <a:p>
            <a:r>
              <a:rPr dirty="0" sz="1800" lang="en-IN">
                <a:latin typeface="Arial" panose="020B0604020202020204" pitchFamily="34" charset="0"/>
                <a:cs typeface="Arial" panose="020B0604020202020204" pitchFamily="34" charset="0"/>
              </a:rPr>
              <a:t>6) </a:t>
            </a:r>
            <a:r>
              <a:rPr dirty="0" sz="1800" lang="en-IN" u="sng">
                <a:latin typeface="Arial" panose="020B0604020202020204" pitchFamily="34" charset="0"/>
                <a:cs typeface="Arial" panose="020B0604020202020204" pitchFamily="34" charset="0"/>
              </a:rPr>
              <a:t>Graph</a:t>
            </a:r>
          </a:p>
          <a:p>
            <a:pPr indent="-285750" marL="285750">
              <a:buFont typeface="Wingdings" panose="05000000000000000000" pitchFamily="2" charset="2"/>
              <a:buChar char="v"/>
            </a:pPr>
            <a:r>
              <a:rPr dirty="0" sz="1800" lang="en-IN">
                <a:latin typeface="Arial" panose="020B0604020202020204" pitchFamily="34" charset="0"/>
                <a:cs typeface="Arial" panose="020B0604020202020204" pitchFamily="34" charset="0"/>
              </a:rPr>
              <a:t>Data Visualisation</a:t>
            </a:r>
          </a:p>
          <a:p>
            <a:pPr indent="-285750" marL="285750">
              <a:buFont typeface="Wingdings" panose="05000000000000000000" pitchFamily="2" charset="2"/>
              <a:buChar char="v"/>
            </a:pPr>
            <a:r>
              <a:rPr dirty="0" sz="1800" lang="en-IN" u="sng">
                <a:latin typeface="Arial" panose="020B0604020202020204" pitchFamily="34" charset="0"/>
                <a:cs typeface="Arial" panose="020B0604020202020204" pitchFamily="34" charset="0"/>
              </a:rPr>
              <a:t>Features/Columns Used</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Performance Level</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Current Employee Ratings</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Department Type</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Division</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Job Function</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ID</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First Name</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Last Name </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Status</a:t>
            </a:r>
          </a:p>
          <a:p>
            <a:endParaRPr dirty="0" lang="en-IN"/>
          </a:p>
        </p:txBody>
      </p:sp>
      <p:sp>
        <p:nvSpPr>
          <p:cNvPr id="104869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graphicFrame>
        <p:nvGraphicFramePr>
          <p:cNvPr id="4194306" name="Chart 5"/>
          <p:cNvGraphicFramePr>
            <a:graphicFrameLocks/>
          </p:cNvGraphicFramePr>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9377362"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7" name="Chart 9"/>
          <p:cNvGraphicFramePr>
            <a:graphicFrameLocks/>
          </p:cNvGraphicFramePr>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aphicFrame>
        <p:nvGraphicFramePr>
          <p:cNvPr id="4194308"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1"/>
          </a:graphicData>
        </a:graphic>
      </p:graphicFrame>
      <p:sp>
        <p:nvSpPr>
          <p:cNvPr id="1048698" name="object 7"/>
          <p:cNvSpPr txBox="1"/>
          <p:nvPr/>
        </p:nvSpPr>
        <p:spPr>
          <a:xfrm>
            <a:off x="755332" y="385444"/>
            <a:ext cx="2437130" cy="758190"/>
          </a:xfrm>
          <a:prstGeom prst="rect"/>
        </p:spPr>
        <p:txBody>
          <a:bodyPr bIns="0" lIns="0" rIns="0" rtlCol="0" tIns="13335" vert="horz" wrap="square">
            <a:spAutoFit/>
          </a:bodyPr>
          <a:lstStyle>
            <a:lvl1pPr>
              <a:defRPr b="0" sz="3200" i="0">
                <a:solidFill>
                  <a:schemeClr val="tx1"/>
                </a:solidFill>
                <a:latin typeface="Trebuchet MS"/>
                <a:ea typeface="+mj-ea"/>
                <a:cs typeface="Trebuchet MS"/>
              </a:defRPr>
            </a:lvl1pPr>
          </a:lstStyle>
          <a:p>
            <a:pPr marL="12700">
              <a:spcBef>
                <a:spcPts val="105"/>
              </a:spcBef>
            </a:pPr>
            <a:r>
              <a:rPr b="1" dirty="0" sz="4800" kern="0" lang="en-IN"/>
              <a:t>R</a:t>
            </a:r>
            <a:r>
              <a:rPr b="1" dirty="0" sz="4800" kern="0" lang="en-IN" spc="-40"/>
              <a:t>E</a:t>
            </a:r>
            <a:r>
              <a:rPr b="1" dirty="0" sz="4800" kern="0" lang="en-IN" spc="15"/>
              <a:t>S</a:t>
            </a:r>
            <a:r>
              <a:rPr b="1" dirty="0" sz="4800" kern="0" lang="en-IN" spc="-30"/>
              <a:t>U</a:t>
            </a:r>
            <a:r>
              <a:rPr b="1" dirty="0" sz="4800" kern="0" lang="en-IN" spc="-405"/>
              <a:t>L</a:t>
            </a:r>
            <a:r>
              <a:rPr b="1" dirty="0" sz="4800" kern="0" lang="en-IN"/>
              <a:t>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0" name="TextBox 2"/>
          <p:cNvSpPr txBox="1"/>
          <p:nvPr/>
        </p:nvSpPr>
        <p:spPr>
          <a:xfrm>
            <a:off x="838200" y="1371600"/>
            <a:ext cx="7543800" cy="4401205"/>
          </a:xfrm>
          <a:prstGeom prst="rect"/>
          <a:noFill/>
        </p:spPr>
        <p:txBody>
          <a:bodyPr rtlCol="0" wrap="square">
            <a:spAutoFit/>
          </a:bodyPr>
          <a:p>
            <a:r>
              <a:rPr dirty="0" sz="2000" lang="en-IN">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dirty="0" sz="2000" lang="en-IN">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990600" y="2418100"/>
            <a:ext cx="5781675" cy="3444241"/>
          </a:xfrm>
          <a:prstGeom prst="rect"/>
          <a:noFill/>
        </p:spPr>
        <p:txBody>
          <a:bodyPr rtlCol="0" wrap="square">
            <a:spAutoFit/>
          </a:bodyPr>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the growth of an organisation, employee’s performance is crucial.</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better performance; promotion, increments and appreciation are received.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lesser performance, employees are motivated to do in a better and effective manner.</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286000"/>
            <a:ext cx="5737225" cy="3139440"/>
          </a:xfrm>
          <a:prstGeom prst="rect"/>
          <a:noFill/>
        </p:spPr>
        <p:txBody>
          <a:bodyPr rtlCol="0" wrap="square">
            <a:spAutoFit/>
          </a:bodyPr>
          <a:p>
            <a:pPr algn="just"/>
            <a:r>
              <a:rPr dirty="0" lang="en-IN"/>
              <a:t>                                             </a:t>
            </a:r>
            <a:r>
              <a:rPr dirty="0" sz="2000" lang="en-IN">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b="1" dirty="0" sz="2000" lang="en-IN">
                <a:latin typeface="Arial" panose="020B0604020202020204" pitchFamily="34" charset="0"/>
                <a:cs typeface="Arial" panose="020B0604020202020204" pitchFamily="34" charset="0"/>
              </a:rPr>
              <a:t>Employee Data (Performance) Analysis.</a:t>
            </a:r>
            <a:r>
              <a:rPr dirty="0" sz="2000" lang="en-IN">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9286874" y="199643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32368"/>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699452" y="1650525"/>
            <a:ext cx="6819900" cy="1015663"/>
          </a:xfrm>
          <a:prstGeom prst="rect"/>
          <a:noFill/>
        </p:spPr>
        <p:txBody>
          <a:bodyPr rtlCol="0" wrap="square">
            <a:spAutoFit/>
          </a:bodyPr>
          <a:p>
            <a:r>
              <a:rPr dirty="0" sz="2000" lang="en-IN">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2097163" name="Graphic 10"/>
          <p:cNvPicPr>
            <a:picLocks noChangeAspect="1"/>
          </p:cNvPicPr>
          <p:nvPr/>
        </p:nvPicPr>
        <p:blipFill rotWithShape="1">
          <a:blip xmlns:r="http://schemas.openxmlformats.org/officeDocument/2006/relationships" r:embed="rId2"/>
          <a:srcRect l="5556" t="6666" r="5556" b="7778"/>
          <a:stretch>
            <a:fillRect/>
          </a:stretch>
        </p:blipFill>
        <p:spPr>
          <a:xfrm>
            <a:off x="2057400" y="2966185"/>
            <a:ext cx="4830782" cy="290601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2362200"/>
            <a:ext cx="1312379" cy="2763520"/>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77362" y="171615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05908"/>
          </a:xfrm>
          <a:prstGeom prst="rect"/>
        </p:spPr>
        <p:txBody>
          <a:bodyPr bIns="0" lIns="0" rIns="0" rtlCol="0" tIns="13335" vert="horz" wrap="square">
            <a:spAutoFit/>
          </a:bodyPr>
          <a:p>
            <a:pPr algn="ctr" marL="12700">
              <a:lnSpc>
                <a:spcPct val="100000"/>
              </a:lnSpc>
              <a:spcBef>
                <a:spcPts val="105"/>
              </a:spcBef>
            </a:pPr>
            <a:r>
              <a:rPr dirty="0" sz="3200" spc="10"/>
              <a:t>O</a:t>
            </a:r>
            <a:r>
              <a:rPr dirty="0" sz="3200" spc="25"/>
              <a:t>U</a:t>
            </a:r>
            <a:r>
              <a:rPr dirty="0" sz="3200"/>
              <a:t>R</a:t>
            </a:r>
            <a:r>
              <a:rPr dirty="0" sz="3200" spc="5"/>
              <a:t> </a:t>
            </a:r>
            <a:r>
              <a:rPr dirty="0" sz="3200" spc="25"/>
              <a:t>S</a:t>
            </a:r>
            <a:r>
              <a:rPr dirty="0" sz="3200" spc="10"/>
              <a:t>O</a:t>
            </a:r>
            <a:r>
              <a:rPr dirty="0" sz="3200" spc="25"/>
              <a:t>LU</a:t>
            </a:r>
            <a:r>
              <a:rPr dirty="0" sz="3200" spc="-35"/>
              <a:t>T</a:t>
            </a:r>
            <a:r>
              <a:rPr dirty="0" sz="3200" spc="-30"/>
              <a:t>I</a:t>
            </a:r>
            <a:r>
              <a:rPr dirty="0" sz="3200" spc="10"/>
              <a:t>O</a:t>
            </a:r>
            <a:r>
              <a:rPr dirty="0" sz="3200"/>
              <a:t>N</a:t>
            </a:r>
            <a:r>
              <a:rPr dirty="0" sz="3200" spc="-345"/>
              <a:t> </a:t>
            </a:r>
            <a:r>
              <a:rPr dirty="0" sz="3200" spc="-35"/>
              <a:t>A</a:t>
            </a:r>
            <a:r>
              <a:rPr dirty="0" sz="3200" spc="-5"/>
              <a:t>N</a:t>
            </a:r>
            <a:r>
              <a:rPr dirty="0" sz="3200"/>
              <a:t>D</a:t>
            </a:r>
            <a:r>
              <a:rPr dirty="0" sz="3200" spc="35"/>
              <a:t> </a:t>
            </a:r>
            <a:r>
              <a:rPr dirty="0" sz="3200" spc="-30"/>
              <a:t>I</a:t>
            </a:r>
            <a:r>
              <a:rPr dirty="0" sz="3200" spc="-35"/>
              <a:t>T</a:t>
            </a:r>
            <a:r>
              <a:rPr dirty="0" sz="3200"/>
              <a:t>S</a:t>
            </a:r>
            <a:r>
              <a:rPr dirty="0" sz="3200" spc="60"/>
              <a:t> </a:t>
            </a:r>
            <a:r>
              <a:rPr dirty="0" sz="3200" spc="-295"/>
              <a:t>V</a:t>
            </a:r>
            <a:r>
              <a:rPr dirty="0" sz="3200" spc="-35"/>
              <a:t>A</a:t>
            </a:r>
            <a:r>
              <a:rPr dirty="0" sz="3200" spc="25"/>
              <a:t>LU</a:t>
            </a:r>
            <a:r>
              <a:rPr dirty="0" sz="3200"/>
              <a:t>E</a:t>
            </a:r>
            <a:r>
              <a:rPr dirty="0" sz="3200" spc="-65"/>
              <a:t> </a:t>
            </a:r>
            <a:r>
              <a:rPr dirty="0" sz="3200" spc="-15"/>
              <a:t>P</a:t>
            </a:r>
            <a:r>
              <a:rPr dirty="0" sz="3200" spc="-30"/>
              <a:t>R</a:t>
            </a:r>
            <a:r>
              <a:rPr dirty="0" sz="3200" spc="10"/>
              <a:t>O</a:t>
            </a:r>
            <a:r>
              <a:rPr dirty="0" sz="3200" spc="-15"/>
              <a:t>P</a:t>
            </a:r>
            <a:r>
              <a:rPr dirty="0" sz="3200" spc="10"/>
              <a:t>O</a:t>
            </a:r>
            <a:r>
              <a:rPr dirty="0" sz="3200" spc="25"/>
              <a:t>S</a:t>
            </a:r>
            <a:r>
              <a:rPr dirty="0" sz="3200" spc="-30"/>
              <a:t>I</a:t>
            </a:r>
            <a:r>
              <a:rPr dirty="0" sz="3200" spc="-35"/>
              <a:t>T</a:t>
            </a:r>
            <a:r>
              <a:rPr dirty="0" sz="3200" spc="-30"/>
              <a:t>I</a:t>
            </a:r>
            <a:r>
              <a:rPr dirty="0" sz="3200" spc="10"/>
              <a:t>O</a:t>
            </a:r>
            <a:r>
              <a:rPr dirty="0" sz="32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graphicFrame>
        <p:nvGraphicFramePr>
          <p:cNvPr id="4194304" name="Table 9"/>
          <p:cNvGraphicFramePr>
            <a:graphicFrameLocks noGrp="1"/>
          </p:cNvGraphicFramePr>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gridCol w="2314070"/>
                <a:gridCol w="3689109"/>
              </a:tblGrid>
              <a:tr h="370840">
                <a:tc>
                  <a:txBody>
                    <a:bodyPr/>
                    <a:p>
                      <a:r>
                        <a:rPr dirty="0" sz="2000" lang="en-IN">
                          <a:latin typeface="Arial" panose="020B0604020202020204" pitchFamily="34" charset="0"/>
                          <a:cs typeface="Arial" panose="020B0604020202020204" pitchFamily="34" charset="0"/>
                        </a:rPr>
                        <a:t>S.NO.</a:t>
                      </a:r>
                    </a:p>
                  </a:txBody>
                </a:tc>
                <a:tc>
                  <a:txBody>
                    <a:bodyPr/>
                    <a:p>
                      <a:r>
                        <a:rPr dirty="0" sz="2000" lang="en-IN">
                          <a:latin typeface="Arial" panose="020B0604020202020204" pitchFamily="34" charset="0"/>
                          <a:cs typeface="Arial" panose="020B0604020202020204" pitchFamily="34" charset="0"/>
                        </a:rPr>
                        <a:t>TECHNIQUES USED</a:t>
                      </a:r>
                    </a:p>
                  </a:txBody>
                </a:tc>
                <a:tc>
                  <a:txBody>
                    <a:bodyPr/>
                    <a:p>
                      <a:r>
                        <a:rPr dirty="0" sz="2000" lang="en-IN">
                          <a:latin typeface="Arial" panose="020B0604020202020204" pitchFamily="34" charset="0"/>
                          <a:cs typeface="Arial" panose="020B0604020202020204" pitchFamily="34" charset="0"/>
                        </a:rPr>
                        <a:t>EXPLANATION ( WHY )</a:t>
                      </a:r>
                    </a:p>
                  </a:txBody>
                </a:tc>
              </a:tr>
              <a:tr h="370840">
                <a:tc>
                  <a:txBody>
                    <a:bodyPr/>
                    <a:p>
                      <a:r>
                        <a:rPr dirty="0" sz="2000" lang="en-IN">
                          <a:latin typeface="Arial" panose="020B0604020202020204" pitchFamily="34" charset="0"/>
                          <a:cs typeface="Arial" panose="020B0604020202020204" pitchFamily="34" charset="0"/>
                        </a:rPr>
                        <a:t>1</a:t>
                      </a:r>
                    </a:p>
                  </a:txBody>
                </a:tc>
                <a:tc>
                  <a:txBody>
                    <a:bodyPr/>
                    <a:p>
                      <a:r>
                        <a:rPr dirty="0" sz="2000" lang="en-IN">
                          <a:latin typeface="Arial" panose="020B0604020202020204" pitchFamily="34" charset="0"/>
                          <a:cs typeface="Arial" panose="020B0604020202020204" pitchFamily="34" charset="0"/>
                        </a:rPr>
                        <a:t>Conditional Formatting</a:t>
                      </a:r>
                    </a:p>
                  </a:txBody>
                </a:tc>
                <a:tc>
                  <a:txBody>
                    <a:bodyPr/>
                    <a:p>
                      <a:r>
                        <a:rPr dirty="0" sz="2000" lang="en-IN">
                          <a:latin typeface="Arial" panose="020B0604020202020204" pitchFamily="34" charset="0"/>
                          <a:cs typeface="Arial" panose="020B0604020202020204" pitchFamily="34" charset="0"/>
                        </a:rPr>
                        <a:t>To highlight the missing values</a:t>
                      </a:r>
                    </a:p>
                  </a:txBody>
                </a:tc>
              </a:tr>
              <a:tr h="370840">
                <a:tc>
                  <a:txBody>
                    <a:bodyPr/>
                    <a:p>
                      <a:r>
                        <a:rPr dirty="0" sz="2000" lang="en-IN">
                          <a:latin typeface="Arial" panose="020B0604020202020204" pitchFamily="34" charset="0"/>
                          <a:cs typeface="Arial" panose="020B0604020202020204" pitchFamily="34" charset="0"/>
                        </a:rPr>
                        <a:t>2</a:t>
                      </a:r>
                    </a:p>
                  </a:txBody>
                </a:tc>
                <a:tc>
                  <a:txBody>
                    <a:bodyPr/>
                    <a:p>
                      <a:r>
                        <a:rPr dirty="0" sz="2000" lang="en-IN">
                          <a:latin typeface="Arial" panose="020B0604020202020204" pitchFamily="34" charset="0"/>
                          <a:cs typeface="Arial" panose="020B0604020202020204" pitchFamily="34" charset="0"/>
                        </a:rPr>
                        <a:t>Filtering</a:t>
                      </a:r>
                    </a:p>
                  </a:txBody>
                </a:tc>
                <a:tc>
                  <a:txBody>
                    <a:bodyPr/>
                    <a:p>
                      <a:r>
                        <a:rPr dirty="0" sz="2000" lang="en-IN">
                          <a:latin typeface="Arial" panose="020B0604020202020204" pitchFamily="34" charset="0"/>
                          <a:cs typeface="Arial" panose="020B0604020202020204" pitchFamily="34" charset="0"/>
                        </a:rPr>
                        <a:t>To remove the missing values</a:t>
                      </a:r>
                    </a:p>
                  </a:txBody>
                </a:tc>
              </a:tr>
              <a:tr h="370840">
                <a:tc>
                  <a:txBody>
                    <a:bodyPr/>
                    <a:p>
                      <a:r>
                        <a:rPr dirty="0" sz="2000" lang="en-IN">
                          <a:latin typeface="Arial" panose="020B0604020202020204" pitchFamily="34" charset="0"/>
                          <a:cs typeface="Arial" panose="020B0604020202020204" pitchFamily="34" charset="0"/>
                        </a:rPr>
                        <a:t>3</a:t>
                      </a:r>
                    </a:p>
                  </a:txBody>
                </a:tc>
                <a:tc>
                  <a:txBody>
                    <a:bodyPr/>
                    <a:p>
                      <a:r>
                        <a:rPr dirty="0" sz="2000" lang="en-IN">
                          <a:latin typeface="Arial" panose="020B0604020202020204" pitchFamily="34" charset="0"/>
                          <a:cs typeface="Arial" panose="020B0604020202020204" pitchFamily="34" charset="0"/>
                        </a:rPr>
                        <a:t>Formula</a:t>
                      </a:r>
                    </a:p>
                  </a:txBody>
                </a:tc>
                <a:tc>
                  <a:txBody>
                    <a:bodyPr/>
                    <a:p>
                      <a:r>
                        <a:rPr dirty="0" sz="2000" lang="en-IN">
                          <a:latin typeface="Arial" panose="020B0604020202020204" pitchFamily="34" charset="0"/>
                          <a:cs typeface="Arial" panose="020B0604020202020204" pitchFamily="34" charset="0"/>
                        </a:rPr>
                        <a:t>To calculate Employee Performance Level</a:t>
                      </a:r>
                    </a:p>
                  </a:txBody>
                </a:tc>
              </a:tr>
              <a:tr h="370840">
                <a:tc>
                  <a:txBody>
                    <a:bodyPr/>
                    <a:p>
                      <a:r>
                        <a:rPr dirty="0" sz="2000" lang="en-IN">
                          <a:latin typeface="Arial" panose="020B0604020202020204" pitchFamily="34" charset="0"/>
                          <a:cs typeface="Arial" panose="020B0604020202020204" pitchFamily="34" charset="0"/>
                        </a:rPr>
                        <a:t>4</a:t>
                      </a:r>
                    </a:p>
                  </a:txBody>
                </a:tc>
                <a:tc>
                  <a:txBody>
                    <a:bodyPr/>
                    <a:p>
                      <a:r>
                        <a:rPr dirty="0" sz="2000" lang="en-IN">
                          <a:latin typeface="Arial" panose="020B0604020202020204" pitchFamily="34" charset="0"/>
                          <a:cs typeface="Arial" panose="020B0604020202020204" pitchFamily="34" charset="0"/>
                        </a:rPr>
                        <a:t>Pivot Table</a:t>
                      </a:r>
                    </a:p>
                  </a:txBody>
                </a:tc>
                <a:tc>
                  <a:txBody>
                    <a:bodyPr/>
                    <a:p>
                      <a:r>
                        <a:rPr dirty="0" sz="2000" lang="en-IN">
                          <a:latin typeface="Arial" panose="020B0604020202020204" pitchFamily="34" charset="0"/>
                          <a:cs typeface="Arial" panose="020B0604020202020204" pitchFamily="34" charset="0"/>
                        </a:rPr>
                        <a:t>To summarise</a:t>
                      </a:r>
                    </a:p>
                  </a:txBody>
                </a:tc>
              </a:tr>
              <a:tr h="370840">
                <a:tc>
                  <a:txBody>
                    <a:bodyPr/>
                    <a:p>
                      <a:r>
                        <a:rPr dirty="0" sz="2000" lang="en-IN">
                          <a:latin typeface="Arial" panose="020B0604020202020204" pitchFamily="34" charset="0"/>
                          <a:cs typeface="Arial" panose="020B0604020202020204" pitchFamily="34" charset="0"/>
                        </a:rPr>
                        <a:t>5</a:t>
                      </a:r>
                    </a:p>
                  </a:txBody>
                </a:tc>
                <a:tc>
                  <a:txBody>
                    <a:bodyPr/>
                    <a:p>
                      <a:r>
                        <a:rPr dirty="0" sz="2000" lang="en-IN">
                          <a:latin typeface="Arial" panose="020B0604020202020204" pitchFamily="34" charset="0"/>
                          <a:cs typeface="Arial" panose="020B0604020202020204" pitchFamily="34" charset="0"/>
                        </a:rPr>
                        <a:t>Graph</a:t>
                      </a:r>
                    </a:p>
                  </a:txBody>
                </a:tc>
                <a:tc>
                  <a:txBody>
                    <a:bodyPr/>
                    <a:p>
                      <a:r>
                        <a:rPr dirty="0" sz="2000" lang="en-IN">
                          <a:latin typeface="Arial" panose="020B0604020202020204" pitchFamily="34" charset="0"/>
                          <a:cs typeface="Arial" panose="020B0604020202020204" pitchFamily="34" charset="0"/>
                        </a:rPr>
                        <a:t>To present the data visually (Data Visualisation)</a:t>
                      </a:r>
                    </a:p>
                  </a:txBody>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838200" y="1600200"/>
            <a:ext cx="5943600" cy="5016758"/>
          </a:xfrm>
          <a:prstGeom prst="rect"/>
          <a:noFill/>
        </p:spPr>
        <p:txBody>
          <a:bodyPr rtlCol="0" wrap="square">
            <a:spAutoFit/>
          </a:bodyPr>
          <a:p>
            <a:r>
              <a:rPr b="1" dirty="0" sz="2000" lang="en-IN">
                <a:latin typeface="Arial" panose="020B0604020202020204" pitchFamily="34" charset="0"/>
                <a:cs typeface="Arial" panose="020B0604020202020204" pitchFamily="34" charset="0"/>
              </a:rPr>
              <a:t>Employee Data set – Kaggle</a:t>
            </a:r>
          </a:p>
          <a:p>
            <a:endParaRPr b="1"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26 features:-</a:t>
            </a:r>
          </a:p>
          <a:p>
            <a:r>
              <a:rPr dirty="0" sz="2000" lang="en-IN">
                <a:latin typeface="Arial" panose="020B0604020202020204" pitchFamily="34" charset="0"/>
                <a:cs typeface="Arial" panose="020B0604020202020204" pitchFamily="34" charset="0"/>
              </a:rPr>
              <a:t>Only some of them have been considered:</a:t>
            </a:r>
          </a:p>
          <a:p>
            <a:pPr indent="-342900" marL="342900">
              <a:buAutoNum type="arabicPeriod"/>
            </a:pPr>
            <a:r>
              <a:rPr dirty="0" sz="2000" lang="en-IN">
                <a:latin typeface="Arial" panose="020B0604020202020204" pitchFamily="34" charset="0"/>
                <a:cs typeface="Arial" panose="020B0604020202020204" pitchFamily="34" charset="0"/>
              </a:rPr>
              <a:t>Employee ID</a:t>
            </a:r>
          </a:p>
          <a:p>
            <a:pPr indent="-342900" marL="342900">
              <a:buAutoNum type="arabicPeriod"/>
            </a:pPr>
            <a:r>
              <a:rPr dirty="0" sz="2000" lang="en-IN">
                <a:latin typeface="Arial" panose="020B0604020202020204" pitchFamily="34" charset="0"/>
                <a:cs typeface="Arial" panose="020B0604020202020204" pitchFamily="34" charset="0"/>
              </a:rPr>
              <a:t>Employee First Name</a:t>
            </a:r>
          </a:p>
          <a:p>
            <a:pPr indent="-342900" marL="342900">
              <a:buAutoNum type="arabicPeriod"/>
            </a:pPr>
            <a:r>
              <a:rPr dirty="0" sz="2000" lang="en-IN">
                <a:latin typeface="Arial" panose="020B0604020202020204" pitchFamily="34" charset="0"/>
                <a:cs typeface="Arial" panose="020B0604020202020204" pitchFamily="34" charset="0"/>
              </a:rPr>
              <a:t>Employee Last Name </a:t>
            </a:r>
          </a:p>
          <a:p>
            <a:pPr indent="-342900" marL="342900">
              <a:buAutoNum type="arabicPeriod"/>
            </a:pPr>
            <a:r>
              <a:rPr dirty="0" sz="2000" lang="en-IN">
                <a:latin typeface="Arial" panose="020B0604020202020204" pitchFamily="34" charset="0"/>
                <a:cs typeface="Arial" panose="020B0604020202020204" pitchFamily="34" charset="0"/>
              </a:rPr>
              <a:t>Employee Status</a:t>
            </a:r>
          </a:p>
          <a:p>
            <a:pPr indent="-342900" marL="342900">
              <a:buAutoNum type="arabicPeriod"/>
            </a:pPr>
            <a:r>
              <a:rPr dirty="0" sz="2000" lang="en-IN">
                <a:latin typeface="Arial" panose="020B0604020202020204" pitchFamily="34" charset="0"/>
                <a:cs typeface="Arial" panose="020B0604020202020204" pitchFamily="34" charset="0"/>
              </a:rPr>
              <a:t>Employee Performance Level</a:t>
            </a:r>
          </a:p>
          <a:p>
            <a:pPr indent="-342900" marL="342900">
              <a:buAutoNum type="arabicPeriod"/>
            </a:pPr>
            <a:r>
              <a:rPr dirty="0" sz="2000" lang="en-IN">
                <a:latin typeface="Arial" panose="020B0604020202020204" pitchFamily="34" charset="0"/>
                <a:cs typeface="Arial" panose="020B0604020202020204" pitchFamily="34" charset="0"/>
              </a:rPr>
              <a:t>Current Employee Ratings</a:t>
            </a:r>
          </a:p>
          <a:p>
            <a:pPr indent="-342900" marL="342900">
              <a:buAutoNum type="arabicPeriod"/>
            </a:pPr>
            <a:r>
              <a:rPr dirty="0" sz="2000" lang="en-IN">
                <a:latin typeface="Arial" panose="020B0604020202020204" pitchFamily="34" charset="0"/>
                <a:cs typeface="Arial" panose="020B0604020202020204" pitchFamily="34" charset="0"/>
              </a:rPr>
              <a:t>Department Type</a:t>
            </a:r>
          </a:p>
          <a:p>
            <a:pPr indent="-342900" marL="342900">
              <a:buAutoNum type="arabicPeriod"/>
            </a:pPr>
            <a:r>
              <a:rPr dirty="0" sz="2000" lang="en-IN">
                <a:latin typeface="Arial" panose="020B0604020202020204" pitchFamily="34" charset="0"/>
                <a:cs typeface="Arial" panose="020B0604020202020204" pitchFamily="34" charset="0"/>
              </a:rPr>
              <a:t>Division</a:t>
            </a:r>
          </a:p>
          <a:p>
            <a:pPr indent="-342900" marL="342900">
              <a:buAutoNum type="arabicPeriod"/>
            </a:pPr>
            <a:r>
              <a:rPr dirty="0" sz="2000" lang="en-IN">
                <a:latin typeface="Arial" panose="020B0604020202020204" pitchFamily="34" charset="0"/>
                <a:cs typeface="Arial" panose="020B0604020202020204" pitchFamily="34" charset="0"/>
              </a:rPr>
              <a:t>Job Function</a:t>
            </a:r>
          </a:p>
          <a:p>
            <a:pPr indent="-342900" marL="342900">
              <a:buAutoNum type="arabicPeriod"/>
            </a:pPr>
            <a:endParaRPr dirty="0" sz="2000" lang="en-IN">
              <a:latin typeface="Arial" panose="020B0604020202020204" pitchFamily="34" charset="0"/>
              <a:cs typeface="Arial" panose="020B0604020202020204" pitchFamily="34" charset="0"/>
            </a:endParaRPr>
          </a:p>
          <a:p>
            <a:pPr indent="-342900" marL="342900">
              <a:buAutoNum type="arabicPeriod"/>
            </a:pPr>
            <a:endParaRPr dirty="0" sz="2000" lang="en-IN">
              <a:latin typeface="Arial" panose="020B0604020202020204" pitchFamily="34" charset="0"/>
              <a:cs typeface="Arial" panose="020B0604020202020204" pitchFamily="34" charset="0"/>
            </a:endParaRPr>
          </a:p>
          <a:p>
            <a:pPr indent="-342900" marL="342900">
              <a:buAutoNum type="arabicPeriod"/>
            </a:pPr>
            <a:endParaRPr dirty="0" sz="2000" lang="en-IN">
              <a:latin typeface="Arial" panose="020B0604020202020204" pitchFamily="34" charset="0"/>
              <a:cs typeface="Arial" panose="020B0604020202020204" pitchFamily="34" charset="0"/>
            </a:endParaRPr>
          </a:p>
        </p:txBody>
      </p:sp>
      <p:pic>
        <p:nvPicPr>
          <p:cNvPr id="2097166" name="Picture 2" descr="DataSet Type | Different Dataset Types and Examples"/>
          <p:cNvPicPr>
            <a:picLocks noChangeAspect="1" noChangeArrowheads="1"/>
          </p:cNvPicPr>
          <p:nvPr/>
        </p:nvPicPr>
        <p:blipFill rotWithShape="1">
          <a:blip xmlns:r="http://schemas.openxmlformats.org/officeDocument/2006/relationships" r:embed="rId1"/>
          <a:srcRect l="48222" t="10000" b="8399"/>
          <a:stretch>
            <a:fillRect/>
          </a:stretch>
        </p:blipFill>
        <p:spPr bwMode="auto">
          <a:xfrm>
            <a:off x="6324600" y="1752600"/>
            <a:ext cx="3276600" cy="2868783"/>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182088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rot="19888689">
            <a:off x="570303" y="3872754"/>
            <a:ext cx="1478829" cy="2621321"/>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2133600" y="2447731"/>
            <a:ext cx="6705600" cy="1661993"/>
          </a:xfrm>
          <a:prstGeom prst="rect"/>
          <a:noFill/>
        </p:spPr>
        <p:txBody>
          <a:bodyPr rtlCol="0" wrap="square">
            <a:spAutoFit/>
          </a:bodyPr>
          <a:p>
            <a:r>
              <a:rPr b="1" dirty="0" sz="2800" lang="en-IN" u="sng">
                <a:latin typeface="Arial" panose="020B0604020202020204" pitchFamily="34" charset="0"/>
                <a:cs typeface="Arial" panose="020B0604020202020204" pitchFamily="34" charset="0"/>
              </a:rPr>
              <a:t>New Ideas:-</a:t>
            </a:r>
          </a:p>
          <a:p>
            <a:endParaRPr b="1" dirty="0" sz="3400" lang="en-IN" u="sng">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Yukta Yogeesh Rao</cp:lastModifiedBy>
  <dcterms:created xsi:type="dcterms:W3CDTF">2024-03-28T06:07:22Z</dcterms:created>
  <dcterms:modified xsi:type="dcterms:W3CDTF">2024-09-10T14:53:37Z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3dfb9d9b625c4d01a7259c87f39f6b8b</vt:lpwstr>
  </property>
</Properties>
</file>