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257" r:id="rId3"/>
    <p:sldId id="260" r:id="rId4"/>
    <p:sldId id="258" r:id="rId5"/>
    <p:sldId id="267" r:id="rId6"/>
    <p:sldId id="272" r:id="rId7"/>
    <p:sldId id="273" r:id="rId8"/>
    <p:sldId id="261" r:id="rId9"/>
    <p:sldId id="264" r:id="rId10"/>
    <p:sldId id="263" r:id="rId11"/>
    <p:sldId id="259" r:id="rId12"/>
    <p:sldId id="275" r:id="rId13"/>
    <p:sldId id="276" r:id="rId14"/>
    <p:sldId id="277" r:id="rId15"/>
    <p:sldId id="265" r:id="rId16"/>
    <p:sldId id="269" r:id="rId17"/>
    <p:sldId id="270" r:id="rId18"/>
    <p:sldId id="271" r:id="rId19"/>
    <p:sldId id="26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07" autoAdjust="0"/>
  </p:normalViewPr>
  <p:slideViewPr>
    <p:cSldViewPr showGuides="1">
      <p:cViewPr varScale="1">
        <p:scale>
          <a:sx n="78" d="100"/>
          <a:sy n="78" d="100"/>
        </p:scale>
        <p:origin x="1594"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18EBC-2DC5-4C09-9669-45A7D7E91EE9}" type="datetimeFigureOut">
              <a:rPr lang="en-IN" smtClean="0"/>
              <a:t>03-02-2022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684F1-EB13-46FD-B711-32BE3C1ACF72}" type="slidenum">
              <a:rPr lang="en-IN" smtClean="0"/>
              <a:t>‹#›</a:t>
            </a:fld>
            <a:endParaRPr lang="en-IN"/>
          </a:p>
        </p:txBody>
      </p:sp>
    </p:spTree>
    <p:extLst>
      <p:ext uri="{BB962C8B-B14F-4D97-AF65-F5344CB8AC3E}">
        <p14:creationId xmlns:p14="http://schemas.microsoft.com/office/powerpoint/2010/main" val="311214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0684F1-EB13-46FD-B711-32BE3C1ACF72}" type="slidenum">
              <a:rPr lang="en-IN" smtClean="0"/>
              <a:t>3</a:t>
            </a:fld>
            <a:endParaRPr lang="en-IN"/>
          </a:p>
        </p:txBody>
      </p:sp>
    </p:spTree>
    <p:extLst>
      <p:ext uri="{BB962C8B-B14F-4D97-AF65-F5344CB8AC3E}">
        <p14:creationId xmlns:p14="http://schemas.microsoft.com/office/powerpoint/2010/main" val="2355278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0684F1-EB13-46FD-B711-32BE3C1ACF72}" type="slidenum">
              <a:rPr lang="en-IN" smtClean="0"/>
              <a:t>11</a:t>
            </a:fld>
            <a:endParaRPr lang="en-IN"/>
          </a:p>
        </p:txBody>
      </p:sp>
    </p:spTree>
    <p:extLst>
      <p:ext uri="{BB962C8B-B14F-4D97-AF65-F5344CB8AC3E}">
        <p14:creationId xmlns:p14="http://schemas.microsoft.com/office/powerpoint/2010/main" val="3614243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0AF957-720A-46D1-B6D8-31AC93EC341D}" type="datetime1">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41509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9B6533-E4AD-4987-BA5C-C562A70477DA}" type="datetime1">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90460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22EC05-2B36-45F6-9AF7-896873FAF4EC}" type="datetime1">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25068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8F6B8-6CCD-44CC-8EC5-043D277CA19F}" type="datetime1">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9204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8FC587-0215-4971-ABD6-A9B296FADFC5}" type="datetime1">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63360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AFC3C5-6506-4004-90C8-853C8000AD4F}" type="datetime1">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57369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98A149-89AF-4249-A190-B08CE9B77B93}" type="datetime1">
              <a:rPr lang="en-US" smtClean="0"/>
              <a:t>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78825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612C21-DE4D-4A8B-8566-F6FBC2D841AB}" type="datetime1">
              <a:rPr lang="en-US" smtClean="0"/>
              <a:t>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0861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53248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8973B6-0314-4191-A59B-B5946D6514BF}" type="datetime1">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113537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226270-A361-43A7-B7D5-A941C3B6F275}" type="datetime1">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11987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F0B86-2AD8-4CE1-A8F3-B9AA024661FF}" type="datetime1">
              <a:rPr lang="en-US" smtClean="0"/>
              <a:t>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E9C80-C75B-4B75-A6C5-E58A18995148}" type="slidenum">
              <a:rPr lang="en-US" smtClean="0"/>
              <a:t>‹#›</a:t>
            </a:fld>
            <a:endParaRPr lang="en-US"/>
          </a:p>
        </p:txBody>
      </p:sp>
    </p:spTree>
    <p:extLst>
      <p:ext uri="{BB962C8B-B14F-4D97-AF65-F5344CB8AC3E}">
        <p14:creationId xmlns:p14="http://schemas.microsoft.com/office/powerpoint/2010/main" val="3894069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1917423"/>
            <a:ext cx="7772400" cy="1470025"/>
          </a:xfrm>
        </p:spPr>
        <p:txBody>
          <a:bodyPr/>
          <a:lstStyle/>
          <a:p>
            <a:r>
              <a:rPr lang="en-US" dirty="0"/>
              <a:t>&lt;Result Analysis&gt;</a:t>
            </a:r>
          </a:p>
        </p:txBody>
      </p:sp>
      <p:sp>
        <p:nvSpPr>
          <p:cNvPr id="7" name="Subtitle 6"/>
          <p:cNvSpPr>
            <a:spLocks noGrp="1"/>
          </p:cNvSpPr>
          <p:nvPr>
            <p:ph type="subTitle" idx="1"/>
          </p:nvPr>
        </p:nvSpPr>
        <p:spPr>
          <a:xfrm>
            <a:off x="685800" y="3276600"/>
            <a:ext cx="7924800" cy="2896227"/>
          </a:xfrm>
        </p:spPr>
        <p:txBody>
          <a:bodyPr>
            <a:normAutofit fontScale="70000" lnSpcReduction="20000"/>
          </a:bodyPr>
          <a:lstStyle/>
          <a:p>
            <a:r>
              <a:rPr lang="en-US" dirty="0"/>
              <a:t>Student 1 Reg No: Kushal Srivastava(RA2111026010136)</a:t>
            </a:r>
          </a:p>
          <a:p>
            <a:r>
              <a:rPr lang="en-US" dirty="0"/>
              <a:t>Student 2 Reg No: Harsh S Menon(RA2111026010141)</a:t>
            </a:r>
          </a:p>
          <a:p>
            <a:r>
              <a:rPr lang="en-US" dirty="0"/>
              <a:t>Student 3 Reg No: </a:t>
            </a:r>
            <a:r>
              <a:rPr lang="en-US" dirty="0" err="1"/>
              <a:t>Thangala</a:t>
            </a:r>
            <a:r>
              <a:rPr lang="en-US" dirty="0"/>
              <a:t> </a:t>
            </a:r>
            <a:r>
              <a:rPr lang="en-US" dirty="0" err="1"/>
              <a:t>Nithinkumar</a:t>
            </a:r>
            <a:r>
              <a:rPr lang="en-US" dirty="0"/>
              <a:t> </a:t>
            </a:r>
            <a:r>
              <a:rPr lang="en-US" dirty="0" err="1"/>
              <a:t>reddy</a:t>
            </a:r>
            <a:r>
              <a:rPr lang="en-US" dirty="0"/>
              <a:t>(RA2111026010117)</a:t>
            </a:r>
          </a:p>
          <a:p>
            <a:r>
              <a:rPr lang="en-US" dirty="0"/>
              <a:t>Student 4Reg No: </a:t>
            </a:r>
            <a:r>
              <a:rPr lang="en-US" dirty="0" err="1"/>
              <a:t>Nithish</a:t>
            </a:r>
            <a:r>
              <a:rPr lang="en-US" dirty="0"/>
              <a:t> Kumar W(RA2111026010120)</a:t>
            </a:r>
          </a:p>
          <a:p>
            <a:r>
              <a:rPr lang="en-US" dirty="0"/>
              <a:t>Branch/Section: CSE w/s AI&amp;ML/T1</a:t>
            </a:r>
          </a:p>
          <a:p>
            <a:r>
              <a:rPr lang="en-US" dirty="0"/>
              <a:t> Batch No:B1</a:t>
            </a:r>
          </a:p>
          <a:p>
            <a:r>
              <a:rPr lang="en-US" dirty="0"/>
              <a:t>Lab Instructor name: Dr. M </a:t>
            </a:r>
            <a:r>
              <a:rPr lang="en-US" dirty="0" err="1"/>
              <a:t>Shobana</a:t>
            </a:r>
            <a:r>
              <a:rPr lang="en-US" dirty="0"/>
              <a:t> </a:t>
            </a:r>
          </a:p>
        </p:txBody>
      </p:sp>
      <p:pic>
        <p:nvPicPr>
          <p:cNvPr id="8"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9" name="Rectangle 8"/>
          <p:cNvSpPr/>
          <p:nvPr/>
        </p:nvSpPr>
        <p:spPr>
          <a:xfrm>
            <a:off x="2819400" y="457200"/>
            <a:ext cx="6172200" cy="1200329"/>
          </a:xfrm>
          <a:prstGeom prst="rect">
            <a:avLst/>
          </a:prstGeom>
        </p:spPr>
        <p:txBody>
          <a:bodyPr wrap="square">
            <a:spAutoFit/>
          </a:bodyPr>
          <a:lstStyle/>
          <a:p>
            <a:pPr algn="ctr"/>
            <a:r>
              <a:rPr lang="en-US" b="1" dirty="0"/>
              <a:t>SRM INSTITUTE OF SCIENCE AND TECHNOLOGY </a:t>
            </a:r>
            <a:endParaRPr lang="en-US" dirty="0"/>
          </a:p>
          <a:p>
            <a:pPr algn="ctr"/>
            <a:r>
              <a:rPr lang="en-US" b="1" dirty="0"/>
              <a:t>FACULTY OF ENGINEERING AND TECHNOLOGY</a:t>
            </a:r>
            <a:endParaRPr lang="en-US" dirty="0"/>
          </a:p>
          <a:p>
            <a:pPr algn="ctr"/>
            <a:r>
              <a:rPr lang="en-US" b="1" dirty="0"/>
              <a:t>DEPARTMENT OF NETWORKING AND COMMUNICATIONS</a:t>
            </a:r>
            <a:endParaRPr lang="en-US" dirty="0"/>
          </a:p>
          <a:p>
            <a:pPr algn="ctr"/>
            <a:r>
              <a:rPr lang="en-US" b="1" dirty="0"/>
              <a:t>18CSC101J- MINI PROJECT </a:t>
            </a:r>
            <a:endParaRPr lang="en-US" dirty="0"/>
          </a:p>
        </p:txBody>
      </p:sp>
    </p:spTree>
    <p:extLst>
      <p:ext uri="{BB962C8B-B14F-4D97-AF65-F5344CB8AC3E}">
        <p14:creationId xmlns:p14="http://schemas.microsoft.com/office/powerpoint/2010/main" val="3105303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4800" b="1" dirty="0">
                <a:solidFill>
                  <a:srgbClr val="002060"/>
                </a:solidFill>
              </a:rPr>
              <a:t>Result And Discussions</a:t>
            </a:r>
          </a:p>
          <a:p>
            <a:r>
              <a:rPr lang="en-IN" sz="2400" dirty="0"/>
              <a:t>By running the code, first it displays to enter the number of students after selecting number of students it displays to enter the students name later it display to enter marks there we can enter the marks of the student.</a:t>
            </a:r>
          </a:p>
          <a:p>
            <a:r>
              <a:rPr lang="en-IN" sz="2400" dirty="0"/>
              <a:t>After completion these it displays 1 as display record, 2 as to see percentage, 3 as view remarks, 0 to exit and it asked to enter the choice based on entering your choice we can see the students record, percentage and remarks by entering the students roll number</a:t>
            </a:r>
          </a:p>
          <a:p>
            <a:pPr marL="0" indent="0" algn="ctr">
              <a:buNone/>
            </a:pPr>
            <a:endParaRPr lang="en-US" sz="2000" b="1" dirty="0">
              <a:solidFill>
                <a:srgbClr val="002060"/>
              </a:solidFill>
            </a:endParaRPr>
          </a:p>
        </p:txBody>
      </p:sp>
      <p:pic>
        <p:nvPicPr>
          <p:cNvPr id="4" name="image2.jpeg"/>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0F6A0F44-706E-4D20-954F-D817FAFB9FF6}" type="datetime1">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10</a:t>
            </a:fld>
            <a:endParaRPr lang="en-US"/>
          </a:p>
        </p:txBody>
      </p:sp>
    </p:spTree>
    <p:extLst>
      <p:ext uri="{BB962C8B-B14F-4D97-AF65-F5344CB8AC3E}">
        <p14:creationId xmlns:p14="http://schemas.microsoft.com/office/powerpoint/2010/main" val="1672110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3F6F16FB-A5ED-40B6-BC4B-5DA8B617A4C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48788" y="1295400"/>
            <a:ext cx="3880612" cy="4830763"/>
          </a:xfrm>
        </p:spPr>
      </p:pic>
      <p:pic>
        <p:nvPicPr>
          <p:cNvPr id="4" name="image2.jpeg"/>
          <p:cNvPicPr/>
          <p:nvPr/>
        </p:nvPicPr>
        <p:blipFill>
          <a:blip r:embed="rId4"/>
          <a:srcRect/>
          <a:stretch>
            <a:fillRect/>
          </a:stretch>
        </p:blipFill>
        <p:spPr bwMode="auto">
          <a:xfrm>
            <a:off x="457200" y="354329"/>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0F6A0F44-706E-4D20-954F-D817FAFB9FF6}" type="datetime1">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11</a:t>
            </a:fld>
            <a:endParaRPr lang="en-US"/>
          </a:p>
        </p:txBody>
      </p:sp>
    </p:spTree>
    <p:extLst>
      <p:ext uri="{BB962C8B-B14F-4D97-AF65-F5344CB8AC3E}">
        <p14:creationId xmlns:p14="http://schemas.microsoft.com/office/powerpoint/2010/main" val="1246104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8F3E5-1D59-4471-87BE-46D2D3ACFAA7}"/>
              </a:ext>
            </a:extLst>
          </p:cNvPr>
          <p:cNvSpPr>
            <a:spLocks noGrp="1"/>
          </p:cNvSpPr>
          <p:nvPr>
            <p:ph type="title"/>
          </p:nvPr>
        </p:nvSpPr>
        <p:spPr>
          <a:xfrm>
            <a:off x="457200" y="274638"/>
            <a:ext cx="8229600" cy="1096962"/>
          </a:xfrm>
        </p:spPr>
        <p:txBody>
          <a:bodyPr/>
          <a:lstStyle/>
          <a:p>
            <a:endParaRPr lang="en-IN" dirty="0"/>
          </a:p>
        </p:txBody>
      </p:sp>
      <p:pic>
        <p:nvPicPr>
          <p:cNvPr id="9" name="Content Placeholder 8">
            <a:extLst>
              <a:ext uri="{FF2B5EF4-FFF2-40B4-BE49-F238E27FC236}">
                <a16:creationId xmlns:a16="http://schemas.microsoft.com/office/drawing/2014/main" id="{A88A7C51-83F8-4871-A5FC-3C8F72919A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8613" y="1417637"/>
            <a:ext cx="4585587" cy="4938713"/>
          </a:xfrm>
        </p:spPr>
      </p:pic>
      <p:sp>
        <p:nvSpPr>
          <p:cNvPr id="4" name="Date Placeholder 3">
            <a:extLst>
              <a:ext uri="{FF2B5EF4-FFF2-40B4-BE49-F238E27FC236}">
                <a16:creationId xmlns:a16="http://schemas.microsoft.com/office/drawing/2014/main" id="{C7245AD3-795A-4424-9DE6-41EA55D3772B}"/>
              </a:ext>
            </a:extLst>
          </p:cNvPr>
          <p:cNvSpPr>
            <a:spLocks noGrp="1"/>
          </p:cNvSpPr>
          <p:nvPr>
            <p:ph type="dt" sz="half" idx="10"/>
          </p:nvPr>
        </p:nvSpPr>
        <p:spPr/>
        <p:txBody>
          <a:bodyPr/>
          <a:lstStyle/>
          <a:p>
            <a:fld id="{ABD8F6B8-6CCD-44CC-8EC5-043D277CA19F}" type="datetime1">
              <a:rPr lang="en-US" smtClean="0"/>
              <a:t>2/3/2022</a:t>
            </a:fld>
            <a:endParaRPr lang="en-US"/>
          </a:p>
        </p:txBody>
      </p:sp>
      <p:sp>
        <p:nvSpPr>
          <p:cNvPr id="5" name="Footer Placeholder 4">
            <a:extLst>
              <a:ext uri="{FF2B5EF4-FFF2-40B4-BE49-F238E27FC236}">
                <a16:creationId xmlns:a16="http://schemas.microsoft.com/office/drawing/2014/main" id="{48E03FED-B7AC-474D-A2FC-9E87906E1F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2EF869-EEF4-49EE-922D-419F1912E132}"/>
              </a:ext>
            </a:extLst>
          </p:cNvPr>
          <p:cNvSpPr>
            <a:spLocks noGrp="1"/>
          </p:cNvSpPr>
          <p:nvPr>
            <p:ph type="sldNum" sz="quarter" idx="12"/>
          </p:nvPr>
        </p:nvSpPr>
        <p:spPr/>
        <p:txBody>
          <a:bodyPr/>
          <a:lstStyle/>
          <a:p>
            <a:fld id="{4F7E9C80-C75B-4B75-A6C5-E58A18995148}" type="slidenum">
              <a:rPr lang="en-US" smtClean="0"/>
              <a:t>12</a:t>
            </a:fld>
            <a:endParaRPr lang="en-US"/>
          </a:p>
        </p:txBody>
      </p:sp>
      <p:pic>
        <p:nvPicPr>
          <p:cNvPr id="7" name="image2.jpeg">
            <a:extLst>
              <a:ext uri="{FF2B5EF4-FFF2-40B4-BE49-F238E27FC236}">
                <a16:creationId xmlns:a16="http://schemas.microsoft.com/office/drawing/2014/main" id="{26C80C87-63D5-43AC-9246-C0D0EF626143}"/>
              </a:ext>
            </a:extLst>
          </p:cNvPr>
          <p:cNvPicPr/>
          <p:nvPr/>
        </p:nvPicPr>
        <p:blipFill>
          <a:blip r:embed="rId3"/>
          <a:srcRect/>
          <a:stretch>
            <a:fillRect/>
          </a:stretch>
        </p:blipFill>
        <p:spPr bwMode="auto">
          <a:xfrm>
            <a:off x="457200" y="468630"/>
            <a:ext cx="2237740" cy="755015"/>
          </a:xfrm>
          <a:prstGeom prst="rect">
            <a:avLst/>
          </a:prstGeom>
          <a:noFill/>
          <a:ln w="9525">
            <a:noFill/>
            <a:miter lim="800000"/>
            <a:headEnd/>
            <a:tailEnd/>
          </a:ln>
        </p:spPr>
      </p:pic>
    </p:spTree>
    <p:extLst>
      <p:ext uri="{BB962C8B-B14F-4D97-AF65-F5344CB8AC3E}">
        <p14:creationId xmlns:p14="http://schemas.microsoft.com/office/powerpoint/2010/main" val="476032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211F1-C128-4818-B355-45B2503398AB}"/>
              </a:ext>
            </a:extLst>
          </p:cNvPr>
          <p:cNvSpPr>
            <a:spLocks noGrp="1"/>
          </p:cNvSpPr>
          <p:nvPr>
            <p:ph type="title"/>
          </p:nvPr>
        </p:nvSpPr>
        <p:spPr/>
        <p:txBody>
          <a:bodyPr/>
          <a:lstStyle/>
          <a:p>
            <a:endParaRPr lang="en-IN" dirty="0"/>
          </a:p>
        </p:txBody>
      </p:sp>
      <p:pic>
        <p:nvPicPr>
          <p:cNvPr id="9" name="Content Placeholder 8">
            <a:extLst>
              <a:ext uri="{FF2B5EF4-FFF2-40B4-BE49-F238E27FC236}">
                <a16:creationId xmlns:a16="http://schemas.microsoft.com/office/drawing/2014/main" id="{1C1560E7-6A73-4BFF-A604-D02E1E72D4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450657"/>
            <a:ext cx="5181600" cy="4938713"/>
          </a:xfrm>
        </p:spPr>
      </p:pic>
      <p:sp>
        <p:nvSpPr>
          <p:cNvPr id="4" name="Date Placeholder 3">
            <a:extLst>
              <a:ext uri="{FF2B5EF4-FFF2-40B4-BE49-F238E27FC236}">
                <a16:creationId xmlns:a16="http://schemas.microsoft.com/office/drawing/2014/main" id="{314C820E-A5E7-4071-B951-49E902D73FD4}"/>
              </a:ext>
            </a:extLst>
          </p:cNvPr>
          <p:cNvSpPr>
            <a:spLocks noGrp="1"/>
          </p:cNvSpPr>
          <p:nvPr>
            <p:ph type="dt" sz="half" idx="10"/>
          </p:nvPr>
        </p:nvSpPr>
        <p:spPr/>
        <p:txBody>
          <a:bodyPr/>
          <a:lstStyle/>
          <a:p>
            <a:fld id="{ABD8F6B8-6CCD-44CC-8EC5-043D277CA19F}" type="datetime1">
              <a:rPr lang="en-US" smtClean="0"/>
              <a:t>2/3/2022</a:t>
            </a:fld>
            <a:endParaRPr lang="en-US"/>
          </a:p>
        </p:txBody>
      </p:sp>
      <p:sp>
        <p:nvSpPr>
          <p:cNvPr id="5" name="Footer Placeholder 4">
            <a:extLst>
              <a:ext uri="{FF2B5EF4-FFF2-40B4-BE49-F238E27FC236}">
                <a16:creationId xmlns:a16="http://schemas.microsoft.com/office/drawing/2014/main" id="{B80C135B-6A49-4FF8-A970-20EE813D60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8F702-25CB-484F-BB30-063F8CB8271A}"/>
              </a:ext>
            </a:extLst>
          </p:cNvPr>
          <p:cNvSpPr>
            <a:spLocks noGrp="1"/>
          </p:cNvSpPr>
          <p:nvPr>
            <p:ph type="sldNum" sz="quarter" idx="12"/>
          </p:nvPr>
        </p:nvSpPr>
        <p:spPr/>
        <p:txBody>
          <a:bodyPr/>
          <a:lstStyle/>
          <a:p>
            <a:fld id="{4F7E9C80-C75B-4B75-A6C5-E58A18995148}" type="slidenum">
              <a:rPr lang="en-US" smtClean="0"/>
              <a:t>13</a:t>
            </a:fld>
            <a:endParaRPr lang="en-US"/>
          </a:p>
        </p:txBody>
      </p:sp>
      <p:pic>
        <p:nvPicPr>
          <p:cNvPr id="7" name="image2.jpeg">
            <a:extLst>
              <a:ext uri="{FF2B5EF4-FFF2-40B4-BE49-F238E27FC236}">
                <a16:creationId xmlns:a16="http://schemas.microsoft.com/office/drawing/2014/main" id="{248D055C-4F27-4D4C-9C2F-C500C6847C6E}"/>
              </a:ext>
            </a:extLst>
          </p:cNvPr>
          <p:cNvPicPr/>
          <p:nvPr/>
        </p:nvPicPr>
        <p:blipFill>
          <a:blip r:embed="rId3"/>
          <a:srcRect/>
          <a:stretch>
            <a:fillRect/>
          </a:stretch>
        </p:blipFill>
        <p:spPr bwMode="auto">
          <a:xfrm>
            <a:off x="457200" y="468630"/>
            <a:ext cx="2237740" cy="755015"/>
          </a:xfrm>
          <a:prstGeom prst="rect">
            <a:avLst/>
          </a:prstGeom>
          <a:noFill/>
          <a:ln w="9525">
            <a:noFill/>
            <a:miter lim="800000"/>
            <a:headEnd/>
            <a:tailEnd/>
          </a:ln>
        </p:spPr>
      </p:pic>
    </p:spTree>
    <p:extLst>
      <p:ext uri="{BB962C8B-B14F-4D97-AF65-F5344CB8AC3E}">
        <p14:creationId xmlns:p14="http://schemas.microsoft.com/office/powerpoint/2010/main" val="625770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631CF-49D3-4BDE-950C-1234115FFAD9}"/>
              </a:ext>
            </a:extLst>
          </p:cNvPr>
          <p:cNvSpPr>
            <a:spLocks noGrp="1"/>
          </p:cNvSpPr>
          <p:nvPr>
            <p:ph type="title"/>
          </p:nvPr>
        </p:nvSpPr>
        <p:spPr/>
        <p:txBody>
          <a:bodyPr/>
          <a:lstStyle/>
          <a:p>
            <a:endParaRPr lang="en-IN" dirty="0"/>
          </a:p>
        </p:txBody>
      </p:sp>
      <p:pic>
        <p:nvPicPr>
          <p:cNvPr id="9" name="Content Placeholder 8">
            <a:extLst>
              <a:ext uri="{FF2B5EF4-FFF2-40B4-BE49-F238E27FC236}">
                <a16:creationId xmlns:a16="http://schemas.microsoft.com/office/drawing/2014/main" id="{D8DB8655-A279-4F9D-A8DE-D08EE2781A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1865" y="2067468"/>
            <a:ext cx="4620270" cy="3591426"/>
          </a:xfrm>
        </p:spPr>
      </p:pic>
      <p:sp>
        <p:nvSpPr>
          <p:cNvPr id="4" name="Date Placeholder 3">
            <a:extLst>
              <a:ext uri="{FF2B5EF4-FFF2-40B4-BE49-F238E27FC236}">
                <a16:creationId xmlns:a16="http://schemas.microsoft.com/office/drawing/2014/main" id="{CD28A909-205B-44A0-B566-08DCB931B6FF}"/>
              </a:ext>
            </a:extLst>
          </p:cNvPr>
          <p:cNvSpPr>
            <a:spLocks noGrp="1"/>
          </p:cNvSpPr>
          <p:nvPr>
            <p:ph type="dt" sz="half" idx="10"/>
          </p:nvPr>
        </p:nvSpPr>
        <p:spPr/>
        <p:txBody>
          <a:bodyPr/>
          <a:lstStyle/>
          <a:p>
            <a:fld id="{ABD8F6B8-6CCD-44CC-8EC5-043D277CA19F}" type="datetime1">
              <a:rPr lang="en-US" smtClean="0"/>
              <a:t>2/3/2022</a:t>
            </a:fld>
            <a:endParaRPr lang="en-US"/>
          </a:p>
        </p:txBody>
      </p:sp>
      <p:sp>
        <p:nvSpPr>
          <p:cNvPr id="5" name="Footer Placeholder 4">
            <a:extLst>
              <a:ext uri="{FF2B5EF4-FFF2-40B4-BE49-F238E27FC236}">
                <a16:creationId xmlns:a16="http://schemas.microsoft.com/office/drawing/2014/main" id="{1AA9E86C-5AF4-4E48-BC2C-877B78AB23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BAAA15-926B-4CDB-A711-B8A2C58BCD0C}"/>
              </a:ext>
            </a:extLst>
          </p:cNvPr>
          <p:cNvSpPr>
            <a:spLocks noGrp="1"/>
          </p:cNvSpPr>
          <p:nvPr>
            <p:ph type="sldNum" sz="quarter" idx="12"/>
          </p:nvPr>
        </p:nvSpPr>
        <p:spPr/>
        <p:txBody>
          <a:bodyPr/>
          <a:lstStyle/>
          <a:p>
            <a:fld id="{4F7E9C80-C75B-4B75-A6C5-E58A18995148}" type="slidenum">
              <a:rPr lang="en-US" smtClean="0"/>
              <a:t>14</a:t>
            </a:fld>
            <a:endParaRPr lang="en-US"/>
          </a:p>
        </p:txBody>
      </p:sp>
      <p:pic>
        <p:nvPicPr>
          <p:cNvPr id="7" name="image2.jpeg">
            <a:extLst>
              <a:ext uri="{FF2B5EF4-FFF2-40B4-BE49-F238E27FC236}">
                <a16:creationId xmlns:a16="http://schemas.microsoft.com/office/drawing/2014/main" id="{650C595A-A642-4EC0-8BAC-A264DA4264F7}"/>
              </a:ext>
            </a:extLst>
          </p:cNvPr>
          <p:cNvPicPr/>
          <p:nvPr/>
        </p:nvPicPr>
        <p:blipFill>
          <a:blip r:embed="rId3"/>
          <a:srcRect/>
          <a:stretch>
            <a:fillRect/>
          </a:stretch>
        </p:blipFill>
        <p:spPr bwMode="auto">
          <a:xfrm>
            <a:off x="405130" y="468630"/>
            <a:ext cx="2237740" cy="755015"/>
          </a:xfrm>
          <a:prstGeom prst="rect">
            <a:avLst/>
          </a:prstGeom>
          <a:noFill/>
          <a:ln w="9525">
            <a:noFill/>
            <a:miter lim="800000"/>
            <a:headEnd/>
            <a:tailEnd/>
          </a:ln>
        </p:spPr>
      </p:pic>
    </p:spTree>
    <p:extLst>
      <p:ext uri="{BB962C8B-B14F-4D97-AF65-F5344CB8AC3E}">
        <p14:creationId xmlns:p14="http://schemas.microsoft.com/office/powerpoint/2010/main" val="601850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76600" y="457199"/>
            <a:ext cx="4114800" cy="755015"/>
          </a:xfrm>
        </p:spPr>
        <p:txBody>
          <a:bodyPr>
            <a:normAutofit lnSpcReduction="10000"/>
          </a:bodyPr>
          <a:lstStyle/>
          <a:p>
            <a:pPr marL="0" indent="0" algn="ctr">
              <a:buNone/>
            </a:pPr>
            <a:r>
              <a:rPr lang="en-US" sz="4800" b="1" dirty="0">
                <a:solidFill>
                  <a:srgbClr val="002060"/>
                </a:solidFill>
              </a:rPr>
              <a:t>Sample Coding</a:t>
            </a:r>
          </a:p>
          <a:p>
            <a:pPr marL="0" indent="0" algn="ctr">
              <a:buNone/>
            </a:pPr>
            <a:endParaRPr lang="en-US" sz="2000" b="1" dirty="0">
              <a:solidFill>
                <a:srgbClr val="002060"/>
              </a:solidFill>
            </a:endParaRPr>
          </a:p>
        </p:txBody>
      </p:sp>
      <p:pic>
        <p:nvPicPr>
          <p:cNvPr id="4" name="image2.jpeg"/>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0F6A0F44-706E-4D20-954F-D817FAFB9FF6}" type="datetime1">
              <a:rPr lang="en-US" smtClean="0"/>
              <a:t>2/3/2022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7E9C80-C75B-4B75-A6C5-E58A18995148}" type="slidenum">
              <a:rPr lang="en-US" smtClean="0"/>
              <a:t>15</a:t>
            </a:fld>
            <a:endParaRPr lang="en-US"/>
          </a:p>
        </p:txBody>
      </p:sp>
      <p:pic>
        <p:nvPicPr>
          <p:cNvPr id="8" name="Picture 7">
            <a:extLst>
              <a:ext uri="{FF2B5EF4-FFF2-40B4-BE49-F238E27FC236}">
                <a16:creationId xmlns:a16="http://schemas.microsoft.com/office/drawing/2014/main" id="{A3AD06AC-158F-49AE-944B-CA66F6EA140E}"/>
              </a:ext>
            </a:extLst>
          </p:cNvPr>
          <p:cNvPicPr>
            <a:picLocks noChangeAspect="1"/>
          </p:cNvPicPr>
          <p:nvPr/>
        </p:nvPicPr>
        <p:blipFill rotWithShape="1">
          <a:blip r:embed="rId3">
            <a:extLst>
              <a:ext uri="{28A0092B-C50C-407E-A947-70E740481C1C}">
                <a14:useLocalDpi xmlns:a14="http://schemas.microsoft.com/office/drawing/2010/main" val="0"/>
              </a:ext>
            </a:extLst>
          </a:blip>
          <a:srcRect r="49514"/>
          <a:stretch/>
        </p:blipFill>
        <p:spPr>
          <a:xfrm>
            <a:off x="417442" y="1447800"/>
            <a:ext cx="7812158" cy="4388509"/>
          </a:xfrm>
          <a:prstGeom prst="rect">
            <a:avLst/>
          </a:prstGeom>
        </p:spPr>
      </p:pic>
    </p:spTree>
    <p:extLst>
      <p:ext uri="{BB962C8B-B14F-4D97-AF65-F5344CB8AC3E}">
        <p14:creationId xmlns:p14="http://schemas.microsoft.com/office/powerpoint/2010/main" val="7102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84421FC7-8667-4797-981A-E051B0C51AE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2887"/>
          <a:stretch/>
        </p:blipFill>
        <p:spPr>
          <a:xfrm>
            <a:off x="533400" y="1600200"/>
            <a:ext cx="7162800" cy="4423833"/>
          </a:xfrm>
        </p:spPr>
      </p:pic>
      <p:sp>
        <p:nvSpPr>
          <p:cNvPr id="4" name="Date Placeholder 3">
            <a:extLst>
              <a:ext uri="{FF2B5EF4-FFF2-40B4-BE49-F238E27FC236}">
                <a16:creationId xmlns:a16="http://schemas.microsoft.com/office/drawing/2014/main" id="{A7FEC5E7-DFAE-4E15-A822-E54E39614344}"/>
              </a:ext>
            </a:extLst>
          </p:cNvPr>
          <p:cNvSpPr>
            <a:spLocks noGrp="1"/>
          </p:cNvSpPr>
          <p:nvPr>
            <p:ph type="dt" sz="half" idx="10"/>
          </p:nvPr>
        </p:nvSpPr>
        <p:spPr/>
        <p:txBody>
          <a:bodyPr/>
          <a:lstStyle/>
          <a:p>
            <a:fld id="{ABD8F6B8-6CCD-44CC-8EC5-043D277CA19F}" type="datetime1">
              <a:rPr lang="en-US" smtClean="0"/>
              <a:t>2/3/2022</a:t>
            </a:fld>
            <a:endParaRPr lang="en-US"/>
          </a:p>
        </p:txBody>
      </p:sp>
      <p:sp>
        <p:nvSpPr>
          <p:cNvPr id="5" name="Footer Placeholder 4">
            <a:extLst>
              <a:ext uri="{FF2B5EF4-FFF2-40B4-BE49-F238E27FC236}">
                <a16:creationId xmlns:a16="http://schemas.microsoft.com/office/drawing/2014/main" id="{DA6C922F-E83E-46F1-93A7-0E04BB0AE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CE467-81C5-4A72-A194-5D0A6E8AB4F3}"/>
              </a:ext>
            </a:extLst>
          </p:cNvPr>
          <p:cNvSpPr>
            <a:spLocks noGrp="1"/>
          </p:cNvSpPr>
          <p:nvPr>
            <p:ph type="sldNum" sz="quarter" idx="12"/>
          </p:nvPr>
        </p:nvSpPr>
        <p:spPr/>
        <p:txBody>
          <a:bodyPr/>
          <a:lstStyle/>
          <a:p>
            <a:fld id="{4F7E9C80-C75B-4B75-A6C5-E58A18995148}" type="slidenum">
              <a:rPr lang="en-US" smtClean="0"/>
              <a:t>16</a:t>
            </a:fld>
            <a:endParaRPr lang="en-US"/>
          </a:p>
        </p:txBody>
      </p:sp>
      <p:sp>
        <p:nvSpPr>
          <p:cNvPr id="7" name="Content Placeholder 2">
            <a:extLst>
              <a:ext uri="{FF2B5EF4-FFF2-40B4-BE49-F238E27FC236}">
                <a16:creationId xmlns:a16="http://schemas.microsoft.com/office/drawing/2014/main" id="{DDD02195-EA77-49A6-B020-7AF9C00733FA}"/>
              </a:ext>
            </a:extLst>
          </p:cNvPr>
          <p:cNvSpPr txBox="1">
            <a:spLocks/>
          </p:cNvSpPr>
          <p:nvPr/>
        </p:nvSpPr>
        <p:spPr>
          <a:xfrm>
            <a:off x="3276600" y="457199"/>
            <a:ext cx="4114800" cy="75501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4800" b="1">
                <a:solidFill>
                  <a:srgbClr val="002060"/>
                </a:solidFill>
              </a:rPr>
              <a:t>Sample Coding</a:t>
            </a:r>
          </a:p>
          <a:p>
            <a:pPr marL="0" indent="0" algn="ctr">
              <a:buFont typeface="Arial" panose="020B0604020202020204" pitchFamily="34" charset="0"/>
              <a:buNone/>
            </a:pPr>
            <a:endParaRPr lang="en-US" sz="2000" b="1" dirty="0">
              <a:solidFill>
                <a:srgbClr val="002060"/>
              </a:solidFill>
            </a:endParaRPr>
          </a:p>
        </p:txBody>
      </p:sp>
    </p:spTree>
    <p:extLst>
      <p:ext uri="{BB962C8B-B14F-4D97-AF65-F5344CB8AC3E}">
        <p14:creationId xmlns:p14="http://schemas.microsoft.com/office/powerpoint/2010/main" val="3793564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F97F1061-235B-4993-A424-00C1B04325C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9481"/>
          <a:stretch/>
        </p:blipFill>
        <p:spPr>
          <a:xfrm>
            <a:off x="457200" y="2432257"/>
            <a:ext cx="8376178" cy="2977943"/>
          </a:xfrm>
        </p:spPr>
      </p:pic>
      <p:sp>
        <p:nvSpPr>
          <p:cNvPr id="4" name="Date Placeholder 3">
            <a:extLst>
              <a:ext uri="{FF2B5EF4-FFF2-40B4-BE49-F238E27FC236}">
                <a16:creationId xmlns:a16="http://schemas.microsoft.com/office/drawing/2014/main" id="{0C7FAB0B-2A38-403A-BD30-8288093FD762}"/>
              </a:ext>
            </a:extLst>
          </p:cNvPr>
          <p:cNvSpPr>
            <a:spLocks noGrp="1"/>
          </p:cNvSpPr>
          <p:nvPr>
            <p:ph type="dt" sz="half" idx="10"/>
          </p:nvPr>
        </p:nvSpPr>
        <p:spPr/>
        <p:txBody>
          <a:bodyPr/>
          <a:lstStyle/>
          <a:p>
            <a:fld id="{ABD8F6B8-6CCD-44CC-8EC5-043D277CA19F}" type="datetime1">
              <a:rPr lang="en-US" smtClean="0"/>
              <a:t>2/3/2022</a:t>
            </a:fld>
            <a:endParaRPr lang="en-US"/>
          </a:p>
        </p:txBody>
      </p:sp>
      <p:sp>
        <p:nvSpPr>
          <p:cNvPr id="5" name="Footer Placeholder 4">
            <a:extLst>
              <a:ext uri="{FF2B5EF4-FFF2-40B4-BE49-F238E27FC236}">
                <a16:creationId xmlns:a16="http://schemas.microsoft.com/office/drawing/2014/main" id="{1D320D79-61EE-4174-9322-60B797A9A7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C5750-9059-4ADD-BB80-59388396446B}"/>
              </a:ext>
            </a:extLst>
          </p:cNvPr>
          <p:cNvSpPr>
            <a:spLocks noGrp="1"/>
          </p:cNvSpPr>
          <p:nvPr>
            <p:ph type="sldNum" sz="quarter" idx="12"/>
          </p:nvPr>
        </p:nvSpPr>
        <p:spPr/>
        <p:txBody>
          <a:bodyPr/>
          <a:lstStyle/>
          <a:p>
            <a:fld id="{4F7E9C80-C75B-4B75-A6C5-E58A18995148}" type="slidenum">
              <a:rPr lang="en-US" smtClean="0"/>
              <a:t>17</a:t>
            </a:fld>
            <a:endParaRPr lang="en-US"/>
          </a:p>
        </p:txBody>
      </p:sp>
      <p:sp>
        <p:nvSpPr>
          <p:cNvPr id="7" name="Content Placeholder 2">
            <a:extLst>
              <a:ext uri="{FF2B5EF4-FFF2-40B4-BE49-F238E27FC236}">
                <a16:creationId xmlns:a16="http://schemas.microsoft.com/office/drawing/2014/main" id="{CD0540A1-7A10-4A62-B22A-84A47F135802}"/>
              </a:ext>
            </a:extLst>
          </p:cNvPr>
          <p:cNvSpPr txBox="1">
            <a:spLocks/>
          </p:cNvSpPr>
          <p:nvPr/>
        </p:nvSpPr>
        <p:spPr>
          <a:xfrm>
            <a:off x="2743200" y="419997"/>
            <a:ext cx="4114800" cy="75501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4800" b="1">
                <a:solidFill>
                  <a:srgbClr val="002060"/>
                </a:solidFill>
              </a:rPr>
              <a:t>Sample Coding</a:t>
            </a:r>
          </a:p>
          <a:p>
            <a:pPr marL="0" indent="0" algn="ctr">
              <a:buFont typeface="Arial" panose="020B0604020202020204" pitchFamily="34" charset="0"/>
              <a:buNone/>
            </a:pPr>
            <a:endParaRPr lang="en-US" sz="2000" b="1" dirty="0">
              <a:solidFill>
                <a:srgbClr val="002060"/>
              </a:solidFill>
            </a:endParaRPr>
          </a:p>
        </p:txBody>
      </p:sp>
    </p:spTree>
    <p:extLst>
      <p:ext uri="{BB962C8B-B14F-4D97-AF65-F5344CB8AC3E}">
        <p14:creationId xmlns:p14="http://schemas.microsoft.com/office/powerpoint/2010/main" val="3207735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8768486D-0080-4175-BE9D-2C807A7F61F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5926"/>
          <a:stretch/>
        </p:blipFill>
        <p:spPr>
          <a:xfrm>
            <a:off x="357579" y="2590800"/>
            <a:ext cx="8365663" cy="2819400"/>
          </a:xfrm>
        </p:spPr>
      </p:pic>
      <p:sp>
        <p:nvSpPr>
          <p:cNvPr id="5" name="Footer Placeholder 4">
            <a:extLst>
              <a:ext uri="{FF2B5EF4-FFF2-40B4-BE49-F238E27FC236}">
                <a16:creationId xmlns:a16="http://schemas.microsoft.com/office/drawing/2014/main" id="{D1E09F07-9DCB-492D-8D7F-A590AA9848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023F85-98D6-4E11-A2DA-F45F1829D379}"/>
              </a:ext>
            </a:extLst>
          </p:cNvPr>
          <p:cNvSpPr>
            <a:spLocks noGrp="1"/>
          </p:cNvSpPr>
          <p:nvPr>
            <p:ph type="sldNum" sz="quarter" idx="12"/>
          </p:nvPr>
        </p:nvSpPr>
        <p:spPr/>
        <p:txBody>
          <a:bodyPr/>
          <a:lstStyle/>
          <a:p>
            <a:fld id="{4F7E9C80-C75B-4B75-A6C5-E58A18995148}" type="slidenum">
              <a:rPr lang="en-US" smtClean="0"/>
              <a:t>18</a:t>
            </a:fld>
            <a:endParaRPr lang="en-US"/>
          </a:p>
        </p:txBody>
      </p:sp>
      <p:sp>
        <p:nvSpPr>
          <p:cNvPr id="7" name="Content Placeholder 2">
            <a:extLst>
              <a:ext uri="{FF2B5EF4-FFF2-40B4-BE49-F238E27FC236}">
                <a16:creationId xmlns:a16="http://schemas.microsoft.com/office/drawing/2014/main" id="{DCFADD9B-E8BB-42C5-890B-A1B681768743}"/>
              </a:ext>
            </a:extLst>
          </p:cNvPr>
          <p:cNvSpPr txBox="1">
            <a:spLocks/>
          </p:cNvSpPr>
          <p:nvPr/>
        </p:nvSpPr>
        <p:spPr>
          <a:xfrm>
            <a:off x="2590800" y="1070292"/>
            <a:ext cx="4114800" cy="75501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4800" b="1">
                <a:solidFill>
                  <a:srgbClr val="002060"/>
                </a:solidFill>
              </a:rPr>
              <a:t>Sample Coding</a:t>
            </a:r>
          </a:p>
          <a:p>
            <a:pPr marL="0" indent="0" algn="ctr">
              <a:buFont typeface="Arial" panose="020B0604020202020204" pitchFamily="34" charset="0"/>
              <a:buNone/>
            </a:pPr>
            <a:endParaRPr lang="en-US" sz="2000" b="1" dirty="0">
              <a:solidFill>
                <a:srgbClr val="002060"/>
              </a:solidFill>
            </a:endParaRPr>
          </a:p>
        </p:txBody>
      </p:sp>
    </p:spTree>
    <p:extLst>
      <p:ext uri="{BB962C8B-B14F-4D97-AF65-F5344CB8AC3E}">
        <p14:creationId xmlns:p14="http://schemas.microsoft.com/office/powerpoint/2010/main" val="778202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4800" b="1" dirty="0">
                <a:solidFill>
                  <a:srgbClr val="002060"/>
                </a:solidFill>
              </a:rPr>
              <a:t>References</a:t>
            </a:r>
          </a:p>
          <a:p>
            <a:pPr lvl="0"/>
            <a:r>
              <a:rPr lang="en-IN" sz="3600" dirty="0"/>
              <a:t>Stacksoverflow.com</a:t>
            </a:r>
          </a:p>
          <a:p>
            <a:pPr lvl="0"/>
            <a:r>
              <a:rPr lang="en-IN" sz="3600" dirty="0"/>
              <a:t>Notesformsc.org</a:t>
            </a:r>
          </a:p>
          <a:p>
            <a:pPr lvl="0"/>
            <a:r>
              <a:rPr lang="en-IN" sz="3600" dirty="0"/>
              <a:t>Programiz.com </a:t>
            </a:r>
          </a:p>
          <a:p>
            <a:pPr lvl="0"/>
            <a:endParaRPr lang="en-IN" sz="3600" dirty="0"/>
          </a:p>
          <a:p>
            <a:pPr marL="0" indent="0" algn="ctr">
              <a:buNone/>
            </a:pPr>
            <a:endParaRPr lang="en-US" sz="2000" b="1" dirty="0">
              <a:solidFill>
                <a:srgbClr val="002060"/>
              </a:solidFill>
            </a:endParaRPr>
          </a:p>
        </p:txBody>
      </p:sp>
      <p:pic>
        <p:nvPicPr>
          <p:cNvPr id="4" name="image2.jpeg"/>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19</a:t>
            </a:fld>
            <a:endParaRPr lang="en-US"/>
          </a:p>
        </p:txBody>
      </p:sp>
    </p:spTree>
    <p:extLst>
      <p:ext uri="{BB962C8B-B14F-4D97-AF65-F5344CB8AC3E}">
        <p14:creationId xmlns:p14="http://schemas.microsoft.com/office/powerpoint/2010/main" val="1073882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Table of contents</a:t>
            </a:r>
          </a:p>
        </p:txBody>
      </p:sp>
      <p:sp>
        <p:nvSpPr>
          <p:cNvPr id="3" name="Content Placeholder 2"/>
          <p:cNvSpPr>
            <a:spLocks noGrp="1"/>
          </p:cNvSpPr>
          <p:nvPr>
            <p:ph idx="1"/>
          </p:nvPr>
        </p:nvSpPr>
        <p:spPr>
          <a:xfrm>
            <a:off x="437322" y="1587083"/>
            <a:ext cx="8229600" cy="4659997"/>
          </a:xfrm>
        </p:spPr>
        <p:txBody>
          <a:bodyPr>
            <a:normAutofit fontScale="92500" lnSpcReduction="20000"/>
          </a:bodyPr>
          <a:lstStyle/>
          <a:p>
            <a:pPr marL="0" indent="0">
              <a:buNone/>
            </a:pPr>
            <a:r>
              <a:rPr lang="en-US" dirty="0"/>
              <a:t>                   </a:t>
            </a:r>
          </a:p>
          <a:p>
            <a:pPr lvl="0"/>
            <a:r>
              <a:rPr lang="en-US" dirty="0"/>
              <a:t>Introduction </a:t>
            </a:r>
            <a:endParaRPr lang="en-IN" dirty="0"/>
          </a:p>
          <a:p>
            <a:pPr lvl="0"/>
            <a:r>
              <a:rPr lang="en-US" dirty="0"/>
              <a:t>Objectives </a:t>
            </a:r>
          </a:p>
          <a:p>
            <a:pPr lvl="0"/>
            <a:r>
              <a:rPr lang="en-IN" dirty="0"/>
              <a:t>Algorithm </a:t>
            </a:r>
          </a:p>
          <a:p>
            <a:pPr lvl="0"/>
            <a:r>
              <a:rPr lang="en-IN" dirty="0"/>
              <a:t>Flowchart</a:t>
            </a:r>
          </a:p>
          <a:p>
            <a:pPr lvl="0"/>
            <a:r>
              <a:rPr lang="en-IN" dirty="0"/>
              <a:t>Modules</a:t>
            </a:r>
          </a:p>
          <a:p>
            <a:pPr lvl="0"/>
            <a:r>
              <a:rPr lang="en-IN" dirty="0"/>
              <a:t>Results and Discussion</a:t>
            </a:r>
          </a:p>
          <a:p>
            <a:pPr lvl="0"/>
            <a:r>
              <a:rPr lang="en-IN" dirty="0"/>
              <a:t>Snapshots of the result</a:t>
            </a:r>
          </a:p>
          <a:p>
            <a:pPr lvl="0"/>
            <a:r>
              <a:rPr lang="en-IN" dirty="0"/>
              <a:t>Sample Coding</a:t>
            </a:r>
          </a:p>
          <a:p>
            <a:pPr lvl="0"/>
            <a:r>
              <a:rPr lang="en-IN" dirty="0"/>
              <a:t>References</a:t>
            </a:r>
          </a:p>
          <a:p>
            <a:pPr marL="0" lvl="0" indent="0">
              <a:buNone/>
            </a:pPr>
            <a:endParaRPr lang="en-IN" dirty="0"/>
          </a:p>
          <a:p>
            <a:pPr lvl="0"/>
            <a:endParaRPr lang="en-IN"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56EF3FC5-A176-4F94-826C-363911495B0D}" type="datetime1">
              <a:rPr lang="en-US" smtClean="0"/>
              <a:t>2/3/2022</a:t>
            </a:fld>
            <a:endParaRPr lang="en-US" dirty="0"/>
          </a:p>
        </p:txBody>
      </p:sp>
      <p:sp>
        <p:nvSpPr>
          <p:cNvPr id="7" name="Slide Number Placeholder 6"/>
          <p:cNvSpPr>
            <a:spLocks noGrp="1"/>
          </p:cNvSpPr>
          <p:nvPr>
            <p:ph type="sldNum" sz="quarter" idx="12"/>
          </p:nvPr>
        </p:nvSpPr>
        <p:spPr/>
        <p:txBody>
          <a:bodyPr/>
          <a:lstStyle/>
          <a:p>
            <a:fld id="{4F7E9C80-C75B-4B75-A6C5-E58A18995148}" type="slidenum">
              <a:rPr lang="en-US" smtClean="0"/>
              <a:t>2</a:t>
            </a:fld>
            <a:endParaRPr lang="en-US"/>
          </a:p>
        </p:txBody>
      </p:sp>
    </p:spTree>
    <p:extLst>
      <p:ext uri="{BB962C8B-B14F-4D97-AF65-F5344CB8AC3E}">
        <p14:creationId xmlns:p14="http://schemas.microsoft.com/office/powerpoint/2010/main" val="2259821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9664" y="956945"/>
            <a:ext cx="8229600" cy="5654675"/>
          </a:xfrm>
        </p:spPr>
        <p:txBody>
          <a:bodyPr>
            <a:normAutofit lnSpcReduction="10000"/>
          </a:bodyPr>
          <a:lstStyle/>
          <a:p>
            <a:pPr marL="0" indent="0" algn="ctr">
              <a:buNone/>
            </a:pPr>
            <a:r>
              <a:rPr lang="en-US" sz="4800" b="1" dirty="0">
                <a:solidFill>
                  <a:srgbClr val="002060"/>
                </a:solidFill>
              </a:rPr>
              <a:t>Introduction</a:t>
            </a:r>
          </a:p>
          <a:p>
            <a:pPr marL="0" indent="0" algn="ctr">
              <a:buNone/>
            </a:pPr>
            <a:endParaRPr lang="en-US" sz="1300" b="1" dirty="0">
              <a:solidFill>
                <a:srgbClr val="002060"/>
              </a:solidFill>
            </a:endParaRPr>
          </a:p>
          <a:p>
            <a:pPr marL="0" indent="0" algn="just">
              <a:buNone/>
            </a:pPr>
            <a:r>
              <a:rPr lang="en-US" sz="1800" b="1" dirty="0">
                <a:solidFill>
                  <a:srgbClr val="002060"/>
                </a:solidFill>
              </a:rPr>
              <a:t>Examination cell otherwise known as exam cell is an innate part of any college management system. As we all are aware of the fact that examination is the vital and crucial issue in any engineering student’s life. Hence, management of this system requires a lot of effort. The basic challenge of an institution is to carry out result analysis from each and every corner of the students performance, track and resolve various students issues before and after examination and manage the whole of these operations in a flawless manner and deliver quality result oriented education.</a:t>
            </a:r>
          </a:p>
          <a:p>
            <a:pPr marL="0" indent="0" algn="just">
              <a:buNone/>
            </a:pPr>
            <a:r>
              <a:rPr lang="en-US" sz="1800" b="1" dirty="0">
                <a:solidFill>
                  <a:srgbClr val="002060"/>
                </a:solidFill>
              </a:rPr>
              <a:t> If we just glance on a day to day basis, there are most basic problems faced by an institution.</a:t>
            </a:r>
          </a:p>
          <a:p>
            <a:pPr marL="0" indent="0">
              <a:buNone/>
            </a:pPr>
            <a:r>
              <a:rPr lang="en-US" sz="1800" b="1" dirty="0">
                <a:solidFill>
                  <a:srgbClr val="002060"/>
                </a:solidFill>
              </a:rPr>
              <a:t> a) Operations are mostly carried out in administrative offices.</a:t>
            </a:r>
          </a:p>
          <a:p>
            <a:pPr marL="0" indent="0">
              <a:buNone/>
            </a:pPr>
            <a:r>
              <a:rPr lang="en-US" sz="1800" b="1" dirty="0">
                <a:solidFill>
                  <a:srgbClr val="002060"/>
                </a:solidFill>
              </a:rPr>
              <a:t> b) Procedures are highly administrative.</a:t>
            </a:r>
          </a:p>
          <a:p>
            <a:pPr marL="0" indent="0">
              <a:buNone/>
            </a:pPr>
            <a:r>
              <a:rPr lang="en-US" sz="1800" b="1" dirty="0">
                <a:solidFill>
                  <a:srgbClr val="002060"/>
                </a:solidFill>
              </a:rPr>
              <a:t> c) Information needs to be updated from time to time.</a:t>
            </a:r>
          </a:p>
          <a:p>
            <a:pPr marL="0" indent="0">
              <a:buNone/>
            </a:pPr>
            <a:r>
              <a:rPr lang="en-US" sz="1800" b="1" dirty="0">
                <a:solidFill>
                  <a:srgbClr val="002060"/>
                </a:solidFill>
              </a:rPr>
              <a:t> d) Information is inconsistent.</a:t>
            </a:r>
          </a:p>
          <a:p>
            <a:pPr marL="0" indent="0">
              <a:buNone/>
            </a:pPr>
            <a:r>
              <a:rPr lang="en-US" sz="1800" b="1" dirty="0">
                <a:solidFill>
                  <a:srgbClr val="002060"/>
                </a:solidFill>
              </a:rPr>
              <a:t> e) Functionality is divided between certain organized units. </a:t>
            </a:r>
          </a:p>
          <a:p>
            <a:pPr marL="0" indent="0">
              <a:buNone/>
            </a:pPr>
            <a:r>
              <a:rPr lang="en-US" sz="1800" b="1" dirty="0">
                <a:solidFill>
                  <a:srgbClr val="002060"/>
                </a:solidFill>
              </a:rPr>
              <a:t>So to curb all these problems result analysis automation is used. This reduces much paper work and burden of storage.</a:t>
            </a:r>
          </a:p>
          <a:p>
            <a:pPr marL="0" indent="0" algn="ctr">
              <a:buNone/>
            </a:pPr>
            <a:endParaRPr lang="en-US" sz="4800" b="1" dirty="0">
              <a:solidFill>
                <a:srgbClr val="002060"/>
              </a:solidFill>
            </a:endParaRPr>
          </a:p>
          <a:p>
            <a:pPr marL="0" indent="0" algn="ctr">
              <a:buNone/>
            </a:pPr>
            <a:endParaRPr lang="en-US" sz="2000" b="1" dirty="0">
              <a:solidFill>
                <a:srgbClr val="002060"/>
              </a:solidFill>
            </a:endParaRPr>
          </a:p>
        </p:txBody>
      </p:sp>
      <p:pic>
        <p:nvPicPr>
          <p:cNvPr id="4" name="image2.jpeg"/>
          <p:cNvPicPr/>
          <p:nvPr/>
        </p:nvPicPr>
        <p:blipFill>
          <a:blip r:embed="rId3"/>
          <a:srcRect/>
          <a:stretch>
            <a:fillRect/>
          </a:stretch>
        </p:blipFill>
        <p:spPr bwMode="auto">
          <a:xfrm>
            <a:off x="381000" y="457200"/>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0F6A0F44-706E-4D20-954F-D817FAFB9FF6}" type="datetime1">
              <a:rPr lang="en-US" smtClean="0"/>
              <a:t>2/3/2022</a:t>
            </a:fld>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3</a:t>
            </a:fld>
            <a:endParaRPr lang="en-US"/>
          </a:p>
        </p:txBody>
      </p:sp>
    </p:spTree>
    <p:extLst>
      <p:ext uri="{BB962C8B-B14F-4D97-AF65-F5344CB8AC3E}">
        <p14:creationId xmlns:p14="http://schemas.microsoft.com/office/powerpoint/2010/main" val="2748292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2216"/>
            <a:ext cx="8229600" cy="4913948"/>
          </a:xfrm>
        </p:spPr>
        <p:txBody>
          <a:bodyPr>
            <a:normAutofit/>
          </a:bodyPr>
          <a:lstStyle/>
          <a:p>
            <a:pPr marL="0" indent="0" algn="ctr">
              <a:buNone/>
            </a:pPr>
            <a:r>
              <a:rPr lang="en-US" sz="4800" b="1" dirty="0">
                <a:solidFill>
                  <a:srgbClr val="002060"/>
                </a:solidFill>
              </a:rPr>
              <a:t>Objectives</a:t>
            </a:r>
          </a:p>
          <a:p>
            <a:pPr marL="0" indent="0" algn="ctr">
              <a:buNone/>
            </a:pPr>
            <a:endParaRPr lang="en-US" sz="1400" b="1" dirty="0">
              <a:solidFill>
                <a:srgbClr val="002060"/>
              </a:solidFill>
            </a:endParaRPr>
          </a:p>
          <a:p>
            <a:r>
              <a:rPr lang="en-US" sz="2000" b="1" dirty="0">
                <a:solidFill>
                  <a:srgbClr val="002060"/>
                </a:solidFill>
              </a:rPr>
              <a:t>Replace Manual Processing System With Automated one</a:t>
            </a:r>
          </a:p>
          <a:p>
            <a:r>
              <a:rPr lang="en-US" sz="2000" b="1" dirty="0">
                <a:solidFill>
                  <a:srgbClr val="002060"/>
                </a:solidFill>
              </a:rPr>
              <a:t>Result Of The Student Will Be Generated Automatically</a:t>
            </a:r>
          </a:p>
          <a:p>
            <a:r>
              <a:rPr lang="en-US" sz="2000" b="1" dirty="0">
                <a:solidFill>
                  <a:srgbClr val="002060"/>
                </a:solidFill>
              </a:rPr>
              <a:t>The System Represents Students By The Student ID And The Name</a:t>
            </a:r>
          </a:p>
          <a:p>
            <a:r>
              <a:rPr lang="en-US" sz="2000" b="1" dirty="0">
                <a:solidFill>
                  <a:srgbClr val="002060"/>
                </a:solidFill>
              </a:rPr>
              <a:t>The Student Information And The Specification Are Given By This Report Automation Has To Be Done Based On Their Result</a:t>
            </a:r>
          </a:p>
          <a:p>
            <a:r>
              <a:rPr lang="en-US" sz="2000" b="1" dirty="0">
                <a:solidFill>
                  <a:srgbClr val="002060"/>
                </a:solidFill>
              </a:rPr>
              <a:t>Reduces The Chances Of Malpractices Associated In A Manual System</a:t>
            </a:r>
          </a:p>
          <a:p>
            <a:r>
              <a:rPr lang="en-US" sz="2000" b="1" dirty="0">
                <a:solidFill>
                  <a:srgbClr val="002060"/>
                </a:solidFill>
              </a:rPr>
              <a:t>Reduces The Workload Involved In Processing</a:t>
            </a:r>
          </a:p>
          <a:p>
            <a:r>
              <a:rPr lang="en-US" sz="2000" b="1" dirty="0">
                <a:solidFill>
                  <a:srgbClr val="002060"/>
                </a:solidFill>
              </a:rPr>
              <a:t>High Performance Is Ensured Using This Result Analysis Automation</a:t>
            </a:r>
          </a:p>
        </p:txBody>
      </p:sp>
      <p:pic>
        <p:nvPicPr>
          <p:cNvPr id="4" name="image2.jpeg"/>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0F6A0F44-706E-4D20-954F-D817FAFB9FF6}" type="datetime1">
              <a:rPr lang="en-US" smtClean="0"/>
              <a:t>2/3/2022</a:t>
            </a:fld>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4</a:t>
            </a:fld>
            <a:endParaRPr lang="en-US"/>
          </a:p>
        </p:txBody>
      </p:sp>
    </p:spTree>
    <p:extLst>
      <p:ext uri="{BB962C8B-B14F-4D97-AF65-F5344CB8AC3E}">
        <p14:creationId xmlns:p14="http://schemas.microsoft.com/office/powerpoint/2010/main" val="3251805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9048"/>
            <a:ext cx="8229600" cy="4525963"/>
          </a:xfrm>
        </p:spPr>
        <p:txBody>
          <a:bodyPr>
            <a:noAutofit/>
          </a:bodyPr>
          <a:lstStyle/>
          <a:p>
            <a:pPr marL="0" indent="0">
              <a:buNone/>
            </a:pPr>
            <a:r>
              <a:rPr lang="en-US" sz="1800" b="0" i="0" u="none" strike="noStrike" baseline="0" dirty="0">
                <a:solidFill>
                  <a:srgbClr val="000000"/>
                </a:solidFill>
                <a:latin typeface="Calibri" panose="020F0502020204030204" pitchFamily="34" charset="0"/>
              </a:rPr>
              <a:t>Step 1 - START </a:t>
            </a:r>
          </a:p>
          <a:p>
            <a:pPr marL="0" indent="0">
              <a:buNone/>
            </a:pPr>
            <a:r>
              <a:rPr lang="en-US" sz="1800" b="0" i="0" u="none" strike="noStrike" baseline="0" dirty="0">
                <a:solidFill>
                  <a:srgbClr val="000000"/>
                </a:solidFill>
                <a:latin typeface="Calibri" panose="020F0502020204030204" pitchFamily="34" charset="0"/>
              </a:rPr>
              <a:t>Step 2 - Define Struct student </a:t>
            </a:r>
          </a:p>
          <a:p>
            <a:pPr marL="0" indent="0">
              <a:buNone/>
            </a:pPr>
            <a:r>
              <a:rPr lang="en-US" sz="1800" b="0" i="0" u="none" strike="noStrike" baseline="0" dirty="0">
                <a:solidFill>
                  <a:srgbClr val="000000"/>
                </a:solidFill>
                <a:latin typeface="Calibri" panose="020F0502020204030204" pitchFamily="34" charset="0"/>
              </a:rPr>
              <a:t>	declare variables </a:t>
            </a:r>
            <a:r>
              <a:rPr lang="en-US" sz="1800" b="0" i="0" u="none" strike="noStrike" baseline="0" dirty="0" err="1">
                <a:solidFill>
                  <a:srgbClr val="000000"/>
                </a:solidFill>
                <a:latin typeface="Calibri" panose="020F0502020204030204" pitchFamily="34" charset="0"/>
              </a:rPr>
              <a:t>firstName</a:t>
            </a:r>
            <a:r>
              <a:rPr lang="en-US" sz="1800" b="0" i="0" u="none" strike="noStrike" baseline="0" dirty="0">
                <a:solidFill>
                  <a:srgbClr val="000000"/>
                </a:solidFill>
                <a:latin typeface="Calibri" panose="020F0502020204030204" pitchFamily="34" charset="0"/>
              </a:rPr>
              <a:t>, roll, marks </a:t>
            </a:r>
          </a:p>
          <a:p>
            <a:pPr marL="0" indent="0">
              <a:buNone/>
            </a:pPr>
            <a:r>
              <a:rPr lang="en-US" sz="1800" b="0" i="0" u="none" strike="noStrike" baseline="0" dirty="0">
                <a:solidFill>
                  <a:srgbClr val="000000"/>
                </a:solidFill>
                <a:latin typeface="Calibri" panose="020F0502020204030204" pitchFamily="34" charset="0"/>
              </a:rPr>
              <a:t>Step 3 - Create struct variable s </a:t>
            </a:r>
          </a:p>
          <a:p>
            <a:pPr marL="0" indent="0">
              <a:buNone/>
            </a:pPr>
            <a:r>
              <a:rPr lang="pt-BR" sz="1800" b="0" i="0" u="none" strike="noStrike" baseline="0" dirty="0">
                <a:solidFill>
                  <a:srgbClr val="000000"/>
                </a:solidFill>
                <a:latin typeface="Calibri" panose="020F0502020204030204" pitchFamily="34" charset="0"/>
              </a:rPr>
              <a:t>Step 4 - declare n, i, j, num </a:t>
            </a:r>
          </a:p>
          <a:p>
            <a:pPr marL="0" indent="0">
              <a:buNone/>
            </a:pPr>
            <a:r>
              <a:rPr lang="en-US" sz="1800" b="0" i="0" u="none" strike="noStrike" baseline="0" dirty="0">
                <a:solidFill>
                  <a:srgbClr val="000000"/>
                </a:solidFill>
                <a:latin typeface="Calibri" panose="020F0502020204030204" pitchFamily="34" charset="0"/>
              </a:rPr>
              <a:t>Step 5 - get value of n </a:t>
            </a:r>
          </a:p>
          <a:p>
            <a:pPr marL="0" indent="0">
              <a:buNone/>
            </a:pPr>
            <a:r>
              <a:rPr lang="en-US" sz="1800" b="0" i="0" u="none" strike="noStrike" baseline="0" dirty="0">
                <a:solidFill>
                  <a:srgbClr val="000000"/>
                </a:solidFill>
                <a:latin typeface="Calibri" panose="020F0502020204030204" pitchFamily="34" charset="0"/>
              </a:rPr>
              <a:t>Step 6 - for </a:t>
            </a:r>
            <a:r>
              <a:rPr lang="en-US" sz="1800" b="0" i="0" u="none" strike="noStrike" baseline="0" dirty="0" err="1">
                <a:solidFill>
                  <a:srgbClr val="000000"/>
                </a:solidFill>
                <a:latin typeface="Calibri" panose="020F0502020204030204" pitchFamily="34" charset="0"/>
              </a:rPr>
              <a:t>i</a:t>
            </a:r>
            <a:r>
              <a:rPr lang="en-US" sz="1800" b="0" i="0" u="none" strike="noStrike" baseline="0" dirty="0">
                <a:solidFill>
                  <a:srgbClr val="000000"/>
                </a:solidFill>
                <a:latin typeface="Calibri" panose="020F0502020204030204" pitchFamily="34" charset="0"/>
              </a:rPr>
              <a:t> in range(1,n) </a:t>
            </a:r>
          </a:p>
          <a:p>
            <a:pPr marL="0" indent="0">
              <a:buNone/>
            </a:pPr>
            <a:r>
              <a:rPr lang="en-US" sz="1800" b="0" i="0" u="none" strike="noStrike" baseline="0" dirty="0">
                <a:solidFill>
                  <a:srgbClr val="000000"/>
                </a:solidFill>
                <a:latin typeface="Calibri" panose="020F0502020204030204" pitchFamily="34" charset="0"/>
              </a:rPr>
              <a:t>	store i+1 value in s[</a:t>
            </a:r>
            <a:r>
              <a:rPr lang="en-US" sz="1800" b="0" i="0" u="none" strike="noStrike" baseline="0" dirty="0" err="1">
                <a:solidFill>
                  <a:srgbClr val="000000"/>
                </a:solidFill>
                <a:latin typeface="Calibri" panose="020F0502020204030204" pitchFamily="34" charset="0"/>
              </a:rPr>
              <a:t>i</a:t>
            </a:r>
            <a:r>
              <a:rPr lang="en-US" sz="1800" b="0" i="0" u="none" strike="noStrike" baseline="0" dirty="0">
                <a:solidFill>
                  <a:srgbClr val="000000"/>
                </a:solidFill>
                <a:latin typeface="Calibri" panose="020F0502020204030204" pitchFamily="34" charset="0"/>
              </a:rPr>
              <a:t>].roll </a:t>
            </a:r>
            <a:r>
              <a:rPr lang="en-US" sz="1800" b="0" i="0" u="none" strike="noStrike" baseline="0" dirty="0" err="1">
                <a:solidFill>
                  <a:srgbClr val="000000"/>
                </a:solidFill>
                <a:latin typeface="Calibri" panose="020F0502020204030204" pitchFamily="34" charset="0"/>
              </a:rPr>
              <a:t>vaiable</a:t>
            </a:r>
            <a:r>
              <a:rPr lang="en-US" sz="1800" b="0" i="0" u="none" strike="noStrike" baseline="0" dirty="0">
                <a:solidFill>
                  <a:srgbClr val="000000"/>
                </a:solidFill>
                <a:latin typeface="Calibri" panose="020F0502020204030204" pitchFamily="34" charset="0"/>
              </a:rPr>
              <a:t> </a:t>
            </a:r>
          </a:p>
          <a:p>
            <a:pPr marL="0" indent="0">
              <a:buNone/>
            </a:pPr>
            <a:r>
              <a:rPr lang="en-US" sz="1800" b="0" i="0" u="none" strike="noStrike" baseline="0" dirty="0">
                <a:solidFill>
                  <a:srgbClr val="000000"/>
                </a:solidFill>
                <a:latin typeface="Calibri" panose="020F0502020204030204" pitchFamily="34" charset="0"/>
              </a:rPr>
              <a:t>	get and store the first name in s[</a:t>
            </a:r>
            <a:r>
              <a:rPr lang="en-US" sz="1800" b="0" i="0" u="none" strike="noStrike" baseline="0" dirty="0" err="1">
                <a:solidFill>
                  <a:srgbClr val="000000"/>
                </a:solidFill>
                <a:latin typeface="Calibri" panose="020F0502020204030204" pitchFamily="34" charset="0"/>
              </a:rPr>
              <a:t>i</a:t>
            </a:r>
            <a:r>
              <a:rPr lang="en-US" sz="1800" b="0" i="0" u="none" strike="noStrike" baseline="0" dirty="0">
                <a:solidFill>
                  <a:srgbClr val="000000"/>
                </a:solidFill>
                <a:latin typeface="Calibri" panose="020F0502020204030204" pitchFamily="34" charset="0"/>
              </a:rPr>
              <a:t>].</a:t>
            </a:r>
            <a:r>
              <a:rPr lang="en-US" sz="1800" b="0" i="0" u="none" strike="noStrike" baseline="0" dirty="0" err="1">
                <a:solidFill>
                  <a:srgbClr val="000000"/>
                </a:solidFill>
                <a:latin typeface="Calibri" panose="020F0502020204030204" pitchFamily="34" charset="0"/>
              </a:rPr>
              <a:t>firstName</a:t>
            </a:r>
            <a:r>
              <a:rPr lang="en-US" sz="1800" b="0" i="0" u="none" strike="noStrike" baseline="0" dirty="0">
                <a:solidFill>
                  <a:srgbClr val="000000"/>
                </a:solidFill>
                <a:latin typeface="Calibri" panose="020F0502020204030204" pitchFamily="34" charset="0"/>
              </a:rPr>
              <a:t> variable </a:t>
            </a:r>
          </a:p>
          <a:p>
            <a:pPr marL="0" indent="0">
              <a:buNone/>
            </a:pPr>
            <a:r>
              <a:rPr lang="en-US" sz="1800" b="0" i="0" u="none" strike="noStrike" baseline="0" dirty="0">
                <a:solidFill>
                  <a:srgbClr val="000000"/>
                </a:solidFill>
                <a:latin typeface="Calibri" panose="020F0502020204030204" pitchFamily="34" charset="0"/>
              </a:rPr>
              <a:t>	get and store the marks in s[</a:t>
            </a:r>
            <a:r>
              <a:rPr lang="en-US" sz="1800" b="0" i="0" u="none" strike="noStrike" baseline="0" dirty="0" err="1">
                <a:solidFill>
                  <a:srgbClr val="000000"/>
                </a:solidFill>
                <a:latin typeface="Calibri" panose="020F0502020204030204" pitchFamily="34" charset="0"/>
              </a:rPr>
              <a:t>i</a:t>
            </a:r>
            <a:r>
              <a:rPr lang="en-US" sz="1800" b="0" i="0" u="none" strike="noStrike" baseline="0" dirty="0">
                <a:solidFill>
                  <a:srgbClr val="000000"/>
                </a:solidFill>
                <a:latin typeface="Calibri" panose="020F0502020204030204" pitchFamily="34" charset="0"/>
              </a:rPr>
              <a:t>].marks variable </a:t>
            </a:r>
          </a:p>
          <a:p>
            <a:pPr marL="0" indent="0">
              <a:buNone/>
            </a:pPr>
            <a:r>
              <a:rPr lang="en-US" sz="1800" dirty="0">
                <a:solidFill>
                  <a:srgbClr val="000000"/>
                </a:solidFill>
                <a:latin typeface="Calibri" panose="020F0502020204030204" pitchFamily="34" charset="0"/>
              </a:rPr>
              <a:t>               </a:t>
            </a:r>
            <a:r>
              <a:rPr lang="en-US" sz="1800" b="0" i="0" u="none" strike="noStrike" baseline="0" dirty="0">
                <a:solidFill>
                  <a:srgbClr val="000000"/>
                </a:solidFill>
                <a:latin typeface="Calibri" panose="020F0502020204030204" pitchFamily="34" charset="0"/>
              </a:rPr>
              <a:t>end loop </a:t>
            </a:r>
          </a:p>
          <a:p>
            <a:pPr marL="0" indent="0">
              <a:buNone/>
            </a:pPr>
            <a:r>
              <a:rPr lang="en-US" sz="1800" b="0" i="0" u="none" strike="noStrike" baseline="0" dirty="0">
                <a:solidFill>
                  <a:srgbClr val="000000"/>
                </a:solidFill>
                <a:latin typeface="Calibri" panose="020F0502020204030204" pitchFamily="34" charset="0"/>
              </a:rPr>
              <a:t>Step 7 - declare a variable choice </a:t>
            </a:r>
          </a:p>
          <a:p>
            <a:pPr marL="0" indent="0">
              <a:buNone/>
            </a:pPr>
            <a:r>
              <a:rPr lang="en-US" sz="1800" b="0" i="0" u="none" strike="noStrike" baseline="0" dirty="0">
                <a:solidFill>
                  <a:srgbClr val="000000"/>
                </a:solidFill>
                <a:latin typeface="Calibri" panose="020F0502020204030204" pitchFamily="34" charset="0"/>
              </a:rPr>
              <a:t>Step 8 - print the choice options </a:t>
            </a:r>
          </a:p>
          <a:p>
            <a:pPr marL="0" indent="0">
              <a:buNone/>
            </a:pPr>
            <a:r>
              <a:rPr lang="en-US" sz="1800" b="0" i="0" u="none" strike="noStrike" baseline="0" dirty="0">
                <a:solidFill>
                  <a:srgbClr val="000000"/>
                </a:solidFill>
                <a:latin typeface="Calibri" panose="020F0502020204030204" pitchFamily="34" charset="0"/>
              </a:rPr>
              <a:t>Step 9 - get the value of choice </a:t>
            </a:r>
          </a:p>
          <a:p>
            <a:pPr marL="0" indent="0" algn="ctr">
              <a:buNone/>
            </a:pPr>
            <a:endParaRPr lang="en-US" sz="1800" b="1" dirty="0">
              <a:solidFill>
                <a:srgbClr val="002060"/>
              </a:solidFill>
            </a:endParaRPr>
          </a:p>
        </p:txBody>
      </p:sp>
      <p:pic>
        <p:nvPicPr>
          <p:cNvPr id="4" name="image2.jpeg"/>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0F6A0F44-706E-4D20-954F-D817FAFB9FF6}" type="datetime1">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5</a:t>
            </a:fld>
            <a:endParaRPr lang="en-US" dirty="0"/>
          </a:p>
        </p:txBody>
      </p:sp>
      <p:sp>
        <p:nvSpPr>
          <p:cNvPr id="2" name="TextBox 1">
            <a:extLst>
              <a:ext uri="{FF2B5EF4-FFF2-40B4-BE49-F238E27FC236}">
                <a16:creationId xmlns:a16="http://schemas.microsoft.com/office/drawing/2014/main" id="{E29D2CF4-4D6C-45AF-BF9C-D2F19E0C8D27}"/>
              </a:ext>
            </a:extLst>
          </p:cNvPr>
          <p:cNvSpPr txBox="1"/>
          <p:nvPr/>
        </p:nvSpPr>
        <p:spPr>
          <a:xfrm>
            <a:off x="3786627" y="261096"/>
            <a:ext cx="2738635" cy="830997"/>
          </a:xfrm>
          <a:prstGeom prst="rect">
            <a:avLst/>
          </a:prstGeom>
          <a:noFill/>
        </p:spPr>
        <p:txBody>
          <a:bodyPr wrap="none" rtlCol="0">
            <a:spAutoFit/>
          </a:bodyPr>
          <a:lstStyle/>
          <a:p>
            <a:r>
              <a:rPr lang="en-US" sz="4800" b="1" dirty="0">
                <a:solidFill>
                  <a:srgbClr val="002060"/>
                </a:solidFill>
              </a:rPr>
              <a:t>Algorithm</a:t>
            </a:r>
            <a:endParaRPr lang="en-US" sz="4800" dirty="0"/>
          </a:p>
        </p:txBody>
      </p:sp>
    </p:spTree>
    <p:extLst>
      <p:ext uri="{BB962C8B-B14F-4D97-AF65-F5344CB8AC3E}">
        <p14:creationId xmlns:p14="http://schemas.microsoft.com/office/powerpoint/2010/main" val="619073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en-US" sz="1800" b="0" i="0" u="none" strike="noStrike" baseline="0" dirty="0">
                <a:solidFill>
                  <a:srgbClr val="000000"/>
                </a:solidFill>
                <a:latin typeface="Calibri" panose="020F0502020204030204" pitchFamily="34" charset="0"/>
              </a:rPr>
              <a:t>Step 10 - switch case with choice input </a:t>
            </a:r>
          </a:p>
          <a:p>
            <a:pPr marL="0" indent="0">
              <a:buNone/>
            </a:pPr>
            <a:r>
              <a:rPr lang="en-US" sz="1800" dirty="0">
                <a:solidFill>
                  <a:srgbClr val="000000"/>
                </a:solidFill>
                <a:latin typeface="Calibri" panose="020F0502020204030204" pitchFamily="34" charset="0"/>
              </a:rPr>
              <a:t>	  </a:t>
            </a:r>
            <a:r>
              <a:rPr lang="en-US" sz="1800" b="0" i="0" u="none" strike="noStrike" baseline="0" dirty="0">
                <a:solidFill>
                  <a:srgbClr val="000000"/>
                </a:solidFill>
                <a:latin typeface="Calibri" panose="020F0502020204030204" pitchFamily="34" charset="0"/>
              </a:rPr>
              <a:t>First case for displaying information </a:t>
            </a:r>
          </a:p>
          <a:p>
            <a:pPr marL="0" indent="0">
              <a:buNone/>
            </a:pPr>
            <a:r>
              <a:rPr lang="en-US" sz="1800" b="0" i="0" u="none" strike="noStrike" baseline="0" dirty="0">
                <a:solidFill>
                  <a:srgbClr val="000000"/>
                </a:solidFill>
                <a:latin typeface="Calibri" panose="020F0502020204030204" pitchFamily="34" charset="0"/>
              </a:rPr>
              <a:t>		for </a:t>
            </a:r>
            <a:r>
              <a:rPr lang="en-US" sz="1800" b="0" i="0" u="none" strike="noStrike" baseline="0" dirty="0" err="1">
                <a:solidFill>
                  <a:srgbClr val="000000"/>
                </a:solidFill>
                <a:latin typeface="Calibri" panose="020F0502020204030204" pitchFamily="34" charset="0"/>
              </a:rPr>
              <a:t>i</a:t>
            </a:r>
            <a:r>
              <a:rPr lang="en-US" sz="1800" b="0" i="0" u="none" strike="noStrike" baseline="0" dirty="0">
                <a:solidFill>
                  <a:srgbClr val="000000"/>
                </a:solidFill>
                <a:latin typeface="Calibri" panose="020F0502020204030204" pitchFamily="34" charset="0"/>
              </a:rPr>
              <a:t> in range (1,n) </a:t>
            </a:r>
          </a:p>
          <a:p>
            <a:pPr marL="0" indent="0">
              <a:buNone/>
            </a:pPr>
            <a:r>
              <a:rPr lang="en-US" sz="1800" b="0" i="0" u="none" strike="noStrike" baseline="0" dirty="0">
                <a:solidFill>
                  <a:srgbClr val="000000"/>
                </a:solidFill>
                <a:latin typeface="Calibri" panose="020F0502020204030204" pitchFamily="34" charset="0"/>
              </a:rPr>
              <a:t>		   print the roll number, first name, marks </a:t>
            </a:r>
          </a:p>
          <a:p>
            <a:pPr marL="0" indent="0">
              <a:buNone/>
            </a:pPr>
            <a:r>
              <a:rPr lang="en-US" sz="1800" b="0" i="0" u="none" strike="noStrike" baseline="0" dirty="0">
                <a:solidFill>
                  <a:srgbClr val="000000"/>
                </a:solidFill>
                <a:latin typeface="Calibri" panose="020F0502020204030204" pitchFamily="34" charset="0"/>
              </a:rPr>
              <a:t>	  Second case for displaying percentage </a:t>
            </a:r>
          </a:p>
          <a:p>
            <a:pPr marL="0" indent="0">
              <a:buNone/>
            </a:pPr>
            <a:r>
              <a:rPr lang="en-US" sz="1800" b="0" i="0" u="none" strike="noStrike" baseline="0" dirty="0">
                <a:solidFill>
                  <a:srgbClr val="000000"/>
                </a:solidFill>
                <a:latin typeface="Calibri" panose="020F0502020204030204" pitchFamily="34" charset="0"/>
              </a:rPr>
              <a:t>		get the value of roll number </a:t>
            </a:r>
          </a:p>
          <a:p>
            <a:pPr marL="0" indent="0">
              <a:buNone/>
            </a:pPr>
            <a:r>
              <a:rPr lang="en-US" sz="1800" b="0" i="0" u="none" strike="noStrike" baseline="0" dirty="0">
                <a:solidFill>
                  <a:srgbClr val="000000"/>
                </a:solidFill>
                <a:latin typeface="Calibri" panose="020F0502020204030204" pitchFamily="34" charset="0"/>
              </a:rPr>
              <a:t>		get the marks from struct and store in num variable </a:t>
            </a:r>
          </a:p>
          <a:p>
            <a:pPr marL="0" indent="0">
              <a:buNone/>
            </a:pPr>
            <a:r>
              <a:rPr lang="en-US" sz="1800" b="0" i="0" u="none" strike="noStrike" baseline="0" dirty="0">
                <a:solidFill>
                  <a:srgbClr val="000000"/>
                </a:solidFill>
                <a:latin typeface="Calibri" panose="020F0502020204030204" pitchFamily="34" charset="0"/>
              </a:rPr>
              <a:t>		Calculate percentage by (num/500)*100 and store in per variable </a:t>
            </a:r>
          </a:p>
          <a:p>
            <a:pPr marL="0" indent="0">
              <a:buNone/>
            </a:pPr>
            <a:r>
              <a:rPr lang="en-US" sz="1800" b="0" i="0" u="none" strike="noStrike" baseline="0" dirty="0">
                <a:solidFill>
                  <a:srgbClr val="000000"/>
                </a:solidFill>
                <a:latin typeface="Calibri" panose="020F0502020204030204" pitchFamily="34" charset="0"/>
              </a:rPr>
              <a:t>		display the percentage </a:t>
            </a:r>
          </a:p>
          <a:p>
            <a:pPr marL="0" indent="0">
              <a:buNone/>
            </a:pPr>
            <a:r>
              <a:rPr lang="en-US" sz="1800" b="0" i="0" u="none" strike="noStrike" baseline="0" dirty="0">
                <a:solidFill>
                  <a:srgbClr val="000000"/>
                </a:solidFill>
                <a:latin typeface="Calibri" panose="020F0502020204030204" pitchFamily="34" charset="0"/>
              </a:rPr>
              <a:t>	  Third Case for displaying Remarks </a:t>
            </a:r>
          </a:p>
          <a:p>
            <a:pPr marL="0" indent="0">
              <a:buNone/>
            </a:pPr>
            <a:r>
              <a:rPr lang="en-US" sz="1800" b="0" i="0" u="none" strike="noStrike" baseline="0" dirty="0">
                <a:solidFill>
                  <a:srgbClr val="000000"/>
                </a:solidFill>
                <a:latin typeface="Calibri" panose="020F0502020204030204" pitchFamily="34" charset="0"/>
              </a:rPr>
              <a:t>		get the value of roll number </a:t>
            </a:r>
          </a:p>
          <a:p>
            <a:pPr marL="0" indent="0">
              <a:buNone/>
            </a:pPr>
            <a:r>
              <a:rPr lang="en-US" sz="1800" b="0" i="0" u="none" strike="noStrike" baseline="0" dirty="0">
                <a:solidFill>
                  <a:srgbClr val="000000"/>
                </a:solidFill>
                <a:latin typeface="Calibri" panose="020F0502020204030204" pitchFamily="34" charset="0"/>
              </a:rPr>
              <a:t>		calculate Remarks </a:t>
            </a:r>
          </a:p>
          <a:p>
            <a:pPr marL="0" indent="0">
              <a:buNone/>
            </a:pPr>
            <a:r>
              <a:rPr lang="en-US" sz="1800" b="0" i="0" u="none" strike="noStrike" baseline="0" dirty="0">
                <a:solidFill>
                  <a:srgbClr val="000000"/>
                </a:solidFill>
                <a:latin typeface="Calibri" panose="020F0502020204030204" pitchFamily="34" charset="0"/>
              </a:rPr>
              <a:t>		if marks&gt;=450 and marks&lt;500 </a:t>
            </a:r>
          </a:p>
          <a:p>
            <a:pPr marL="0" indent="0">
              <a:buNone/>
            </a:pPr>
            <a:r>
              <a:rPr lang="en-US" sz="1800" b="0" i="0" u="none" strike="noStrike" baseline="0" dirty="0">
                <a:solidFill>
                  <a:srgbClr val="000000"/>
                </a:solidFill>
                <a:latin typeface="Calibri" panose="020F0502020204030204" pitchFamily="34" charset="0"/>
              </a:rPr>
              <a:t>		  print Outstanding </a:t>
            </a:r>
          </a:p>
          <a:p>
            <a:pPr marL="0" indent="0">
              <a:buNone/>
            </a:pPr>
            <a:endParaRPr lang="en-US" sz="1800" b="0" i="0" u="none" strike="noStrike" baseline="0" dirty="0">
              <a:solidFill>
                <a:srgbClr val="000000"/>
              </a:solidFill>
              <a:latin typeface="Calibri" panose="020F0502020204030204" pitchFamily="34" charset="0"/>
            </a:endParaRPr>
          </a:p>
          <a:p>
            <a:pPr marL="0" indent="0" algn="ctr">
              <a:buNone/>
            </a:pPr>
            <a:endParaRPr lang="en-US" sz="1800" b="1" dirty="0">
              <a:solidFill>
                <a:srgbClr val="002060"/>
              </a:solidFill>
            </a:endParaRPr>
          </a:p>
        </p:txBody>
      </p:sp>
      <p:pic>
        <p:nvPicPr>
          <p:cNvPr id="4" name="image2.jpeg"/>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0F6A0F44-706E-4D20-954F-D817FAFB9FF6}" type="datetime1">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6</a:t>
            </a:fld>
            <a:endParaRPr lang="en-US"/>
          </a:p>
        </p:txBody>
      </p:sp>
      <p:sp>
        <p:nvSpPr>
          <p:cNvPr id="2" name="TextBox 1">
            <a:extLst>
              <a:ext uri="{FF2B5EF4-FFF2-40B4-BE49-F238E27FC236}">
                <a16:creationId xmlns:a16="http://schemas.microsoft.com/office/drawing/2014/main" id="{E29D2CF4-4D6C-45AF-BF9C-D2F19E0C8D27}"/>
              </a:ext>
            </a:extLst>
          </p:cNvPr>
          <p:cNvSpPr txBox="1"/>
          <p:nvPr/>
        </p:nvSpPr>
        <p:spPr>
          <a:xfrm>
            <a:off x="3786627" y="261096"/>
            <a:ext cx="2738635" cy="830997"/>
          </a:xfrm>
          <a:prstGeom prst="rect">
            <a:avLst/>
          </a:prstGeom>
          <a:noFill/>
        </p:spPr>
        <p:txBody>
          <a:bodyPr wrap="none" rtlCol="0">
            <a:spAutoFit/>
          </a:bodyPr>
          <a:lstStyle/>
          <a:p>
            <a:r>
              <a:rPr lang="en-US" sz="4800" b="1" dirty="0">
                <a:solidFill>
                  <a:srgbClr val="002060"/>
                </a:solidFill>
              </a:rPr>
              <a:t>Algorithm</a:t>
            </a:r>
            <a:endParaRPr lang="en-US" sz="4800" dirty="0"/>
          </a:p>
        </p:txBody>
      </p:sp>
    </p:spTree>
    <p:extLst>
      <p:ext uri="{BB962C8B-B14F-4D97-AF65-F5344CB8AC3E}">
        <p14:creationId xmlns:p14="http://schemas.microsoft.com/office/powerpoint/2010/main" val="1724377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en-US" sz="1800" b="0" i="0" u="none" strike="noStrike" baseline="0" dirty="0">
                <a:solidFill>
                  <a:srgbClr val="000000"/>
                </a:solidFill>
                <a:latin typeface="Calibri" panose="020F0502020204030204" pitchFamily="34" charset="0"/>
              </a:rPr>
              <a:t>		else if marks&gt;=400 and marks&lt;450 </a:t>
            </a:r>
          </a:p>
          <a:p>
            <a:pPr marL="0" indent="0">
              <a:buNone/>
            </a:pPr>
            <a:r>
              <a:rPr lang="en-US" sz="1800" b="0" i="0" u="none" strike="noStrike" baseline="0" dirty="0">
                <a:solidFill>
                  <a:srgbClr val="000000"/>
                </a:solidFill>
                <a:latin typeface="Calibri" panose="020F0502020204030204" pitchFamily="34" charset="0"/>
              </a:rPr>
              <a:t>		   print Very Good </a:t>
            </a:r>
          </a:p>
          <a:p>
            <a:pPr marL="0" indent="0">
              <a:buNone/>
            </a:pPr>
            <a:r>
              <a:rPr lang="en-US" sz="1800" b="0" i="0" u="none" strike="noStrike" baseline="0" dirty="0">
                <a:solidFill>
                  <a:srgbClr val="000000"/>
                </a:solidFill>
                <a:latin typeface="Calibri" panose="020F0502020204030204" pitchFamily="34" charset="0"/>
              </a:rPr>
              <a:t>		else if marks&gt;=350 and marks&lt;400 </a:t>
            </a:r>
          </a:p>
          <a:p>
            <a:pPr marL="0" indent="0">
              <a:buNone/>
            </a:pPr>
            <a:r>
              <a:rPr lang="en-US" sz="1800" b="0" i="0" u="none" strike="noStrike" baseline="0" dirty="0">
                <a:solidFill>
                  <a:srgbClr val="000000"/>
                </a:solidFill>
                <a:latin typeface="Calibri" panose="020F0502020204030204" pitchFamily="34" charset="0"/>
              </a:rPr>
              <a:t>		   print Good </a:t>
            </a:r>
          </a:p>
          <a:p>
            <a:pPr marL="0" indent="0">
              <a:buNone/>
            </a:pPr>
            <a:r>
              <a:rPr lang="en-US" sz="1800" b="0" i="0" u="none" strike="noStrike" baseline="0" dirty="0">
                <a:solidFill>
                  <a:srgbClr val="000000"/>
                </a:solidFill>
                <a:latin typeface="Calibri" panose="020F0502020204030204" pitchFamily="34" charset="0"/>
              </a:rPr>
              <a:t>		else if marks&gt;=300 and marks&lt;350 </a:t>
            </a:r>
          </a:p>
          <a:p>
            <a:pPr marL="0" indent="0">
              <a:buNone/>
            </a:pPr>
            <a:r>
              <a:rPr lang="en-US" sz="1800" b="0" i="0" u="none" strike="noStrike" baseline="0" dirty="0">
                <a:solidFill>
                  <a:srgbClr val="000000"/>
                </a:solidFill>
                <a:latin typeface="Calibri" panose="020F0502020204030204" pitchFamily="34" charset="0"/>
              </a:rPr>
              <a:t>		   print Average </a:t>
            </a:r>
          </a:p>
          <a:p>
            <a:pPr marL="0" indent="0">
              <a:buNone/>
            </a:pPr>
            <a:r>
              <a:rPr lang="en-US" sz="1800" b="0" i="0" u="none" strike="noStrike" baseline="0" dirty="0">
                <a:solidFill>
                  <a:srgbClr val="000000"/>
                </a:solidFill>
                <a:latin typeface="Calibri" panose="020F0502020204030204" pitchFamily="34" charset="0"/>
              </a:rPr>
              <a:t>		else </a:t>
            </a:r>
          </a:p>
          <a:p>
            <a:pPr marL="0" indent="0">
              <a:buNone/>
            </a:pPr>
            <a:r>
              <a:rPr lang="en-US" sz="1800" b="0" i="0" u="none" strike="noStrike" baseline="0" dirty="0">
                <a:solidFill>
                  <a:srgbClr val="000000"/>
                </a:solidFill>
                <a:latin typeface="Calibri" panose="020F0502020204030204" pitchFamily="34" charset="0"/>
              </a:rPr>
              <a:t>		   print Below average </a:t>
            </a:r>
          </a:p>
          <a:p>
            <a:pPr marL="0" indent="0">
              <a:buNone/>
            </a:pPr>
            <a:r>
              <a:rPr lang="en-US" sz="1800" b="0" i="0" u="none" strike="noStrike" baseline="0" dirty="0">
                <a:solidFill>
                  <a:srgbClr val="000000"/>
                </a:solidFill>
                <a:latin typeface="Calibri" panose="020F0502020204030204" pitchFamily="34" charset="0"/>
              </a:rPr>
              <a:t>	Default case </a:t>
            </a:r>
          </a:p>
          <a:p>
            <a:pPr marL="0" indent="0">
              <a:buNone/>
            </a:pPr>
            <a:r>
              <a:rPr lang="en-US" sz="1800" b="0" i="0" u="none" strike="noStrike" baseline="0" dirty="0">
                <a:solidFill>
                  <a:srgbClr val="000000"/>
                </a:solidFill>
                <a:latin typeface="Calibri" panose="020F0502020204030204" pitchFamily="34" charset="0"/>
              </a:rPr>
              <a:t>		print Invalid Choice </a:t>
            </a:r>
          </a:p>
          <a:p>
            <a:pPr marL="0" indent="0">
              <a:buNone/>
            </a:pPr>
            <a:r>
              <a:rPr lang="en-US" sz="1800" b="0" i="0" u="none" strike="noStrike" baseline="0" dirty="0">
                <a:solidFill>
                  <a:srgbClr val="000000"/>
                </a:solidFill>
                <a:latin typeface="Calibri" panose="020F0502020204030204" pitchFamily="34" charset="0"/>
              </a:rPr>
              <a:t>Step 11 - while choice not equal to zero </a:t>
            </a:r>
          </a:p>
          <a:p>
            <a:pPr marL="0" indent="0">
              <a:buNone/>
            </a:pPr>
            <a:r>
              <a:rPr lang="en-US" sz="1800" b="0" i="0" u="none" strike="noStrike" baseline="0" dirty="0">
                <a:solidFill>
                  <a:srgbClr val="000000"/>
                </a:solidFill>
                <a:latin typeface="Calibri" panose="020F0502020204030204" pitchFamily="34" charset="0"/>
              </a:rPr>
              <a:t>	      call </a:t>
            </a:r>
            <a:r>
              <a:rPr lang="en-US" sz="1800" b="0" i="0" u="none" strike="noStrike" baseline="0" dirty="0" err="1">
                <a:solidFill>
                  <a:srgbClr val="000000"/>
                </a:solidFill>
                <a:latin typeface="Calibri" panose="020F0502020204030204" pitchFamily="34" charset="0"/>
              </a:rPr>
              <a:t>getchar</a:t>
            </a:r>
            <a:r>
              <a:rPr lang="en-US" sz="1800" b="0" i="0" u="none" strike="noStrike" baseline="0" dirty="0">
                <a:solidFill>
                  <a:srgbClr val="000000"/>
                </a:solidFill>
                <a:latin typeface="Calibri" panose="020F0502020204030204" pitchFamily="34" charset="0"/>
              </a:rPr>
              <a:t> function </a:t>
            </a:r>
          </a:p>
          <a:p>
            <a:pPr marL="0" indent="0">
              <a:buNone/>
            </a:pPr>
            <a:r>
              <a:rPr lang="en-US" sz="1800" b="0" i="0" u="none" strike="noStrike" baseline="0" dirty="0">
                <a:solidFill>
                  <a:srgbClr val="000000"/>
                </a:solidFill>
                <a:latin typeface="Calibri" panose="020F0502020204030204" pitchFamily="34" charset="0"/>
              </a:rPr>
              <a:t>Step 12 - STOP </a:t>
            </a:r>
            <a:endParaRPr lang="en-US" sz="4800" b="1" dirty="0">
              <a:solidFill>
                <a:srgbClr val="002060"/>
              </a:solidFill>
            </a:endParaRPr>
          </a:p>
          <a:p>
            <a:pPr marL="0" indent="0">
              <a:buNone/>
            </a:pPr>
            <a:endParaRPr lang="en-US" sz="1800" b="0" i="0" u="none" strike="noStrike" baseline="0" dirty="0">
              <a:solidFill>
                <a:srgbClr val="000000"/>
              </a:solidFill>
              <a:latin typeface="Calibri" panose="020F0502020204030204" pitchFamily="34" charset="0"/>
            </a:endParaRPr>
          </a:p>
          <a:p>
            <a:pPr marL="0" indent="0" algn="ctr">
              <a:buNone/>
            </a:pPr>
            <a:endParaRPr lang="en-US" sz="1800" b="1" dirty="0">
              <a:solidFill>
                <a:srgbClr val="002060"/>
              </a:solidFill>
            </a:endParaRPr>
          </a:p>
        </p:txBody>
      </p:sp>
      <p:pic>
        <p:nvPicPr>
          <p:cNvPr id="4" name="image2.jpeg"/>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0F6A0F44-706E-4D20-954F-D817FAFB9FF6}" type="datetime1">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7</a:t>
            </a:fld>
            <a:endParaRPr lang="en-US"/>
          </a:p>
        </p:txBody>
      </p:sp>
      <p:sp>
        <p:nvSpPr>
          <p:cNvPr id="2" name="TextBox 1">
            <a:extLst>
              <a:ext uri="{FF2B5EF4-FFF2-40B4-BE49-F238E27FC236}">
                <a16:creationId xmlns:a16="http://schemas.microsoft.com/office/drawing/2014/main" id="{E29D2CF4-4D6C-45AF-BF9C-D2F19E0C8D27}"/>
              </a:ext>
            </a:extLst>
          </p:cNvPr>
          <p:cNvSpPr txBox="1"/>
          <p:nvPr/>
        </p:nvSpPr>
        <p:spPr>
          <a:xfrm>
            <a:off x="3786627" y="261096"/>
            <a:ext cx="2738635" cy="830997"/>
          </a:xfrm>
          <a:prstGeom prst="rect">
            <a:avLst/>
          </a:prstGeom>
          <a:noFill/>
        </p:spPr>
        <p:txBody>
          <a:bodyPr wrap="none" rtlCol="0">
            <a:spAutoFit/>
          </a:bodyPr>
          <a:lstStyle/>
          <a:p>
            <a:r>
              <a:rPr lang="en-US" sz="4800" b="1" dirty="0">
                <a:solidFill>
                  <a:srgbClr val="002060"/>
                </a:solidFill>
              </a:rPr>
              <a:t>Algorithm</a:t>
            </a:r>
            <a:endParaRPr lang="en-US" sz="4800" dirty="0"/>
          </a:p>
        </p:txBody>
      </p:sp>
    </p:spTree>
    <p:extLst>
      <p:ext uri="{BB962C8B-B14F-4D97-AF65-F5344CB8AC3E}">
        <p14:creationId xmlns:p14="http://schemas.microsoft.com/office/powerpoint/2010/main" val="3687829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jpeg"/>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0F6A0F44-706E-4D20-954F-D817FAFB9FF6}" type="datetime1">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8</a:t>
            </a:fld>
            <a:endParaRPr lang="en-US"/>
          </a:p>
        </p:txBody>
      </p:sp>
      <p:sp>
        <p:nvSpPr>
          <p:cNvPr id="2" name="TextBox 1">
            <a:extLst>
              <a:ext uri="{FF2B5EF4-FFF2-40B4-BE49-F238E27FC236}">
                <a16:creationId xmlns:a16="http://schemas.microsoft.com/office/drawing/2014/main" id="{4E1F3B22-3AF7-4E4F-8DF1-F07CAE6DB6BE}"/>
              </a:ext>
            </a:extLst>
          </p:cNvPr>
          <p:cNvSpPr txBox="1"/>
          <p:nvPr/>
        </p:nvSpPr>
        <p:spPr>
          <a:xfrm>
            <a:off x="3505200" y="316338"/>
            <a:ext cx="2724913" cy="830997"/>
          </a:xfrm>
          <a:prstGeom prst="rect">
            <a:avLst/>
          </a:prstGeom>
          <a:noFill/>
        </p:spPr>
        <p:txBody>
          <a:bodyPr wrap="none" rtlCol="0">
            <a:spAutoFit/>
          </a:bodyPr>
          <a:lstStyle/>
          <a:p>
            <a:pPr marL="0" indent="0" algn="ctr">
              <a:buNone/>
            </a:pPr>
            <a:r>
              <a:rPr lang="en-US" sz="4800" b="1" dirty="0">
                <a:solidFill>
                  <a:srgbClr val="002060"/>
                </a:solidFill>
              </a:rPr>
              <a:t>Flowchart</a:t>
            </a:r>
          </a:p>
        </p:txBody>
      </p:sp>
      <p:sp>
        <p:nvSpPr>
          <p:cNvPr id="8" name="Oval 7">
            <a:extLst>
              <a:ext uri="{FF2B5EF4-FFF2-40B4-BE49-F238E27FC236}">
                <a16:creationId xmlns:a16="http://schemas.microsoft.com/office/drawing/2014/main" id="{0CA77560-C053-4796-9630-4FE43DD7282A}"/>
              </a:ext>
            </a:extLst>
          </p:cNvPr>
          <p:cNvSpPr/>
          <p:nvPr/>
        </p:nvSpPr>
        <p:spPr>
          <a:xfrm>
            <a:off x="4191000" y="1295400"/>
            <a:ext cx="914400" cy="365125"/>
          </a:xfrm>
          <a:prstGeom prst="ellipse">
            <a:avLst/>
          </a:prstGeom>
          <a:ln>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START</a:t>
            </a:r>
          </a:p>
        </p:txBody>
      </p:sp>
      <p:sp>
        <p:nvSpPr>
          <p:cNvPr id="9" name="Rectangle 8">
            <a:extLst>
              <a:ext uri="{FF2B5EF4-FFF2-40B4-BE49-F238E27FC236}">
                <a16:creationId xmlns:a16="http://schemas.microsoft.com/office/drawing/2014/main" id="{1DB71445-D000-4E9F-8920-71D3672A08AB}"/>
              </a:ext>
            </a:extLst>
          </p:cNvPr>
          <p:cNvSpPr/>
          <p:nvPr/>
        </p:nvSpPr>
        <p:spPr>
          <a:xfrm>
            <a:off x="3352801" y="1841503"/>
            <a:ext cx="2590798" cy="310459"/>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Get data from Student and Store </a:t>
            </a:r>
          </a:p>
        </p:txBody>
      </p:sp>
      <p:cxnSp>
        <p:nvCxnSpPr>
          <p:cNvPr id="11" name="Straight Arrow Connector 10">
            <a:extLst>
              <a:ext uri="{FF2B5EF4-FFF2-40B4-BE49-F238E27FC236}">
                <a16:creationId xmlns:a16="http://schemas.microsoft.com/office/drawing/2014/main" id="{26A79683-291B-451A-88B1-2877AFF40EC6}"/>
              </a:ext>
            </a:extLst>
          </p:cNvPr>
          <p:cNvCxnSpPr>
            <a:cxnSpLocks/>
            <a:stCxn id="8" idx="4"/>
            <a:endCxn id="9" idx="0"/>
          </p:cNvCxnSpPr>
          <p:nvPr/>
        </p:nvCxnSpPr>
        <p:spPr>
          <a:xfrm>
            <a:off x="4648200" y="1660525"/>
            <a:ext cx="0" cy="1809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Rectangle 12">
            <a:extLst>
              <a:ext uri="{FF2B5EF4-FFF2-40B4-BE49-F238E27FC236}">
                <a16:creationId xmlns:a16="http://schemas.microsoft.com/office/drawing/2014/main" id="{3254373F-37DD-4B7F-B611-DAFC534BFCD8}"/>
              </a:ext>
            </a:extLst>
          </p:cNvPr>
          <p:cNvSpPr/>
          <p:nvPr/>
        </p:nvSpPr>
        <p:spPr>
          <a:xfrm>
            <a:off x="3638550" y="2343197"/>
            <a:ext cx="2019300" cy="31046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Get Choice from Student</a:t>
            </a:r>
          </a:p>
        </p:txBody>
      </p:sp>
      <p:cxnSp>
        <p:nvCxnSpPr>
          <p:cNvPr id="14" name="Straight Arrow Connector 13">
            <a:extLst>
              <a:ext uri="{FF2B5EF4-FFF2-40B4-BE49-F238E27FC236}">
                <a16:creationId xmlns:a16="http://schemas.microsoft.com/office/drawing/2014/main" id="{E6305FE1-8FE1-4A88-A163-86123A0BBB47}"/>
              </a:ext>
            </a:extLst>
          </p:cNvPr>
          <p:cNvCxnSpPr>
            <a:cxnSpLocks/>
            <a:stCxn id="9" idx="2"/>
            <a:endCxn id="13" idx="0"/>
          </p:cNvCxnSpPr>
          <p:nvPr/>
        </p:nvCxnSpPr>
        <p:spPr>
          <a:xfrm>
            <a:off x="4648200" y="2151962"/>
            <a:ext cx="0" cy="1912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C8240BC8-5CA2-49A0-A788-C85AB64A53D9}"/>
              </a:ext>
            </a:extLst>
          </p:cNvPr>
          <p:cNvCxnSpPr>
            <a:cxnSpLocks/>
          </p:cNvCxnSpPr>
          <p:nvPr/>
        </p:nvCxnSpPr>
        <p:spPr>
          <a:xfrm>
            <a:off x="4669316" y="2653657"/>
            <a:ext cx="0" cy="2419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Rectangle 17">
            <a:extLst>
              <a:ext uri="{FF2B5EF4-FFF2-40B4-BE49-F238E27FC236}">
                <a16:creationId xmlns:a16="http://schemas.microsoft.com/office/drawing/2014/main" id="{C36D8C04-B4BF-4C6E-81CE-08D185546D48}"/>
              </a:ext>
            </a:extLst>
          </p:cNvPr>
          <p:cNvSpPr/>
          <p:nvPr/>
        </p:nvSpPr>
        <p:spPr>
          <a:xfrm>
            <a:off x="6094160" y="3069457"/>
            <a:ext cx="1905000" cy="365125"/>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Display Student Data</a:t>
            </a:r>
          </a:p>
        </p:txBody>
      </p:sp>
      <p:sp>
        <p:nvSpPr>
          <p:cNvPr id="37" name="Flowchart: Decision 36">
            <a:extLst>
              <a:ext uri="{FF2B5EF4-FFF2-40B4-BE49-F238E27FC236}">
                <a16:creationId xmlns:a16="http://schemas.microsoft.com/office/drawing/2014/main" id="{EC6756FF-4282-44D5-857F-706F00437861}"/>
              </a:ext>
            </a:extLst>
          </p:cNvPr>
          <p:cNvSpPr/>
          <p:nvPr/>
        </p:nvSpPr>
        <p:spPr>
          <a:xfrm>
            <a:off x="3843974" y="2904085"/>
            <a:ext cx="1650684" cy="695871"/>
          </a:xfrm>
          <a:prstGeom prst="flowChartDecision">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Choice 1</a:t>
            </a:r>
          </a:p>
        </p:txBody>
      </p:sp>
      <p:cxnSp>
        <p:nvCxnSpPr>
          <p:cNvPr id="52" name="Straight Arrow Connector 51">
            <a:extLst>
              <a:ext uri="{FF2B5EF4-FFF2-40B4-BE49-F238E27FC236}">
                <a16:creationId xmlns:a16="http://schemas.microsoft.com/office/drawing/2014/main" id="{DA528BBF-4914-4CBB-AFDB-F7D4007BFFD2}"/>
              </a:ext>
            </a:extLst>
          </p:cNvPr>
          <p:cNvCxnSpPr>
            <a:cxnSpLocks/>
            <a:stCxn id="37" idx="3"/>
            <a:endCxn id="18" idx="1"/>
          </p:cNvCxnSpPr>
          <p:nvPr/>
        </p:nvCxnSpPr>
        <p:spPr>
          <a:xfrm flipV="1">
            <a:off x="5494658" y="3252020"/>
            <a:ext cx="599502"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8" name="Oval 67">
            <a:extLst>
              <a:ext uri="{FF2B5EF4-FFF2-40B4-BE49-F238E27FC236}">
                <a16:creationId xmlns:a16="http://schemas.microsoft.com/office/drawing/2014/main" id="{EA72B16C-150B-4793-B4F7-17461E388C67}"/>
              </a:ext>
            </a:extLst>
          </p:cNvPr>
          <p:cNvSpPr/>
          <p:nvPr/>
        </p:nvSpPr>
        <p:spPr>
          <a:xfrm>
            <a:off x="4212116" y="5865887"/>
            <a:ext cx="914400" cy="365125"/>
          </a:xfrm>
          <a:prstGeom prst="ellipse">
            <a:avLst/>
          </a:prstGeom>
          <a:ln>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STOP</a:t>
            </a:r>
          </a:p>
        </p:txBody>
      </p:sp>
      <p:cxnSp>
        <p:nvCxnSpPr>
          <p:cNvPr id="69" name="Straight Arrow Connector 68">
            <a:extLst>
              <a:ext uri="{FF2B5EF4-FFF2-40B4-BE49-F238E27FC236}">
                <a16:creationId xmlns:a16="http://schemas.microsoft.com/office/drawing/2014/main" id="{CE021B0B-066A-49C0-BA6C-F6B72AD3CBC4}"/>
              </a:ext>
            </a:extLst>
          </p:cNvPr>
          <p:cNvCxnSpPr>
            <a:cxnSpLocks/>
            <a:endCxn id="68" idx="0"/>
          </p:cNvCxnSpPr>
          <p:nvPr/>
        </p:nvCxnSpPr>
        <p:spPr>
          <a:xfrm>
            <a:off x="4669316" y="5487802"/>
            <a:ext cx="0" cy="3780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5" name="Straight Arrow Connector 84">
            <a:extLst>
              <a:ext uri="{FF2B5EF4-FFF2-40B4-BE49-F238E27FC236}">
                <a16:creationId xmlns:a16="http://schemas.microsoft.com/office/drawing/2014/main" id="{6D36F7C8-21BC-41B1-9678-B9E89B8A88A6}"/>
              </a:ext>
            </a:extLst>
          </p:cNvPr>
          <p:cNvCxnSpPr>
            <a:cxnSpLocks/>
          </p:cNvCxnSpPr>
          <p:nvPr/>
        </p:nvCxnSpPr>
        <p:spPr>
          <a:xfrm>
            <a:off x="4669316" y="3608325"/>
            <a:ext cx="0" cy="2419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6" name="Rectangle 85">
            <a:extLst>
              <a:ext uri="{FF2B5EF4-FFF2-40B4-BE49-F238E27FC236}">
                <a16:creationId xmlns:a16="http://schemas.microsoft.com/office/drawing/2014/main" id="{B862B587-50A1-4E5E-85F8-B920A6671CE6}"/>
              </a:ext>
            </a:extLst>
          </p:cNvPr>
          <p:cNvSpPr/>
          <p:nvPr/>
        </p:nvSpPr>
        <p:spPr>
          <a:xfrm>
            <a:off x="6094160" y="4024125"/>
            <a:ext cx="1905000" cy="365125"/>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Display Percentage</a:t>
            </a:r>
          </a:p>
        </p:txBody>
      </p:sp>
      <p:sp>
        <p:nvSpPr>
          <p:cNvPr id="87" name="Flowchart: Decision 86">
            <a:extLst>
              <a:ext uri="{FF2B5EF4-FFF2-40B4-BE49-F238E27FC236}">
                <a16:creationId xmlns:a16="http://schemas.microsoft.com/office/drawing/2014/main" id="{C79676A4-5E10-461F-BB43-9CC2518FACE4}"/>
              </a:ext>
            </a:extLst>
          </p:cNvPr>
          <p:cNvSpPr/>
          <p:nvPr/>
        </p:nvSpPr>
        <p:spPr>
          <a:xfrm>
            <a:off x="3843974" y="3858753"/>
            <a:ext cx="1650684" cy="695871"/>
          </a:xfrm>
          <a:prstGeom prst="flowChartDecision">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Choice 2</a:t>
            </a:r>
          </a:p>
        </p:txBody>
      </p:sp>
      <p:cxnSp>
        <p:nvCxnSpPr>
          <p:cNvPr id="88" name="Straight Arrow Connector 87">
            <a:extLst>
              <a:ext uri="{FF2B5EF4-FFF2-40B4-BE49-F238E27FC236}">
                <a16:creationId xmlns:a16="http://schemas.microsoft.com/office/drawing/2014/main" id="{39488BB1-CB89-462E-B74C-219D4E7B975B}"/>
              </a:ext>
            </a:extLst>
          </p:cNvPr>
          <p:cNvCxnSpPr>
            <a:cxnSpLocks/>
          </p:cNvCxnSpPr>
          <p:nvPr/>
        </p:nvCxnSpPr>
        <p:spPr>
          <a:xfrm flipV="1">
            <a:off x="5494658" y="4198318"/>
            <a:ext cx="599502"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9" name="Straight Arrow Connector 88">
            <a:extLst>
              <a:ext uri="{FF2B5EF4-FFF2-40B4-BE49-F238E27FC236}">
                <a16:creationId xmlns:a16="http://schemas.microsoft.com/office/drawing/2014/main" id="{77F76453-7BA4-4DAA-A5AD-4F472450CBDE}"/>
              </a:ext>
            </a:extLst>
          </p:cNvPr>
          <p:cNvCxnSpPr>
            <a:cxnSpLocks/>
          </p:cNvCxnSpPr>
          <p:nvPr/>
        </p:nvCxnSpPr>
        <p:spPr>
          <a:xfrm>
            <a:off x="4669316" y="4521966"/>
            <a:ext cx="0" cy="2419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0" name="Rectangle 89">
            <a:extLst>
              <a:ext uri="{FF2B5EF4-FFF2-40B4-BE49-F238E27FC236}">
                <a16:creationId xmlns:a16="http://schemas.microsoft.com/office/drawing/2014/main" id="{77FC1720-56AE-48D6-BAD0-7ED465083B70}"/>
              </a:ext>
            </a:extLst>
          </p:cNvPr>
          <p:cNvSpPr/>
          <p:nvPr/>
        </p:nvSpPr>
        <p:spPr>
          <a:xfrm>
            <a:off x="6094160" y="4937766"/>
            <a:ext cx="1905000" cy="365125"/>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Display Remarks</a:t>
            </a:r>
          </a:p>
        </p:txBody>
      </p:sp>
      <p:sp>
        <p:nvSpPr>
          <p:cNvPr id="91" name="Flowchart: Decision 90">
            <a:extLst>
              <a:ext uri="{FF2B5EF4-FFF2-40B4-BE49-F238E27FC236}">
                <a16:creationId xmlns:a16="http://schemas.microsoft.com/office/drawing/2014/main" id="{7AB50D60-6F9C-4526-8146-2ACCE0899310}"/>
              </a:ext>
            </a:extLst>
          </p:cNvPr>
          <p:cNvSpPr/>
          <p:nvPr/>
        </p:nvSpPr>
        <p:spPr>
          <a:xfrm>
            <a:off x="3843974" y="4772394"/>
            <a:ext cx="1650684" cy="695871"/>
          </a:xfrm>
          <a:prstGeom prst="flowChartDecision">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Choice 3</a:t>
            </a:r>
          </a:p>
        </p:txBody>
      </p:sp>
      <p:cxnSp>
        <p:nvCxnSpPr>
          <p:cNvPr id="92" name="Straight Arrow Connector 91">
            <a:extLst>
              <a:ext uri="{FF2B5EF4-FFF2-40B4-BE49-F238E27FC236}">
                <a16:creationId xmlns:a16="http://schemas.microsoft.com/office/drawing/2014/main" id="{EA46554D-DB4F-499D-861C-ECE275F67DF3}"/>
              </a:ext>
            </a:extLst>
          </p:cNvPr>
          <p:cNvCxnSpPr>
            <a:cxnSpLocks/>
          </p:cNvCxnSpPr>
          <p:nvPr/>
        </p:nvCxnSpPr>
        <p:spPr>
          <a:xfrm flipV="1">
            <a:off x="5494658" y="5111959"/>
            <a:ext cx="599502"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5" name="Connector: Elbow 94">
            <a:extLst>
              <a:ext uri="{FF2B5EF4-FFF2-40B4-BE49-F238E27FC236}">
                <a16:creationId xmlns:a16="http://schemas.microsoft.com/office/drawing/2014/main" id="{A6FC9BEA-F878-4C17-B3C8-D5D3B4967EEC}"/>
              </a:ext>
            </a:extLst>
          </p:cNvPr>
          <p:cNvCxnSpPr>
            <a:cxnSpLocks/>
          </p:cNvCxnSpPr>
          <p:nvPr/>
        </p:nvCxnSpPr>
        <p:spPr>
          <a:xfrm rot="10800000" flipV="1">
            <a:off x="4669318" y="3249674"/>
            <a:ext cx="3712684" cy="2427171"/>
          </a:xfrm>
          <a:prstGeom prst="bentConnector3">
            <a:avLst>
              <a:gd name="adj1" fmla="val -741"/>
            </a:avLst>
          </a:prstGeom>
          <a:ln>
            <a:tailEnd type="triangle"/>
          </a:ln>
        </p:spPr>
        <p:style>
          <a:lnRef idx="2">
            <a:schemeClr val="dk1"/>
          </a:lnRef>
          <a:fillRef idx="0">
            <a:schemeClr val="dk1"/>
          </a:fillRef>
          <a:effectRef idx="1">
            <a:schemeClr val="dk1"/>
          </a:effectRef>
          <a:fontRef idx="minor">
            <a:schemeClr val="tx1"/>
          </a:fontRef>
        </p:style>
      </p:cxnSp>
      <p:cxnSp>
        <p:nvCxnSpPr>
          <p:cNvPr id="101" name="Straight Arrow Connector 100">
            <a:extLst>
              <a:ext uri="{FF2B5EF4-FFF2-40B4-BE49-F238E27FC236}">
                <a16:creationId xmlns:a16="http://schemas.microsoft.com/office/drawing/2014/main" id="{05B72B13-9D32-4A6C-8E0E-6DFC15825909}"/>
              </a:ext>
            </a:extLst>
          </p:cNvPr>
          <p:cNvCxnSpPr>
            <a:stCxn id="18" idx="3"/>
          </p:cNvCxnSpPr>
          <p:nvPr/>
        </p:nvCxnSpPr>
        <p:spPr>
          <a:xfrm flipV="1">
            <a:off x="7999160" y="3252019"/>
            <a:ext cx="382842"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5" name="Straight Arrow Connector 104">
            <a:extLst>
              <a:ext uri="{FF2B5EF4-FFF2-40B4-BE49-F238E27FC236}">
                <a16:creationId xmlns:a16="http://schemas.microsoft.com/office/drawing/2014/main" id="{4BDE5191-40C0-4B2B-9A2F-74E172251A1A}"/>
              </a:ext>
            </a:extLst>
          </p:cNvPr>
          <p:cNvCxnSpPr/>
          <p:nvPr/>
        </p:nvCxnSpPr>
        <p:spPr>
          <a:xfrm flipV="1">
            <a:off x="7999160" y="4232087"/>
            <a:ext cx="382842"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6" name="Straight Arrow Connector 105">
            <a:extLst>
              <a:ext uri="{FF2B5EF4-FFF2-40B4-BE49-F238E27FC236}">
                <a16:creationId xmlns:a16="http://schemas.microsoft.com/office/drawing/2014/main" id="{3CA707B5-8E0E-441B-850E-2789E23FDD9E}"/>
              </a:ext>
            </a:extLst>
          </p:cNvPr>
          <p:cNvCxnSpPr/>
          <p:nvPr/>
        </p:nvCxnSpPr>
        <p:spPr>
          <a:xfrm flipV="1">
            <a:off x="7999160" y="5120328"/>
            <a:ext cx="382842"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7" name="TextBox 106">
            <a:extLst>
              <a:ext uri="{FF2B5EF4-FFF2-40B4-BE49-F238E27FC236}">
                <a16:creationId xmlns:a16="http://schemas.microsoft.com/office/drawing/2014/main" id="{61E43043-89E2-4E01-872A-117E307345A9}"/>
              </a:ext>
            </a:extLst>
          </p:cNvPr>
          <p:cNvSpPr txBox="1"/>
          <p:nvPr/>
        </p:nvSpPr>
        <p:spPr>
          <a:xfrm>
            <a:off x="5520058" y="2941200"/>
            <a:ext cx="459998" cy="338554"/>
          </a:xfrm>
          <a:prstGeom prst="rect">
            <a:avLst/>
          </a:prstGeom>
          <a:noFill/>
        </p:spPr>
        <p:txBody>
          <a:bodyPr wrap="none" rtlCol="0">
            <a:spAutoFit/>
          </a:bodyPr>
          <a:lstStyle/>
          <a:p>
            <a:r>
              <a:rPr lang="en-US" sz="1600" b="1" dirty="0"/>
              <a:t>Yes</a:t>
            </a:r>
          </a:p>
        </p:txBody>
      </p:sp>
      <p:sp>
        <p:nvSpPr>
          <p:cNvPr id="108" name="TextBox 107">
            <a:extLst>
              <a:ext uri="{FF2B5EF4-FFF2-40B4-BE49-F238E27FC236}">
                <a16:creationId xmlns:a16="http://schemas.microsoft.com/office/drawing/2014/main" id="{2C47F686-1DB4-4162-82A9-9B44ACB841A0}"/>
              </a:ext>
            </a:extLst>
          </p:cNvPr>
          <p:cNvSpPr txBox="1"/>
          <p:nvPr/>
        </p:nvSpPr>
        <p:spPr>
          <a:xfrm>
            <a:off x="5517936" y="3903729"/>
            <a:ext cx="459998" cy="338554"/>
          </a:xfrm>
          <a:prstGeom prst="rect">
            <a:avLst/>
          </a:prstGeom>
          <a:noFill/>
        </p:spPr>
        <p:txBody>
          <a:bodyPr wrap="none" rtlCol="0">
            <a:spAutoFit/>
          </a:bodyPr>
          <a:lstStyle/>
          <a:p>
            <a:r>
              <a:rPr lang="en-US" sz="1600" b="1" dirty="0"/>
              <a:t>Yes</a:t>
            </a:r>
          </a:p>
        </p:txBody>
      </p:sp>
      <p:sp>
        <p:nvSpPr>
          <p:cNvPr id="109" name="TextBox 108">
            <a:extLst>
              <a:ext uri="{FF2B5EF4-FFF2-40B4-BE49-F238E27FC236}">
                <a16:creationId xmlns:a16="http://schemas.microsoft.com/office/drawing/2014/main" id="{60132097-81AC-44D2-8F3A-BE8A1CF23BDF}"/>
              </a:ext>
            </a:extLst>
          </p:cNvPr>
          <p:cNvSpPr txBox="1"/>
          <p:nvPr/>
        </p:nvSpPr>
        <p:spPr>
          <a:xfrm>
            <a:off x="5517936" y="4794336"/>
            <a:ext cx="459998" cy="338554"/>
          </a:xfrm>
          <a:prstGeom prst="rect">
            <a:avLst/>
          </a:prstGeom>
          <a:noFill/>
        </p:spPr>
        <p:txBody>
          <a:bodyPr wrap="none" rtlCol="0">
            <a:spAutoFit/>
          </a:bodyPr>
          <a:lstStyle/>
          <a:p>
            <a:r>
              <a:rPr lang="en-US" sz="1600" b="1" dirty="0"/>
              <a:t>Yes</a:t>
            </a:r>
          </a:p>
        </p:txBody>
      </p:sp>
      <p:sp>
        <p:nvSpPr>
          <p:cNvPr id="110" name="TextBox 109">
            <a:extLst>
              <a:ext uri="{FF2B5EF4-FFF2-40B4-BE49-F238E27FC236}">
                <a16:creationId xmlns:a16="http://schemas.microsoft.com/office/drawing/2014/main" id="{BC6A37D6-5BCF-48A8-9D52-0EF3CA6C99AA}"/>
              </a:ext>
            </a:extLst>
          </p:cNvPr>
          <p:cNvSpPr txBox="1"/>
          <p:nvPr/>
        </p:nvSpPr>
        <p:spPr>
          <a:xfrm>
            <a:off x="4679698" y="3536167"/>
            <a:ext cx="429926" cy="338554"/>
          </a:xfrm>
          <a:prstGeom prst="rect">
            <a:avLst/>
          </a:prstGeom>
          <a:noFill/>
        </p:spPr>
        <p:txBody>
          <a:bodyPr wrap="none" rtlCol="0">
            <a:spAutoFit/>
          </a:bodyPr>
          <a:lstStyle/>
          <a:p>
            <a:r>
              <a:rPr lang="en-US" sz="1600" b="1" dirty="0"/>
              <a:t>No</a:t>
            </a:r>
          </a:p>
        </p:txBody>
      </p:sp>
      <p:sp>
        <p:nvSpPr>
          <p:cNvPr id="111" name="TextBox 110">
            <a:extLst>
              <a:ext uri="{FF2B5EF4-FFF2-40B4-BE49-F238E27FC236}">
                <a16:creationId xmlns:a16="http://schemas.microsoft.com/office/drawing/2014/main" id="{211AB9A7-AC4A-4725-9DE4-B43BE85970F5}"/>
              </a:ext>
            </a:extLst>
          </p:cNvPr>
          <p:cNvSpPr txBox="1"/>
          <p:nvPr/>
        </p:nvSpPr>
        <p:spPr>
          <a:xfrm>
            <a:off x="4743507" y="5393323"/>
            <a:ext cx="429926" cy="338554"/>
          </a:xfrm>
          <a:prstGeom prst="rect">
            <a:avLst/>
          </a:prstGeom>
          <a:noFill/>
        </p:spPr>
        <p:txBody>
          <a:bodyPr wrap="none" rtlCol="0">
            <a:spAutoFit/>
          </a:bodyPr>
          <a:lstStyle/>
          <a:p>
            <a:r>
              <a:rPr lang="en-US" sz="1600" b="1" dirty="0"/>
              <a:t>No</a:t>
            </a:r>
          </a:p>
        </p:txBody>
      </p:sp>
      <p:sp>
        <p:nvSpPr>
          <p:cNvPr id="112" name="TextBox 111">
            <a:extLst>
              <a:ext uri="{FF2B5EF4-FFF2-40B4-BE49-F238E27FC236}">
                <a16:creationId xmlns:a16="http://schemas.microsoft.com/office/drawing/2014/main" id="{A19FF42B-FCA9-4366-90DD-E964F99FB7A3}"/>
              </a:ext>
            </a:extLst>
          </p:cNvPr>
          <p:cNvSpPr txBox="1"/>
          <p:nvPr/>
        </p:nvSpPr>
        <p:spPr>
          <a:xfrm>
            <a:off x="4698276" y="4511474"/>
            <a:ext cx="429926" cy="338554"/>
          </a:xfrm>
          <a:prstGeom prst="rect">
            <a:avLst/>
          </a:prstGeom>
          <a:noFill/>
        </p:spPr>
        <p:txBody>
          <a:bodyPr wrap="none" rtlCol="0">
            <a:spAutoFit/>
          </a:bodyPr>
          <a:lstStyle/>
          <a:p>
            <a:r>
              <a:rPr lang="en-US" sz="1600" b="1" dirty="0"/>
              <a:t>No</a:t>
            </a:r>
          </a:p>
        </p:txBody>
      </p:sp>
    </p:spTree>
    <p:extLst>
      <p:ext uri="{BB962C8B-B14F-4D97-AF65-F5344CB8AC3E}">
        <p14:creationId xmlns:p14="http://schemas.microsoft.com/office/powerpoint/2010/main" val="1663000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4800" b="1" dirty="0">
                <a:solidFill>
                  <a:srgbClr val="002060"/>
                </a:solidFill>
              </a:rPr>
              <a:t>Modules</a:t>
            </a:r>
          </a:p>
          <a:p>
            <a:pPr lvl="0"/>
            <a:r>
              <a:rPr lang="en-IN" sz="3600" dirty="0"/>
              <a:t>Entering students roll number</a:t>
            </a:r>
          </a:p>
          <a:p>
            <a:pPr lvl="0"/>
            <a:r>
              <a:rPr lang="en-IN" sz="3600" dirty="0"/>
              <a:t>Entering students name</a:t>
            </a:r>
          </a:p>
          <a:p>
            <a:pPr lvl="0"/>
            <a:r>
              <a:rPr lang="en-IN" sz="3600" dirty="0"/>
              <a:t>Entering marks</a:t>
            </a:r>
          </a:p>
          <a:p>
            <a:pPr lvl="0"/>
            <a:r>
              <a:rPr lang="en-IN" sz="3600" dirty="0"/>
              <a:t>Calculating percentage</a:t>
            </a:r>
          </a:p>
          <a:p>
            <a:pPr lvl="0"/>
            <a:r>
              <a:rPr lang="en-IN" sz="3600" dirty="0"/>
              <a:t>Remarks </a:t>
            </a:r>
          </a:p>
          <a:p>
            <a:pPr marL="0" indent="0" algn="ctr">
              <a:buNone/>
            </a:pPr>
            <a:endParaRPr lang="en-US" sz="2000" b="1" dirty="0">
              <a:solidFill>
                <a:srgbClr val="002060"/>
              </a:solidFill>
            </a:endParaRPr>
          </a:p>
        </p:txBody>
      </p:sp>
      <p:pic>
        <p:nvPicPr>
          <p:cNvPr id="4" name="image2.jpeg"/>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0F6A0F44-706E-4D20-954F-D817FAFB9FF6}" type="datetime1">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9</a:t>
            </a:fld>
            <a:endParaRPr lang="en-US"/>
          </a:p>
        </p:txBody>
      </p:sp>
    </p:spTree>
    <p:extLst>
      <p:ext uri="{BB962C8B-B14F-4D97-AF65-F5344CB8AC3E}">
        <p14:creationId xmlns:p14="http://schemas.microsoft.com/office/powerpoint/2010/main" val="508386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903</Words>
  <Application>Microsoft Office PowerPoint</Application>
  <PresentationFormat>On-screen Show (4:3)</PresentationFormat>
  <Paragraphs>156</Paragraphs>
  <Slides>19</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&lt;Result Analysis&gt;</vt:lpstr>
      <vt:lpstr>      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nithishkumar.w@gmail.com</cp:lastModifiedBy>
  <cp:revision>30</cp:revision>
  <dcterms:created xsi:type="dcterms:W3CDTF">2020-05-13T07:00:09Z</dcterms:created>
  <dcterms:modified xsi:type="dcterms:W3CDTF">2022-02-03T06:26:33Z</dcterms:modified>
</cp:coreProperties>
</file>