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diagrams/quickStyle3.xml" ContentType="application/vnd.openxmlformats-officedocument.drawingml.diagramStyle+xml"/>
  <Override PartName="/ppt/diagrams/colors2.xml" ContentType="application/vnd.openxmlformats-officedocument.drawingml.diagramColors+xml"/>
  <Override PartName="/ppt/diagrams/drawing3.xml" ContentType="application/vnd.ms-office.drawingml.diagramDrawing+xml"/>
  <Override PartName="/ppt/diagrams/colors3.xml" ContentType="application/vnd.openxmlformats-officedocument.drawingml.diagramColors+xml"/>
  <Override PartName="/ppt/diagrams/data1.xml" ContentType="application/vnd.openxmlformats-officedocument.drawingml.diagramData+xml"/>
  <Override PartName="/ppt/diagrams/layout2.xml" ContentType="application/vnd.openxmlformats-officedocument.drawingml.diagramLayout+xml"/>
  <Override PartName="/ppt/diagrams/layout1.xml" ContentType="application/vnd.openxmlformats-officedocument.drawingml.diagramLayout+xml"/>
  <Override PartName="/ppt/diagrams/quickStyle1.xml" ContentType="application/vnd.openxmlformats-officedocument.drawingml.diagramStyle+xml"/>
  <Override PartName="/ppt/diagrams/drawing1.xml" ContentType="application/vnd.ms-office.drawingml.diagramDrawing+xml"/>
  <Override PartName="/ppt/diagrams/data2.xml" ContentType="application/vnd.openxmlformats-officedocument.drawingml.diagramData+xml"/>
  <Override PartName="/ppt/diagrams/layout3.xml" ContentType="application/vnd.openxmlformats-officedocument.drawingml.diagramLayout+xml"/>
  <Override PartName="/ppt/diagrams/colors1.xml" ContentType="application/vnd.openxmlformats-officedocument.drawingml.diagramColors+xml"/>
  <Override PartName="/ppt/diagrams/quickStyle2.xml" ContentType="application/vnd.openxmlformats-officedocument.drawingml.diagramStyle+xml"/>
  <Override PartName="/ppt/diagrams/drawing2.xml" ContentType="application/vnd.ms-office.drawingml.diagramDrawing+xml"/>
  <Override PartName="/ppt/diagrams/data3.xml" ContentType="application/vnd.openxmlformats-officedocument.drawingml.diagramData+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921BDB6-26DE-46C1-81C5-CD26CC3A276A}">
      <dgm:prSet/>
      <dgm:spPr/>
      <dgm:t>
        <a:bodyPr/>
        <a:lstStyle/>
        <a:p>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pt>
    <dgm:pt modelId="{2CCD6D9A-8DF0-4353-B898-3B8F4E38EDFA}" type="pres">
      <dgm:prSet presAssocID="{AB8B5C61-1586-410E-AB75-41387B8171FA}" presName="vert1" presStyleCnt="0"/>
      <dgm:spPr/>
    </dgm:pt>
  </dgm:ptLst>
  <dgm:cxnLst>
    <dgm:cxn modelId="{E873553C-B9B4-46A9-B908-CB0B735516A6}" srcId="{A528DA26-2D43-4893-B958-B3189115DB65}" destId="{AB8B5C61-1586-410E-AB75-41387B8171FA}" srcOrd="1" destOrd="0" parTransId="{A2F15F59-C4DC-454B-9432-DDC8903F2DC6}" sibTransId="{A1E5C5E0-5218-4EB8-A24A-A1BE628F4232}"/>
    <dgm:cxn modelId="{CB4AB046-99B0-4943-8FB7-09E17524D1BC}" type="presOf" srcId="{AB8B5C61-1586-410E-AB75-41387B8171FA}" destId="{A3F3196D-5423-4846-BFCA-27A8DDC745AF}" srcOrd="0" destOrd="0" presId="urn:microsoft.com/office/officeart/2008/layout/LinedList"/>
    <dgm:cxn modelId="{8DD8F351-F417-4E82-8030-4D374FA45112}" type="presOf" srcId="{2921BDB6-26DE-46C1-81C5-CD26CC3A276A}" destId="{01ED00AC-7303-43B8-91E3-320EBD40BDE6}" srcOrd="0" destOrd="0" presId="urn:microsoft.com/office/officeart/2008/layout/LinedList"/>
    <dgm:cxn modelId="{761ECC7A-2D17-4ACD-8761-F6EC163089AB}" srcId="{A528DA26-2D43-4893-B958-B3189115DB65}" destId="{2921BDB6-26DE-46C1-81C5-CD26CC3A276A}" srcOrd="0" destOrd="0" parTransId="{C14BC364-BBD5-4D44-8759-4357F53B2078}" sibTransId="{9EA032CA-CADD-4FA2-B615-C8914B05C5E0}"/>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pt>
    <dgm:pt modelId="{C734F844-1357-4BA1-880B-377567641B86}" type="pres">
      <dgm:prSet presAssocID="{8036CE78-8288-49C2-B2DD-4AD0598B9B43}" presName="vert1" presStyleCnt="0"/>
      <dgm:spPr/>
    </dgm:pt>
  </dgm:ptLst>
  <dgm:cxnLst>
    <dgm:cxn modelId="{4EE49640-53CD-43EF-ACBB-E22ED559B677}" srcId="{69D8CFB3-B232-478E-9101-9134BD69F97D}" destId="{8036CE78-8288-49C2-B2DD-4AD0598B9B43}" srcOrd="2" destOrd="0" parTransId="{DB3DF5F7-1BBA-41BA-9E22-D8E9C90622CF}" sibTransId="{8E4F5641-40C9-4AB0-B683-02F78E540CD5}"/>
    <dgm:cxn modelId="{09AE959C-8662-4B6D-8A0C-ED1B4930953D}" type="presOf" srcId="{69D8CFB3-B232-478E-9101-9134BD69F97D}" destId="{6F2BAA9C-39FB-4C4D-8474-F02A931B4154}"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F5413DCA-F829-4281-9FF5-D2C40C5BB15A}" srcId="{69D8CFB3-B232-478E-9101-9134BD69F97D}" destId="{C10C90D4-77D0-418D-AD3C-701ED4779A01}" srcOrd="1" destOrd="0" parTransId="{DD99BC0F-EC9D-4A99-B5E0-D0029B706AA6}" sibTransId="{5A67E0B0-B796-46E9-B35A-4C75529DED48}"/>
    <dgm:cxn modelId="{E9073DD3-5C01-4DAF-BFF2-25D176A0C3F5}" srcId="{69D8CFB3-B232-478E-9101-9134BD69F97D}" destId="{4B904F8D-D32F-41CC-826F-56832CCD5CD3}" srcOrd="0" destOrd="0" parTransId="{630F7D1B-F2F6-40B4-A2E7-6731F07C398C}" sibTransId="{D43593AD-49FF-40E7-A9AD-4D037031DFDD}"/>
    <dgm:cxn modelId="{F542D6DA-2624-45FF-AAAB-2C80D1ED592B}" type="presOf" srcId="{C10C90D4-77D0-418D-AD3C-701ED4779A01}" destId="{23DECE35-9FE4-41FF-905E-6A3AB9CAAFB9}" srcOrd="0" destOrd="0" presId="urn:microsoft.com/office/officeart/2008/layout/LinedList"/>
    <dgm:cxn modelId="{3EB699F4-D95D-44B7-8417-07F38E099853}" type="presOf" srcId="{8036CE78-8288-49C2-B2DD-4AD0598B9B43}" destId="{07869DF0-0298-4C32-8887-2A3B4E0ABCDC}"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pt>
    <dgm:pt modelId="{57B821E7-BCDE-4723-86AD-23F3B0CE6AEA}" type="pres">
      <dgm:prSet presAssocID="{C173A99E-AA63-433E-86E1-23F33A84740A}" presName="vert1" presStyleCnt="0"/>
      <dgm:spPr/>
    </dgm:pt>
  </dgm:ptLst>
  <dgm:cxnLst>
    <dgm:cxn modelId="{583D5445-86F3-486E-9437-1B9D5D370818}" srcId="{526FE0A5-BAB8-473B-9E3E-D03C3E2BE63D}" destId="{C173A99E-AA63-433E-86E1-23F33A84740A}" srcOrd="2" destOrd="0" parTransId="{C47B4488-60A6-437C-B81E-86D66AD0E223}" sibTransId="{9BD67285-F5AC-4699-822D-57C018897E0F}"/>
    <dgm:cxn modelId="{8B0AC350-A95B-4E89-B0B0-98B0192BD118}" type="presOf" srcId="{5A87BA4C-21B2-48C3-ADE3-F9A41444080A}" destId="{75279DC8-1AAE-4622-A779-3136A268FE54}" srcOrd="0" destOrd="0" presId="urn:microsoft.com/office/officeart/2008/layout/LinedList"/>
    <dgm:cxn modelId="{8F3A3555-1B9E-4495-A7AA-574F6252546B}" type="presOf" srcId="{526FE0A5-BAB8-473B-9E3E-D03C3E2BE63D}" destId="{65EB5D8E-221B-4868-9A87-50FABAABEBBC}" srcOrd="0" destOrd="0" presId="urn:microsoft.com/office/officeart/2008/layout/LinedList"/>
    <dgm:cxn modelId="{F7900276-2C4D-4981-BA7B-2FBA52146B7C}" srcId="{526FE0A5-BAB8-473B-9E3E-D03C3E2BE63D}" destId="{5A87BA4C-21B2-48C3-ADE3-F9A41444080A}" srcOrd="0" destOrd="0" parTransId="{70D21DE7-126B-4E85-95BA-2DD3CFC588EF}" sibTransId="{76720BA9-9C75-45C9-83D1-78328DDD411D}"/>
    <dgm:cxn modelId="{FE2C4099-3138-464B-BC45-8C9EA7CC33C8}" type="presOf" srcId="{A6F9FECF-9731-490C-8B02-94916DE4EEF7}" destId="{19C0FC01-CE51-4101-8F0C-392A28AF34DE}"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43B65CC8-3133-4C8A-88F1-1F25F920B421}" type="presOf" srcId="{C173A99E-AA63-433E-86E1-23F33A84740A}" destId="{B29F0975-FF24-4C9D-91F5-4C6A88FEF448}" srcOrd="0" destOrd="0" presId="urn:microsoft.com/office/officeart/2008/layout/LinedList"/>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2600" kern="1200"/>
        </a:p>
      </dsp:txBody>
      <dsp:txXfrm>
        <a:off x="0" y="0"/>
        <a:ext cx="6900512" cy="2768070"/>
      </dsp:txXfrm>
    </dsp:sp>
    <dsp:sp modelId="{424151CE-6F2F-449A-B5D4-80224A9530FA}">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random forest algorithm is used in a lot of different fields, like banking, the stock market, medicine and e-commerce.</a:t>
          </a:r>
          <a:endParaRPr lang="en-US" sz="2600" kern="1200"/>
        </a:p>
      </dsp:txBody>
      <dsp:txXfrm>
        <a:off x="0" y="2768070"/>
        <a:ext cx="6900512" cy="2768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21390-E3F4-4F00-9B66-1923F2C3A23C}">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92C3F-8F2F-4FD8-BF1A-D35B566111F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dirty="0"/>
            <a:t>There is the </a:t>
          </a:r>
          <a:r>
            <a:rPr lang="en-IN" sz="2000" b="1" i="0" kern="1200" dirty="0" err="1"/>
            <a:t>n_estimators</a:t>
          </a:r>
          <a:r>
            <a:rPr lang="en-IN" sz="2000" b="1" i="0" kern="1200" dirty="0"/>
            <a:t> </a:t>
          </a:r>
          <a:r>
            <a:rPr lang="en-IN" sz="2000" b="0" i="0" kern="120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2000" kern="1200" dirty="0"/>
        </a:p>
      </dsp:txBody>
      <dsp:txXfrm>
        <a:off x="0" y="2703"/>
        <a:ext cx="6900512" cy="1843578"/>
      </dsp:txXfrm>
    </dsp:sp>
    <dsp:sp modelId="{446D05D4-CFCD-447E-B0A6-AE8D8587191B}">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CE35-9FE4-41FF-905E-6A3AB9CAAFB9}">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i="0" kern="1200"/>
            <a:t>max_features,</a:t>
          </a:r>
          <a:r>
            <a:rPr lang="en-IN" sz="2000" b="0" i="0" kern="1200"/>
            <a:t> which is the maximum number of features random forest considers to split a node. Sklearn provides several options, all described in the documentation.</a:t>
          </a:r>
          <a:endParaRPr lang="en-US" sz="2000" kern="1200"/>
        </a:p>
      </dsp:txBody>
      <dsp:txXfrm>
        <a:off x="0" y="1846281"/>
        <a:ext cx="6900512" cy="1843578"/>
      </dsp:txXfrm>
    </dsp:sp>
    <dsp:sp modelId="{3BF9D3B1-E454-4372-B52B-E72033D071E7}">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69DF0-0298-4C32-8887-2A3B4E0ABCD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a:t>The last important hyperparameter is </a:t>
          </a:r>
          <a:r>
            <a:rPr lang="en-IN" sz="2000" b="1" i="0" kern="1200"/>
            <a:t>min_sample_leaf. </a:t>
          </a:r>
          <a:r>
            <a:rPr lang="en-IN" sz="2000" b="0" i="0" kern="1200"/>
            <a:t>This determines the minimum number of leafs required to split an internal node</a:t>
          </a:r>
          <a:endParaRPr lang="en-US" sz="2000" kern="1200"/>
        </a:p>
      </dsp:txBody>
      <dsp:txXfrm>
        <a:off x="0" y="3689859"/>
        <a:ext cx="6900512" cy="1843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366D-DAA7-417C-AD84-229181FAFAA0}">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79DC8-1AAE-4622-A779-3136A268FE5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 </a:t>
          </a:r>
          <a:r>
            <a:rPr lang="en-IN" sz="1900" b="1" i="0" kern="1200"/>
            <a:t>n_jobs</a:t>
          </a:r>
          <a:r>
            <a:rPr lang="en-IN" sz="1900" b="0" i="0" kern="1200"/>
            <a:t> hyperparameter tells the engine how many processors it is allowed to use. If it has a value of one, it can only use one processor. A value of “-1” means that there is no limit.</a:t>
          </a:r>
          <a:endParaRPr lang="en-US" sz="1900" kern="1200"/>
        </a:p>
      </dsp:txBody>
      <dsp:txXfrm>
        <a:off x="0" y="2703"/>
        <a:ext cx="6900512" cy="1843578"/>
      </dsp:txXfrm>
    </dsp:sp>
    <dsp:sp modelId="{4D5025D2-17B1-4EFB-B709-FD663D926995}">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0FC01-CE51-4101-8F0C-392A28AF34D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a:t>
          </a:r>
          <a:r>
            <a:rPr lang="en-IN" sz="1900" b="1" i="0" kern="1200"/>
            <a:t> random_state </a:t>
          </a:r>
          <a:r>
            <a:rPr lang="en-IN" sz="1900" b="0" i="0" kern="1200"/>
            <a:t>hyperparameter makes the model’s output replicable. The model will always produce the same results when it has a definite value of random_state and if it has been given the same hyperparameters and the same training data.</a:t>
          </a:r>
          <a:endParaRPr lang="en-US" sz="1900" kern="1200"/>
        </a:p>
      </dsp:txBody>
      <dsp:txXfrm>
        <a:off x="0" y="1846281"/>
        <a:ext cx="6900512" cy="1843578"/>
      </dsp:txXfrm>
    </dsp:sp>
    <dsp:sp modelId="{954AA912-C64B-4AEB-81B5-9513E510DD6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F0975-FF24-4C9D-91F5-4C6A88FEF44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here is the </a:t>
          </a:r>
          <a:r>
            <a:rPr lang="en-IN" sz="1900" b="1" i="0" kern="1200"/>
            <a:t>oob_score</a:t>
          </a:r>
          <a:r>
            <a:rPr lang="en-IN" sz="1900" b="0" i="0" kern="120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19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639B36F-C16E-4803-BB29-66F4D1C4A3E2}"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E6EE85C-3E89-44CD-9525-F97D41F5CC2E}"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A49083A-AE92-45C2-9770-AF4716B94C16}"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F3C6055-6A68-4AD2-819E-95895E374DDA}"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33AD8DC-DCEC-4BC0-A20B-71CD99073A07}"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7CCB630-0F74-4DBD-84B7-CE7AA66E8268}"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D67A326-7B9A-4FEE-9101-C4F08CDA6FBF}"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AA88321-CB4D-40C7-B6EB-F0EB8A2FC623}"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A7E75B7-BB7A-4A00-97FF-A4AE67AD5643}"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8896EEC-1053-4FF8-AE1A-0703394614C1}"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A9B827B-EACF-4D92-9A1C-8A75B3F4DFEE}"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120D2DA-3EED-4C1D-9813-4882B9FE92BC}"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377A86A-5C43-4523-B4E2-9D3900220A10}"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2178510-F8CB-4F78-86CD-3A3D609D01DA}"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AF40D21-4B77-4818-A308-F5A0FD0BCF8A}"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60EF9D42-2874-4E6C-903C-023CDAA43489}"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7D917CB9-BE37-4B05-90C1-84093602BFCB}"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58E1176-D5CE-4D55-8B57-62A4C7E7F9E9}"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9F9EDCC-78AC-4C09-9833-905703819730}"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3F3848F-A16C-4519-A761-B26D8845C6F5}"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710EB42-E201-4D86-BD64-75ACA8C79462}"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7639583-A5C4-4796-9E29-F8D1EDEA7672}"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D214F77-6FEF-45F6-891E-8A76FD356C56}"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07A7432-3347-4EC5-AD3F-C2130936F400}"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2" name="PlaceHolder 3"/>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IN" sz="1200" spc="-1" strike="noStrike">
                <a:solidFill>
                  <a:srgbClr val="8b8b8b"/>
                </a:solidFill>
                <a:latin typeface="Calibri"/>
              </a:defRPr>
            </a:lvl1pPr>
          </a:lstStyle>
          <a:p>
            <a:pPr>
              <a:lnSpc>
                <a:spcPct val="100000"/>
              </a:lnSpc>
              <a:buNone/>
            </a:pPr>
            <a:r>
              <a:rPr b="0" lang="en-IN" sz="1200" spc="-1" strike="noStrike">
                <a:solidFill>
                  <a:srgbClr val="8b8b8b"/>
                </a:solidFill>
                <a:latin typeface="Calibri"/>
              </a:rPr>
              <a:t>&lt;date/time&gt;</a:t>
            </a:r>
            <a:endParaRPr b="0" lang="en-IN" sz="1200" spc="-1" strike="noStrike">
              <a:latin typeface="Times New Roman"/>
            </a:endParaRPr>
          </a:p>
        </p:txBody>
      </p:sp>
      <p:sp>
        <p:nvSpPr>
          <p:cNvPr id="3" name="PlaceHolder 4"/>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 name="PlaceHolder 5"/>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n-IN" sz="1200" spc="-1" strike="noStrike">
                <a:solidFill>
                  <a:srgbClr val="8b8b8b"/>
                </a:solidFill>
                <a:latin typeface="Calibri"/>
              </a:defRPr>
            </a:lvl1pPr>
          </a:lstStyle>
          <a:p>
            <a:pPr algn="r">
              <a:lnSpc>
                <a:spcPct val="100000"/>
              </a:lnSpc>
              <a:buNone/>
            </a:pPr>
            <a:fld id="{2D186612-89F4-4EE8-A1BE-883EE1D90F37}"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42" name="PlaceHolder 2"/>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n-IN" sz="1200" spc="-1" strike="noStrike">
                <a:solidFill>
                  <a:srgbClr val="8b8b8b"/>
                </a:solidFill>
                <a:latin typeface="Calibri"/>
              </a:defRPr>
            </a:lvl1pPr>
          </a:lstStyle>
          <a:p>
            <a:pPr>
              <a:lnSpc>
                <a:spcPct val="100000"/>
              </a:lnSpc>
              <a:buNone/>
            </a:pPr>
            <a:r>
              <a:rPr b="0" lang="en-IN" sz="1200" spc="-1" strike="noStrike">
                <a:solidFill>
                  <a:srgbClr val="8b8b8b"/>
                </a:solidFill>
                <a:latin typeface="Calibri"/>
              </a:rPr>
              <a:t>&lt;date/time&gt;</a:t>
            </a:r>
            <a:endParaRPr b="0" lang="en-IN" sz="1200" spc="-1" strike="noStrike">
              <a:latin typeface="Times New Roman"/>
            </a:endParaRPr>
          </a:p>
        </p:txBody>
      </p:sp>
      <p:sp>
        <p:nvSpPr>
          <p:cNvPr id="43" name="PlaceHolder 3"/>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4" name="PlaceHolder 4"/>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n-IN" sz="1200" spc="-1" strike="noStrike">
                <a:solidFill>
                  <a:srgbClr val="8b8b8b"/>
                </a:solidFill>
                <a:latin typeface="Calibri"/>
              </a:defRPr>
            </a:lvl1pPr>
          </a:lstStyle>
          <a:p>
            <a:pPr algn="r">
              <a:lnSpc>
                <a:spcPct val="100000"/>
              </a:lnSpc>
              <a:buNone/>
            </a:pPr>
            <a:fld id="{82DCD8F5-9788-4986-ACFA-4C540334CF26}" type="slidenum">
              <a:rPr b="0" lang="en-IN" sz="1200" spc="-1" strike="noStrike">
                <a:solidFill>
                  <a:srgbClr val="8b8b8b"/>
                </a:solidFill>
                <a:latin typeface="Calibri"/>
              </a:rPr>
              <a:t>&lt;number&gt;</a:t>
            </a:fld>
            <a:endParaRPr b="0" lang="en-IN" sz="1200" spc="-1" strike="noStrike">
              <a:latin typeface="Times New Roman"/>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diagramData" Target="../diagrams/data3.xml"/><Relationship Id="rId2" Type="http://schemas.openxmlformats.org/officeDocument/2006/relationships/diagramLayout" Target="../diagrams/layout3.xml"/><Relationship Id="rId3" Type="http://schemas.openxmlformats.org/officeDocument/2006/relationships/diagramQuickStyle" Target="../diagrams/quickStyle3.xml"/><Relationship Id="rId4" Type="http://schemas.openxmlformats.org/officeDocument/2006/relationships/diagramColors" Target="../diagrams/colors3.xml"/><Relationship Id="rId5" Type="http://schemas.microsoft.com/office/2007/relationships/diagramDrawing" Target="../diagrams/drawing3.xml"/><Relationship Id="rId6"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Freeform: Shape 45"/>
          <p:cNvSpPr/>
          <p:nvPr/>
        </p:nvSpPr>
        <p:spPr>
          <a:xfrm flipV="1">
            <a:off x="0" y="-720"/>
            <a:ext cx="4403520" cy="6857640"/>
          </a:xfrm>
          <a:custGeom>
            <a:avLst/>
            <a:gdLst/>
            <a:ah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54545"/>
          </a:solidFill>
          <a:ln>
            <a:noFill/>
          </a:ln>
        </p:spPr>
        <p:style>
          <a:lnRef idx="2">
            <a:schemeClr val="accent1">
              <a:shade val="50000"/>
            </a:schemeClr>
          </a:lnRef>
          <a:fillRef idx="1002">
            <a:schemeClr val="dk1"/>
          </a:fillRef>
          <a:effectRef idx="0">
            <a:schemeClr val="accent1"/>
          </a:effectRef>
          <a:fontRef idx="minor"/>
        </p:style>
      </p:sp>
      <p:grpSp>
        <p:nvGrpSpPr>
          <p:cNvPr id="83" name="Group 47"/>
          <p:cNvGrpSpPr/>
          <p:nvPr/>
        </p:nvGrpSpPr>
        <p:grpSpPr>
          <a:xfrm>
            <a:off x="3315240" y="0"/>
            <a:ext cx="2436480" cy="6857640"/>
            <a:chOff x="3315240" y="0"/>
            <a:chExt cx="2436480" cy="6857640"/>
          </a:xfrm>
        </p:grpSpPr>
        <p:sp>
          <p:nvSpPr>
            <p:cNvPr id="84" name="Freeform 6"/>
            <p:cNvSpPr/>
            <p:nvPr/>
          </p:nvSpPr>
          <p:spPr>
            <a:xfrm>
              <a:off x="3621600" y="0"/>
              <a:ext cx="1122120" cy="532872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w="0">
              <a:noFill/>
            </a:ln>
          </p:spPr>
          <p:style>
            <a:lnRef idx="0"/>
            <a:fillRef idx="0"/>
            <a:effectRef idx="0"/>
            <a:fontRef idx="minor"/>
          </p:style>
        </p:sp>
        <p:sp>
          <p:nvSpPr>
            <p:cNvPr id="85" name="Freeform 7"/>
            <p:cNvSpPr/>
            <p:nvPr/>
          </p:nvSpPr>
          <p:spPr>
            <a:xfrm>
              <a:off x="3315240" y="0"/>
              <a:ext cx="1117080" cy="5276520"/>
            </a:xfrm>
            <a:custGeom>
              <a:avLst/>
              <a:gdLst/>
              <a:ahLst/>
              <a:rect l="l" t="t" r="r" b="b"/>
              <a:pathLst>
                <a:path w="704" h="3324">
                  <a:moveTo>
                    <a:pt x="704" y="0"/>
                  </a:moveTo>
                  <a:lnTo>
                    <a:pt x="545" y="0"/>
                  </a:lnTo>
                  <a:lnTo>
                    <a:pt x="0" y="3300"/>
                  </a:lnTo>
                  <a:lnTo>
                    <a:pt x="157" y="3324"/>
                  </a:lnTo>
                  <a:lnTo>
                    <a:pt x="704" y="0"/>
                  </a:lnTo>
                  <a:close/>
                </a:path>
              </a:pathLst>
            </a:custGeom>
            <a:solidFill>
              <a:srgbClr val="595959"/>
            </a:solidFill>
            <a:ln w="0">
              <a:noFill/>
            </a:ln>
          </p:spPr>
          <p:style>
            <a:lnRef idx="0"/>
            <a:fillRef idx="0"/>
            <a:effectRef idx="0"/>
            <a:fontRef idx="minor"/>
          </p:style>
        </p:sp>
        <p:sp>
          <p:nvSpPr>
            <p:cNvPr id="86" name="Freeform 8"/>
            <p:cNvSpPr/>
            <p:nvPr/>
          </p:nvSpPr>
          <p:spPr>
            <a:xfrm>
              <a:off x="3315240" y="5238720"/>
              <a:ext cx="1228320" cy="1618920"/>
            </a:xfrm>
            <a:custGeom>
              <a:avLst/>
              <a:gdLst/>
              <a:ahLst/>
              <a:rect l="l" t="t" r="r" b="b"/>
              <a:pathLst>
                <a:path w="774" h="1020">
                  <a:moveTo>
                    <a:pt x="0" y="0"/>
                  </a:moveTo>
                  <a:lnTo>
                    <a:pt x="740" y="1020"/>
                  </a:lnTo>
                  <a:lnTo>
                    <a:pt x="774" y="1020"/>
                  </a:lnTo>
                  <a:lnTo>
                    <a:pt x="0" y="0"/>
                  </a:lnTo>
                  <a:close/>
                </a:path>
              </a:pathLst>
            </a:custGeom>
            <a:solidFill>
              <a:srgbClr val="262626"/>
            </a:solidFill>
            <a:ln w="0">
              <a:noFill/>
            </a:ln>
          </p:spPr>
          <p:style>
            <a:lnRef idx="0"/>
            <a:fillRef idx="0"/>
            <a:effectRef idx="0"/>
            <a:fontRef idx="minor"/>
          </p:style>
        </p:sp>
        <p:sp>
          <p:nvSpPr>
            <p:cNvPr id="87" name="Freeform 9"/>
            <p:cNvSpPr/>
            <p:nvPr/>
          </p:nvSpPr>
          <p:spPr>
            <a:xfrm>
              <a:off x="3621600" y="5291280"/>
              <a:ext cx="1495080" cy="156636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w="0">
              <a:noFill/>
            </a:ln>
          </p:spPr>
          <p:style>
            <a:lnRef idx="0"/>
            <a:fillRef idx="0"/>
            <a:effectRef idx="0"/>
            <a:fontRef idx="minor"/>
          </p:style>
        </p:sp>
        <p:sp>
          <p:nvSpPr>
            <p:cNvPr id="88" name="Freeform 10"/>
            <p:cNvSpPr/>
            <p:nvPr/>
          </p:nvSpPr>
          <p:spPr>
            <a:xfrm>
              <a:off x="3621600" y="5286240"/>
              <a:ext cx="2130120" cy="157140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w="0">
              <a:noFill/>
            </a:ln>
          </p:spPr>
          <p:style>
            <a:lnRef idx="0"/>
            <a:fillRef idx="0"/>
            <a:effectRef idx="0"/>
            <a:fontRef idx="minor"/>
          </p:style>
        </p:sp>
        <p:sp>
          <p:nvSpPr>
            <p:cNvPr id="89" name="Freeform 11"/>
            <p:cNvSpPr/>
            <p:nvPr/>
          </p:nvSpPr>
          <p:spPr>
            <a:xfrm>
              <a:off x="3315240" y="5238720"/>
              <a:ext cx="1695240" cy="161892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w="0">
              <a:noFill/>
            </a:ln>
          </p:spPr>
          <p:style>
            <a:lnRef idx="0"/>
            <a:fillRef idx="0"/>
            <a:effectRef idx="0"/>
            <a:fontRef idx="minor"/>
          </p:style>
        </p:sp>
      </p:grpSp>
      <p:sp>
        <p:nvSpPr>
          <p:cNvPr id="90" name="PlaceHolder 1"/>
          <p:cNvSpPr>
            <a:spLocks noGrp="1"/>
          </p:cNvSpPr>
          <p:nvPr>
            <p:ph type="title"/>
          </p:nvPr>
        </p:nvSpPr>
        <p:spPr>
          <a:xfrm>
            <a:off x="534960" y="685800"/>
            <a:ext cx="2779920" cy="5105160"/>
          </a:xfrm>
          <a:prstGeom prst="rect">
            <a:avLst/>
          </a:prstGeom>
          <a:noFill/>
          <a:ln w="0">
            <a:noFill/>
          </a:ln>
        </p:spPr>
        <p:txBody>
          <a:bodyPr anchor="ctr">
            <a:normAutofit/>
          </a:bodyPr>
          <a:p>
            <a:pPr>
              <a:lnSpc>
                <a:spcPct val="90000"/>
              </a:lnSpc>
              <a:buNone/>
            </a:pPr>
            <a:r>
              <a:rPr b="1" lang="en-US" sz="4000" spc="-1" strike="noStrike">
                <a:solidFill>
                  <a:srgbClr val="ffffff"/>
                </a:solidFill>
                <a:latin typeface="Calibri Light"/>
              </a:rPr>
              <a:t>CREDIT CARD DEFAULT PREDICTION</a:t>
            </a:r>
            <a:endParaRPr b="0" lang="en-US" sz="4000" spc="-1" strike="noStrike">
              <a:solidFill>
                <a:srgbClr val="000000"/>
              </a:solidFill>
              <a:latin typeface="Calibri"/>
            </a:endParaRPr>
          </a:p>
        </p:txBody>
      </p:sp>
      <p:grpSp>
        <p:nvGrpSpPr>
          <p:cNvPr id="91" name="Content Placeholder 2"/>
          <p:cNvGrpSpPr/>
          <p:nvPr/>
        </p:nvGrpSpPr>
        <p:grpSpPr>
          <a:xfrm>
            <a:off x="5010120" y="685800"/>
            <a:ext cx="6492600" cy="5105160"/>
            <a:chOff x="5010120" y="685800"/>
            <a:chExt cx="6492600" cy="5105160"/>
          </a:xfrm>
        </p:grpSpPr>
        <p:sp>
          <p:nvSpPr>
            <p:cNvPr id="92" name=""/>
            <p:cNvSpPr/>
            <p:nvPr/>
          </p:nvSpPr>
          <p:spPr>
            <a:xfrm>
              <a:off x="5010120" y="685800"/>
              <a:ext cx="6492600" cy="5105160"/>
            </a:xfrm>
            <a:prstGeom prst="rect">
              <a:avLst/>
            </a:prstGeom>
            <a:noFill/>
            <a:ln w="0">
              <a:noFill/>
            </a:ln>
          </p:spPr>
          <p:style>
            <a:lnRef idx="0"/>
            <a:fillRef idx="0"/>
            <a:effectRef idx="0"/>
            <a:fontRef idx="minor"/>
          </p:style>
        </p:sp>
        <p:sp>
          <p:nvSpPr>
            <p:cNvPr id="93" name=""/>
            <p:cNvSpPr/>
            <p:nvPr/>
          </p:nvSpPr>
          <p:spPr>
            <a:xfrm>
              <a:off x="5010120" y="687960"/>
              <a:ext cx="6492600" cy="360"/>
            </a:xfrm>
            <a:prstGeom prst="line">
              <a:avLst/>
            </a:prstGeom>
            <a:ln>
              <a:solidFill>
                <a:srgbClr val="ed7d31">
                  <a:hueOff val="0"/>
                  <a:satOff val="0"/>
                  <a:lumOff val="0"/>
                  <a:alphaOff val="0"/>
                </a:srgbClr>
              </a:solidFill>
            </a:ln>
          </p:spPr>
          <p:style>
            <a:lnRef idx="2"/>
            <a:fillRef idx="0"/>
            <a:effectRef idx="0"/>
            <a:fontRef idx="minor"/>
          </p:style>
        </p:sp>
        <p:sp>
          <p:nvSpPr>
            <p:cNvPr id="94" name=""/>
            <p:cNvSpPr/>
            <p:nvPr/>
          </p:nvSpPr>
          <p:spPr>
            <a:xfrm>
              <a:off x="5010120" y="688320"/>
              <a:ext cx="6492600" cy="1699920"/>
            </a:xfrm>
            <a:prstGeom prst="rect">
              <a:avLst/>
            </a:prstGeom>
            <a:noFill/>
            <a:ln w="0">
              <a:noFill/>
            </a:ln>
          </p:spPr>
          <p:style>
            <a:lnRef idx="0"/>
            <a:fillRef idx="0"/>
            <a:effectRef idx="0"/>
            <a:fontRef idx="minor"/>
          </p:style>
          <p:txBody>
            <a:bodyPr numCol="1" spcCol="1440" lIns="247680" rIns="247680" tIns="247680" bIns="247680" anchor="t">
              <a:noAutofit/>
            </a:bodyPr>
            <a:p>
              <a:pPr>
                <a:lnSpc>
                  <a:spcPct val="90000"/>
                </a:lnSpc>
                <a:spcAft>
                  <a:spcPts val="2276"/>
                </a:spcAft>
                <a:buNone/>
                <a:tabLst>
                  <a:tab algn="l" pos="0"/>
                </a:tabLst>
              </a:pPr>
              <a:r>
                <a:rPr b="1" lang="en-US" sz="6500" spc="-1" strike="noStrike">
                  <a:solidFill>
                    <a:srgbClr val="000000"/>
                  </a:solidFill>
                  <a:latin typeface="Calibri"/>
                </a:rPr>
                <a:t>Submitted by:</a:t>
              </a:r>
              <a:endParaRPr b="0" lang="en-IN" sz="6500" spc="-1" strike="noStrike">
                <a:latin typeface="Arial"/>
              </a:endParaRPr>
            </a:p>
          </p:txBody>
        </p:sp>
        <p:sp>
          <p:nvSpPr>
            <p:cNvPr id="95" name=""/>
            <p:cNvSpPr/>
            <p:nvPr/>
          </p:nvSpPr>
          <p:spPr>
            <a:xfrm>
              <a:off x="5010120" y="2388240"/>
              <a:ext cx="6492600" cy="360"/>
            </a:xfrm>
            <a:prstGeom prst="line">
              <a:avLst/>
            </a:prstGeom>
            <a:ln>
              <a:solidFill>
                <a:srgbClr val="ed7d31">
                  <a:hueOff val="-727682"/>
                  <a:satOff val="-41964"/>
                  <a:lumOff val="4314"/>
                  <a:alphaOff val="0"/>
                </a:srgbClr>
              </a:solidFill>
            </a:ln>
          </p:spPr>
          <p:style>
            <a:lnRef idx="2"/>
            <a:fillRef idx="0"/>
            <a:effectRef idx="0"/>
            <a:fontRef idx="minor"/>
          </p:style>
        </p:sp>
        <p:sp>
          <p:nvSpPr>
            <p:cNvPr id="96" name=""/>
            <p:cNvSpPr/>
            <p:nvPr/>
          </p:nvSpPr>
          <p:spPr>
            <a:xfrm>
              <a:off x="5010120" y="2388600"/>
              <a:ext cx="6492600" cy="1699920"/>
            </a:xfrm>
            <a:prstGeom prst="rect">
              <a:avLst/>
            </a:prstGeom>
            <a:noFill/>
            <a:ln w="0">
              <a:noFill/>
            </a:ln>
          </p:spPr>
          <p:style>
            <a:lnRef idx="0"/>
            <a:fillRef idx="0"/>
            <a:effectRef idx="0"/>
            <a:fontRef idx="minor"/>
          </p:style>
          <p:txBody>
            <a:bodyPr numCol="1" spcCol="1440" lIns="247680" rIns="247680" tIns="247680" bIns="247680" anchor="t">
              <a:noAutofit/>
            </a:bodyPr>
            <a:p>
              <a:pPr>
                <a:lnSpc>
                  <a:spcPct val="90000"/>
                </a:lnSpc>
                <a:spcAft>
                  <a:spcPts val="2276"/>
                </a:spcAft>
                <a:buNone/>
                <a:tabLst>
                  <a:tab algn="l" pos="0"/>
                </a:tabLst>
              </a:pPr>
              <a:r>
                <a:rPr b="0" lang="en-US" sz="6500" spc="-1" strike="noStrike">
                  <a:solidFill>
                    <a:srgbClr val="000000"/>
                  </a:solidFill>
                  <a:latin typeface="Calibri"/>
                </a:rPr>
                <a:t>Nanthini. S Nithish. R</a:t>
              </a:r>
              <a:endParaRPr b="0" lang="en-IN" sz="6500" spc="-1" strike="noStrike">
                <a:latin typeface="Arial"/>
              </a:endParaRPr>
            </a:p>
          </p:txBody>
        </p:sp>
        <p:sp>
          <p:nvSpPr>
            <p:cNvPr id="97" name=""/>
            <p:cNvSpPr/>
            <p:nvPr/>
          </p:nvSpPr>
          <p:spPr>
            <a:xfrm>
              <a:off x="5010120" y="4088520"/>
              <a:ext cx="6492600" cy="360"/>
            </a:xfrm>
            <a:prstGeom prst="line">
              <a:avLst/>
            </a:prstGeom>
            <a:ln>
              <a:solidFill>
                <a:srgbClr val="ed7d31">
                  <a:hueOff val="-1455363"/>
                  <a:satOff val="-83928"/>
                  <a:lumOff val="8628"/>
                  <a:alphaOff val="0"/>
                </a:srgbClr>
              </a:solidFill>
            </a:ln>
          </p:spPr>
          <p:style>
            <a:lnRef idx="2"/>
            <a:fillRef idx="0"/>
            <a:effectRef idx="0"/>
            <a:fontRef idx="minor"/>
          </p:style>
        </p:sp>
        <p:sp>
          <p:nvSpPr>
            <p:cNvPr id="98" name=""/>
            <p:cNvSpPr/>
            <p:nvPr/>
          </p:nvSpPr>
          <p:spPr>
            <a:xfrm>
              <a:off x="5010120" y="4088520"/>
              <a:ext cx="6492600" cy="1699920"/>
            </a:xfrm>
            <a:prstGeom prst="rect">
              <a:avLst/>
            </a:prstGeom>
            <a:no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Rectangle 7"/>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0" name="PlaceHolder 1"/>
          <p:cNvSpPr>
            <a:spLocks noGrp="1"/>
          </p:cNvSpPr>
          <p:nvPr>
            <p:ph type="title"/>
          </p:nvPr>
        </p:nvSpPr>
        <p:spPr>
          <a:xfrm>
            <a:off x="5297760" y="640080"/>
            <a:ext cx="6250680" cy="3565800"/>
          </a:xfrm>
          <a:prstGeom prst="rect">
            <a:avLst/>
          </a:prstGeom>
          <a:noFill/>
          <a:ln w="0">
            <a:noFill/>
          </a:ln>
        </p:spPr>
        <p:txBody>
          <a:bodyPr anchor="b">
            <a:normAutofit/>
          </a:bodyPr>
          <a:p>
            <a:pPr>
              <a:lnSpc>
                <a:spcPct val="90000"/>
              </a:lnSpc>
              <a:buNone/>
            </a:pPr>
            <a:r>
              <a:rPr b="0" lang="en-US" sz="5400" spc="-1" strike="noStrike">
                <a:solidFill>
                  <a:srgbClr val="000000"/>
                </a:solidFill>
                <a:latin typeface="Calibri Light"/>
              </a:rPr>
              <a:t>THANK YOU</a:t>
            </a:r>
            <a:endParaRPr b="0" lang="en-US" sz="5400" spc="-1" strike="noStrike">
              <a:solidFill>
                <a:srgbClr val="000000"/>
              </a:solidFill>
              <a:latin typeface="Calibri"/>
            </a:endParaRPr>
          </a:p>
        </p:txBody>
      </p:sp>
      <p:sp>
        <p:nvSpPr>
          <p:cNvPr id="141" name="Picture 3"/>
          <p:cNvSpPr/>
          <p:nvPr/>
        </p:nvSpPr>
        <p:spPr>
          <a:xfrm>
            <a:off x="0" y="0"/>
            <a:ext cx="4656960" cy="6857640"/>
          </a:xfrm>
          <a:custGeom>
            <a:avLst/>
            <a:gdLst/>
            <a:ah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blipFill rotWithShape="0">
            <a:blip r:embed="rId1"/>
            <a:srcRect/>
            <a:stretch/>
          </a:blipFill>
          <a:ln w="0">
            <a:noFill/>
          </a:ln>
        </p:spPr>
        <p:style>
          <a:lnRef idx="0"/>
          <a:fillRef idx="0"/>
          <a:effectRef idx="0"/>
          <a:fontRef idx="minor"/>
        </p:style>
      </p:sp>
      <p:sp>
        <p:nvSpPr>
          <p:cNvPr id="142" name="sketchy line"/>
          <p:cNvSpPr/>
          <p:nvPr/>
        </p:nvSpPr>
        <p:spPr>
          <a:xfrm>
            <a:off x="5412960" y="4409280"/>
            <a:ext cx="4243320" cy="18000"/>
          </a:xfrm>
          <a:custGeom>
            <a:avLst/>
            <a:gdLst/>
            <a:ahLst/>
            <a:rect l="l" t="t" r="r" b="b"/>
            <a:pathLst>
              <a:path fill="none" w="4243589" h="18288">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stroke="0" w="4243589" h="18288">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cap="rnd" w="44450">
            <a:solidFill>
              <a:srgbClr val="ed7d31"/>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000"/>
                                  </p:stCondLst>
                                  <p:iterate type="el">
                                    <p:tmAbs val="100"/>
                                  </p:iterate>
                                  <p:childTnLst>
                                    <p:set>
                                      <p:cBhvr>
                                        <p:cTn id="6" dur="1" fill="hold">
                                          <p:stCondLst>
                                            <p:cond delay="0"/>
                                          </p:stCondLst>
                                        </p:cTn>
                                        <p:tgtEl>
                                          <p:spTgt spid="140"/>
                                        </p:tgtEl>
                                        <p:attrNameLst>
                                          <p:attrName>style.visibility</p:attrName>
                                        </p:attrNameLst>
                                      </p:cBhvr>
                                      <p:to>
                                        <p:strVal val="visible"/>
                                      </p:to>
                                    </p:set>
                                    <p:animEffect filter="fade" transition="in">
                                      <p:cBhvr additive="repl">
                                        <p:cTn id="7" dur="7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9" name="Rectangle 7"/>
          <p:cNvSpPr/>
          <p:nvPr/>
        </p:nvSpPr>
        <p:spPr>
          <a:xfrm>
            <a:off x="288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0" name="Freeform: Shape 9"/>
          <p:cNvSpPr/>
          <p:nvPr/>
        </p:nvSpPr>
        <p:spPr>
          <a:xfrm>
            <a:off x="0" y="0"/>
            <a:ext cx="4167000" cy="6857640"/>
          </a:xfrm>
          <a:custGeom>
            <a:avLst/>
            <a:gdLst/>
            <a:ah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1" name="PlaceHolder 1"/>
          <p:cNvSpPr>
            <a:spLocks noGrp="1"/>
          </p:cNvSpPr>
          <p:nvPr>
            <p:ph type="title"/>
          </p:nvPr>
        </p:nvSpPr>
        <p:spPr>
          <a:xfrm>
            <a:off x="686880" y="1153440"/>
            <a:ext cx="3200040" cy="4460760"/>
          </a:xfrm>
          <a:prstGeom prst="rect">
            <a:avLst/>
          </a:prstGeom>
          <a:noFill/>
          <a:ln w="0">
            <a:noFill/>
          </a:ln>
        </p:spPr>
        <p:txBody>
          <a:bodyPr anchor="ctr">
            <a:normAutofit/>
          </a:bodyPr>
          <a:p>
            <a:pPr>
              <a:lnSpc>
                <a:spcPct val="90000"/>
              </a:lnSpc>
              <a:buNone/>
            </a:pPr>
            <a:r>
              <a:rPr b="1" lang="en-US" sz="4400" spc="-1" strike="noStrike">
                <a:solidFill>
                  <a:srgbClr val="ffffff"/>
                </a:solidFill>
                <a:latin typeface="Calibri Light"/>
              </a:rPr>
              <a:t>OVERVIEW</a:t>
            </a:r>
            <a:endParaRPr b="0" lang="en-US" sz="4400" spc="-1" strike="noStrike">
              <a:solidFill>
                <a:srgbClr val="000000"/>
              </a:solidFill>
              <a:latin typeface="Calibri"/>
            </a:endParaRPr>
          </a:p>
        </p:txBody>
      </p:sp>
      <p:sp>
        <p:nvSpPr>
          <p:cNvPr id="102" name="Arc 11"/>
          <p:cNvSpPr/>
          <p:nvPr/>
        </p:nvSpPr>
        <p:spPr>
          <a:xfrm flipV="1">
            <a:off x="7550280" y="2455200"/>
            <a:ext cx="4083120" cy="4083120"/>
          </a:xfrm>
          <a:prstGeom prst="arc">
            <a:avLst>
              <a:gd name="adj1" fmla="val 16200000"/>
              <a:gd name="adj2" fmla="val 0"/>
            </a:avLst>
          </a:prstGeom>
          <a:noFill/>
          <a:ln cap="rnd" w="127000">
            <a:solidFill>
              <a:srgbClr val="ffc000"/>
            </a:solidFill>
            <a:prstDash val="dash"/>
          </a:ln>
        </p:spPr>
        <p:style>
          <a:lnRef idx="1">
            <a:schemeClr val="accent1"/>
          </a:lnRef>
          <a:fillRef idx="0">
            <a:schemeClr val="accent1"/>
          </a:fillRef>
          <a:effectRef idx="0">
            <a:schemeClr val="accent1"/>
          </a:effectRef>
          <a:fontRef idx="minor"/>
        </p:style>
      </p:sp>
      <p:sp>
        <p:nvSpPr>
          <p:cNvPr id="103" name="PlaceHolder 2"/>
          <p:cNvSpPr>
            <a:spLocks noGrp="1"/>
          </p:cNvSpPr>
          <p:nvPr>
            <p:ph type="subTitle"/>
          </p:nvPr>
        </p:nvSpPr>
        <p:spPr>
          <a:xfrm>
            <a:off x="4447440" y="591480"/>
            <a:ext cx="6906240" cy="5585400"/>
          </a:xfrm>
          <a:prstGeom prst="rect">
            <a:avLst/>
          </a:prstGeom>
          <a:noFill/>
          <a:ln w="0">
            <a:noFill/>
          </a:ln>
        </p:spPr>
        <p:txBody>
          <a:bodyPr anchor="ctr">
            <a:normAutofit/>
          </a:bodyPr>
          <a:p>
            <a:pPr marL="285840" indent="-228600">
              <a:lnSpc>
                <a:spcPct val="90000"/>
              </a:lnSpc>
              <a:spcBef>
                <a:spcPts val="1001"/>
              </a:spcBef>
              <a:buClr>
                <a:srgbClr val="000000"/>
              </a:buClr>
              <a:buFont typeface="Arial"/>
              <a:buChar char="•"/>
            </a:pPr>
            <a:r>
              <a:rPr b="0" lang="en-US" sz="2400" spc="-1" strike="noStrike">
                <a:solidFill>
                  <a:srgbClr val="000000"/>
                </a:solidFill>
                <a:latin typeface="Calibri"/>
              </a:rPr>
              <a:t>Banking/Financial Institutes plays a significant role in providing financial service.</a:t>
            </a:r>
            <a:endParaRPr b="0" lang="en-IN" sz="2400" spc="-1" strike="noStrike">
              <a:latin typeface="Arial"/>
            </a:endParaRPr>
          </a:p>
          <a:p>
            <a:pPr marL="285840" indent="-228600">
              <a:lnSpc>
                <a:spcPct val="90000"/>
              </a:lnSpc>
              <a:spcBef>
                <a:spcPts val="1001"/>
              </a:spcBef>
              <a:buClr>
                <a:srgbClr val="000000"/>
              </a:buClr>
              <a:buFont typeface="Arial"/>
              <a:buChar char="•"/>
            </a:pPr>
            <a:r>
              <a:rPr b="0" lang="en-US" sz="2400" spc="-1" strike="noStrike">
                <a:solidFill>
                  <a:srgbClr val="000000"/>
                </a:solidFill>
                <a:latin typeface="Calibri"/>
              </a:rPr>
              <a:t>To maintain the integrity,bank/institute must be careful when investing in customers to avoid financial loss.</a:t>
            </a:r>
            <a:endParaRPr b="0" lang="en-IN" sz="2400" spc="-1" strike="noStrike">
              <a:latin typeface="Arial"/>
            </a:endParaRPr>
          </a:p>
          <a:p>
            <a:pPr marL="285840" indent="-228600">
              <a:lnSpc>
                <a:spcPct val="90000"/>
              </a:lnSpc>
              <a:spcBef>
                <a:spcPts val="1001"/>
              </a:spcBef>
              <a:buClr>
                <a:srgbClr val="000000"/>
              </a:buClr>
              <a:buFont typeface="Arial"/>
              <a:buChar char="•"/>
            </a:pPr>
            <a:r>
              <a:rPr b="0" lang="en-US" sz="2400" spc="-1" strike="noStrike">
                <a:solidFill>
                  <a:srgbClr val="000000"/>
                </a:solidFill>
                <a:latin typeface="Calibri"/>
              </a:rPr>
              <a:t>Before giving credit to borroers,the bank must come to about the potential of customers.</a:t>
            </a:r>
            <a:endParaRPr b="0" lang="en-IN" sz="2400" spc="-1" strike="noStrike">
              <a:latin typeface="Arial"/>
            </a:endParaRPr>
          </a:p>
          <a:p>
            <a:pPr marL="285840" indent="-228600">
              <a:lnSpc>
                <a:spcPct val="90000"/>
              </a:lnSpc>
              <a:spcBef>
                <a:spcPts val="1001"/>
              </a:spcBef>
              <a:buClr>
                <a:srgbClr val="000000"/>
              </a:buClr>
              <a:buFont typeface="Arial"/>
              <a:buChar char="•"/>
            </a:pPr>
            <a:r>
              <a:rPr b="0" lang="en-US" sz="2400" spc="-1" strike="noStrike">
                <a:solidFill>
                  <a:srgbClr val="000000"/>
                </a:solidFill>
                <a:latin typeface="Calibri"/>
              </a:rPr>
              <a:t>The term credit scoring,determines the relation between defaulters and loan characteristics.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4" name="Rectangle 7"/>
          <p:cNvSpPr/>
          <p:nvPr/>
        </p:nvSpPr>
        <p:spPr>
          <a:xfrm>
            <a:off x="288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5" name="Oval 9"/>
          <p:cNvSpPr/>
          <p:nvPr/>
        </p:nvSpPr>
        <p:spPr>
          <a:xfrm>
            <a:off x="489240" y="1118880"/>
            <a:ext cx="4619520" cy="46195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6" name="PlaceHolder 1"/>
          <p:cNvSpPr>
            <a:spLocks noGrp="1"/>
          </p:cNvSpPr>
          <p:nvPr>
            <p:ph type="title"/>
          </p:nvPr>
        </p:nvSpPr>
        <p:spPr>
          <a:xfrm>
            <a:off x="781920" y="1404720"/>
            <a:ext cx="3895920" cy="4056120"/>
          </a:xfrm>
          <a:prstGeom prst="rect">
            <a:avLst/>
          </a:prstGeom>
          <a:noFill/>
          <a:ln w="0">
            <a:noFill/>
          </a:ln>
        </p:spPr>
        <p:txBody>
          <a:bodyPr anchor="ctr">
            <a:normAutofit/>
          </a:bodyPr>
          <a:p>
            <a:pPr>
              <a:lnSpc>
                <a:spcPct val="90000"/>
              </a:lnSpc>
              <a:buNone/>
            </a:pPr>
            <a:r>
              <a:rPr b="1" lang="en-US" sz="4100" spc="-1" strike="noStrike">
                <a:solidFill>
                  <a:srgbClr val="ffffff"/>
                </a:solidFill>
                <a:latin typeface="Calibri Light"/>
              </a:rPr>
              <a:t>          </a:t>
            </a:r>
            <a:r>
              <a:rPr b="1" lang="en-US" sz="4100" spc="-1" strike="noStrike">
                <a:solidFill>
                  <a:srgbClr val="ffffff"/>
                </a:solidFill>
                <a:latin typeface="Calibri Light"/>
              </a:rPr>
              <a:t>DATA PREPROCESSING</a:t>
            </a:r>
            <a:endParaRPr b="0" lang="en-US" sz="4100" spc="-1" strike="noStrike">
              <a:solidFill>
                <a:srgbClr val="000000"/>
              </a:solidFill>
              <a:latin typeface="Calibri"/>
            </a:endParaRPr>
          </a:p>
        </p:txBody>
      </p:sp>
      <p:sp>
        <p:nvSpPr>
          <p:cNvPr id="107" name="Arc 11"/>
          <p:cNvSpPr/>
          <p:nvPr/>
        </p:nvSpPr>
        <p:spPr>
          <a:xfrm rot="19809000">
            <a:off x="8683560" y="941040"/>
            <a:ext cx="2987640" cy="2987640"/>
          </a:xfrm>
          <a:prstGeom prst="arc">
            <a:avLst>
              <a:gd name="adj1" fmla="val 15817365"/>
              <a:gd name="adj2" fmla="val 1781380"/>
            </a:avLst>
          </a:prstGeom>
          <a:noFill/>
          <a:ln cap="rnd" w="127000">
            <a:solidFill>
              <a:srgbClr val="ffc000"/>
            </a:solidFill>
            <a:prstDash val="dash"/>
          </a:ln>
        </p:spPr>
        <p:style>
          <a:lnRef idx="1">
            <a:schemeClr val="accent1"/>
          </a:lnRef>
          <a:fillRef idx="0">
            <a:schemeClr val="accent1"/>
          </a:fillRef>
          <a:effectRef idx="0">
            <a:schemeClr val="accent1"/>
          </a:effectRef>
          <a:fontRef idx="minor"/>
        </p:style>
      </p:sp>
      <p:sp>
        <p:nvSpPr>
          <p:cNvPr id="108" name="Oval 13"/>
          <p:cNvSpPr/>
          <p:nvPr/>
        </p:nvSpPr>
        <p:spPr>
          <a:xfrm>
            <a:off x="910080" y="4781160"/>
            <a:ext cx="545760" cy="5457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09" name="PlaceHolder 2"/>
          <p:cNvSpPr>
            <a:spLocks noGrp="1"/>
          </p:cNvSpPr>
          <p:nvPr>
            <p:ph/>
          </p:nvPr>
        </p:nvSpPr>
        <p:spPr>
          <a:xfrm>
            <a:off x="5370120" y="1526040"/>
            <a:ext cx="5536080" cy="3934800"/>
          </a:xfrm>
          <a:prstGeom prst="rect">
            <a:avLst/>
          </a:prstGeom>
          <a:noFill/>
          <a:ln w="0">
            <a:noFill/>
          </a:ln>
        </p:spPr>
        <p:txBody>
          <a:bodyPr anchor="t">
            <a:normAutofit fontScale="97000"/>
          </a:bodyPr>
          <a:p>
            <a:pPr marL="228600" indent="-228600">
              <a:lnSpc>
                <a:spcPct val="90000"/>
              </a:lnSpc>
              <a:spcBef>
                <a:spcPts val="1001"/>
              </a:spcBef>
              <a:buClr>
                <a:srgbClr val="000000"/>
              </a:buClr>
              <a:buFont typeface="Arial"/>
              <a:buChar char="•"/>
            </a:pPr>
            <a:r>
              <a:rPr b="0" lang="en-US" sz="1800" spc="-1" strike="noStrike">
                <a:solidFill>
                  <a:srgbClr val="000000"/>
                </a:solidFill>
                <a:latin typeface="Calibri"/>
              </a:rPr>
              <a:t>Data set  is divided in 80:20 ratio for train and test respectively.</a:t>
            </a:r>
            <a:endParaRPr b="0" lang="en-US" sz="1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1800" spc="-1" strike="noStrike">
                <a:solidFill>
                  <a:srgbClr val="000000"/>
                </a:solidFill>
                <a:latin typeface="Calibri"/>
              </a:rPr>
              <a:t>ID column was dropped as its unnecessary for our modeling.</a:t>
            </a:r>
            <a:endParaRPr b="0" lang="en-US" sz="1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1800" spc="-1" strike="noStrike">
                <a:solidFill>
                  <a:srgbClr val="000000"/>
                </a:solidFill>
                <a:latin typeface="Calibri"/>
              </a:rPr>
              <a:t>The attribute name ‘PAY_0’was converted to ‘PAY_1’ and  'default.payment.next.month’ was covertes to ‘Default’ for naming convenience.</a:t>
            </a:r>
            <a:endParaRPr b="0" lang="en-US" sz="1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IN" sz="1800" spc="-1" strike="noStrike">
                <a:solidFill>
                  <a:srgbClr val="000000"/>
                </a:solidFill>
                <a:latin typeface="Calibri"/>
              </a:rPr>
              <a:t>Pay_0:No consumption of credit card=-2,Pay duly(paid on time)=-1,payment delay for one mouth=1, payment delay for two months=2,payment delay for nine months and above=-9.</a:t>
            </a:r>
            <a:endParaRPr b="0" lang="en-US" sz="1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IN" sz="1800" spc="-1" strike="noStrike">
                <a:solidFill>
                  <a:srgbClr val="000000"/>
                </a:solidFill>
                <a:latin typeface="Calibri"/>
              </a:rPr>
              <a:t>No Null values in dataset</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Rectangle 7"/>
          <p:cNvSpPr/>
          <p:nvPr/>
        </p:nvSpPr>
        <p:spPr>
          <a:xfrm>
            <a:off x="288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1" name="Oval 9"/>
          <p:cNvSpPr/>
          <p:nvPr/>
        </p:nvSpPr>
        <p:spPr>
          <a:xfrm>
            <a:off x="489240" y="1118880"/>
            <a:ext cx="4619520" cy="46195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12" name="PlaceHolder 1"/>
          <p:cNvSpPr>
            <a:spLocks noGrp="1"/>
          </p:cNvSpPr>
          <p:nvPr>
            <p:ph type="title"/>
          </p:nvPr>
        </p:nvSpPr>
        <p:spPr>
          <a:xfrm>
            <a:off x="1171080" y="1396800"/>
            <a:ext cx="3240000" cy="4064400"/>
          </a:xfrm>
          <a:prstGeom prst="rect">
            <a:avLst/>
          </a:prstGeom>
          <a:noFill/>
          <a:ln w="0">
            <a:noFill/>
          </a:ln>
        </p:spPr>
        <p:txBody>
          <a:bodyPr anchor="ctr">
            <a:normAutofit/>
          </a:bodyPr>
          <a:p>
            <a:pPr>
              <a:lnSpc>
                <a:spcPct val="90000"/>
              </a:lnSpc>
              <a:buNone/>
            </a:pPr>
            <a:r>
              <a:rPr b="1" lang="en-US" sz="4400" spc="-1" strike="noStrike">
                <a:solidFill>
                  <a:srgbClr val="ffffff"/>
                </a:solidFill>
                <a:latin typeface="Calibri Light"/>
              </a:rPr>
              <a:t>INSIGHT FROM DATA ANALYSIS</a:t>
            </a:r>
            <a:endParaRPr b="0" lang="en-US" sz="4400" spc="-1" strike="noStrike">
              <a:solidFill>
                <a:srgbClr val="000000"/>
              </a:solidFill>
              <a:latin typeface="Calibri"/>
            </a:endParaRPr>
          </a:p>
        </p:txBody>
      </p:sp>
      <p:sp>
        <p:nvSpPr>
          <p:cNvPr id="113" name="Arc 11"/>
          <p:cNvSpPr/>
          <p:nvPr/>
        </p:nvSpPr>
        <p:spPr>
          <a:xfrm rot="19809000">
            <a:off x="8683560" y="941040"/>
            <a:ext cx="2987640" cy="2987640"/>
          </a:xfrm>
          <a:prstGeom prst="arc">
            <a:avLst>
              <a:gd name="adj1" fmla="val 15817365"/>
              <a:gd name="adj2" fmla="val 1781380"/>
            </a:avLst>
          </a:prstGeom>
          <a:noFill/>
          <a:ln cap="rnd" w="127000">
            <a:solidFill>
              <a:srgbClr val="ffc000"/>
            </a:solidFill>
            <a:prstDash val="dash"/>
          </a:ln>
        </p:spPr>
        <p:style>
          <a:lnRef idx="1">
            <a:schemeClr val="accent1"/>
          </a:lnRef>
          <a:fillRef idx="0">
            <a:schemeClr val="accent1"/>
          </a:fillRef>
          <a:effectRef idx="0">
            <a:schemeClr val="accent1"/>
          </a:effectRef>
          <a:fontRef idx="minor"/>
        </p:style>
      </p:sp>
      <p:sp>
        <p:nvSpPr>
          <p:cNvPr id="114" name="Oval 13"/>
          <p:cNvSpPr/>
          <p:nvPr/>
        </p:nvSpPr>
        <p:spPr>
          <a:xfrm>
            <a:off x="910080" y="4781160"/>
            <a:ext cx="545760" cy="5457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15" name="PlaceHolder 2"/>
          <p:cNvSpPr>
            <a:spLocks noGrp="1"/>
          </p:cNvSpPr>
          <p:nvPr>
            <p:ph/>
          </p:nvPr>
        </p:nvSpPr>
        <p:spPr>
          <a:xfrm>
            <a:off x="5370120" y="1526040"/>
            <a:ext cx="5536080" cy="3934800"/>
          </a:xfrm>
          <a:prstGeom prst="rect">
            <a:avLst/>
          </a:prstGeom>
          <a:noFill/>
          <a:ln w="0">
            <a:noFill/>
          </a:ln>
        </p:spPr>
        <p:txBody>
          <a:bodyPr anchor="t">
            <a:normAutofit fontScale="97000"/>
          </a:bodyPr>
          <a:p>
            <a:pPr marL="228600" indent="-228600">
              <a:lnSpc>
                <a:spcPct val="90000"/>
              </a:lnSpc>
              <a:spcBef>
                <a:spcPts val="1001"/>
              </a:spcBef>
              <a:buClr>
                <a:srgbClr val="000000"/>
              </a:buClr>
              <a:buFont typeface="Arial"/>
              <a:buChar char="•"/>
            </a:pPr>
            <a:r>
              <a:rPr b="0" lang="en-IN" sz="2000" spc="-1" strike="noStrike">
                <a:solidFill>
                  <a:srgbClr val="000000"/>
                </a:solidFill>
                <a:latin typeface="Helvetica Neue"/>
              </a:rPr>
              <a:t>There are more women than men in our dataset and, apparently, men have a slightly higher chance of default.</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Helvetica Neue"/>
              </a:rPr>
              <a:t>The probability of default was higher for men.</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Helvetica Neue"/>
              </a:rPr>
              <a:t>Most people in our dataset have between 25 and 40 years old. There is also an impression that around that age the chance of default is a little lower.</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Helvetica Neue"/>
              </a:rPr>
              <a:t>Most customers have 200k or less of credit limit. And it seems that we will find a higher concentration of customers in default on that range.</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 name="Rectangle 7"/>
          <p:cNvSpPr/>
          <p:nvPr/>
        </p:nvSpPr>
        <p:spPr>
          <a:xfrm>
            <a:off x="288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7" name="Oval 9"/>
          <p:cNvSpPr/>
          <p:nvPr/>
        </p:nvSpPr>
        <p:spPr>
          <a:xfrm>
            <a:off x="707400" y="847440"/>
            <a:ext cx="4619520" cy="46195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18" name="PlaceHolder 1"/>
          <p:cNvSpPr>
            <a:spLocks noGrp="1"/>
          </p:cNvSpPr>
          <p:nvPr>
            <p:ph type="title"/>
          </p:nvPr>
        </p:nvSpPr>
        <p:spPr>
          <a:xfrm>
            <a:off x="1389240" y="1233360"/>
            <a:ext cx="3240000" cy="4064400"/>
          </a:xfrm>
          <a:prstGeom prst="rect">
            <a:avLst/>
          </a:prstGeom>
          <a:noFill/>
          <a:ln w="0">
            <a:noFill/>
          </a:ln>
        </p:spPr>
        <p:txBody>
          <a:bodyPr anchor="ctr">
            <a:normAutofit/>
          </a:bodyPr>
          <a:p>
            <a:pPr>
              <a:lnSpc>
                <a:spcPct val="90000"/>
              </a:lnSpc>
              <a:buNone/>
            </a:pPr>
            <a:r>
              <a:rPr b="1" lang="en-US" sz="4400" spc="-1" strike="noStrike">
                <a:solidFill>
                  <a:srgbClr val="ffffff"/>
                </a:solidFill>
                <a:latin typeface="Calibri Light"/>
              </a:rPr>
              <a:t>INSIGHT FROM DATA ANALYSIS</a:t>
            </a:r>
            <a:endParaRPr b="0" lang="en-US" sz="4400" spc="-1" strike="noStrike">
              <a:solidFill>
                <a:srgbClr val="000000"/>
              </a:solidFill>
              <a:latin typeface="Calibri"/>
            </a:endParaRPr>
          </a:p>
        </p:txBody>
      </p:sp>
      <p:sp>
        <p:nvSpPr>
          <p:cNvPr id="119" name="Freeform: Shape 11"/>
          <p:cNvSpPr/>
          <p:nvPr/>
        </p:nvSpPr>
        <p:spPr>
          <a:xfrm flipH="1">
            <a:off x="530640" y="0"/>
            <a:ext cx="1154880" cy="590760"/>
          </a:xfrm>
          <a:custGeom>
            <a:avLst/>
            <a:gdLst/>
            <a:ah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20" name="Freeform: Shape 13"/>
          <p:cNvSpPr/>
          <p:nvPr/>
        </p:nvSpPr>
        <p:spPr>
          <a:xfrm flipH="1">
            <a:off x="3960720" y="0"/>
            <a:ext cx="1737000" cy="959040"/>
          </a:xfrm>
          <a:custGeom>
            <a:avLst/>
            <a:gdLst/>
            <a:ah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sp>
      <p:sp>
        <p:nvSpPr>
          <p:cNvPr id="121" name="Freeform: Shape 15"/>
          <p:cNvSpPr/>
          <p:nvPr/>
        </p:nvSpPr>
        <p:spPr>
          <a:xfrm flipH="1">
            <a:off x="-720" y="2936880"/>
            <a:ext cx="159480" cy="552600"/>
          </a:xfrm>
          <a:custGeom>
            <a:avLst/>
            <a:gdLst/>
            <a:ah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p:style>
      </p:sp>
      <p:sp>
        <p:nvSpPr>
          <p:cNvPr id="122" name="PlaceHolder 2"/>
          <p:cNvSpPr>
            <a:spLocks noGrp="1"/>
          </p:cNvSpPr>
          <p:nvPr>
            <p:ph/>
          </p:nvPr>
        </p:nvSpPr>
        <p:spPr>
          <a:xfrm>
            <a:off x="6095880" y="820800"/>
            <a:ext cx="5257440" cy="4889160"/>
          </a:xfrm>
          <a:prstGeom prst="rect">
            <a:avLst/>
          </a:prstGeom>
          <a:noFill/>
          <a:ln w="0">
            <a:noFill/>
          </a:ln>
        </p:spPr>
        <p:txBody>
          <a:bodyPr anchor="t">
            <a:normAutofit fontScale="99000"/>
          </a:bodyPr>
          <a:p>
            <a:pPr marL="228600" indent="-228600">
              <a:lnSpc>
                <a:spcPct val="90000"/>
              </a:lnSpc>
              <a:spcBef>
                <a:spcPts val="1001"/>
              </a:spcBef>
              <a:buClr>
                <a:srgbClr val="000000"/>
              </a:buClr>
              <a:buFont typeface="Arial"/>
              <a:buChar char="•"/>
            </a:pPr>
            <a:r>
              <a:rPr b="0" lang="en-IN" sz="2600" spc="-1" strike="noStrike">
                <a:solidFill>
                  <a:srgbClr val="000000"/>
                </a:solidFill>
                <a:latin typeface="Helvetica Neue"/>
              </a:rPr>
              <a:t>Those who have a negative bill statement have a lower chance of default than the rest. What stands out is that there is a little higher chance of default for those who didn't have a bill in the previous months.</a:t>
            </a:r>
            <a:endParaRPr b="0" lang="en-US" sz="2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IN" sz="2600" spc="-1" strike="noStrike">
                <a:solidFill>
                  <a:srgbClr val="000000"/>
                </a:solidFill>
                <a:latin typeface="Helvetica Neue"/>
              </a:rPr>
              <a:t>There is a higher default rate among those who paid nothing in previous months and lower rates among those paid over 25k of NT dollars.</a:t>
            </a:r>
            <a:endParaRPr b="0" lang="en-US" sz="2600" spc="-1" strike="noStrike">
              <a:solidFill>
                <a:srgbClr val="000000"/>
              </a:solidFill>
              <a:latin typeface="Calibri"/>
            </a:endParaRPr>
          </a:p>
        </p:txBody>
      </p:sp>
      <p:sp>
        <p:nvSpPr>
          <p:cNvPr id="123" name="Freeform: Shape 17"/>
          <p:cNvSpPr/>
          <p:nvPr/>
        </p:nvSpPr>
        <p:spPr>
          <a:xfrm flipH="1">
            <a:off x="0" y="5835600"/>
            <a:ext cx="1548000" cy="1022040"/>
          </a:xfrm>
          <a:custGeom>
            <a:avLst/>
            <a:gdLst/>
            <a:ah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a:noFill/>
          </a:ln>
        </p:spPr>
        <p:style>
          <a:lnRef idx="0"/>
          <a:fillRef idx="0"/>
          <a:effectRef idx="0"/>
          <a:fontRef idx="minor"/>
        </p:style>
      </p:sp>
      <p:sp>
        <p:nvSpPr>
          <p:cNvPr id="124" name="Freeform: Shape 19"/>
          <p:cNvSpPr/>
          <p:nvPr/>
        </p:nvSpPr>
        <p:spPr>
          <a:xfrm flipH="1">
            <a:off x="3404880" y="5717880"/>
            <a:ext cx="1771200" cy="1139760"/>
          </a:xfrm>
          <a:custGeom>
            <a:avLst/>
            <a:gdLst/>
            <a:ah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a:noFill/>
          </a:ln>
        </p:spPr>
        <p:style>
          <a:lnRef idx="0"/>
          <a:fillRef idx="0"/>
          <a:effectRef idx="0"/>
          <a:fontRef idx="minor"/>
        </p:style>
      </p:sp>
      <p:sp>
        <p:nvSpPr>
          <p:cNvPr id="125" name="Freeform: Shape 21"/>
          <p:cNvSpPr/>
          <p:nvPr/>
        </p:nvSpPr>
        <p:spPr>
          <a:xfrm flipH="1">
            <a:off x="4132080" y="6258600"/>
            <a:ext cx="1565640" cy="599040"/>
          </a:xfrm>
          <a:custGeom>
            <a:avLst/>
            <a:gdLst/>
            <a:ah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Rectangle 8"/>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7" name="PlaceHolder 1"/>
          <p:cNvSpPr>
            <a:spLocks noGrp="1"/>
          </p:cNvSpPr>
          <p:nvPr>
            <p:ph type="title"/>
          </p:nvPr>
        </p:nvSpPr>
        <p:spPr>
          <a:xfrm>
            <a:off x="635040" y="640800"/>
            <a:ext cx="3418200" cy="5582880"/>
          </a:xfrm>
          <a:prstGeom prst="rect">
            <a:avLst/>
          </a:prstGeom>
          <a:noFill/>
          <a:ln w="0">
            <a:noFill/>
          </a:ln>
        </p:spPr>
        <p:txBody>
          <a:bodyPr anchor="ctr">
            <a:normAutofit/>
          </a:bodyPr>
          <a:p>
            <a:pPr>
              <a:lnSpc>
                <a:spcPct val="90000"/>
              </a:lnSpc>
              <a:buNone/>
            </a:pPr>
            <a:r>
              <a:rPr b="1" lang="en-US" sz="5400" spc="-1" strike="noStrike">
                <a:solidFill>
                  <a:srgbClr val="000000"/>
                </a:solidFill>
                <a:latin typeface="Calibri Light"/>
              </a:rPr>
              <a:t>RANDOM FOREST MODEL</a:t>
            </a:r>
            <a:endParaRPr b="0" lang="en-US" sz="5400" spc="-1" strike="noStrike">
              <a:solidFill>
                <a:srgbClr val="000000"/>
              </a:solidFill>
              <a:latin typeface="Calibri"/>
            </a:endParaRPr>
          </a:p>
        </p:txBody>
      </p:sp>
      <p:sp>
        <p:nvSpPr>
          <p:cNvPr id="128" name="sketch line"/>
          <p:cNvSpPr/>
          <p:nvPr/>
        </p:nvSpPr>
        <p:spPr>
          <a:xfrm rot="5400000">
            <a:off x="1627560" y="3462480"/>
            <a:ext cx="5409720" cy="18000"/>
          </a:xfrm>
          <a:custGeom>
            <a:avLst/>
            <a:gdLst/>
            <a:ahLst/>
            <a:rect l="l" t="t" r="r" b="b"/>
            <a:pathLst>
              <a:path fill="none" w="5410200" h="18288">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stroke="0" w="5410200" h="18288">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w="41275">
            <a:solidFill>
              <a:srgbClr val="ed7d31"/>
            </a:solidFill>
            <a:round/>
          </a:ln>
        </p:spPr>
        <p:style>
          <a:lnRef idx="2">
            <a:schemeClr val="accent1">
              <a:shade val="50000"/>
            </a:schemeClr>
          </a:lnRef>
          <a:fillRef idx="1">
            <a:schemeClr val="accent1"/>
          </a:fillRef>
          <a:effectRef idx="0">
            <a:schemeClr val="accent1"/>
          </a:effectRef>
          <a:fontRef idx="minor"/>
        </p:style>
      </p:sp>
      <p:graphicFrame>
        <p:nvGraphicFramePr>
          <p:cNvPr id="1" name="Diagram1"/>
          <p:cNvGraphicFramePr/>
          <p:nvPr>
            <p:extLst>
              <p:ext uri="{D42A27DB-BD31-4B8C-83A1-F6EECF244321}">
                <p14:modId xmlns:p14="http://schemas.microsoft.com/office/powerpoint/2010/main" val="3158070337"/>
              </p:ext>
            </p:extLst>
          </p:nvPr>
        </p:nvGraphicFramePr>
        <p:xfrm>
          <a:off x="4647960" y="640800"/>
          <a:ext cx="6900120" cy="55357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Rectangle 8"/>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0" name="PlaceHolder 1"/>
          <p:cNvSpPr>
            <a:spLocks noGrp="1"/>
          </p:cNvSpPr>
          <p:nvPr>
            <p:ph type="title"/>
          </p:nvPr>
        </p:nvSpPr>
        <p:spPr>
          <a:xfrm>
            <a:off x="376200" y="640800"/>
            <a:ext cx="3677040" cy="5582880"/>
          </a:xfrm>
          <a:prstGeom prst="rect">
            <a:avLst/>
          </a:prstGeom>
          <a:noFill/>
          <a:ln w="0">
            <a:noFill/>
          </a:ln>
        </p:spPr>
        <p:txBody>
          <a:bodyPr anchor="ctr">
            <a:normAutofit/>
          </a:bodyPr>
          <a:p>
            <a:pPr>
              <a:lnSpc>
                <a:spcPct val="90000"/>
              </a:lnSpc>
              <a:buNone/>
            </a:pPr>
            <a:r>
              <a:rPr b="1" lang="en-US" sz="5400" spc="-1" strike="noStrike">
                <a:solidFill>
                  <a:srgbClr val="000000"/>
                </a:solidFill>
                <a:latin typeface="Calibri Light"/>
              </a:rPr>
              <a:t>INCREASING THE PREDICTIVE POWER</a:t>
            </a:r>
            <a:endParaRPr b="0" lang="en-US" sz="5400" spc="-1" strike="noStrike">
              <a:solidFill>
                <a:srgbClr val="000000"/>
              </a:solidFill>
              <a:latin typeface="Calibri"/>
            </a:endParaRPr>
          </a:p>
        </p:txBody>
      </p:sp>
      <p:sp>
        <p:nvSpPr>
          <p:cNvPr id="131" name="sketch line"/>
          <p:cNvSpPr/>
          <p:nvPr/>
        </p:nvSpPr>
        <p:spPr>
          <a:xfrm rot="5400000">
            <a:off x="1627560" y="3462480"/>
            <a:ext cx="5409720" cy="18000"/>
          </a:xfrm>
          <a:custGeom>
            <a:avLst/>
            <a:gdLst/>
            <a:ahLst/>
            <a:rect l="l" t="t" r="r" b="b"/>
            <a:pathLst>
              <a:path fill="none" w="5410200" h="18288">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stroke="0" w="5410200" h="18288">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w="41275">
            <a:solidFill>
              <a:srgbClr val="ed7d31"/>
            </a:solidFill>
            <a:round/>
          </a:ln>
        </p:spPr>
        <p:style>
          <a:lnRef idx="2">
            <a:schemeClr val="accent1">
              <a:shade val="50000"/>
            </a:schemeClr>
          </a:lnRef>
          <a:fillRef idx="1">
            <a:schemeClr val="accent1"/>
          </a:fillRef>
          <a:effectRef idx="0">
            <a:schemeClr val="accent1"/>
          </a:effectRef>
          <a:fontRef idx="minor"/>
        </p:style>
      </p:sp>
      <p:graphicFrame>
        <p:nvGraphicFramePr>
          <p:cNvPr id="2" name="Diagram2"/>
          <p:cNvGraphicFramePr/>
          <p:nvPr>
            <p:extLst>
              <p:ext uri="{D42A27DB-BD31-4B8C-83A1-F6EECF244321}">
                <p14:modId xmlns:p14="http://schemas.microsoft.com/office/powerpoint/2010/main" val="1811724204"/>
              </p:ext>
            </p:extLst>
          </p:nvPr>
        </p:nvGraphicFramePr>
        <p:xfrm>
          <a:off x="4647960" y="640800"/>
          <a:ext cx="6900120" cy="55357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Rectangle 8"/>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3" name="PlaceHolder 1"/>
          <p:cNvSpPr>
            <a:spLocks noGrp="1"/>
          </p:cNvSpPr>
          <p:nvPr>
            <p:ph type="title"/>
          </p:nvPr>
        </p:nvSpPr>
        <p:spPr>
          <a:xfrm>
            <a:off x="362880" y="640800"/>
            <a:ext cx="3690360" cy="5582880"/>
          </a:xfrm>
          <a:prstGeom prst="rect">
            <a:avLst/>
          </a:prstGeom>
          <a:noFill/>
          <a:ln w="0">
            <a:noFill/>
          </a:ln>
        </p:spPr>
        <p:txBody>
          <a:bodyPr anchor="ctr">
            <a:normAutofit/>
          </a:bodyPr>
          <a:p>
            <a:pPr>
              <a:lnSpc>
                <a:spcPct val="90000"/>
              </a:lnSpc>
              <a:buNone/>
            </a:pPr>
            <a:r>
              <a:rPr b="1" lang="en-US" sz="5400" spc="-1" strike="noStrike">
                <a:solidFill>
                  <a:srgbClr val="000000"/>
                </a:solidFill>
                <a:latin typeface="Calibri Light"/>
              </a:rPr>
              <a:t>INCREASING THE MODEL’S SPEED</a:t>
            </a:r>
            <a:endParaRPr b="0" lang="en-US" sz="5400" spc="-1" strike="noStrike">
              <a:solidFill>
                <a:srgbClr val="000000"/>
              </a:solidFill>
              <a:latin typeface="Calibri"/>
            </a:endParaRPr>
          </a:p>
        </p:txBody>
      </p:sp>
      <p:sp>
        <p:nvSpPr>
          <p:cNvPr id="134" name="sketch line"/>
          <p:cNvSpPr/>
          <p:nvPr/>
        </p:nvSpPr>
        <p:spPr>
          <a:xfrm rot="5400000">
            <a:off x="1627560" y="3462480"/>
            <a:ext cx="5409720" cy="18000"/>
          </a:xfrm>
          <a:custGeom>
            <a:avLst/>
            <a:gdLst/>
            <a:ahLst/>
            <a:rect l="l" t="t" r="r" b="b"/>
            <a:pathLst>
              <a:path fill="none" w="5410200" h="18288">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stroke="0" w="5410200" h="18288">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w="41275">
            <a:solidFill>
              <a:srgbClr val="ed7d31"/>
            </a:solidFill>
            <a:round/>
          </a:ln>
        </p:spPr>
        <p:style>
          <a:lnRef idx="2">
            <a:schemeClr val="accent1">
              <a:shade val="50000"/>
            </a:schemeClr>
          </a:lnRef>
          <a:fillRef idx="1">
            <a:schemeClr val="accent1"/>
          </a:fillRef>
          <a:effectRef idx="0">
            <a:schemeClr val="accent1"/>
          </a:effectRef>
          <a:fontRef idx="minor"/>
        </p:style>
      </p:sp>
      <p:graphicFrame>
        <p:nvGraphicFramePr>
          <p:cNvPr id="3" name="Diagram3"/>
          <p:cNvGraphicFramePr/>
          <p:nvPr>
            <p:extLst>
              <p:ext uri="{D42A27DB-BD31-4B8C-83A1-F6EECF244321}">
                <p14:modId xmlns:p14="http://schemas.microsoft.com/office/powerpoint/2010/main" val="687788721"/>
              </p:ext>
            </p:extLst>
          </p:nvPr>
        </p:nvGraphicFramePr>
        <p:xfrm>
          <a:off x="4647960" y="640800"/>
          <a:ext cx="6900120" cy="55357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5" name="Rectangle 7"/>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6" name="Freeform: Shape 9"/>
          <p:cNvSpPr/>
          <p:nvPr/>
        </p:nvSpPr>
        <p:spPr>
          <a:xfrm>
            <a:off x="0" y="0"/>
            <a:ext cx="12191760" cy="2347200"/>
          </a:xfrm>
          <a:custGeom>
            <a:avLst/>
            <a:gdLst/>
            <a:ah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a:noFill/>
          </a:ln>
        </p:spPr>
        <p:style>
          <a:lnRef idx="0"/>
          <a:fillRef idx="0"/>
          <a:effectRef idx="0"/>
          <a:fontRef idx="minor"/>
        </p:style>
      </p:sp>
      <p:sp>
        <p:nvSpPr>
          <p:cNvPr id="137" name="PlaceHolder 1"/>
          <p:cNvSpPr>
            <a:spLocks noGrp="1"/>
          </p:cNvSpPr>
          <p:nvPr>
            <p:ph type="title"/>
          </p:nvPr>
        </p:nvSpPr>
        <p:spPr>
          <a:xfrm>
            <a:off x="838080" y="401400"/>
            <a:ext cx="10515240" cy="1347840"/>
          </a:xfrm>
          <a:prstGeom prst="rect">
            <a:avLst/>
          </a:prstGeom>
          <a:noFill/>
          <a:ln w="0">
            <a:noFill/>
          </a:ln>
        </p:spPr>
        <p:txBody>
          <a:bodyPr anchor="ctr">
            <a:normAutofit/>
          </a:bodyPr>
          <a:p>
            <a:pPr>
              <a:lnSpc>
                <a:spcPct val="90000"/>
              </a:lnSpc>
              <a:buNone/>
            </a:pPr>
            <a:r>
              <a:rPr b="1" lang="en-US" sz="5400" spc="-1" strike="noStrike">
                <a:solidFill>
                  <a:srgbClr val="ffffff"/>
                </a:solidFill>
                <a:latin typeface="Calibri Light"/>
              </a:rPr>
              <a:t>CONCLUSION</a:t>
            </a:r>
            <a:endParaRPr b="0" lang="en-US" sz="5400" spc="-1" strike="noStrike">
              <a:solidFill>
                <a:srgbClr val="000000"/>
              </a:solidFill>
              <a:latin typeface="Calibri"/>
            </a:endParaRPr>
          </a:p>
        </p:txBody>
      </p:sp>
      <p:sp>
        <p:nvSpPr>
          <p:cNvPr id="138" name="PlaceHolder 2"/>
          <p:cNvSpPr>
            <a:spLocks noGrp="1"/>
          </p:cNvSpPr>
          <p:nvPr>
            <p:ph/>
          </p:nvPr>
        </p:nvSpPr>
        <p:spPr>
          <a:xfrm>
            <a:off x="838080" y="2586960"/>
            <a:ext cx="10515240" cy="3589920"/>
          </a:xfrm>
          <a:prstGeom prst="rect">
            <a:avLst/>
          </a:prstGeom>
          <a:noFill/>
          <a:ln w="0">
            <a:noFill/>
          </a:ln>
        </p:spPr>
        <p:txBody>
          <a:bodyPr anchor="t">
            <a:normAutofit fontScale="99000"/>
          </a:bodyPr>
          <a:p>
            <a:pPr marL="228600" indent="-228600">
              <a:lnSpc>
                <a:spcPct val="90000"/>
              </a:lnSpc>
              <a:spcBef>
                <a:spcPts val="1001"/>
              </a:spcBef>
              <a:buClr>
                <a:srgbClr val="000000"/>
              </a:buClr>
              <a:buFont typeface="Arial"/>
              <a:buChar char="•"/>
            </a:pPr>
            <a:r>
              <a:rPr b="0" lang="en-US" sz="2200" spc="-1" strike="noStrike">
                <a:solidFill>
                  <a:srgbClr val="000000"/>
                </a:solidFill>
                <a:latin typeface="Calibri"/>
              </a:rPr>
              <a:t>We investigated the data,checking for data unbalancing,visualizing the features and understanding the relationship between different features.</a:t>
            </a:r>
            <a:endParaRPr b="0" lang="en-US" sz="2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200" spc="-1" strike="noStrike">
                <a:solidFill>
                  <a:srgbClr val="000000"/>
                </a:solidFill>
                <a:latin typeface="Calibri"/>
              </a:rPr>
              <a:t>We used train-test split to evaluate the model effectiveness to predict the target value i.e. detecting if a credit card will default next month.</a:t>
            </a:r>
            <a:endParaRPr b="0" lang="en-US" sz="2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200" spc="-1" strike="noStrike">
                <a:solidFill>
                  <a:srgbClr val="000000"/>
                </a:solidFill>
                <a:latin typeface="Calibri"/>
              </a:rPr>
              <a:t>We started with adaboost,random forest ,SVM,KNN and decision tree the accuracy all are different.</a:t>
            </a:r>
            <a:endParaRPr b="0" lang="en-US" sz="2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200" spc="-1" strike="noStrike">
                <a:solidFill>
                  <a:srgbClr val="000000"/>
                </a:solidFill>
                <a:latin typeface="Calibri"/>
              </a:rPr>
              <a:t>We choose random forest model base on the F1 score which very low the other model.</a:t>
            </a:r>
            <a:endParaRPr b="0" lang="en-US" sz="2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IN" sz="2200" spc="-1" strike="noStrike">
                <a:solidFill>
                  <a:srgbClr val="000000"/>
                </a:solidFill>
                <a:latin typeface="Calibri"/>
              </a:rPr>
              <a:t>This would also inform the issuer’s decisions on who to give a credit card toa and what credit limit to provide.</a:t>
            </a:r>
            <a:endParaRPr b="0" lang="en-US" sz="2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TotalTime>
  <Application>LibreOffice/7.3.7.2$Linux_X86_64 LibreOffice_project/30$Build-2</Application>
  <AppVersion>15.0000</AppVersion>
  <Words>816</Words>
  <Paragraphs>41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2021-09-09T07:45:17Z</dcterms:created>
  <dc:creator>meet patel</dc:creator>
  <dc:description/>
  <dc:language>en-IN</dc:language>
  <cp:lastModifiedBy/>
  <dcterms:modified xsi:type="dcterms:W3CDTF">2023-06-22T01:53:15Z</dcterms:modified>
  <cp:revision>3</cp:revision>
  <dc:subject/>
  <dc:title>CREDIT CARD DEFAULT PREDICTION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