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8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322" autoAdjust="0"/>
  </p:normalViewPr>
  <p:slideViewPr>
    <p:cSldViewPr snapToGrid="0">
      <p:cViewPr varScale="1">
        <p:scale>
          <a:sx n="65" d="100"/>
          <a:sy n="65" d="100"/>
        </p:scale>
        <p:origin x="69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C699-A2B8-449C-BF7B-14F1D9D5941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946B4-05DE-461E-A6C5-BB86944725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weaknesses: financial literacy, creativity, delegating, fear of confrontation, even a course in which you performed poorly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9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4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3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49D9-456F-4D10-9B52-0DA6D8B4E587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3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78740-0A22-451F-AE4C-E8A0BE96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tx1"/>
                </a:solidFill>
              </a:rPr>
              <a:t>Interviewing</a:t>
            </a:r>
            <a:endParaRPr lang="en-CA" sz="72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196C-B8E2-4A68-B905-827C7BB0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Lecture 7</a:t>
            </a:r>
            <a:endParaRPr lang="en-CA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2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43BB-5C78-45DC-BF6D-570084A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yourself in five years?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194-2F00-4132-9C28-2F60F4E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the company well enough to know the progression of the role</a:t>
            </a:r>
          </a:p>
          <a:p>
            <a:r>
              <a:rPr lang="en-US" dirty="0"/>
              <a:t>They want to know that you are there for the long term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52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5178-6857-4E64-97AA-E8E8514C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apply for this position?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5C8D-7BC1-4AEB-89EE-36310430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 company invests more than the salary on you</a:t>
            </a:r>
          </a:p>
          <a:p>
            <a:r>
              <a:rPr lang="en-US" dirty="0"/>
              <a:t>Show them why you are interested in the company (do your research!)</a:t>
            </a:r>
          </a:p>
          <a:p>
            <a:r>
              <a:rPr lang="en-US" dirty="0"/>
              <a:t>Show them you know what it takes to succeed in the role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75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9D2-5F65-4C2E-94BD-178DE6F0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5E95-EA84-47C2-BE8A-5BD69BDC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personality is also an important factor</a:t>
            </a:r>
          </a:p>
          <a:p>
            <a:r>
              <a:rPr lang="en-US" dirty="0"/>
              <a:t>Questions such as:</a:t>
            </a:r>
          </a:p>
          <a:p>
            <a:pPr lvl="1"/>
            <a:r>
              <a:rPr lang="en-US" dirty="0"/>
              <a:t>Tell me a time when…</a:t>
            </a:r>
          </a:p>
          <a:p>
            <a:pPr lvl="1"/>
            <a:r>
              <a:rPr lang="en-US" dirty="0"/>
              <a:t>What are you most proud of?</a:t>
            </a:r>
          </a:p>
          <a:p>
            <a:pPr lvl="1"/>
            <a:r>
              <a:rPr lang="en-US" dirty="0"/>
              <a:t>What would you do differently now?</a:t>
            </a:r>
          </a:p>
          <a:p>
            <a:r>
              <a:rPr lang="en-US" dirty="0"/>
              <a:t>You should recall events in your past experience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9D2-5F65-4C2E-94BD-178DE6F0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5E95-EA84-47C2-BE8A-5BD69BDC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typically follows the “STAR” method</a:t>
            </a:r>
          </a:p>
          <a:p>
            <a:r>
              <a:rPr lang="en-US" dirty="0"/>
              <a:t>Situation: what happened?</a:t>
            </a:r>
          </a:p>
          <a:p>
            <a:r>
              <a:rPr lang="en-US" dirty="0"/>
              <a:t>Task: what was your role in the story?</a:t>
            </a:r>
          </a:p>
          <a:p>
            <a:r>
              <a:rPr lang="en-US" dirty="0"/>
              <a:t>Action: what did you do?</a:t>
            </a:r>
          </a:p>
          <a:p>
            <a:r>
              <a:rPr lang="en-US" dirty="0"/>
              <a:t>Results: how did your action affect the situation?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66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50F2-0641-46DF-806C-FFB96C20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2461-E519-429A-A979-A7DAC460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Four colleagues had a massive fallout after creative and technical differences broke their communication down</a:t>
            </a:r>
          </a:p>
          <a:p>
            <a:r>
              <a:rPr lang="en-US" dirty="0"/>
              <a:t>Task: I was faced with the responsibility of intervening to prevent an exodus from the company</a:t>
            </a:r>
          </a:p>
          <a:p>
            <a:r>
              <a:rPr lang="en-US" dirty="0"/>
              <a:t>Action: I spoke to each of them individually and after diffusing most of the issues, in a group</a:t>
            </a:r>
          </a:p>
          <a:p>
            <a:r>
              <a:rPr lang="en-US" dirty="0"/>
              <a:t>Result: Three of them carried forward, while one could not continue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21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A59471-1484-41DD-B216-530C4E66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1" y="1080007"/>
            <a:ext cx="7175499" cy="4848892"/>
          </a:xfrm>
        </p:spPr>
        <p:txBody>
          <a:bodyPr vert="horz" lIns="228600" tIns="228600" rIns="228600" bIns="0" rtlCol="0"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8000">
                <a:solidFill>
                  <a:schemeClr val="accent1"/>
                </a:solidFill>
              </a:rPr>
              <a:t>Illegal Questions</a:t>
            </a:r>
          </a:p>
        </p:txBody>
      </p:sp>
    </p:spTree>
    <p:extLst>
      <p:ext uri="{BB962C8B-B14F-4D97-AF65-F5344CB8AC3E}">
        <p14:creationId xmlns:p14="http://schemas.microsoft.com/office/powerpoint/2010/main" val="1105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6C6E-F5AF-4CA5-B46D-28816E2B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Illegal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26C5-4BF6-497D-B183-E34EF514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questions are not permissible by law.</a:t>
            </a:r>
          </a:p>
          <a:p>
            <a:r>
              <a:rPr lang="en-US" dirty="0"/>
              <a:t>Employers are looking for certain details that help them with selection. However, these questions to not address the concern properly, and put the interviewee in an inappropriate position.</a:t>
            </a:r>
          </a:p>
          <a:p>
            <a:r>
              <a:rPr lang="en-CA" dirty="0"/>
              <a:t>How do you handle them?</a:t>
            </a:r>
          </a:p>
        </p:txBody>
      </p:sp>
    </p:spTree>
    <p:extLst>
      <p:ext uri="{BB962C8B-B14F-4D97-AF65-F5344CB8AC3E}">
        <p14:creationId xmlns:p14="http://schemas.microsoft.com/office/powerpoint/2010/main" val="404792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0B0-1082-4D0B-80A6-F7CA9238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handle illegal 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CA99-3B4C-4B27-884D-46AD1276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Answer the question.</a:t>
            </a:r>
          </a:p>
          <a:p>
            <a:pPr lvl="1"/>
            <a:r>
              <a:rPr lang="en-US" dirty="0"/>
              <a:t>Asking the question is illegal but you have the right to answer it.</a:t>
            </a:r>
          </a:p>
          <a:p>
            <a:pPr lvl="1"/>
            <a:r>
              <a:rPr lang="en-US" dirty="0"/>
              <a:t>Keep in mind that the answer is actually not relevant to the job, and may compromise your chances.</a:t>
            </a:r>
          </a:p>
          <a:p>
            <a:r>
              <a:rPr lang="en-US" dirty="0"/>
              <a:t>Option 2: Refuse to answer.</a:t>
            </a:r>
          </a:p>
          <a:p>
            <a:pPr lvl="1"/>
            <a:r>
              <a:rPr lang="en-US" dirty="0"/>
              <a:t>Again, you are within your rights not to answer, since it is not a relevant question.</a:t>
            </a:r>
          </a:p>
          <a:p>
            <a:pPr lvl="1"/>
            <a:r>
              <a:rPr lang="en-US" dirty="0"/>
              <a:t>However, you automatically reduce your chances, appearing confrontational.</a:t>
            </a:r>
          </a:p>
          <a:p>
            <a:r>
              <a:rPr lang="en-US" dirty="0"/>
              <a:t>Option 3: Answer the relevant question.</a:t>
            </a:r>
          </a:p>
          <a:p>
            <a:pPr lvl="1"/>
            <a:r>
              <a:rPr lang="en-US" dirty="0"/>
              <a:t>Assess why they are asking the illegal question.</a:t>
            </a:r>
          </a:p>
          <a:p>
            <a:pPr lvl="1"/>
            <a:r>
              <a:rPr lang="en-US" dirty="0"/>
              <a:t>Give an answer that reassures them and is relevant to the position itself.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16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112C-0DF1-4609-AB25-52C3DD32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EF64-FF4D-4B49-BC07-20D7B1B7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illegal questions</a:t>
            </a:r>
          </a:p>
          <a:p>
            <a:pPr lvl="1"/>
            <a:r>
              <a:rPr lang="en-US" dirty="0"/>
              <a:t>What is your citizenship/origin?</a:t>
            </a:r>
          </a:p>
          <a:p>
            <a:pPr lvl="1"/>
            <a:r>
              <a:rPr lang="en-US" dirty="0"/>
              <a:t>How old are you?</a:t>
            </a:r>
          </a:p>
          <a:p>
            <a:pPr lvl="1"/>
            <a:r>
              <a:rPr lang="en-US" dirty="0"/>
              <a:t>Are you married? Have children?</a:t>
            </a:r>
          </a:p>
          <a:p>
            <a:pPr lvl="1"/>
            <a:r>
              <a:rPr lang="en-US" dirty="0"/>
              <a:t>Do you belong to a club or social organization?</a:t>
            </a:r>
          </a:p>
          <a:p>
            <a:pPr lvl="1"/>
            <a:r>
              <a:rPr lang="en-US" dirty="0"/>
              <a:t>What is your height and weight?</a:t>
            </a:r>
          </a:p>
          <a:p>
            <a:pPr lvl="1"/>
            <a:r>
              <a:rPr lang="en-US" dirty="0"/>
              <a:t>Have you ever been arrested?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286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07C6-C6C2-4F1A-9D13-680CD7E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Answering the “spirit” of the question helps you overcome their bias and be cooperative.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7134-872E-45B7-99A7-DDCEC1D2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they should be asking is:</a:t>
            </a:r>
          </a:p>
          <a:p>
            <a:pPr lvl="1"/>
            <a:r>
              <a:rPr lang="en-US" dirty="0"/>
              <a:t>Are you authorized to work in Canada?</a:t>
            </a:r>
          </a:p>
          <a:p>
            <a:pPr lvl="1"/>
            <a:r>
              <a:rPr lang="en-US" dirty="0"/>
              <a:t>Are you over the age of 18?</a:t>
            </a:r>
          </a:p>
          <a:p>
            <a:pPr lvl="1"/>
            <a:r>
              <a:rPr lang="en-US" dirty="0"/>
              <a:t>Are you willing and able to travel for work, work overtime, relocate?</a:t>
            </a:r>
          </a:p>
          <a:p>
            <a:pPr lvl="1"/>
            <a:r>
              <a:rPr lang="en-US" dirty="0"/>
              <a:t>Are you a member of a trade or professional organization?</a:t>
            </a:r>
          </a:p>
          <a:p>
            <a:pPr lvl="1"/>
            <a:r>
              <a:rPr lang="en-US" dirty="0"/>
              <a:t>Do you have the physical characteristics needed for lifting/running/operating machinery/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Have you been convicted of a specific crime or felony that would make you ineligible for a security clearance?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76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BA3F-E753-40D5-A2EB-B785E53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questions that you always come across in job interviews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35BB-E37C-4C12-8977-6DC4C51F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see yourself in five years?</a:t>
            </a:r>
          </a:p>
          <a:p>
            <a:r>
              <a:rPr lang="en-US" dirty="0"/>
              <a:t>What is your greatest weakness?</a:t>
            </a:r>
          </a:p>
          <a:p>
            <a:r>
              <a:rPr lang="en-CA" dirty="0"/>
              <a:t>How do your skills fit the role and the company?</a:t>
            </a:r>
          </a:p>
        </p:txBody>
      </p:sp>
    </p:spTree>
    <p:extLst>
      <p:ext uri="{BB962C8B-B14F-4D97-AF65-F5344CB8AC3E}">
        <p14:creationId xmlns:p14="http://schemas.microsoft.com/office/powerpoint/2010/main" val="1362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FBC-AE51-4605-A030-78635632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key is to be ready with answers to them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EDEE-AF82-418C-AA88-CBD6B5D3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be ready with answers?</a:t>
            </a:r>
          </a:p>
          <a:p>
            <a:r>
              <a:rPr lang="en-US" dirty="0"/>
              <a:t>Isn’t your resume enough?</a:t>
            </a:r>
          </a:p>
        </p:txBody>
      </p:sp>
    </p:spTree>
    <p:extLst>
      <p:ext uri="{BB962C8B-B14F-4D97-AF65-F5344CB8AC3E}">
        <p14:creationId xmlns:p14="http://schemas.microsoft.com/office/powerpoint/2010/main" val="348695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01D4-1567-4E42-A96A-B01811A0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interview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D1FC-ABB3-4291-A0ED-28B2570C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employer to learn about you</a:t>
            </a:r>
          </a:p>
          <a:p>
            <a:r>
              <a:rPr lang="en-US" dirty="0"/>
              <a:t>For you to learn about the employer</a:t>
            </a:r>
          </a:p>
          <a:p>
            <a:r>
              <a:rPr lang="en-US" dirty="0"/>
              <a:t>To demonstrate your motivation</a:t>
            </a:r>
          </a:p>
          <a:p>
            <a:r>
              <a:rPr lang="en-US" dirty="0"/>
              <a:t>To give you the chance to highlight your skills</a:t>
            </a:r>
          </a:p>
          <a:p>
            <a:r>
              <a:rPr lang="en-US" dirty="0"/>
              <a:t>For you to tell your </a:t>
            </a:r>
            <a:r>
              <a:rPr lang="en-US" b="1" dirty="0"/>
              <a:t>story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310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733-27CC-46D6-A41F-638C5427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 the interview like a very short work day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E47-A3A4-46C1-B1F3-983D0F58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work you will have conversations</a:t>
            </a:r>
          </a:p>
          <a:p>
            <a:r>
              <a:rPr lang="en-US" dirty="0"/>
              <a:t>Perform technical work</a:t>
            </a:r>
          </a:p>
          <a:p>
            <a:r>
              <a:rPr lang="en-CA" dirty="0"/>
              <a:t>Have an understanding of how the company operates</a:t>
            </a:r>
          </a:p>
          <a:p>
            <a:r>
              <a:rPr lang="en-CA" dirty="0"/>
              <a:t>You will also be a visitor to a society</a:t>
            </a:r>
          </a:p>
        </p:txBody>
      </p:sp>
    </p:spTree>
    <p:extLst>
      <p:ext uri="{BB962C8B-B14F-4D97-AF65-F5344CB8AC3E}">
        <p14:creationId xmlns:p14="http://schemas.microsoft.com/office/powerpoint/2010/main" val="422699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2A6A-DC94-4314-9E9F-F1C7CA61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means they want to see you…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FDF0-2431-482C-98A2-5C3DE408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497383" cy="5248622"/>
          </a:xfrm>
        </p:spPr>
        <p:txBody>
          <a:bodyPr/>
          <a:lstStyle/>
          <a:p>
            <a:r>
              <a:rPr lang="en-US" dirty="0"/>
              <a:t>Solving problems</a:t>
            </a:r>
          </a:p>
          <a:p>
            <a:r>
              <a:rPr lang="en-US" dirty="0"/>
              <a:t>Collaborating</a:t>
            </a:r>
          </a:p>
          <a:p>
            <a:r>
              <a:rPr lang="en-US" dirty="0"/>
              <a:t>Communicating</a:t>
            </a:r>
          </a:p>
          <a:p>
            <a:endParaRPr lang="en-US" dirty="0"/>
          </a:p>
          <a:p>
            <a:r>
              <a:rPr lang="en-US" dirty="0"/>
              <a:t>They need to see you demonstrate this in 30 to 60 minutes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1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A59471-1484-41DD-B216-530C4E66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1" y="1080007"/>
            <a:ext cx="7175499" cy="4848892"/>
          </a:xfrm>
        </p:spPr>
        <p:txBody>
          <a:bodyPr vert="horz" lIns="228600" tIns="228600" rIns="228600" bIns="0" rtlCol="0"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8000" dirty="0">
                <a:solidFill>
                  <a:schemeClr val="accent1"/>
                </a:solidFill>
              </a:rPr>
              <a:t>Typical Questions</a:t>
            </a:r>
          </a:p>
        </p:txBody>
      </p:sp>
    </p:spTree>
    <p:extLst>
      <p:ext uri="{BB962C8B-B14F-4D97-AF65-F5344CB8AC3E}">
        <p14:creationId xmlns:p14="http://schemas.microsoft.com/office/powerpoint/2010/main" val="31031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39A6-3CF4-464E-8BD1-AEC40D74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strengths?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B9C4-C3A5-48EC-B5C0-FE306FD8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knowledge, skills, or experience you have</a:t>
            </a:r>
          </a:p>
          <a:p>
            <a:r>
              <a:rPr lang="en-US" dirty="0"/>
              <a:t>Make sure you know which are relevant to the role</a:t>
            </a:r>
          </a:p>
          <a:p>
            <a:r>
              <a:rPr lang="en-US" dirty="0"/>
              <a:t>Remember the story or situation that proves your strength or skill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99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C6FD-FB95-47B2-A5B1-55C7577F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weaknesses?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B30A-739A-46E8-96F9-0F066723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want to know that you are honest and self-aware</a:t>
            </a:r>
          </a:p>
          <a:p>
            <a:r>
              <a:rPr lang="en-US" dirty="0"/>
              <a:t>Think of (many) areas in which you always struggle</a:t>
            </a:r>
          </a:p>
          <a:p>
            <a:r>
              <a:rPr lang="en-US" dirty="0"/>
              <a:t>Which are </a:t>
            </a:r>
            <a:r>
              <a:rPr lang="en-US" b="1" i="1" dirty="0"/>
              <a:t>not </a:t>
            </a:r>
            <a:r>
              <a:rPr lang="en-US" dirty="0"/>
              <a:t>relevant to the job?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5232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1330</TotalTime>
  <Words>804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Rockwell</vt:lpstr>
      <vt:lpstr>Wingdings</vt:lpstr>
      <vt:lpstr>Atlas</vt:lpstr>
      <vt:lpstr>Interviewing</vt:lpstr>
      <vt:lpstr>These are questions that you always come across in job interviews</vt:lpstr>
      <vt:lpstr>The key is to be ready with answers to them</vt:lpstr>
      <vt:lpstr>The goal of the interview</vt:lpstr>
      <vt:lpstr>Treat the interview like a very short work day</vt:lpstr>
      <vt:lpstr>This means they want to see you…</vt:lpstr>
      <vt:lpstr>Typical Questions</vt:lpstr>
      <vt:lpstr>What are your strengths?</vt:lpstr>
      <vt:lpstr>What are your weaknesses?</vt:lpstr>
      <vt:lpstr>Where do you see yourself in five years?</vt:lpstr>
      <vt:lpstr>Why did you apply for this position?</vt:lpstr>
      <vt:lpstr>Behavioral questions</vt:lpstr>
      <vt:lpstr>STAR</vt:lpstr>
      <vt:lpstr>Example</vt:lpstr>
      <vt:lpstr>Illegal Questions</vt:lpstr>
      <vt:lpstr>Handling Illegal Questions</vt:lpstr>
      <vt:lpstr>How do you handle illegal questions?</vt:lpstr>
      <vt:lpstr>How?</vt:lpstr>
      <vt:lpstr>Answering the “spirit” of the question helps you overcome their bias and be cooperative.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</dc:title>
  <dc:creator>H M</dc:creator>
  <cp:lastModifiedBy>H M</cp:lastModifiedBy>
  <cp:revision>12</cp:revision>
  <dcterms:created xsi:type="dcterms:W3CDTF">2021-06-05T20:31:35Z</dcterms:created>
  <dcterms:modified xsi:type="dcterms:W3CDTF">2021-10-16T03:20:17Z</dcterms:modified>
</cp:coreProperties>
</file>