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8" r:id="rId4"/>
  </p:sldMasterIdLst>
  <p:notesMasterIdLst>
    <p:notesMasterId r:id="rId31"/>
  </p:notesMasterIdLst>
  <p:handoutMasterIdLst>
    <p:handoutMasterId r:id="rId32"/>
  </p:handoutMasterIdLst>
  <p:sldIdLst>
    <p:sldId id="424" r:id="rId5"/>
    <p:sldId id="3053" r:id="rId6"/>
    <p:sldId id="16533" r:id="rId7"/>
    <p:sldId id="16522" r:id="rId8"/>
    <p:sldId id="16521" r:id="rId9"/>
    <p:sldId id="3082" r:id="rId10"/>
    <p:sldId id="16535" r:id="rId11"/>
    <p:sldId id="16536" r:id="rId12"/>
    <p:sldId id="16502" r:id="rId13"/>
    <p:sldId id="524" r:id="rId14"/>
    <p:sldId id="529" r:id="rId15"/>
    <p:sldId id="3086" r:id="rId16"/>
    <p:sldId id="16537" r:id="rId17"/>
    <p:sldId id="16515" r:id="rId18"/>
    <p:sldId id="16542" r:id="rId19"/>
    <p:sldId id="3085" r:id="rId20"/>
    <p:sldId id="3081" r:id="rId21"/>
    <p:sldId id="466" r:id="rId22"/>
    <p:sldId id="3069" r:id="rId23"/>
    <p:sldId id="16538" r:id="rId24"/>
    <p:sldId id="16517" r:id="rId25"/>
    <p:sldId id="16539" r:id="rId26"/>
    <p:sldId id="3063" r:id="rId27"/>
    <p:sldId id="16543" r:id="rId28"/>
    <p:sldId id="16541" r:id="rId29"/>
    <p:sldId id="16540" r:id="rId30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000"/>
    <a:srgbClr val="AD0000"/>
    <a:srgbClr val="730000"/>
    <a:srgbClr val="404040"/>
    <a:srgbClr val="373A3B"/>
    <a:srgbClr val="B70101"/>
    <a:srgbClr val="0D0D0D"/>
    <a:srgbClr val="D9D9D9"/>
    <a:srgbClr val="BD0101"/>
    <a:srgbClr val="003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03F4-64D8-430D-AAE5-5CB581C4B044}" v="41" dt="2021-11-19T18:36:50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1" autoAdjust="0"/>
    <p:restoredTop sz="93027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75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720" y="192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19/11/2021</a:t>
            </a:fld>
            <a:endParaRPr lang="en-GB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4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Cloud Analytics and cloud data storage accelerate our journey from duplicated data, via common data use &amp; governance to shared capabilities &amp; tooling</a:t>
            </a:r>
            <a:br>
              <a:rPr lang="en-US" sz="1200" b="0" dirty="0"/>
            </a:b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E1866-6ABF-4414-AFB5-B91146A1FA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84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6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/>
              <a:t>The programme </a:t>
            </a:r>
            <a:r>
              <a:rPr lang="en-US" sz="1200" b="0" dirty="0"/>
              <a:t>comprises 7 work streams, each focusing on a specific area of delivery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E1866-6ABF-4414-AFB5-B91146A1FA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58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E1866-6ABF-4414-AFB5-B91146A1FA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60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E1866-6ABF-4414-AFB5-B91146A1FA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37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E1866-6ABF-4414-AFB5-B91146A1FA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0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r>
              <a:rPr lang="en-GB" sz="1200" b="0" dirty="0"/>
              <a:t>How the data is used </a:t>
            </a:r>
            <a:r>
              <a:rPr lang="en-US" sz="1200" b="0" dirty="0"/>
              <a:t>differently across the layers of the architecture stack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E1866-6ABF-4414-AFB5-B91146A1FA1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6AF128-0C91-4346-8C85-909E34A4DD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F1D77-622C-4EAF-8DD7-DF538E5DFF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0943" y="1680310"/>
            <a:ext cx="5170542" cy="13868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79402" y="2489629"/>
            <a:ext cx="2090449" cy="682887"/>
          </a:xfrm>
        </p:spPr>
        <p:txBody>
          <a:bodyPr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17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50825" y="895510"/>
            <a:ext cx="8642350" cy="1276189"/>
          </a:xfrm>
        </p:spPr>
        <p:txBody>
          <a:bodyPr anchor="t" anchorCtr="0">
            <a:noAutofit/>
          </a:bodyPr>
          <a:lstStyle>
            <a:lvl1pPr algn="l">
              <a:lnSpc>
                <a:spcPct val="78000"/>
              </a:lnSpc>
              <a:defRPr sz="50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8062D7-3759-406F-A1DD-EE8C4709F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6125" y="4526344"/>
            <a:ext cx="1760538" cy="43914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8C377F3-9E7C-C54D-B296-3A4B825EE1AA}"/>
              </a:ext>
            </a:extLst>
          </p:cNvPr>
          <p:cNvSpPr txBox="1">
            <a:spLocks/>
          </p:cNvSpPr>
          <p:nvPr userDrawn="1"/>
        </p:nvSpPr>
        <p:spPr>
          <a:xfrm>
            <a:off x="8006742" y="4856012"/>
            <a:ext cx="413410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fld id="{72A83A2B-3358-44F8-83A0-4598795D8FB5}" type="slidenum">
              <a:rPr lang="en-GB" smtClean="0">
                <a:latin typeface="Vodafone Rg"/>
              </a:rPr>
              <a:pPr algn="ctr" defTabSz="914378"/>
              <a:t>‹#›</a:t>
            </a:fld>
            <a:endParaRPr lang="en-GB" dirty="0">
              <a:latin typeface="Vodafone Rg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5D8EADB-B516-0A4E-8CA2-A6DD6C57A7EB}"/>
              </a:ext>
            </a:extLst>
          </p:cNvPr>
          <p:cNvSpPr txBox="1">
            <a:spLocks/>
          </p:cNvSpPr>
          <p:nvPr userDrawn="1"/>
        </p:nvSpPr>
        <p:spPr>
          <a:xfrm>
            <a:off x="110462" y="4857220"/>
            <a:ext cx="747377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GB" dirty="0">
                <a:solidFill>
                  <a:srgbClr val="FFFFFF"/>
                </a:solidFill>
                <a:latin typeface="Vodafone Rg"/>
              </a:rPr>
              <a:t>C2 – General</a:t>
            </a:r>
          </a:p>
        </p:txBody>
      </p:sp>
    </p:spTree>
    <p:extLst>
      <p:ext uri="{BB962C8B-B14F-4D97-AF65-F5344CB8AC3E}">
        <p14:creationId xmlns:p14="http://schemas.microsoft.com/office/powerpoint/2010/main" val="50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F37109E-8D87-42C8-9B13-ED2E97F225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5" imgW="663" imgH="659" progId="TCLayout.ActiveDocument.1">
                  <p:embed/>
                </p:oleObj>
              </mc:Choice>
              <mc:Fallback>
                <p:oleObj name="think-cell Slide" r:id="rId5" imgW="663" imgH="65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F37109E-8D87-42C8-9B13-ED2E97F22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E62AA70-D38A-43BB-AE6E-6F9A133666A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0" rIns="0" bIns="0" numCol="1" spcCol="0" rtlCol="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400" b="1" i="0" kern="1200" baseline="0" dirty="0">
              <a:solidFill>
                <a:srgbClr val="34342B"/>
              </a:solidFill>
              <a:latin typeface="Vodafone Rg" panose="020B0606080202020204"/>
              <a:ea typeface="+mj-ea"/>
              <a:cs typeface="+mj-cs"/>
              <a:sym typeface="Vodafone Rg" panose="020B060608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365295" y="4856011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0EFF7D9D-F542-4CF0-8575-42E6909EF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6" y="879475"/>
            <a:ext cx="8642350" cy="238889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234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8000" y="4623994"/>
            <a:ext cx="1710215" cy="238889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GB"/>
              <a:t>C2 – Vodafone Confidential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87337" y="1368001"/>
            <a:ext cx="6648721" cy="3108750"/>
          </a:xfrm>
        </p:spPr>
        <p:txBody>
          <a:bodyPr/>
          <a:lstStyle>
            <a:lvl1pPr marL="174625" indent="-174625">
              <a:spcAft>
                <a:spcPts val="8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15202-A341-4495-B9FA-4415704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06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830FA-68B5-0844-81CD-DEB116926D88}"/>
              </a:ext>
            </a:extLst>
          </p:cNvPr>
          <p:cNvSpPr txBox="1"/>
          <p:nvPr userDrawn="1"/>
        </p:nvSpPr>
        <p:spPr>
          <a:xfrm>
            <a:off x="8723586" y="480322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US">
              <a:solidFill>
                <a:schemeClr val="bg1"/>
              </a:solidFill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4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8000" y="4623994"/>
            <a:ext cx="1710215" cy="238889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GB"/>
              <a:t>C2 – Vodafone Confidential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87338" y="1368001"/>
            <a:ext cx="6648721" cy="3108750"/>
          </a:xfrm>
        </p:spPr>
        <p:txBody>
          <a:bodyPr/>
          <a:lstStyle>
            <a:lvl1pPr marL="174621" indent="-174621">
              <a:spcAft>
                <a:spcPts val="8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15202-A341-4495-B9FA-4415704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335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7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365296" y="4856012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9"/>
            <a:ext cx="8635526" cy="667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0EFF7D9D-F542-4CF0-8575-42E6909EF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7" y="879476"/>
            <a:ext cx="8642350" cy="238889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8000" y="4623994"/>
            <a:ext cx="1710215" cy="238889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GB"/>
              <a:t>C2 – Vodafone Confidential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87337" y="1368001"/>
            <a:ext cx="6648721" cy="3108750"/>
          </a:xfrm>
        </p:spPr>
        <p:txBody>
          <a:bodyPr/>
          <a:lstStyle>
            <a:lvl1pPr marL="174625" indent="-174625">
              <a:spcAft>
                <a:spcPts val="8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15202-A341-4495-B9FA-4415704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EFC281-3D2E-40C1-BBC2-0DA660E4D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FF366-7619-41CC-B84E-A5BAA36554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0541" y="469697"/>
            <a:ext cx="6171362" cy="3558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108" y="1118727"/>
            <a:ext cx="8046892" cy="1494535"/>
          </a:xfrm>
        </p:spPr>
        <p:txBody>
          <a:bodyPr anchor="b" anchorCtr="0">
            <a:noAutofit/>
          </a:bodyPr>
          <a:lstStyle>
            <a:lvl1pPr algn="ctr">
              <a:lnSpc>
                <a:spcPct val="78000"/>
              </a:lnSpc>
              <a:defRPr sz="60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9A1C8-F875-41FE-AF88-EE4222539C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6125" y="4526344"/>
            <a:ext cx="1760538" cy="439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F2369-E9B2-4713-9D19-88061F3255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00" y="4343377"/>
            <a:ext cx="1684337" cy="227853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5BDC6D9-6258-3F4A-82D8-52FCD19CDA7A}"/>
              </a:ext>
            </a:extLst>
          </p:cNvPr>
          <p:cNvSpPr txBox="1">
            <a:spLocks/>
          </p:cNvSpPr>
          <p:nvPr userDrawn="1"/>
        </p:nvSpPr>
        <p:spPr>
          <a:xfrm>
            <a:off x="8006742" y="4856012"/>
            <a:ext cx="413410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fld id="{72A83A2B-3358-44F8-83A0-4598795D8FB5}" type="slidenum">
              <a:rPr lang="en-GB" smtClean="0">
                <a:latin typeface="Vodafone Rg"/>
              </a:rPr>
              <a:pPr algn="ctr" defTabSz="914378"/>
              <a:t>‹#›</a:t>
            </a:fld>
            <a:endParaRPr lang="en-GB" dirty="0">
              <a:latin typeface="Vodafone Rg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B7B95F3-AE1F-6943-AF1C-7A8FA6FA3616}"/>
              </a:ext>
            </a:extLst>
          </p:cNvPr>
          <p:cNvSpPr txBox="1">
            <a:spLocks/>
          </p:cNvSpPr>
          <p:nvPr userDrawn="1"/>
        </p:nvSpPr>
        <p:spPr>
          <a:xfrm>
            <a:off x="110462" y="4857220"/>
            <a:ext cx="747377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GB" dirty="0">
                <a:solidFill>
                  <a:srgbClr val="FFFFFF"/>
                </a:solidFill>
                <a:latin typeface="Vodafone Rg"/>
              </a:rPr>
              <a:t>C2 – General</a:t>
            </a:r>
          </a:p>
        </p:txBody>
      </p:sp>
    </p:spTree>
    <p:extLst>
      <p:ext uri="{BB962C8B-B14F-4D97-AF65-F5344CB8AC3E}">
        <p14:creationId xmlns:p14="http://schemas.microsoft.com/office/powerpoint/2010/main" val="1015757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830FA-68B5-0844-81CD-DEB116926D88}"/>
              </a:ext>
            </a:extLst>
          </p:cNvPr>
          <p:cNvSpPr txBox="1"/>
          <p:nvPr userDrawn="1"/>
        </p:nvSpPr>
        <p:spPr>
          <a:xfrm>
            <a:off x="8723586" y="480322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US">
              <a:solidFill>
                <a:schemeClr val="bg1"/>
              </a:solidFill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910013" y="1905000"/>
            <a:ext cx="1316037" cy="1314450"/>
            <a:chOff x="2463" y="1200"/>
            <a:chExt cx="829" cy="82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463" y="1200"/>
              <a:ext cx="829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2464" y="1201"/>
              <a:ext cx="829" cy="828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649" y="1237"/>
              <a:ext cx="457" cy="608"/>
            </a:xfrm>
            <a:custGeom>
              <a:avLst/>
              <a:gdLst>
                <a:gd name="T0" fmla="*/ 319 w 625"/>
                <a:gd name="T1" fmla="*/ 833 h 833"/>
                <a:gd name="T2" fmla="*/ 0 w 625"/>
                <a:gd name="T3" fmla="*/ 487 h 833"/>
                <a:gd name="T4" fmla="*/ 173 w 625"/>
                <a:gd name="T5" fmla="*/ 129 h 833"/>
                <a:gd name="T6" fmla="*/ 516 w 625"/>
                <a:gd name="T7" fmla="*/ 0 h 833"/>
                <a:gd name="T8" fmla="*/ 557 w 625"/>
                <a:gd name="T9" fmla="*/ 4 h 833"/>
                <a:gd name="T10" fmla="*/ 372 w 625"/>
                <a:gd name="T11" fmla="*/ 231 h 833"/>
                <a:gd name="T12" fmla="*/ 373 w 625"/>
                <a:gd name="T13" fmla="*/ 240 h 833"/>
                <a:gd name="T14" fmla="*/ 624 w 625"/>
                <a:gd name="T15" fmla="*/ 530 h 833"/>
                <a:gd name="T16" fmla="*/ 319 w 625"/>
                <a:gd name="T17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833">
                  <a:moveTo>
                    <a:pt x="319" y="833"/>
                  </a:moveTo>
                  <a:cubicBezTo>
                    <a:pt x="163" y="833"/>
                    <a:pt x="1" y="700"/>
                    <a:pt x="0" y="487"/>
                  </a:cubicBezTo>
                  <a:cubicBezTo>
                    <a:pt x="0" y="346"/>
                    <a:pt x="76" y="210"/>
                    <a:pt x="173" y="129"/>
                  </a:cubicBezTo>
                  <a:cubicBezTo>
                    <a:pt x="268" y="51"/>
                    <a:pt x="398" y="0"/>
                    <a:pt x="516" y="0"/>
                  </a:cubicBezTo>
                  <a:cubicBezTo>
                    <a:pt x="531" y="0"/>
                    <a:pt x="547" y="1"/>
                    <a:pt x="557" y="4"/>
                  </a:cubicBezTo>
                  <a:cubicBezTo>
                    <a:pt x="454" y="26"/>
                    <a:pt x="372" y="122"/>
                    <a:pt x="372" y="231"/>
                  </a:cubicBezTo>
                  <a:cubicBezTo>
                    <a:pt x="372" y="234"/>
                    <a:pt x="372" y="238"/>
                    <a:pt x="373" y="240"/>
                  </a:cubicBezTo>
                  <a:cubicBezTo>
                    <a:pt x="545" y="282"/>
                    <a:pt x="624" y="386"/>
                    <a:pt x="624" y="530"/>
                  </a:cubicBezTo>
                  <a:cubicBezTo>
                    <a:pt x="625" y="674"/>
                    <a:pt x="511" y="832"/>
                    <a:pt x="319" y="8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892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8000" y="4623994"/>
            <a:ext cx="1710215" cy="238889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r>
              <a:rPr lang="en-GB"/>
              <a:t>C2 – Vodafone Confidential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87338" y="1368001"/>
            <a:ext cx="6648721" cy="3108750"/>
          </a:xfrm>
        </p:spPr>
        <p:txBody>
          <a:bodyPr/>
          <a:lstStyle>
            <a:lvl1pPr marL="174621" indent="-174621">
              <a:spcAft>
                <a:spcPts val="8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15202-A341-4495-B9FA-4415704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226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EFC281-3D2E-40C1-BBC2-0DA660E4D3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FF366-7619-41CC-B84E-A5BAA36554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0541" y="469698"/>
            <a:ext cx="6171362" cy="3558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109" y="1118728"/>
            <a:ext cx="8046892" cy="1494535"/>
          </a:xfrm>
        </p:spPr>
        <p:txBody>
          <a:bodyPr anchor="b" anchorCtr="0">
            <a:noAutofit/>
          </a:bodyPr>
          <a:lstStyle>
            <a:lvl1pPr algn="ctr">
              <a:lnSpc>
                <a:spcPct val="78000"/>
              </a:lnSpc>
              <a:defRPr sz="60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9A1C8-F875-41FE-AF88-EE4222539C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6125" y="4526344"/>
            <a:ext cx="1760538" cy="439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F2369-E9B2-4713-9D19-88061F3255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8439" y="2698790"/>
            <a:ext cx="1684337" cy="227853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2D870F8-CE6C-4391-97AD-9B0541CF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01" y="4623995"/>
            <a:ext cx="1710215" cy="23888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C2 – Vodafone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8490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1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910013" y="1905000"/>
            <a:ext cx="1316037" cy="1314450"/>
            <a:chOff x="2463" y="1200"/>
            <a:chExt cx="829" cy="82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463" y="1200"/>
              <a:ext cx="829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2464" y="1201"/>
              <a:ext cx="829" cy="828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649" y="1237"/>
              <a:ext cx="457" cy="608"/>
            </a:xfrm>
            <a:custGeom>
              <a:avLst/>
              <a:gdLst>
                <a:gd name="T0" fmla="*/ 319 w 625"/>
                <a:gd name="T1" fmla="*/ 833 h 833"/>
                <a:gd name="T2" fmla="*/ 0 w 625"/>
                <a:gd name="T3" fmla="*/ 487 h 833"/>
                <a:gd name="T4" fmla="*/ 173 w 625"/>
                <a:gd name="T5" fmla="*/ 129 h 833"/>
                <a:gd name="T6" fmla="*/ 516 w 625"/>
                <a:gd name="T7" fmla="*/ 0 h 833"/>
                <a:gd name="T8" fmla="*/ 557 w 625"/>
                <a:gd name="T9" fmla="*/ 4 h 833"/>
                <a:gd name="T10" fmla="*/ 372 w 625"/>
                <a:gd name="T11" fmla="*/ 231 h 833"/>
                <a:gd name="T12" fmla="*/ 373 w 625"/>
                <a:gd name="T13" fmla="*/ 240 h 833"/>
                <a:gd name="T14" fmla="*/ 624 w 625"/>
                <a:gd name="T15" fmla="*/ 530 h 833"/>
                <a:gd name="T16" fmla="*/ 319 w 625"/>
                <a:gd name="T17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833">
                  <a:moveTo>
                    <a:pt x="319" y="833"/>
                  </a:moveTo>
                  <a:cubicBezTo>
                    <a:pt x="163" y="833"/>
                    <a:pt x="1" y="700"/>
                    <a:pt x="0" y="487"/>
                  </a:cubicBezTo>
                  <a:cubicBezTo>
                    <a:pt x="0" y="346"/>
                    <a:pt x="76" y="210"/>
                    <a:pt x="173" y="129"/>
                  </a:cubicBezTo>
                  <a:cubicBezTo>
                    <a:pt x="268" y="51"/>
                    <a:pt x="398" y="0"/>
                    <a:pt x="516" y="0"/>
                  </a:cubicBezTo>
                  <a:cubicBezTo>
                    <a:pt x="531" y="0"/>
                    <a:pt x="547" y="1"/>
                    <a:pt x="557" y="4"/>
                  </a:cubicBezTo>
                  <a:cubicBezTo>
                    <a:pt x="454" y="26"/>
                    <a:pt x="372" y="122"/>
                    <a:pt x="372" y="231"/>
                  </a:cubicBezTo>
                  <a:cubicBezTo>
                    <a:pt x="372" y="234"/>
                    <a:pt x="372" y="238"/>
                    <a:pt x="373" y="240"/>
                  </a:cubicBezTo>
                  <a:cubicBezTo>
                    <a:pt x="545" y="282"/>
                    <a:pt x="624" y="386"/>
                    <a:pt x="624" y="530"/>
                  </a:cubicBezTo>
                  <a:cubicBezTo>
                    <a:pt x="625" y="674"/>
                    <a:pt x="511" y="832"/>
                    <a:pt x="319" y="8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18910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205200"/>
            <a:ext cx="8569325" cy="793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37" y="1368000"/>
            <a:ext cx="8569326" cy="31087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6F823-18EA-4487-B780-CA91ED96904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7180" y="4676775"/>
            <a:ext cx="227394" cy="227202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17168BC-6D8E-EC4A-A6F3-AF31E558B993}"/>
              </a:ext>
            </a:extLst>
          </p:cNvPr>
          <p:cNvSpPr txBox="1">
            <a:spLocks/>
          </p:cNvSpPr>
          <p:nvPr userDrawn="1"/>
        </p:nvSpPr>
        <p:spPr>
          <a:xfrm>
            <a:off x="8006742" y="4856012"/>
            <a:ext cx="413410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fld id="{72A83A2B-3358-44F8-83A0-4598795D8FB5}" type="slidenum">
              <a:rPr lang="en-GB" smtClean="0">
                <a:latin typeface="Vodafone Rg"/>
              </a:rPr>
              <a:pPr algn="ctr" defTabSz="914378"/>
              <a:t>‹#›</a:t>
            </a:fld>
            <a:endParaRPr lang="en-GB" dirty="0">
              <a:latin typeface="Vodafone Rg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EEE3A8-4070-3E4D-8B80-252F0C2E8DB1}"/>
              </a:ext>
            </a:extLst>
          </p:cNvPr>
          <p:cNvSpPr txBox="1">
            <a:spLocks/>
          </p:cNvSpPr>
          <p:nvPr userDrawn="1"/>
        </p:nvSpPr>
        <p:spPr>
          <a:xfrm>
            <a:off x="110462" y="4857220"/>
            <a:ext cx="747377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GB" dirty="0">
                <a:solidFill>
                  <a:srgbClr val="FFFFFF"/>
                </a:solidFill>
                <a:latin typeface="Vodafone Rg"/>
              </a:rPr>
              <a:t>C2 – General</a:t>
            </a:r>
          </a:p>
        </p:txBody>
      </p:sp>
      <p:sp>
        <p:nvSpPr>
          <p:cNvPr id="4" name="MSIPCMContentMarking" descr="{&quot;HashCode&quot;:-1699574231,&quot;Placement&quot;:&quot;Footer&quot;}"/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32" r:id="rId10"/>
    <p:sldLayoutId id="2147483806" r:id="rId11"/>
    <p:sldLayoutId id="2147483815" r:id="rId12"/>
    <p:sldLayoutId id="2147483820" r:id="rId13"/>
    <p:sldLayoutId id="2147483822" r:id="rId14"/>
    <p:sldLayoutId id="2147483897" r:id="rId15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bg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•"/>
        <a:defRPr sz="2000" kern="1200">
          <a:solidFill>
            <a:schemeClr val="bg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bg1"/>
        </a:buClr>
        <a:buFont typeface="Calibri" pitchFamily="34" charset="0"/>
        <a:buChar char="–"/>
        <a:defRPr sz="1600" kern="1200">
          <a:solidFill>
            <a:schemeClr val="bg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bg1"/>
        </a:buClr>
        <a:buFont typeface="Calibri" pitchFamily="34" charset="0"/>
        <a:buChar char="–"/>
        <a:defRPr sz="1600" kern="1200">
          <a:solidFill>
            <a:schemeClr val="bg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bg1"/>
        </a:buClr>
        <a:buFont typeface="Calibri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bg1"/>
        </a:buClr>
        <a:buFont typeface="Calibri" pitchFamily="34" charset="0"/>
        <a:buChar char="–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1">
          <p15:clr>
            <a:srgbClr val="F26B43"/>
          </p15:clr>
        </p15:guide>
        <p15:guide id="3" orient="horz" pos="2820">
          <p15:clr>
            <a:srgbClr val="F26B43"/>
          </p15:clr>
        </p15:guide>
        <p15:guide id="4" pos="5579">
          <p15:clr>
            <a:srgbClr val="F26B43"/>
          </p15:clr>
        </p15:guide>
        <p15:guide id="5" pos="2812">
          <p15:clr>
            <a:srgbClr val="F26B43"/>
          </p15:clr>
        </p15:guide>
        <p15:guide id="6" pos="2948">
          <p15:clr>
            <a:srgbClr val="F26B43"/>
          </p15:clr>
        </p15:guide>
        <p15:guide id="7" orient="horz" pos="554">
          <p15:clr>
            <a:srgbClr val="F26B43"/>
          </p15:clr>
        </p15:guide>
        <p15:guide id="8" orient="horz" pos="30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tags" Target="../tags/tag3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tiff"/><Relationship Id="rId11" Type="http://schemas.openxmlformats.org/officeDocument/2006/relationships/image" Target="../media/image42.tiff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7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59.tiff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microsoft.com/office/2007/relationships/hdphoto" Target="../media/hdphoto2.wdp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10" Type="http://schemas.openxmlformats.org/officeDocument/2006/relationships/image" Target="../media/image52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microsoft.com/office/2007/relationships/hdphoto" Target="../media/hdphoto1.wdp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itKERcDPU" TargetMode="External"/><Relationship Id="rId2" Type="http://schemas.openxmlformats.org/officeDocument/2006/relationships/hyperlink" Target="https://www.vodafone.com/news/press-release/vodafone-google-cloud-industry-first-global-data-platfor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nalyticsindiamag.com/inside-nucleus-an-integrated-data-platform-from-vodafone-google-clou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2489" y="695590"/>
            <a:ext cx="8180111" cy="1276189"/>
          </a:xfrm>
        </p:spPr>
        <p:txBody>
          <a:bodyPr/>
          <a:lstStyle/>
          <a:p>
            <a:r>
              <a:rPr lang="en-GB" dirty="0"/>
              <a:t>Welcome to Nucleus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4DE64EA-0A29-4351-9DDD-8CFDA34D0F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26635" y="3891827"/>
            <a:ext cx="2401258" cy="238125"/>
          </a:xfrm>
          <a:prstGeom prst="rect">
            <a:avLst/>
          </a:prstGeo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Presented by 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Nithish Reddy Yalaka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Gaurav Parakh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193C-7920-1740-8DE3-59A4E1E8497D}"/>
              </a:ext>
            </a:extLst>
          </p:cNvPr>
          <p:cNvSpPr txBox="1"/>
          <p:nvPr/>
        </p:nvSpPr>
        <p:spPr>
          <a:xfrm>
            <a:off x="7270044" y="4741333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US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A94D9-2754-2C40-B45C-6759A9B036C0}"/>
              </a:ext>
            </a:extLst>
          </p:cNvPr>
          <p:cNvSpPr/>
          <p:nvPr/>
        </p:nvSpPr>
        <p:spPr>
          <a:xfrm>
            <a:off x="4372467" y="28312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Roboto" panose="02000000000000000000" pitchFamily="2" charset="0"/>
              </a:rPr>
              <a:t>“Information is the oil of the 21st century, and analytics is the combustion engine.”</a:t>
            </a:r>
            <a:br>
              <a:rPr lang="en-GB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420C-FD24-444E-A1D5-372AD7D8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" y="4861973"/>
            <a:ext cx="693480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ular Callout 32"/>
          <p:cNvSpPr/>
          <p:nvPr/>
        </p:nvSpPr>
        <p:spPr>
          <a:xfrm>
            <a:off x="3572567" y="2952419"/>
            <a:ext cx="1495952" cy="1279644"/>
          </a:xfrm>
          <a:prstGeom prst="wedgeRoundRectCallout">
            <a:avLst>
              <a:gd name="adj1" fmla="val -10019"/>
              <a:gd name="adj2" fmla="val 4831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" tIns="4763" rIns="4763" bIns="4763" numCol="1" spcCol="1270" rtlCol="0" anchor="t" anchorCtr="0">
            <a:noAutofit/>
          </a:bodyPr>
          <a:lstStyle/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825" b="1" i="0" u="none" strike="noStrike" kern="120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825" b="1" i="0" u="none" strike="noStrike" kern="120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Solution Design and setup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Includes anonymization approach as per CDG </a:t>
            </a:r>
            <a:r>
              <a:rPr kumimoji="0" lang="en-GB" sz="825" b="1" i="0" u="none" strike="noStrike" kern="1200" cap="none" spc="0" normalizeH="0" baseline="0" noProof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steerco</a:t>
            </a: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approval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6240521" y="3724306"/>
            <a:ext cx="1495952" cy="778135"/>
          </a:xfrm>
          <a:prstGeom prst="wedgeRoundRectCallout">
            <a:avLst>
              <a:gd name="adj1" fmla="val -21121"/>
              <a:gd name="adj2" fmla="val -12290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" tIns="4763" rIns="4763" bIns="4763" numCol="1" spcCol="1270" rtlCol="0" anchor="t" anchorCtr="0">
            <a:noAutofit/>
          </a:bodyPr>
          <a:lstStyle/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Outline of target operating model including location/ functional splits.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6109664" y="853512"/>
            <a:ext cx="1495952" cy="934943"/>
          </a:xfrm>
          <a:prstGeom prst="wedgeRoundRectCallout">
            <a:avLst>
              <a:gd name="adj1" fmla="val -36118"/>
              <a:gd name="adj2" fmla="val 108220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" tIns="4763" rIns="4763" bIns="4763" numCol="1" spcCol="1270" rtlCol="0" anchor="t" anchorCtr="0">
            <a:noAutofit/>
          </a:bodyPr>
          <a:lstStyle/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Initial set of 8 dashboards, 7 analytical models by </a:t>
            </a:r>
            <a:r>
              <a:rPr kumimoji="0" lang="en-GB" sz="825" b="1" i="0" u="none" strike="noStrike" kern="1200" cap="none" spc="0" normalizeH="0" baseline="0" noProof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Accn</a:t>
            </a:r>
            <a:endParaRPr kumimoji="0" lang="en-GB" sz="825" b="1" i="0" u="none" strike="noStrike" kern="120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Roadmap completion internally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2412941" y="888731"/>
            <a:ext cx="1495952" cy="924717"/>
          </a:xfrm>
          <a:prstGeom prst="wedgeRoundRectCallout">
            <a:avLst>
              <a:gd name="adj1" fmla="val 15652"/>
              <a:gd name="adj2" fmla="val 1975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" tIns="4763" rIns="4763" bIns="4763" numCol="1" spcCol="1270" rtlCol="0" anchor="t" anchorCtr="0">
            <a:noAutofit/>
          </a:bodyPr>
          <a:lstStyle/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CIM/EIM design including transformation rules from CIM to EIM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85864" y="888731"/>
            <a:ext cx="1495952" cy="959776"/>
          </a:xfrm>
          <a:prstGeom prst="wedgeRoundRectCallout">
            <a:avLst>
              <a:gd name="adj1" fmla="val 29931"/>
              <a:gd name="adj2" fmla="val 3517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" tIns="4763" rIns="4763" bIns="4763" numCol="1" spcCol="1270" rtlCol="0" anchor="t" anchorCtr="0">
            <a:noAutofit/>
          </a:bodyPr>
          <a:lstStyle/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Local Scope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Local effort to source data into GCP and  provide business rules pre-CIM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Ownership of data quality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3940018" y="892558"/>
            <a:ext cx="1495952" cy="920890"/>
          </a:xfrm>
          <a:prstGeom prst="wedgeRoundRectCallout">
            <a:avLst>
              <a:gd name="adj1" fmla="val -21463"/>
              <a:gd name="adj2" fmla="val 14217"/>
              <a:gd name="adj3" fmla="val 1666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3" tIns="4763" rIns="4763" bIns="4763" numCol="1" spcCol="1270" rtlCol="0" anchor="t" anchorCtr="0">
            <a:noAutofit/>
          </a:bodyPr>
          <a:lstStyle/>
          <a:p>
            <a:pPr marL="0" marR="0" lvl="0" indent="0" algn="ctr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</a:p>
          <a:p>
            <a:pPr marL="128588" marR="0" lvl="0" indent="-128588" algn="l" defTabSz="3333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25" b="1" i="0" u="none" strike="noStrike" kern="120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Implementation, including all test cycles and service transition to BAU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619" y="3150415"/>
            <a:ext cx="1958852" cy="17046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Local systems</a:t>
            </a: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6591" y="3150415"/>
            <a:ext cx="2046514" cy="17046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BI Delivery Platform</a:t>
            </a: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4471" y="3150415"/>
            <a:ext cx="3092120" cy="17046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4A4D4E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Google Cloud Platform</a:t>
            </a: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4A4D4E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7571" y="1653297"/>
            <a:ext cx="743532" cy="14978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72000" bIns="6350" numCol="1" spcCol="1270" rtlCol="0" anchor="ctr" anchorCtr="0">
            <a:noAutofit/>
          </a:bodyPr>
          <a:lstStyle/>
          <a:p>
            <a:pPr marL="0" marR="0" lvl="0" indent="0" algn="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CIM</a:t>
            </a:r>
            <a:endParaRPr kumimoji="0" lang="de-DE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23054" y="1652541"/>
            <a:ext cx="743532" cy="14978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72000" bIns="6350" numCol="1" spcCol="1270" rtlCol="0" anchor="ctr" anchorCtr="0">
            <a:noAutofit/>
          </a:bodyPr>
          <a:lstStyle/>
          <a:p>
            <a:pPr marL="0" marR="0" lvl="0" indent="0" algn="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EIM</a:t>
            </a:r>
            <a:endParaRPr kumimoji="0" lang="de-DE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3341102" y="1652541"/>
            <a:ext cx="2046514" cy="1497874"/>
          </a:xfrm>
          <a:prstGeom prst="homePlate">
            <a:avLst>
              <a:gd name="adj" fmla="val 5794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Local data</a:t>
            </a:r>
            <a:b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</a:b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to information</a:t>
            </a:r>
            <a:b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(Technical Data Model)</a:t>
            </a:r>
            <a:endParaRPr kumimoji="0" lang="de-DE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815619" y="1653297"/>
            <a:ext cx="2046514" cy="1497874"/>
          </a:xfrm>
          <a:prstGeom prst="homePlate">
            <a:avLst>
              <a:gd name="adj" fmla="val 5794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Local data </a:t>
            </a:r>
            <a:b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</a:b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into cloud</a:t>
            </a:r>
            <a:b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(DMaaP)</a:t>
            </a:r>
            <a:endParaRPr kumimoji="0" lang="de-DE" sz="2400" b="1" i="0" u="none" strike="noStrike" kern="120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6590" y="1653297"/>
            <a:ext cx="2046514" cy="149787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Solutions</a:t>
            </a:r>
            <a:b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</a:b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&amp; APIs</a:t>
            </a:r>
          </a:p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(BIP/Golden Source)</a:t>
            </a:r>
            <a:endParaRPr kumimoji="0" lang="de-D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  <a:p>
            <a:pPr marL="0" marR="0" lvl="0" indent="0" algn="ctr" defTabSz="44448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389" y="2511811"/>
            <a:ext cx="344456" cy="344456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873" y="2511811"/>
            <a:ext cx="344456" cy="344456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815618" y="4316416"/>
            <a:ext cx="7097485" cy="313574"/>
          </a:xfrm>
          <a:prstGeom prst="rect">
            <a:avLst/>
          </a:prstGeom>
          <a:solidFill>
            <a:srgbClr val="E60000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Target Operating Model &amp; Organisational readiness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5618" y="4675703"/>
            <a:ext cx="7097485" cy="313574"/>
          </a:xfrm>
          <a:prstGeom prst="rect">
            <a:avLst/>
          </a:prstGeom>
          <a:solidFill>
            <a:srgbClr val="E60000"/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Decommissioning</a:t>
            </a:r>
          </a:p>
        </p:txBody>
      </p:sp>
      <p:sp>
        <p:nvSpPr>
          <p:cNvPr id="25" name="Title 17"/>
          <p:cNvSpPr txBox="1">
            <a:spLocks/>
          </p:cNvSpPr>
          <p:nvPr/>
        </p:nvSpPr>
        <p:spPr>
          <a:xfrm>
            <a:off x="250825" y="205979"/>
            <a:ext cx="4527114" cy="349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odafone Rg"/>
                <a:ea typeface="+mj-ea"/>
                <a:cs typeface="+mj-cs"/>
              </a:rPr>
              <a:t>Nucleus </a:t>
            </a:r>
            <a:endParaRPr lang="en-GB">
              <a:solidFill>
                <a:schemeClr val="bg1"/>
              </a:solidFill>
              <a:latin typeface="Vodafone Rg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  <a:sym typeface="Wingdings" panose="05000000000000000000" pitchFamily="2" charset="2"/>
              </a:rPr>
              <a:t>Data Architecture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odafone Rg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86722-D4AD-4082-AA6D-98EBEFAE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1157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09CBED4-4C91-4D62-AFE0-8C1456C69D4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663" imgH="659" progId="TCLayout.ActiveDocument.1">
                  <p:embed/>
                </p:oleObj>
              </mc:Choice>
              <mc:Fallback>
                <p:oleObj name="think-cell Slide" r:id="rId5" imgW="663" imgH="65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09CBED4-4C91-4D62-AFE0-8C1456C69D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323B1F2-9473-406A-BCFC-3E8C3438DC5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7F7F7F"/>
          </a:solidFill>
          <a:ln w="3175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scene3d>
            <a:camera prst="orthographicFront"/>
            <a:lightRig rig="threePt" dir="t"/>
          </a:scene3d>
          <a:sp3d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anose="020B0606080202020204"/>
              <a:ea typeface="+mn-ea"/>
              <a:cs typeface="+mn-cs"/>
              <a:sym typeface="Vodafone Rg" panose="020B060608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EDF21-94DD-4C29-B068-97C055DE6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83A2B-3358-44F8-83A0-4598795D8FB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B15A8502-6A6D-43E0-A306-8E778A6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Nucleus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High Level Data Architecture</a:t>
            </a:r>
            <a:endParaRPr lang="en-GB" b="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87A9EB-5844-4B77-B213-6E6437D26B4A}"/>
              </a:ext>
            </a:extLst>
          </p:cNvPr>
          <p:cNvSpPr/>
          <p:nvPr/>
        </p:nvSpPr>
        <p:spPr>
          <a:xfrm>
            <a:off x="588201" y="858733"/>
            <a:ext cx="1304808" cy="241871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7DC59A-9162-4C74-9C86-917D4E430CCA}"/>
              </a:ext>
            </a:extLst>
          </p:cNvPr>
          <p:cNvSpPr/>
          <p:nvPr/>
        </p:nvSpPr>
        <p:spPr>
          <a:xfrm>
            <a:off x="2143127" y="858732"/>
            <a:ext cx="5647296" cy="24187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78" name="Graphic 77" descr="Database">
            <a:extLst>
              <a:ext uri="{FF2B5EF4-FFF2-40B4-BE49-F238E27FC236}">
                <a16:creationId xmlns:a16="http://schemas.microsoft.com/office/drawing/2014/main" id="{882E9AB2-E93E-4FCE-A183-032BDC382A6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565" y="1613607"/>
            <a:ext cx="1014059" cy="956288"/>
          </a:xfrm>
          <a:prstGeom prst="rect">
            <a:avLst/>
          </a:prstGeom>
        </p:spPr>
      </p:pic>
      <p:pic>
        <p:nvPicPr>
          <p:cNvPr id="79" name="Picture 2" descr="Image result for persistent disk image">
            <a:extLst>
              <a:ext uri="{FF2B5EF4-FFF2-40B4-BE49-F238E27FC236}">
                <a16:creationId xmlns:a16="http://schemas.microsoft.com/office/drawing/2014/main" id="{4156954E-A7EC-4826-9914-DA15DCB4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8968" y="1819279"/>
            <a:ext cx="669042" cy="57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Image result for big Query">
            <a:extLst>
              <a:ext uri="{FF2B5EF4-FFF2-40B4-BE49-F238E27FC236}">
                <a16:creationId xmlns:a16="http://schemas.microsoft.com/office/drawing/2014/main" id="{AA165A30-C63D-4D9F-970F-2C2AEE67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6973" y="1819280"/>
            <a:ext cx="892794" cy="5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E39DB8F7-CE77-41CD-8031-B80AA659F98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7853" y="1609306"/>
            <a:ext cx="1014059" cy="956288"/>
          </a:xfrm>
          <a:prstGeom prst="rect">
            <a:avLst/>
          </a:prstGeom>
        </p:spPr>
      </p:pic>
      <p:pic>
        <p:nvPicPr>
          <p:cNvPr id="82" name="Picture 4" descr="Image result for big Query">
            <a:extLst>
              <a:ext uri="{FF2B5EF4-FFF2-40B4-BE49-F238E27FC236}">
                <a16:creationId xmlns:a16="http://schemas.microsoft.com/office/drawing/2014/main" id="{E980D964-0DAF-40F7-BF8E-7B6B24DE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715" y="1098871"/>
            <a:ext cx="892794" cy="5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C853D816-C42B-4BE9-83D2-CB01CAE9912A}"/>
              </a:ext>
            </a:extLst>
          </p:cNvPr>
          <p:cNvGrpSpPr/>
          <p:nvPr/>
        </p:nvGrpSpPr>
        <p:grpSpPr>
          <a:xfrm>
            <a:off x="6720384" y="1552961"/>
            <a:ext cx="1139313" cy="1074406"/>
            <a:chOff x="8723966" y="2710858"/>
            <a:chExt cx="1671318" cy="1671318"/>
          </a:xfrm>
        </p:grpSpPr>
        <p:pic>
          <p:nvPicPr>
            <p:cNvPr id="136" name="Graphic 135" descr="Laptop">
              <a:extLst>
                <a:ext uri="{FF2B5EF4-FFF2-40B4-BE49-F238E27FC236}">
                  <a16:creationId xmlns:a16="http://schemas.microsoft.com/office/drawing/2014/main" id="{D473FBD8-4C83-433F-9F6D-52823316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723966" y="2710858"/>
              <a:ext cx="1671318" cy="1671318"/>
            </a:xfrm>
            <a:prstGeom prst="rect">
              <a:avLst/>
            </a:prstGeom>
          </p:spPr>
        </p:pic>
        <p:pic>
          <p:nvPicPr>
            <p:cNvPr id="138" name="Graphic 137" descr="Research">
              <a:extLst>
                <a:ext uri="{FF2B5EF4-FFF2-40B4-BE49-F238E27FC236}">
                  <a16:creationId xmlns:a16="http://schemas.microsoft.com/office/drawing/2014/main" id="{B5A2DCBC-57C2-4383-9849-A90490AC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263974" y="3197517"/>
              <a:ext cx="591302" cy="591302"/>
            </a:xfrm>
            <a:prstGeom prst="rect">
              <a:avLst/>
            </a:prstGeom>
          </p:spPr>
        </p:pic>
      </p:grpSp>
      <p:pic>
        <p:nvPicPr>
          <p:cNvPr id="85" name="Graphic 84" descr="Users">
            <a:extLst>
              <a:ext uri="{FF2B5EF4-FFF2-40B4-BE49-F238E27FC236}">
                <a16:creationId xmlns:a16="http://schemas.microsoft.com/office/drawing/2014/main" id="{C3A6AB4B-2F28-457D-8F26-D8489BC8544B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13374" y="1819106"/>
            <a:ext cx="623333" cy="587822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E2A1691-7F9B-43F9-BEED-9B23292B6ECF}"/>
              </a:ext>
            </a:extLst>
          </p:cNvPr>
          <p:cNvCxnSpPr>
            <a:cxnSpLocks/>
          </p:cNvCxnSpPr>
          <p:nvPr/>
        </p:nvCxnSpPr>
        <p:spPr>
          <a:xfrm flipV="1">
            <a:off x="1566944" y="2092496"/>
            <a:ext cx="882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F5FEAA-FEA9-4F6E-9500-590437610587}"/>
              </a:ext>
            </a:extLst>
          </p:cNvPr>
          <p:cNvCxnSpPr>
            <a:cxnSpLocks/>
          </p:cNvCxnSpPr>
          <p:nvPr/>
        </p:nvCxnSpPr>
        <p:spPr>
          <a:xfrm>
            <a:off x="3118009" y="2092496"/>
            <a:ext cx="554646" cy="2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17130C-EAB5-4245-B08B-8E9649EE272E}"/>
              </a:ext>
            </a:extLst>
          </p:cNvPr>
          <p:cNvCxnSpPr>
            <a:cxnSpLocks/>
          </p:cNvCxnSpPr>
          <p:nvPr/>
        </p:nvCxnSpPr>
        <p:spPr>
          <a:xfrm>
            <a:off x="4258668" y="2092496"/>
            <a:ext cx="443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C9355B-0429-4AFB-8F38-8C197282FB02}"/>
              </a:ext>
            </a:extLst>
          </p:cNvPr>
          <p:cNvCxnSpPr>
            <a:cxnSpLocks/>
          </p:cNvCxnSpPr>
          <p:nvPr/>
        </p:nvCxnSpPr>
        <p:spPr>
          <a:xfrm>
            <a:off x="6397428" y="1395926"/>
            <a:ext cx="442593" cy="697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C5A0830-D8C9-41ED-A2FB-05BF58B09727}"/>
              </a:ext>
            </a:extLst>
          </p:cNvPr>
          <p:cNvCxnSpPr>
            <a:cxnSpLocks/>
          </p:cNvCxnSpPr>
          <p:nvPr/>
        </p:nvCxnSpPr>
        <p:spPr>
          <a:xfrm flipV="1">
            <a:off x="5391347" y="1378093"/>
            <a:ext cx="371813" cy="708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CC15FB-513C-4851-A1A9-359A886AD3FC}"/>
              </a:ext>
            </a:extLst>
          </p:cNvPr>
          <p:cNvCxnSpPr>
            <a:cxnSpLocks/>
          </p:cNvCxnSpPr>
          <p:nvPr/>
        </p:nvCxnSpPr>
        <p:spPr>
          <a:xfrm>
            <a:off x="5370991" y="2092496"/>
            <a:ext cx="1469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23EF111-A433-4031-94B4-424CDF38C676}"/>
              </a:ext>
            </a:extLst>
          </p:cNvPr>
          <p:cNvCxnSpPr>
            <a:cxnSpLocks/>
          </p:cNvCxnSpPr>
          <p:nvPr/>
        </p:nvCxnSpPr>
        <p:spPr>
          <a:xfrm flipV="1">
            <a:off x="7691750" y="2092496"/>
            <a:ext cx="2216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0FA0C9B-94F6-4332-B57A-90778BB68D30}"/>
              </a:ext>
            </a:extLst>
          </p:cNvPr>
          <p:cNvSpPr txBox="1"/>
          <p:nvPr/>
        </p:nvSpPr>
        <p:spPr>
          <a:xfrm>
            <a:off x="695565" y="2692273"/>
            <a:ext cx="1197444" cy="233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99EE7D-39CF-46F7-96AD-321AFCE594C2}"/>
              </a:ext>
            </a:extLst>
          </p:cNvPr>
          <p:cNvSpPr txBox="1"/>
          <p:nvPr/>
        </p:nvSpPr>
        <p:spPr>
          <a:xfrm>
            <a:off x="1019194" y="2587751"/>
            <a:ext cx="408999" cy="29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EDW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C7FEC0-64FF-4340-AC40-3FE4D00AE0CA}"/>
              </a:ext>
            </a:extLst>
          </p:cNvPr>
          <p:cNvSpPr txBox="1"/>
          <p:nvPr/>
        </p:nvSpPr>
        <p:spPr>
          <a:xfrm>
            <a:off x="2471559" y="2521701"/>
            <a:ext cx="867952" cy="27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Raw Cloud Storage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58AAEDE-85B9-4B40-A5CF-956C1A304675}"/>
              </a:ext>
            </a:extLst>
          </p:cNvPr>
          <p:cNvSpPr txBox="1"/>
          <p:nvPr/>
        </p:nvSpPr>
        <p:spPr>
          <a:xfrm>
            <a:off x="3559855" y="2587751"/>
            <a:ext cx="867952" cy="27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CIM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9759362-D9B0-4888-9258-96FD168E0B7B}"/>
              </a:ext>
            </a:extLst>
          </p:cNvPr>
          <p:cNvSpPr txBox="1"/>
          <p:nvPr/>
        </p:nvSpPr>
        <p:spPr>
          <a:xfrm>
            <a:off x="4640719" y="2593278"/>
            <a:ext cx="867952" cy="27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EIM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AC97A66-BDFC-461A-9518-29AE2E97F3C5}"/>
              </a:ext>
            </a:extLst>
          </p:cNvPr>
          <p:cNvSpPr txBox="1"/>
          <p:nvPr/>
        </p:nvSpPr>
        <p:spPr>
          <a:xfrm>
            <a:off x="5169211" y="882708"/>
            <a:ext cx="1831801" cy="27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Semantic Layer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63D28F-985C-4EA4-958F-E8E20662484D}"/>
              </a:ext>
            </a:extLst>
          </p:cNvPr>
          <p:cNvSpPr txBox="1"/>
          <p:nvPr/>
        </p:nvSpPr>
        <p:spPr>
          <a:xfrm>
            <a:off x="6732622" y="2536223"/>
            <a:ext cx="1139313" cy="277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QlikSense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E8A1BC3-DC3B-4ACC-AFCE-5A5756B948A7}"/>
              </a:ext>
            </a:extLst>
          </p:cNvPr>
          <p:cNvSpPr txBox="1"/>
          <p:nvPr/>
        </p:nvSpPr>
        <p:spPr>
          <a:xfrm>
            <a:off x="680188" y="945051"/>
            <a:ext cx="1029437" cy="29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Local Market Infrastructure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705B6E-8044-4CF4-9DA0-123B30E448DD}"/>
              </a:ext>
            </a:extLst>
          </p:cNvPr>
          <p:cNvSpPr txBox="1"/>
          <p:nvPr/>
        </p:nvSpPr>
        <p:spPr>
          <a:xfrm>
            <a:off x="2241170" y="945050"/>
            <a:ext cx="1029437" cy="29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GCP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8990272-5CC7-413C-B3C5-8CFCAB60B0B8}"/>
              </a:ext>
            </a:extLst>
          </p:cNvPr>
          <p:cNvSpPr/>
          <p:nvPr/>
        </p:nvSpPr>
        <p:spPr>
          <a:xfrm>
            <a:off x="1925416" y="1827435"/>
            <a:ext cx="185305" cy="17884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D50FC17-09CC-42C2-B108-615048209EC4}"/>
              </a:ext>
            </a:extLst>
          </p:cNvPr>
          <p:cNvSpPr/>
          <p:nvPr/>
        </p:nvSpPr>
        <p:spPr>
          <a:xfrm>
            <a:off x="6296216" y="1880530"/>
            <a:ext cx="185305" cy="17884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1577455-73A9-43B3-A2B2-B67B1AABCB3B}"/>
              </a:ext>
            </a:extLst>
          </p:cNvPr>
          <p:cNvSpPr/>
          <p:nvPr/>
        </p:nvSpPr>
        <p:spPr>
          <a:xfrm>
            <a:off x="5327342" y="1543936"/>
            <a:ext cx="185305" cy="17884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F3224B-D2F1-4619-BC1A-40D45ABF3634}"/>
              </a:ext>
            </a:extLst>
          </p:cNvPr>
          <p:cNvSpPr/>
          <p:nvPr/>
        </p:nvSpPr>
        <p:spPr>
          <a:xfrm>
            <a:off x="4401815" y="1831032"/>
            <a:ext cx="185305" cy="17884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65E899B-1727-4D80-B989-F19B9CFD0877}"/>
              </a:ext>
            </a:extLst>
          </p:cNvPr>
          <p:cNvSpPr/>
          <p:nvPr/>
        </p:nvSpPr>
        <p:spPr>
          <a:xfrm>
            <a:off x="3233995" y="1840319"/>
            <a:ext cx="185305" cy="17884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A16B7EC-9428-4CA2-AE10-A59BBB4824D8}"/>
              </a:ext>
            </a:extLst>
          </p:cNvPr>
          <p:cNvGrpSpPr/>
          <p:nvPr/>
        </p:nvGrpSpPr>
        <p:grpSpPr>
          <a:xfrm>
            <a:off x="5233167" y="2645402"/>
            <a:ext cx="688172" cy="560263"/>
            <a:chOff x="6531786" y="3633957"/>
            <a:chExt cx="863625" cy="737454"/>
          </a:xfrm>
        </p:grpSpPr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D88E9F9F-DCBD-445E-8359-8B8B1DDFA5C7}"/>
                </a:ext>
              </a:extLst>
            </p:cNvPr>
            <p:cNvSpPr/>
            <p:nvPr/>
          </p:nvSpPr>
          <p:spPr>
            <a:xfrm>
              <a:off x="6531786" y="3633957"/>
              <a:ext cx="863625" cy="737454"/>
            </a:xfrm>
            <a:prstGeom prst="hexagon">
              <a:avLst/>
            </a:prstGeom>
            <a:solidFill>
              <a:srgbClr val="0541FF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135" name="Graphic 134" descr="Gears">
              <a:extLst>
                <a:ext uri="{FF2B5EF4-FFF2-40B4-BE49-F238E27FC236}">
                  <a16:creationId xmlns:a16="http://schemas.microsoft.com/office/drawing/2014/main" id="{BB7F6EA8-02C7-4AD7-A61C-20BFAF5AC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684152" y="3710047"/>
              <a:ext cx="558892" cy="558892"/>
            </a:xfrm>
            <a:prstGeom prst="rect">
              <a:avLst/>
            </a:prstGeom>
          </p:spPr>
        </p:pic>
      </p:grpSp>
      <p:pic>
        <p:nvPicPr>
          <p:cNvPr id="127" name="Picture 4" descr="Image result for big Query">
            <a:extLst>
              <a:ext uri="{FF2B5EF4-FFF2-40B4-BE49-F238E27FC236}">
                <a16:creationId xmlns:a16="http://schemas.microsoft.com/office/drawing/2014/main" id="{EA8A2702-4591-4A3D-8AAF-E290912A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9327" y="2645398"/>
            <a:ext cx="892794" cy="56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5D704A9-8389-4D29-A357-201FD25D955E}"/>
              </a:ext>
            </a:extLst>
          </p:cNvPr>
          <p:cNvCxnSpPr>
            <a:cxnSpLocks/>
          </p:cNvCxnSpPr>
          <p:nvPr/>
        </p:nvCxnSpPr>
        <p:spPr>
          <a:xfrm>
            <a:off x="5391347" y="2101763"/>
            <a:ext cx="176929" cy="54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FE8300-B879-41E7-B069-0FA048996F0B}"/>
              </a:ext>
            </a:extLst>
          </p:cNvPr>
          <p:cNvCxnSpPr>
            <a:cxnSpLocks/>
          </p:cNvCxnSpPr>
          <p:nvPr/>
        </p:nvCxnSpPr>
        <p:spPr>
          <a:xfrm flipV="1">
            <a:off x="6552177" y="2093336"/>
            <a:ext cx="286287" cy="543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C1A81DF-8D0E-44E5-A4D6-97921C82635F}"/>
              </a:ext>
            </a:extLst>
          </p:cNvPr>
          <p:cNvCxnSpPr>
            <a:cxnSpLocks/>
          </p:cNvCxnSpPr>
          <p:nvPr/>
        </p:nvCxnSpPr>
        <p:spPr>
          <a:xfrm>
            <a:off x="5921338" y="2925389"/>
            <a:ext cx="3014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F41C9AAB-BF5C-462D-A9A6-039B6455FCD7}"/>
              </a:ext>
            </a:extLst>
          </p:cNvPr>
          <p:cNvSpPr/>
          <p:nvPr/>
        </p:nvSpPr>
        <p:spPr>
          <a:xfrm>
            <a:off x="5926928" y="2636546"/>
            <a:ext cx="185305" cy="17884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5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DE012AA-4210-4961-A8F1-3FC6C7B8E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08221"/>
              </p:ext>
            </p:extLst>
          </p:nvPr>
        </p:nvGraphicFramePr>
        <p:xfrm>
          <a:off x="305366" y="3421977"/>
          <a:ext cx="8065290" cy="165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02">
                  <a:extLst>
                    <a:ext uri="{9D8B030D-6E8A-4147-A177-3AD203B41FA5}">
                      <a16:colId xmlns:a16="http://schemas.microsoft.com/office/drawing/2014/main" val="3866835154"/>
                    </a:ext>
                  </a:extLst>
                </a:gridCol>
                <a:gridCol w="7585388">
                  <a:extLst>
                    <a:ext uri="{9D8B030D-6E8A-4147-A177-3AD203B41FA5}">
                      <a16:colId xmlns:a16="http://schemas.microsoft.com/office/drawing/2014/main" val="1283252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85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>
                          <a:latin typeface="+mn-lt"/>
                        </a:rPr>
                        <a:t>Data is extracted from Local Market EDW </a:t>
                      </a:r>
                      <a:r>
                        <a:rPr lang="en-GB" sz="800">
                          <a:latin typeface="+mn-lt"/>
                        </a:rPr>
                        <a:t>and lands on Google Cloud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2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>
                          <a:latin typeface="+mn-lt"/>
                        </a:rPr>
                        <a:t>CIM is mapped and populated from Local Market Raw Data </a:t>
                      </a:r>
                      <a:r>
                        <a:rPr lang="en-GB" sz="800">
                          <a:latin typeface="+mn-lt"/>
                        </a:rPr>
                        <a:t>and definitions using Data 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>
                          <a:latin typeface="+mn-lt"/>
                        </a:rPr>
                        <a:t>EIM mapped and populated from CIM</a:t>
                      </a:r>
                      <a:r>
                        <a:rPr lang="en-GB" sz="800">
                          <a:latin typeface="+mn-lt"/>
                        </a:rPr>
                        <a:t>. Standard Metrics calculated &amp; Stored in Fact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5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>
                          <a:latin typeface="+mn-lt"/>
                        </a:rPr>
                        <a:t>Where required a </a:t>
                      </a:r>
                      <a:r>
                        <a:rPr lang="en-GB" sz="800" b="1">
                          <a:latin typeface="+mn-lt"/>
                        </a:rPr>
                        <a:t>Semantic Layer is built over the EIM utilising Data Fusion Processes &amp; </a:t>
                      </a:r>
                      <a:r>
                        <a:rPr lang="en-GB" sz="800" b="1" err="1">
                          <a:latin typeface="+mn-lt"/>
                        </a:rPr>
                        <a:t>BigQuery</a:t>
                      </a:r>
                      <a:r>
                        <a:rPr lang="en-GB" sz="800" b="1">
                          <a:latin typeface="+mn-lt"/>
                        </a:rPr>
                        <a:t> views. </a:t>
                      </a:r>
                      <a:r>
                        <a:rPr lang="en-GB" sz="800">
                          <a:latin typeface="+mn-lt"/>
                        </a:rPr>
                        <a:t>New/Changed metrics calculated in semantic layer before being built in EIM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1">
                          <a:latin typeface="+mn-lt"/>
                        </a:rPr>
                        <a:t>ML Models built from data in EIM </a:t>
                      </a:r>
                      <a:r>
                        <a:rPr lang="en-GB" sz="800">
                          <a:latin typeface="+mn-lt"/>
                        </a:rPr>
                        <a:t>and outputs stored in Big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40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err="1">
                          <a:latin typeface="+mn-lt"/>
                        </a:rPr>
                        <a:t>QlikSense</a:t>
                      </a:r>
                      <a:r>
                        <a:rPr lang="en-GB" sz="800" b="1">
                          <a:latin typeface="+mn-lt"/>
                        </a:rPr>
                        <a:t> Products consume data </a:t>
                      </a:r>
                      <a:r>
                        <a:rPr lang="en-GB" sz="800">
                          <a:latin typeface="+mn-lt"/>
                        </a:rPr>
                        <a:t>from Model Outputs, Semantic Layer &amp; directly from EIM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2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9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046" y="763969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536422" y="2571750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Schedule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4DE73-ACD1-4E91-B21B-B11875EAB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9" y="4795048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78300-C41D-4469-ACCA-53DEDFCA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C2 – Vodafone Confidential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824B6-62A1-4863-94B6-E59356F2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17"/>
            <a:ext cx="9144000" cy="3841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B0B79-3E19-43B8-AC5A-E166200E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" y="4862883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7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FBF8FC-2024-2946-9FB2-D12EA1D3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78107"/>
            <a:ext cx="8569325" cy="793388"/>
          </a:xfrm>
        </p:spPr>
        <p:txBody>
          <a:bodyPr/>
          <a:lstStyle/>
          <a:p>
            <a:r>
              <a:rPr lang="en-GB" dirty="0"/>
              <a:t>Nucleus Roadmap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3BED5A-C8B2-6C45-B12E-97E6F992E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46703"/>
              </p:ext>
            </p:extLst>
          </p:nvPr>
        </p:nvGraphicFramePr>
        <p:xfrm>
          <a:off x="322675" y="545474"/>
          <a:ext cx="8524800" cy="411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644992543"/>
                    </a:ext>
                  </a:extLst>
                </a:gridCol>
                <a:gridCol w="1699200">
                  <a:extLst>
                    <a:ext uri="{9D8B030D-6E8A-4147-A177-3AD203B41FA5}">
                      <a16:colId xmlns:a16="http://schemas.microsoft.com/office/drawing/2014/main" val="3441977925"/>
                    </a:ext>
                  </a:extLst>
                </a:gridCol>
                <a:gridCol w="1699200">
                  <a:extLst>
                    <a:ext uri="{9D8B030D-6E8A-4147-A177-3AD203B41FA5}">
                      <a16:colId xmlns:a16="http://schemas.microsoft.com/office/drawing/2014/main" val="1837172823"/>
                    </a:ext>
                  </a:extLst>
                </a:gridCol>
                <a:gridCol w="1699200">
                  <a:extLst>
                    <a:ext uri="{9D8B030D-6E8A-4147-A177-3AD203B41FA5}">
                      <a16:colId xmlns:a16="http://schemas.microsoft.com/office/drawing/2014/main" val="221353042"/>
                    </a:ext>
                  </a:extLst>
                </a:gridCol>
                <a:gridCol w="1699200">
                  <a:extLst>
                    <a:ext uri="{9D8B030D-6E8A-4147-A177-3AD203B41FA5}">
                      <a16:colId xmlns:a16="http://schemas.microsoft.com/office/drawing/2014/main" val="1704191403"/>
                    </a:ext>
                  </a:extLst>
                </a:gridCol>
              </a:tblGrid>
              <a:tr h="26291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2020</a:t>
                      </a:r>
                    </a:p>
                  </a:txBody>
                  <a:tcPr>
                    <a:lnL w="12700" cmpd="sng">
                      <a:noFill/>
                    </a:lnL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2021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2022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2023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54933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98535"/>
                  </a:ext>
                </a:extLst>
              </a:tr>
              <a:tr h="226800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/>
                          </a:solidFill>
                        </a:rPr>
                        <a:t>Rollout to markets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7619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0D0D">
                        <a:alpha val="5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60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A637E8-4984-D84A-9704-7BF515E4F2E3}"/>
              </a:ext>
            </a:extLst>
          </p:cNvPr>
          <p:cNvSpPr/>
          <p:nvPr/>
        </p:nvSpPr>
        <p:spPr>
          <a:xfrm>
            <a:off x="1774344" y="1813689"/>
            <a:ext cx="2655668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Portugal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DD6E93-6111-E543-81D2-ECDA61BDACAF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774" y="1831689"/>
            <a:ext cx="144000" cy="1440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3685A-0B83-0B40-82D4-F20EAFFE5118}"/>
              </a:ext>
            </a:extLst>
          </p:cNvPr>
          <p:cNvSpPr/>
          <p:nvPr/>
        </p:nvSpPr>
        <p:spPr>
          <a:xfrm>
            <a:off x="2738009" y="2033879"/>
            <a:ext cx="1692003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Hungary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020E119-803A-EB4A-BF74-5A43C78D3C14}"/>
              </a:ext>
            </a:extLst>
          </p:cNvPr>
          <p:cNvSpPr/>
          <p:nvPr/>
        </p:nvSpPr>
        <p:spPr>
          <a:xfrm>
            <a:off x="3384895" y="2252748"/>
            <a:ext cx="2873053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UK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F622AB3-8F1C-3A4C-95B9-9B0000B1405C}"/>
              </a:ext>
            </a:extLst>
          </p:cNvPr>
          <p:cNvSpPr/>
          <p:nvPr/>
        </p:nvSpPr>
        <p:spPr>
          <a:xfrm>
            <a:off x="5044815" y="2469472"/>
            <a:ext cx="3776509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Germany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35AC42-4D76-0D49-9EF3-5914241972C9}"/>
              </a:ext>
            </a:extLst>
          </p:cNvPr>
          <p:cNvSpPr/>
          <p:nvPr/>
        </p:nvSpPr>
        <p:spPr>
          <a:xfrm>
            <a:off x="3883855" y="2699925"/>
            <a:ext cx="2755484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Spain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94A1376-AE53-364D-9307-A7E70DBBDB81}"/>
              </a:ext>
            </a:extLst>
          </p:cNvPr>
          <p:cNvSpPr/>
          <p:nvPr/>
        </p:nvSpPr>
        <p:spPr>
          <a:xfrm>
            <a:off x="4632602" y="2916649"/>
            <a:ext cx="2954267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Italy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A05A799-4554-4243-B6EB-1C839747545B}"/>
              </a:ext>
            </a:extLst>
          </p:cNvPr>
          <p:cNvSpPr/>
          <p:nvPr/>
        </p:nvSpPr>
        <p:spPr>
          <a:xfrm>
            <a:off x="4632602" y="3130723"/>
            <a:ext cx="2152511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Ireland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19E66CF-B1A1-AE4D-ABAB-0682F9CBA4A7}"/>
              </a:ext>
            </a:extLst>
          </p:cNvPr>
          <p:cNvSpPr/>
          <p:nvPr/>
        </p:nvSpPr>
        <p:spPr>
          <a:xfrm>
            <a:off x="4632602" y="3341347"/>
            <a:ext cx="2152511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Romania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74B150F-9A75-BD4A-9AA2-F63685A95DF7}"/>
              </a:ext>
            </a:extLst>
          </p:cNvPr>
          <p:cNvSpPr/>
          <p:nvPr/>
        </p:nvSpPr>
        <p:spPr>
          <a:xfrm>
            <a:off x="5805421" y="3549525"/>
            <a:ext cx="2232022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Greece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89212ED-1237-A343-8CDD-D0B6A2A57DE0}"/>
              </a:ext>
            </a:extLst>
          </p:cNvPr>
          <p:cNvSpPr/>
          <p:nvPr/>
        </p:nvSpPr>
        <p:spPr>
          <a:xfrm>
            <a:off x="5805421" y="3757703"/>
            <a:ext cx="2232022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6187"/>
                      <a:gd name="connsiteY0" fmla="*/ 0 h 295470"/>
                      <a:gd name="connsiteX1" fmla="*/ 806187 w 806187"/>
                      <a:gd name="connsiteY1" fmla="*/ 0 h 295470"/>
                      <a:gd name="connsiteX2" fmla="*/ 806187 w 806187"/>
                      <a:gd name="connsiteY2" fmla="*/ 295470 h 295470"/>
                      <a:gd name="connsiteX3" fmla="*/ 0 w 806187"/>
                      <a:gd name="connsiteY3" fmla="*/ 295470 h 295470"/>
                      <a:gd name="connsiteX4" fmla="*/ 0 w 806187"/>
                      <a:gd name="connsiteY4" fmla="*/ 0 h 295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6187" h="295470" fill="none" extrusionOk="0">
                        <a:moveTo>
                          <a:pt x="0" y="0"/>
                        </a:moveTo>
                        <a:cubicBezTo>
                          <a:pt x="191487" y="69095"/>
                          <a:pt x="706619" y="-40343"/>
                          <a:pt x="806187" y="0"/>
                        </a:cubicBezTo>
                        <a:cubicBezTo>
                          <a:pt x="799451" y="56889"/>
                          <a:pt x="829600" y="216466"/>
                          <a:pt x="806187" y="295470"/>
                        </a:cubicBezTo>
                        <a:cubicBezTo>
                          <a:pt x="589805" y="238893"/>
                          <a:pt x="255707" y="277810"/>
                          <a:pt x="0" y="295470"/>
                        </a:cubicBezTo>
                        <a:cubicBezTo>
                          <a:pt x="-21921" y="252284"/>
                          <a:pt x="3223" y="31747"/>
                          <a:pt x="0" y="0"/>
                        </a:cubicBezTo>
                        <a:close/>
                      </a:path>
                      <a:path w="806187" h="295470" stroke="0" extrusionOk="0">
                        <a:moveTo>
                          <a:pt x="0" y="0"/>
                        </a:moveTo>
                        <a:cubicBezTo>
                          <a:pt x="114189" y="-11161"/>
                          <a:pt x="720738" y="-34081"/>
                          <a:pt x="806187" y="0"/>
                        </a:cubicBezTo>
                        <a:cubicBezTo>
                          <a:pt x="788596" y="86458"/>
                          <a:pt x="827459" y="216780"/>
                          <a:pt x="806187" y="295470"/>
                        </a:cubicBezTo>
                        <a:cubicBezTo>
                          <a:pt x="501495" y="311513"/>
                          <a:pt x="145419" y="262015"/>
                          <a:pt x="0" y="295470"/>
                        </a:cubicBezTo>
                        <a:cubicBezTo>
                          <a:pt x="26301" y="224705"/>
                          <a:pt x="-6131" y="917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rtlCol="0" anchor="ctr" anchorCtr="0">
            <a:noAutofit/>
          </a:bodyPr>
          <a:lstStyle/>
          <a:p>
            <a:pPr algn="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Czech Republic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E35C65F-A070-3F4E-B11C-7AFC2A6483B3}"/>
              </a:ext>
            </a:extLst>
          </p:cNvPr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843" y="2049816"/>
            <a:ext cx="144000" cy="14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EF43FC-26B7-744A-ADB8-3B1436407FCE}"/>
              </a:ext>
            </a:extLst>
          </p:cNvPr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1325" y="2270748"/>
            <a:ext cx="144000" cy="144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4ED8BE-B04E-824C-9A0B-2AAF132BC100}"/>
              </a:ext>
            </a:extLst>
          </p:cNvPr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5619" y="2484177"/>
            <a:ext cx="144000" cy="144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EAF4B0D-FE35-6E4F-B227-5D2760BAEC20}"/>
              </a:ext>
            </a:extLst>
          </p:cNvPr>
          <p:cNvPicPr>
            <a:picLocks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942" y="2711801"/>
            <a:ext cx="144000" cy="144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73364D-A7C7-8C44-8135-0ACEC237FAAC}"/>
              </a:ext>
            </a:extLst>
          </p:cNvPr>
          <p:cNvPicPr>
            <a:picLocks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690" y="2934649"/>
            <a:ext cx="144000" cy="144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29E84A-6B6B-924A-BEC3-EAC958434CAB}"/>
              </a:ext>
            </a:extLst>
          </p:cNvPr>
          <p:cNvPicPr>
            <a:picLocks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689" y="3148400"/>
            <a:ext cx="144000" cy="144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13419D-78BC-CA4F-91E3-BACB58426C44}"/>
              </a:ext>
            </a:extLst>
          </p:cNvPr>
          <p:cNvPicPr>
            <a:picLocks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250" y="3359347"/>
            <a:ext cx="144000" cy="144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DC4934F-FCF3-004F-B780-D7803EA1EF40}"/>
              </a:ext>
            </a:extLst>
          </p:cNvPr>
          <p:cNvPicPr>
            <a:picLocks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5069" y="3567525"/>
            <a:ext cx="144000" cy="144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DD1E22-62DF-3E48-BC7F-8E9A466A80A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4803" y="3775703"/>
            <a:ext cx="144266" cy="144000"/>
          </a:xfrm>
          <a:prstGeom prst="ellipse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755D2F-FBAF-8E4C-A6FA-2606748CED60}"/>
              </a:ext>
            </a:extLst>
          </p:cNvPr>
          <p:cNvSpPr txBox="1"/>
          <p:nvPr/>
        </p:nvSpPr>
        <p:spPr>
          <a:xfrm>
            <a:off x="5291539" y="4406780"/>
            <a:ext cx="3508244" cy="185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800" dirty="0">
                <a:latin typeface="Vodafone Rg" pitchFamily="34" charset="0"/>
              </a:rPr>
              <a:t>Platform evolution to enhance speed, robustness and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49520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53F5FF0-757C-5F48-A6DA-6A23F61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IN" dirty="0"/>
              <a:t>Project Budget</a:t>
            </a:r>
            <a:endParaRPr lang="de-DE" sz="1800" b="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A9E3972-8852-9948-9391-41EE7DEB5B0A}"/>
              </a:ext>
            </a:extLst>
          </p:cNvPr>
          <p:cNvSpPr txBox="1">
            <a:spLocks/>
          </p:cNvSpPr>
          <p:nvPr/>
        </p:nvSpPr>
        <p:spPr>
          <a:xfrm>
            <a:off x="8006742" y="4856012"/>
            <a:ext cx="413410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fld id="{72A83A2B-3358-44F8-83A0-4598795D8FB5}" type="slidenum">
              <a:rPr lang="en-GB" smtClean="0">
                <a:latin typeface="Vodafone Rg"/>
              </a:rPr>
              <a:pPr algn="ctr" defTabSz="914378"/>
              <a:t>15</a:t>
            </a:fld>
            <a:endParaRPr lang="en-GB" dirty="0">
              <a:latin typeface="Vodafone Rg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F9C4157-C828-4E4E-B420-4248135C1F4A}"/>
              </a:ext>
            </a:extLst>
          </p:cNvPr>
          <p:cNvSpPr txBox="1">
            <a:spLocks/>
          </p:cNvSpPr>
          <p:nvPr/>
        </p:nvSpPr>
        <p:spPr>
          <a:xfrm>
            <a:off x="110462" y="4857220"/>
            <a:ext cx="747377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GB" dirty="0">
                <a:solidFill>
                  <a:srgbClr val="FFFFFF"/>
                </a:solidFill>
                <a:latin typeface="Vodafone Rg"/>
              </a:rPr>
              <a:t>C2 – 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E7635-10A0-4D4E-8A16-8BA9B764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180"/>
            <a:ext cx="739204" cy="236240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B3E732-AD05-414C-8B8A-1F0330272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1414"/>
              </p:ext>
            </p:extLst>
          </p:nvPr>
        </p:nvGraphicFramePr>
        <p:xfrm>
          <a:off x="1488662" y="2038300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38206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070091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483837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218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Estimated budget in </a:t>
                      </a:r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Actual cost after completion in </a:t>
                      </a:r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Difference in </a:t>
                      </a:r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Percent increase or 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3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</a:t>
                      </a:r>
                      <a:r>
                        <a:rPr lang="en-IN" sz="1400" dirty="0"/>
                        <a:t>404,999.99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</a:t>
                      </a:r>
                      <a:r>
                        <a:rPr lang="en-IN" sz="1400" dirty="0"/>
                        <a:t>463,999.99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</a:t>
                      </a:r>
                      <a:r>
                        <a:rPr lang="en-IN" sz="1400" dirty="0"/>
                        <a:t>59,000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14.5679% increase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046" y="763969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607953" y="2557318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setup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CECB3-30E9-4849-BE74-A95BF7942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0180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9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76005" y="723901"/>
            <a:ext cx="5134595" cy="41618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CC12FFD-C49B-404D-9D79-9ECC2A4DDCDB}"/>
              </a:ext>
            </a:extLst>
          </p:cNvPr>
          <p:cNvSpPr txBox="1">
            <a:spLocks/>
          </p:cNvSpPr>
          <p:nvPr/>
        </p:nvSpPr>
        <p:spPr>
          <a:xfrm>
            <a:off x="252001" y="205201"/>
            <a:ext cx="8569325" cy="793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Nucleus </a:t>
            </a:r>
            <a:br>
              <a:rPr lang="en-GB" dirty="0"/>
            </a:br>
            <a:r>
              <a:rPr lang="en-US" sz="1800" b="0" dirty="0"/>
              <a:t>Work Streams</a:t>
            </a:r>
          </a:p>
          <a:p>
            <a:endParaRPr lang="en-US" sz="1800" b="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F0BB5F6-CC37-4451-8638-94CCE3AE7B13}"/>
              </a:ext>
            </a:extLst>
          </p:cNvPr>
          <p:cNvSpPr/>
          <p:nvPr/>
        </p:nvSpPr>
        <p:spPr>
          <a:xfrm>
            <a:off x="3518448" y="1982768"/>
            <a:ext cx="5049166" cy="422326"/>
          </a:xfrm>
          <a:prstGeom prst="roundRect">
            <a:avLst>
              <a:gd name="adj" fmla="val 8485"/>
            </a:avLst>
          </a:prstGeom>
          <a:solidFill>
            <a:srgbClr val="373A3B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0000" tIns="0" rIns="6350" bIns="6350" numCol="1" spcCol="1270" rtlCol="0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Design and implementation of data loads from source systems to data movement as a Platform (</a:t>
            </a:r>
            <a:r>
              <a:rPr lang="en-US" sz="1050" dirty="0" err="1">
                <a:solidFill>
                  <a:schemeClr val="bg1"/>
                </a:solidFill>
              </a:rPr>
              <a:t>Dmaap</a:t>
            </a:r>
            <a:r>
              <a:rPr lang="en-US" sz="1050" dirty="0">
                <a:solidFill>
                  <a:schemeClr val="bg1"/>
                </a:solidFill>
              </a:rPr>
              <a:t>) and GCP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FB835B5-6316-4B7F-9995-A6BAA137D44C}"/>
              </a:ext>
            </a:extLst>
          </p:cNvPr>
          <p:cNvSpPr/>
          <p:nvPr/>
        </p:nvSpPr>
        <p:spPr>
          <a:xfrm>
            <a:off x="3518448" y="3753556"/>
            <a:ext cx="5049166" cy="478773"/>
          </a:xfrm>
          <a:prstGeom prst="roundRect">
            <a:avLst>
              <a:gd name="adj" fmla="val 8485"/>
            </a:avLst>
          </a:prstGeom>
          <a:solidFill>
            <a:srgbClr val="373A3B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0000" tIns="0" rIns="6350" bIns="6350" numCol="1" spcCol="1270" rtlCol="0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050">
                <a:solidFill>
                  <a:schemeClr val="bg1"/>
                </a:solidFill>
              </a:rPr>
              <a:t>Target Operating Model (TOM)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42E8EB-9E21-4F75-A86A-125AE9729968}"/>
              </a:ext>
            </a:extLst>
          </p:cNvPr>
          <p:cNvSpPr/>
          <p:nvPr/>
        </p:nvSpPr>
        <p:spPr>
          <a:xfrm>
            <a:off x="3518448" y="4338552"/>
            <a:ext cx="5049166" cy="478773"/>
          </a:xfrm>
          <a:prstGeom prst="roundRect">
            <a:avLst>
              <a:gd name="adj" fmla="val 8485"/>
            </a:avLst>
          </a:prstGeom>
          <a:solidFill>
            <a:srgbClr val="373A3B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0000" tIns="6350" rIns="6350" bIns="6350" numCol="1" spcCol="1270" rtlCol="0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050">
                <a:solidFill>
                  <a:schemeClr val="bg1"/>
                </a:solidFill>
              </a:rPr>
              <a:t>Local Products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050">
                <a:solidFill>
                  <a:schemeClr val="bg1"/>
                </a:solidFill>
              </a:rPr>
              <a:t>Decommissioning</a:t>
            </a:r>
          </a:p>
        </p:txBody>
      </p:sp>
      <p:sp>
        <p:nvSpPr>
          <p:cNvPr id="7" name="Pentagon 6"/>
          <p:cNvSpPr/>
          <p:nvPr/>
        </p:nvSpPr>
        <p:spPr>
          <a:xfrm>
            <a:off x="516446" y="793996"/>
            <a:ext cx="893244" cy="435884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4993" y="746761"/>
            <a:ext cx="1932432" cy="505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Design EIM and Mapping to CIM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74993" y="1385417"/>
            <a:ext cx="1932432" cy="43813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/>
              <a:t>NGBI Platform Set-up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74993" y="1979092"/>
            <a:ext cx="1932432" cy="43813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b="1" dirty="0" err="1"/>
              <a:t>DMaaP</a:t>
            </a:r>
            <a:r>
              <a:rPr lang="en-US" sz="1200" b="1" dirty="0"/>
              <a:t> and RAW2CIM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74993" y="2572767"/>
            <a:ext cx="1932432" cy="43813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b="1" dirty="0"/>
              <a:t>Nucleus Data Delivery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74993" y="3166442"/>
            <a:ext cx="1932432" cy="43813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b="1"/>
              <a:t>BI Standard Solution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74993" y="3760117"/>
            <a:ext cx="1932432" cy="43813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b="1"/>
              <a:t>Target Operating Model </a:t>
            </a:r>
          </a:p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b="1"/>
              <a:t>(TOM)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474993" y="4338552"/>
            <a:ext cx="1932432" cy="52435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D0000"/>
            </a:solidFill>
            <a:prstDash val="solid"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b="1">
                <a:solidFill>
                  <a:schemeClr val="bg1"/>
                </a:solidFill>
              </a:rPr>
              <a:t>BI Local Products</a:t>
            </a:r>
          </a:p>
        </p:txBody>
      </p:sp>
      <p:sp>
        <p:nvSpPr>
          <p:cNvPr id="58" name="Pentagon 57"/>
          <p:cNvSpPr/>
          <p:nvPr/>
        </p:nvSpPr>
        <p:spPr>
          <a:xfrm>
            <a:off x="516446" y="1385908"/>
            <a:ext cx="893244" cy="435884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2</a:t>
            </a:r>
          </a:p>
        </p:txBody>
      </p:sp>
      <p:sp>
        <p:nvSpPr>
          <p:cNvPr id="59" name="Pentagon 58"/>
          <p:cNvSpPr/>
          <p:nvPr/>
        </p:nvSpPr>
        <p:spPr>
          <a:xfrm>
            <a:off x="516446" y="1977820"/>
            <a:ext cx="893244" cy="435884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3</a:t>
            </a:r>
          </a:p>
        </p:txBody>
      </p:sp>
      <p:sp>
        <p:nvSpPr>
          <p:cNvPr id="60" name="Pentagon 59"/>
          <p:cNvSpPr/>
          <p:nvPr/>
        </p:nvSpPr>
        <p:spPr>
          <a:xfrm>
            <a:off x="516446" y="2569732"/>
            <a:ext cx="893244" cy="435884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4</a:t>
            </a:r>
          </a:p>
        </p:txBody>
      </p:sp>
      <p:sp>
        <p:nvSpPr>
          <p:cNvPr id="61" name="Pentagon 60"/>
          <p:cNvSpPr/>
          <p:nvPr/>
        </p:nvSpPr>
        <p:spPr>
          <a:xfrm>
            <a:off x="516446" y="3161644"/>
            <a:ext cx="893244" cy="435884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5</a:t>
            </a:r>
          </a:p>
        </p:txBody>
      </p:sp>
      <p:sp>
        <p:nvSpPr>
          <p:cNvPr id="62" name="Pentagon 61"/>
          <p:cNvSpPr/>
          <p:nvPr/>
        </p:nvSpPr>
        <p:spPr>
          <a:xfrm>
            <a:off x="516446" y="3753556"/>
            <a:ext cx="893244" cy="435884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6</a:t>
            </a:r>
          </a:p>
        </p:txBody>
      </p:sp>
      <p:sp>
        <p:nvSpPr>
          <p:cNvPr id="73" name="Pentagon 72"/>
          <p:cNvSpPr/>
          <p:nvPr/>
        </p:nvSpPr>
        <p:spPr>
          <a:xfrm>
            <a:off x="516446" y="4345468"/>
            <a:ext cx="893244" cy="435884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WS 7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18448" y="779226"/>
            <a:ext cx="5049166" cy="480852"/>
            <a:chOff x="3206028" y="794466"/>
            <a:chExt cx="5049166" cy="480852"/>
          </a:xfrm>
        </p:grpSpPr>
        <p:sp>
          <p:nvSpPr>
            <p:cNvPr id="19" name="Rectangle: Rounded Corners 2">
              <a:extLst>
                <a:ext uri="{FF2B5EF4-FFF2-40B4-BE49-F238E27FC236}">
                  <a16:creationId xmlns:a16="http://schemas.microsoft.com/office/drawing/2014/main" id="{55842243-4F5F-4057-84F9-430FB2055B04}"/>
                </a:ext>
              </a:extLst>
            </p:cNvPr>
            <p:cNvSpPr/>
            <p:nvPr/>
          </p:nvSpPr>
          <p:spPr>
            <a:xfrm>
              <a:off x="3206028" y="796545"/>
              <a:ext cx="2984394" cy="478773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050">
                  <a:solidFill>
                    <a:schemeClr val="bg1"/>
                  </a:solidFill>
                </a:rPr>
                <a:t>Functional design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050">
                  <a:solidFill>
                    <a:schemeClr val="bg1"/>
                  </a:solidFill>
                </a:rPr>
                <a:t>Conceptual and logical data model</a:t>
              </a:r>
            </a:p>
          </p:txBody>
        </p:sp>
        <p:sp>
          <p:nvSpPr>
            <p:cNvPr id="74" name="Rectangle: Rounded Corners 2">
              <a:extLst>
                <a:ext uri="{FF2B5EF4-FFF2-40B4-BE49-F238E27FC236}">
                  <a16:creationId xmlns:a16="http://schemas.microsoft.com/office/drawing/2014/main" id="{55842243-4F5F-4057-84F9-430FB2055B04}"/>
                </a:ext>
              </a:extLst>
            </p:cNvPr>
            <p:cNvSpPr/>
            <p:nvPr/>
          </p:nvSpPr>
          <p:spPr>
            <a:xfrm>
              <a:off x="6079437" y="794466"/>
              <a:ext cx="2175757" cy="478800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050">
                  <a:solidFill>
                    <a:schemeClr val="bg1"/>
                  </a:solidFill>
                </a:rPr>
                <a:t>Business transformation rules (from CIM and EIM)</a:t>
              </a:r>
              <a:endParaRPr lang="pt-PT" sz="1050" kern="120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8448" y="1382438"/>
            <a:ext cx="5049166" cy="462214"/>
            <a:chOff x="3206028" y="1374818"/>
            <a:chExt cx="5521606" cy="462214"/>
          </a:xfrm>
        </p:grpSpPr>
        <p:sp>
          <p:nvSpPr>
            <p:cNvPr id="20" name="Rectangle: Rounded Corners 45">
              <a:extLst>
                <a:ext uri="{FF2B5EF4-FFF2-40B4-BE49-F238E27FC236}">
                  <a16:creationId xmlns:a16="http://schemas.microsoft.com/office/drawing/2014/main" id="{248C4737-6B8D-499F-ADC0-F773924C1C27}"/>
                </a:ext>
              </a:extLst>
            </p:cNvPr>
            <p:cNvSpPr/>
            <p:nvPr/>
          </p:nvSpPr>
          <p:spPr>
            <a:xfrm>
              <a:off x="3206028" y="1379703"/>
              <a:ext cx="3263638" cy="457329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050">
                  <a:solidFill>
                    <a:schemeClr val="bg1"/>
                  </a:solidFill>
                </a:rPr>
                <a:t>Solution architecture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050">
                  <a:solidFill>
                    <a:schemeClr val="bg1"/>
                  </a:solidFill>
                </a:rPr>
                <a:t>Solution design principles</a:t>
              </a:r>
            </a:p>
          </p:txBody>
        </p:sp>
        <p:sp>
          <p:nvSpPr>
            <p:cNvPr id="75" name="Rectangle: Rounded Corners 45">
              <a:extLst>
                <a:ext uri="{FF2B5EF4-FFF2-40B4-BE49-F238E27FC236}">
                  <a16:creationId xmlns:a16="http://schemas.microsoft.com/office/drawing/2014/main" id="{248C4737-6B8D-499F-ADC0-F773924C1C27}"/>
                </a:ext>
              </a:extLst>
            </p:cNvPr>
            <p:cNvSpPr/>
            <p:nvPr/>
          </p:nvSpPr>
          <p:spPr>
            <a:xfrm>
              <a:off x="6348296" y="1374818"/>
              <a:ext cx="2379338" cy="462214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GB" sz="1050">
                  <a:solidFill>
                    <a:schemeClr val="bg1"/>
                  </a:solidFill>
                </a:rPr>
                <a:t>Platform engineering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18448" y="2546872"/>
            <a:ext cx="5049166" cy="494017"/>
            <a:chOff x="3206028" y="2562112"/>
            <a:chExt cx="5138643" cy="494017"/>
          </a:xfrm>
        </p:grpSpPr>
        <p:sp>
          <p:nvSpPr>
            <p:cNvPr id="76" name="Rectangle: Rounded Corners 64">
              <a:extLst>
                <a:ext uri="{FF2B5EF4-FFF2-40B4-BE49-F238E27FC236}">
                  <a16:creationId xmlns:a16="http://schemas.microsoft.com/office/drawing/2014/main" id="{5128B943-DC07-4C3B-B7D9-F890D8185AED}"/>
                </a:ext>
              </a:extLst>
            </p:cNvPr>
            <p:cNvSpPr/>
            <p:nvPr/>
          </p:nvSpPr>
          <p:spPr>
            <a:xfrm>
              <a:off x="6130357" y="2563335"/>
              <a:ext cx="2214314" cy="492794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E2E data lineage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Data quality framework</a:t>
              </a:r>
            </a:p>
          </p:txBody>
        </p:sp>
        <p:sp>
          <p:nvSpPr>
            <p:cNvPr id="21" name="Rectangle: Rounded Corners 64">
              <a:extLst>
                <a:ext uri="{FF2B5EF4-FFF2-40B4-BE49-F238E27FC236}">
                  <a16:creationId xmlns:a16="http://schemas.microsoft.com/office/drawing/2014/main" id="{5128B943-DC07-4C3B-B7D9-F890D8185AED}"/>
                </a:ext>
              </a:extLst>
            </p:cNvPr>
            <p:cNvSpPr/>
            <p:nvPr/>
          </p:nvSpPr>
          <p:spPr>
            <a:xfrm>
              <a:off x="3206028" y="2562112"/>
              <a:ext cx="3037282" cy="494017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Design and delivery of data engineering on GCP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Integration points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18447" y="3146054"/>
            <a:ext cx="5049166" cy="478773"/>
            <a:chOff x="3206027" y="3161294"/>
            <a:chExt cx="5049166" cy="47877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156552B-10BC-48D7-AE3A-345C73AE00A9}"/>
                </a:ext>
              </a:extLst>
            </p:cNvPr>
            <p:cNvSpPr/>
            <p:nvPr/>
          </p:nvSpPr>
          <p:spPr>
            <a:xfrm>
              <a:off x="3206027" y="3161294"/>
              <a:ext cx="2984395" cy="478773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Insight Products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Machine Learning Models</a:t>
              </a:r>
            </a:p>
          </p:txBody>
        </p:sp>
        <p:sp>
          <p:nvSpPr>
            <p:cNvPr id="77" name="Rectangle: Rounded Corners 66">
              <a:extLst>
                <a:ext uri="{FF2B5EF4-FFF2-40B4-BE49-F238E27FC236}">
                  <a16:creationId xmlns:a16="http://schemas.microsoft.com/office/drawing/2014/main" id="{5156552B-10BC-48D7-AE3A-345C73AE00A9}"/>
                </a:ext>
              </a:extLst>
            </p:cNvPr>
            <p:cNvSpPr/>
            <p:nvPr/>
          </p:nvSpPr>
          <p:spPr>
            <a:xfrm>
              <a:off x="6080760" y="3161294"/>
              <a:ext cx="2174433" cy="478773"/>
            </a:xfrm>
            <a:prstGeom prst="roundRect">
              <a:avLst>
                <a:gd name="adj" fmla="val 8485"/>
              </a:avLst>
            </a:prstGeom>
            <a:solidFill>
              <a:srgbClr val="373A3B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6350" bIns="6350" numCol="1" spcCol="1270" rtlCol="0" anchor="ctr" anchorCtr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>
                  <a:solidFill>
                    <a:schemeClr val="bg1"/>
                  </a:solidFill>
                </a:rPr>
                <a:t>Decommissioning</a:t>
              </a:r>
              <a:endParaRPr lang="pt-PT" sz="105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D4DBA5-C95F-4FA9-AD63-0F71BE44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4" y="4819260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9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BAEF49B-D63C-B646-BF46-8418F3DE63CD}"/>
              </a:ext>
            </a:extLst>
          </p:cNvPr>
          <p:cNvSpPr/>
          <p:nvPr/>
        </p:nvSpPr>
        <p:spPr>
          <a:xfrm>
            <a:off x="296831" y="2273639"/>
            <a:ext cx="997348" cy="828561"/>
          </a:xfrm>
          <a:custGeom>
            <a:avLst/>
            <a:gdLst>
              <a:gd name="connsiteX0" fmla="*/ 0 w 997348"/>
              <a:gd name="connsiteY0" fmla="*/ 0 h 828561"/>
              <a:gd name="connsiteX1" fmla="*/ 997348 w 997348"/>
              <a:gd name="connsiteY1" fmla="*/ 0 h 828561"/>
              <a:gd name="connsiteX2" fmla="*/ 997348 w 997348"/>
              <a:gd name="connsiteY2" fmla="*/ 828561 h 828561"/>
              <a:gd name="connsiteX3" fmla="*/ 0 w 997348"/>
              <a:gd name="connsiteY3" fmla="*/ 828561 h 828561"/>
              <a:gd name="connsiteX4" fmla="*/ 0 w 997348"/>
              <a:gd name="connsiteY4" fmla="*/ 0 h 82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348" h="828561" extrusionOk="0">
                <a:moveTo>
                  <a:pt x="0" y="0"/>
                </a:moveTo>
                <a:cubicBezTo>
                  <a:pt x="221782" y="-23464"/>
                  <a:pt x="895480" y="39174"/>
                  <a:pt x="997348" y="0"/>
                </a:cubicBezTo>
                <a:cubicBezTo>
                  <a:pt x="1035964" y="307595"/>
                  <a:pt x="1018865" y="702736"/>
                  <a:pt x="997348" y="828561"/>
                </a:cubicBezTo>
                <a:cubicBezTo>
                  <a:pt x="642625" y="812951"/>
                  <a:pt x="120415" y="796099"/>
                  <a:pt x="0" y="828561"/>
                </a:cubicBezTo>
                <a:cubicBezTo>
                  <a:pt x="26233" y="466111"/>
                  <a:pt x="-14482" y="163489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025E1-18FB-B942-9741-899AFA3233AB}"/>
              </a:ext>
            </a:extLst>
          </p:cNvPr>
          <p:cNvSpPr/>
          <p:nvPr/>
        </p:nvSpPr>
        <p:spPr>
          <a:xfrm>
            <a:off x="2763460" y="2285531"/>
            <a:ext cx="1065412" cy="816669"/>
          </a:xfrm>
          <a:custGeom>
            <a:avLst/>
            <a:gdLst>
              <a:gd name="connsiteX0" fmla="*/ 0 w 1065412"/>
              <a:gd name="connsiteY0" fmla="*/ 0 h 816669"/>
              <a:gd name="connsiteX1" fmla="*/ 1065412 w 1065412"/>
              <a:gd name="connsiteY1" fmla="*/ 0 h 816669"/>
              <a:gd name="connsiteX2" fmla="*/ 1065412 w 1065412"/>
              <a:gd name="connsiteY2" fmla="*/ 816669 h 816669"/>
              <a:gd name="connsiteX3" fmla="*/ 0 w 1065412"/>
              <a:gd name="connsiteY3" fmla="*/ 816669 h 816669"/>
              <a:gd name="connsiteX4" fmla="*/ 0 w 1065412"/>
              <a:gd name="connsiteY4" fmla="*/ 0 h 81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412" h="816669" extrusionOk="0">
                <a:moveTo>
                  <a:pt x="0" y="0"/>
                </a:moveTo>
                <a:cubicBezTo>
                  <a:pt x="236507" y="-29927"/>
                  <a:pt x="606567" y="59763"/>
                  <a:pt x="1065412" y="0"/>
                </a:cubicBezTo>
                <a:cubicBezTo>
                  <a:pt x="1085408" y="359392"/>
                  <a:pt x="1125166" y="572935"/>
                  <a:pt x="1065412" y="816669"/>
                </a:cubicBezTo>
                <a:cubicBezTo>
                  <a:pt x="665485" y="746727"/>
                  <a:pt x="409048" y="722445"/>
                  <a:pt x="0" y="816669"/>
                </a:cubicBezTo>
                <a:cubicBezTo>
                  <a:pt x="32283" y="433829"/>
                  <a:pt x="-54898" y="227393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4E694A-20C5-4D4E-950E-04504574B816}"/>
              </a:ext>
            </a:extLst>
          </p:cNvPr>
          <p:cNvSpPr/>
          <p:nvPr/>
        </p:nvSpPr>
        <p:spPr>
          <a:xfrm>
            <a:off x="5114358" y="2317348"/>
            <a:ext cx="1203690" cy="816669"/>
          </a:xfrm>
          <a:custGeom>
            <a:avLst/>
            <a:gdLst>
              <a:gd name="connsiteX0" fmla="*/ 0 w 1203690"/>
              <a:gd name="connsiteY0" fmla="*/ 0 h 816669"/>
              <a:gd name="connsiteX1" fmla="*/ 1203690 w 1203690"/>
              <a:gd name="connsiteY1" fmla="*/ 0 h 816669"/>
              <a:gd name="connsiteX2" fmla="*/ 1203690 w 1203690"/>
              <a:gd name="connsiteY2" fmla="*/ 816669 h 816669"/>
              <a:gd name="connsiteX3" fmla="*/ 0 w 1203690"/>
              <a:gd name="connsiteY3" fmla="*/ 816669 h 816669"/>
              <a:gd name="connsiteX4" fmla="*/ 0 w 1203690"/>
              <a:gd name="connsiteY4" fmla="*/ 0 h 81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690" h="816669" extrusionOk="0">
                <a:moveTo>
                  <a:pt x="0" y="0"/>
                </a:moveTo>
                <a:cubicBezTo>
                  <a:pt x="451311" y="87849"/>
                  <a:pt x="855165" y="-27230"/>
                  <a:pt x="1203690" y="0"/>
                </a:cubicBezTo>
                <a:cubicBezTo>
                  <a:pt x="1223686" y="359392"/>
                  <a:pt x="1263444" y="572935"/>
                  <a:pt x="1203690" y="816669"/>
                </a:cubicBezTo>
                <a:cubicBezTo>
                  <a:pt x="1023464" y="725510"/>
                  <a:pt x="535751" y="859856"/>
                  <a:pt x="0" y="816669"/>
                </a:cubicBezTo>
                <a:cubicBezTo>
                  <a:pt x="32283" y="433829"/>
                  <a:pt x="-54898" y="227393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C96020-67CC-844F-8E0C-2936C4C766F2}"/>
              </a:ext>
            </a:extLst>
          </p:cNvPr>
          <p:cNvSpPr/>
          <p:nvPr/>
        </p:nvSpPr>
        <p:spPr>
          <a:xfrm>
            <a:off x="7578589" y="2317348"/>
            <a:ext cx="1088044" cy="816669"/>
          </a:xfrm>
          <a:custGeom>
            <a:avLst/>
            <a:gdLst>
              <a:gd name="connsiteX0" fmla="*/ 0 w 1088044"/>
              <a:gd name="connsiteY0" fmla="*/ 0 h 816669"/>
              <a:gd name="connsiteX1" fmla="*/ 1088044 w 1088044"/>
              <a:gd name="connsiteY1" fmla="*/ 0 h 816669"/>
              <a:gd name="connsiteX2" fmla="*/ 1088044 w 1088044"/>
              <a:gd name="connsiteY2" fmla="*/ 816669 h 816669"/>
              <a:gd name="connsiteX3" fmla="*/ 0 w 1088044"/>
              <a:gd name="connsiteY3" fmla="*/ 816669 h 816669"/>
              <a:gd name="connsiteX4" fmla="*/ 0 w 1088044"/>
              <a:gd name="connsiteY4" fmla="*/ 0 h 81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044" h="816669" extrusionOk="0">
                <a:moveTo>
                  <a:pt x="0" y="0"/>
                </a:moveTo>
                <a:cubicBezTo>
                  <a:pt x="472458" y="-96377"/>
                  <a:pt x="975625" y="-43275"/>
                  <a:pt x="1088044" y="0"/>
                </a:cubicBezTo>
                <a:cubicBezTo>
                  <a:pt x="1108040" y="359392"/>
                  <a:pt x="1147798" y="572935"/>
                  <a:pt x="1088044" y="816669"/>
                </a:cubicBezTo>
                <a:cubicBezTo>
                  <a:pt x="814542" y="750688"/>
                  <a:pt x="288681" y="817872"/>
                  <a:pt x="0" y="816669"/>
                </a:cubicBezTo>
                <a:cubicBezTo>
                  <a:pt x="32283" y="433829"/>
                  <a:pt x="-54898" y="227393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7500" y="2111088"/>
            <a:ext cx="1347993" cy="107346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Raw data Source Systems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572330" y="2111088"/>
            <a:ext cx="1457313" cy="107346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600" b="1" dirty="0">
                <a:solidFill>
                  <a:srgbClr val="FFFFFF"/>
                </a:solidFill>
              </a:rPr>
              <a:t>Data Lake </a:t>
            </a:r>
          </a:p>
        </p:txBody>
      </p:sp>
      <p:sp>
        <p:nvSpPr>
          <p:cNvPr id="10" name="Cloud 9"/>
          <p:cNvSpPr/>
          <p:nvPr/>
        </p:nvSpPr>
        <p:spPr>
          <a:xfrm>
            <a:off x="1581717" y="1328998"/>
            <a:ext cx="7523379" cy="3000895"/>
          </a:xfrm>
          <a:prstGeom prst="cloud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990025" y="2117164"/>
            <a:ext cx="1457313" cy="107346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Information</a:t>
            </a:r>
          </a:p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7464418" y="2285531"/>
            <a:ext cx="1302917" cy="790179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600" b="1" dirty="0">
                <a:solidFill>
                  <a:srgbClr val="FFFFFF"/>
                </a:solidFill>
              </a:rPr>
              <a:t>Business </a:t>
            </a:r>
          </a:p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600" b="1" dirty="0">
                <a:solidFill>
                  <a:srgbClr val="FFFFFF"/>
                </a:solidFill>
              </a:rPr>
              <a:t>Information</a:t>
            </a:r>
          </a:p>
        </p:txBody>
      </p:sp>
      <p:sp>
        <p:nvSpPr>
          <p:cNvPr id="40" name="Pentagon 39"/>
          <p:cNvSpPr/>
          <p:nvPr/>
        </p:nvSpPr>
        <p:spPr>
          <a:xfrm>
            <a:off x="3951937" y="2383085"/>
            <a:ext cx="1162421" cy="601142"/>
          </a:xfrm>
          <a:prstGeom prst="homePlat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>
                <a:solidFill>
                  <a:schemeClr val="bg1"/>
                </a:solidFill>
                <a:latin typeface="Vodafone Rg" pitchFamily="34" charset="0"/>
              </a:rPr>
              <a:t>Transformation 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>
                <a:solidFill>
                  <a:schemeClr val="bg1"/>
                </a:solidFill>
                <a:latin typeface="Vodafone Rg" pitchFamily="34" charset="0"/>
              </a:rPr>
              <a:t>logic</a:t>
            </a:r>
          </a:p>
        </p:txBody>
      </p:sp>
      <p:sp>
        <p:nvSpPr>
          <p:cNvPr id="41" name="Pentagon 40"/>
          <p:cNvSpPr/>
          <p:nvPr/>
        </p:nvSpPr>
        <p:spPr>
          <a:xfrm>
            <a:off x="6405080" y="2381513"/>
            <a:ext cx="1203690" cy="601142"/>
          </a:xfrm>
          <a:prstGeom prst="homePlate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>
                <a:solidFill>
                  <a:schemeClr val="bg1"/>
                </a:solidFill>
                <a:latin typeface="Vodafone Rg" pitchFamily="34" charset="0"/>
              </a:rPr>
              <a:t>Business 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>
                <a:solidFill>
                  <a:schemeClr val="bg1"/>
                </a:solidFill>
                <a:latin typeface="Vodafone Rg" pitchFamily="34" charset="0"/>
              </a:rPr>
              <a:t>logic</a:t>
            </a:r>
          </a:p>
        </p:txBody>
      </p:sp>
      <p:sp>
        <p:nvSpPr>
          <p:cNvPr id="42" name="Pentagon 41"/>
          <p:cNvSpPr/>
          <p:nvPr/>
        </p:nvSpPr>
        <p:spPr>
          <a:xfrm>
            <a:off x="1535230" y="2380050"/>
            <a:ext cx="1065413" cy="601142"/>
          </a:xfrm>
          <a:prstGeom prst="homePlat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Extraction 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logic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CC12FFD-C49B-404D-9D79-9ECC2A4DDCDB}"/>
              </a:ext>
            </a:extLst>
          </p:cNvPr>
          <p:cNvSpPr txBox="1">
            <a:spLocks/>
          </p:cNvSpPr>
          <p:nvPr/>
        </p:nvSpPr>
        <p:spPr>
          <a:xfrm>
            <a:off x="252001" y="205201"/>
            <a:ext cx="8689999" cy="793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Raw data goes through few steps to bring business value</a:t>
            </a:r>
            <a:endParaRPr lang="de-DE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5C934-F312-2F4F-B2B7-C7ACDFAE28E4}"/>
              </a:ext>
            </a:extLst>
          </p:cNvPr>
          <p:cNvSpPr txBox="1"/>
          <p:nvPr/>
        </p:nvSpPr>
        <p:spPr>
          <a:xfrm>
            <a:off x="110559" y="3290961"/>
            <a:ext cx="1440000" cy="9446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odafone Rg" pitchFamily="34" charset="0"/>
              </a:rPr>
              <a:t>Billing records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98087-6550-434F-A048-6DD8595988D0}"/>
              </a:ext>
            </a:extLst>
          </p:cNvPr>
          <p:cNvSpPr txBox="1"/>
          <p:nvPr/>
        </p:nvSpPr>
        <p:spPr>
          <a:xfrm>
            <a:off x="4914826" y="3593460"/>
            <a:ext cx="1440000" cy="540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odafone Rg" pitchFamily="34" charset="0"/>
              </a:rPr>
              <a:t>Customer billing information activated by Vodafone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C738D-1BF3-3D4A-9246-E1E01C444BEC}"/>
              </a:ext>
            </a:extLst>
          </p:cNvPr>
          <p:cNvSpPr txBox="1"/>
          <p:nvPr/>
        </p:nvSpPr>
        <p:spPr>
          <a:xfrm>
            <a:off x="7407090" y="3543346"/>
            <a:ext cx="1440000" cy="54717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odafone Rg" pitchFamily="34" charset="0"/>
              </a:rPr>
              <a:t>How many customers are unhappy with their first bill and why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5EC09C-3A47-3F47-8A64-C75699D1F00E}"/>
              </a:ext>
            </a:extLst>
          </p:cNvPr>
          <p:cNvSpPr txBox="1">
            <a:spLocks/>
          </p:cNvSpPr>
          <p:nvPr/>
        </p:nvSpPr>
        <p:spPr>
          <a:xfrm>
            <a:off x="2684087" y="1746409"/>
            <a:ext cx="1123647" cy="2791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000" b="1" dirty="0">
                <a:solidFill>
                  <a:srgbClr val="FFFFFF"/>
                </a:solidFill>
              </a:rPr>
              <a:t>Common Information Model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CD22484-7F1D-854D-9D85-C503AD10DADE}"/>
              </a:ext>
            </a:extLst>
          </p:cNvPr>
          <p:cNvSpPr txBox="1">
            <a:spLocks/>
          </p:cNvSpPr>
          <p:nvPr/>
        </p:nvSpPr>
        <p:spPr>
          <a:xfrm>
            <a:off x="5114358" y="1696751"/>
            <a:ext cx="1123647" cy="2791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100" b="1" dirty="0">
                <a:solidFill>
                  <a:srgbClr val="FFFFFF"/>
                </a:solidFill>
              </a:rPr>
              <a:t>Enterprise Information Model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2378D7-955F-6F4E-A0C8-4225D9FB9353}"/>
              </a:ext>
            </a:extLst>
          </p:cNvPr>
          <p:cNvSpPr txBox="1">
            <a:spLocks/>
          </p:cNvSpPr>
          <p:nvPr/>
        </p:nvSpPr>
        <p:spPr>
          <a:xfrm>
            <a:off x="7542986" y="1693960"/>
            <a:ext cx="1123647" cy="2791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100" b="1" dirty="0">
                <a:solidFill>
                  <a:srgbClr val="FFC000"/>
                </a:solidFill>
              </a:rPr>
              <a:t>Golden Source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6E6EE7E-AE9B-2444-A9E4-3FEE30B99BE4}"/>
              </a:ext>
            </a:extLst>
          </p:cNvPr>
          <p:cNvSpPr txBox="1">
            <a:spLocks/>
          </p:cNvSpPr>
          <p:nvPr/>
        </p:nvSpPr>
        <p:spPr>
          <a:xfrm>
            <a:off x="259672" y="1710516"/>
            <a:ext cx="1123647" cy="2791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74625" indent="-174625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buClr>
                <a:srgbClr val="FFFFFF"/>
              </a:buClr>
              <a:buNone/>
              <a:defRPr/>
            </a:pPr>
            <a:r>
              <a:rPr lang="en-US" sz="1100" b="1" dirty="0">
                <a:solidFill>
                  <a:srgbClr val="FFFFFF"/>
                </a:solidFill>
              </a:rPr>
              <a:t>Raw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FD556-32A5-8946-8F27-702E11C7837A}"/>
              </a:ext>
            </a:extLst>
          </p:cNvPr>
          <p:cNvSpPr txBox="1"/>
          <p:nvPr/>
        </p:nvSpPr>
        <p:spPr>
          <a:xfrm>
            <a:off x="2484361" y="3358640"/>
            <a:ext cx="1440000" cy="94464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odafone Rg" pitchFamily="34" charset="0"/>
              </a:rPr>
              <a:t>Billing records for Post paid customers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87" y="1174537"/>
            <a:ext cx="2374734" cy="47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204AA1-B9D2-4C5E-8509-C9871FDD3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1" y="4820179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462" y="861505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555822" y="2654854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Completion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9E3B2-E0CB-4882-81B9-9A102DB5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" y="4788121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5782" y="983425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964286" y="2776774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Generation Data &amp; Analytics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8172FC9-0057-6C47-98D7-24FBCD9C9290}"/>
              </a:ext>
            </a:extLst>
          </p:cNvPr>
          <p:cNvSpPr txBox="1">
            <a:spLocks/>
          </p:cNvSpPr>
          <p:nvPr/>
        </p:nvSpPr>
        <p:spPr>
          <a:xfrm>
            <a:off x="8006742" y="4856012"/>
            <a:ext cx="413410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fld id="{72A83A2B-3358-44F8-83A0-4598795D8FB5}" type="slidenum">
              <a:rPr lang="en-GB" smtClean="0">
                <a:latin typeface="Vodafone Rg"/>
              </a:rPr>
              <a:pPr algn="ctr" defTabSz="914378"/>
              <a:t>2</a:t>
            </a:fld>
            <a:endParaRPr lang="en-GB" dirty="0">
              <a:latin typeface="Vodafone Rg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BDC2E5-88F7-9A4E-A740-DAAEC24D7FB6}"/>
              </a:ext>
            </a:extLst>
          </p:cNvPr>
          <p:cNvSpPr txBox="1">
            <a:spLocks/>
          </p:cNvSpPr>
          <p:nvPr/>
        </p:nvSpPr>
        <p:spPr>
          <a:xfrm>
            <a:off x="110462" y="4857220"/>
            <a:ext cx="747377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GB" dirty="0">
                <a:solidFill>
                  <a:srgbClr val="FFFFFF"/>
                </a:solidFill>
                <a:latin typeface="Vodafone Rg"/>
              </a:rPr>
              <a:t>C2 – General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7B4156-86B1-4D6D-A3C1-5E8F199F5D3C}"/>
              </a:ext>
            </a:extLst>
          </p:cNvPr>
          <p:cNvSpPr txBox="1">
            <a:spLocks/>
          </p:cNvSpPr>
          <p:nvPr/>
        </p:nvSpPr>
        <p:spPr>
          <a:xfrm>
            <a:off x="638431" y="325509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Motivation: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D1287-E672-45CF-8038-8AB5F2D3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2" y="4864671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7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89E96-38C8-41EA-8F96-503D46C9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20986"/>
              </p:ext>
            </p:extLst>
          </p:nvPr>
        </p:nvGraphicFramePr>
        <p:xfrm>
          <a:off x="287337" y="670060"/>
          <a:ext cx="8569326" cy="265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142">
                  <a:extLst>
                    <a:ext uri="{9D8B030D-6E8A-4147-A177-3AD203B41FA5}">
                      <a16:colId xmlns:a16="http://schemas.microsoft.com/office/drawing/2014/main" val="3866835154"/>
                    </a:ext>
                  </a:extLst>
                </a:gridCol>
                <a:gridCol w="3923184">
                  <a:extLst>
                    <a:ext uri="{9D8B030D-6E8A-4147-A177-3AD203B41FA5}">
                      <a16:colId xmlns:a16="http://schemas.microsoft.com/office/drawing/2014/main" val="1283252847"/>
                    </a:ext>
                  </a:extLst>
                </a:gridCol>
              </a:tblGrid>
              <a:tr h="379487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Question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Answer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853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solidFill>
                            <a:schemeClr val="bg1"/>
                          </a:solidFill>
                        </a:rPr>
                        <a:t>Was the project completed on time 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chemeClr val="bg1"/>
                          </a:solidFill>
                          <a:latin typeface="+mn-lt"/>
                        </a:rPr>
                        <a:t>The project completion was delayed by one month as initial environment setup up was a bit complicated.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26105"/>
                  </a:ext>
                </a:extLst>
              </a:tr>
              <a:tr h="832626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solidFill>
                            <a:schemeClr val="bg1"/>
                          </a:solidFill>
                        </a:rPr>
                        <a:t>Did Nucleus finish within the allocated budget 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chemeClr val="bg1"/>
                          </a:solidFill>
                          <a:latin typeface="+mn-lt"/>
                        </a:rPr>
                        <a:t>The Project exceeded the budget, but also laid foundations for re-usable code for other opcos.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1576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solidFill>
                            <a:schemeClr val="bg1"/>
                          </a:solidFill>
                        </a:rPr>
                        <a:t>Was the project scope satisfied 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chemeClr val="bg1"/>
                          </a:solidFill>
                          <a:latin typeface="+mn-lt"/>
                        </a:rPr>
                        <a:t>The Nucleus Team made an excellent effort to finish all the requirements within a short time.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59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E25525-4020-49C7-8523-DE62F312B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08331"/>
              </p:ext>
            </p:extLst>
          </p:nvPr>
        </p:nvGraphicFramePr>
        <p:xfrm>
          <a:off x="287337" y="3325089"/>
          <a:ext cx="8569326" cy="623455"/>
        </p:xfrm>
        <a:graphic>
          <a:graphicData uri="http://schemas.openxmlformats.org/drawingml/2006/table">
            <a:tbl>
              <a:tblPr/>
              <a:tblGrid>
                <a:gridCol w="8569326">
                  <a:extLst>
                    <a:ext uri="{9D8B030D-6E8A-4147-A177-3AD203B41FA5}">
                      <a16:colId xmlns:a16="http://schemas.microsoft.com/office/drawing/2014/main" val="3081728429"/>
                    </a:ext>
                  </a:extLst>
                </a:gridCol>
              </a:tblGrid>
              <a:tr h="623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chemeClr val="bg1"/>
                          </a:solidFill>
                        </a:rPr>
                        <a:t>Was Nucleus Successful?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4867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C42FF-B435-4A69-B58F-C3CA5A34306C}"/>
              </a:ext>
            </a:extLst>
          </p:cNvPr>
          <p:cNvCxnSpPr/>
          <p:nvPr/>
        </p:nvCxnSpPr>
        <p:spPr>
          <a:xfrm>
            <a:off x="4946074" y="3316702"/>
            <a:ext cx="0" cy="64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77E4B1-EB9D-4798-B62D-C34DDFD6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07" y="3396764"/>
            <a:ext cx="3734124" cy="48010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8E9CD68-F126-4B1E-A121-5ADDDA71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30095"/>
              </p:ext>
            </p:extLst>
          </p:nvPr>
        </p:nvGraphicFramePr>
        <p:xfrm>
          <a:off x="287626" y="3955472"/>
          <a:ext cx="8569037" cy="579120"/>
        </p:xfrm>
        <a:graphic>
          <a:graphicData uri="http://schemas.openxmlformats.org/drawingml/2006/table">
            <a:tbl>
              <a:tblPr/>
              <a:tblGrid>
                <a:gridCol w="8569037">
                  <a:extLst>
                    <a:ext uri="{9D8B030D-6E8A-4147-A177-3AD203B41FA5}">
                      <a16:colId xmlns:a16="http://schemas.microsoft.com/office/drawing/2014/main" val="1373186758"/>
                    </a:ext>
                  </a:extLst>
                </a:gridCol>
              </a:tblGrid>
              <a:tr h="50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How much Data Nucleus can handle ?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326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59C9C-D9C8-4EE0-97AD-16E1282D50FB}"/>
              </a:ext>
            </a:extLst>
          </p:cNvPr>
          <p:cNvCxnSpPr>
            <a:cxnSpLocks/>
          </p:cNvCxnSpPr>
          <p:nvPr/>
        </p:nvCxnSpPr>
        <p:spPr>
          <a:xfrm>
            <a:off x="4946074" y="3948544"/>
            <a:ext cx="0" cy="5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0BBA280-7B9C-403B-AC8A-CFD45B30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307" y="3962856"/>
            <a:ext cx="3470563" cy="5105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3BD327-A14D-4F3F-8142-B52672662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16" y="4820180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4DB1149E-732C-4390-A15B-5DBD3751EBB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6" imgW="663" imgH="659" progId="TCLayout.ActiveDocument.1">
                  <p:embed/>
                </p:oleObj>
              </mc:Choice>
              <mc:Fallback>
                <p:oleObj name="think-cell Slide" r:id="rId6" imgW="663" imgH="659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4DB1149E-732C-4390-A15B-5DBD3751E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0C408D57-C9FF-467A-BA6B-03DE2CECBC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0" tIns="0" rIns="0" bIns="0" numCol="1" spcCol="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400" b="1" dirty="0">
              <a:solidFill>
                <a:srgbClr val="34342B"/>
              </a:solidFill>
              <a:latin typeface="Vodafone Rg" panose="020B0606080202020204"/>
              <a:sym typeface="Vodafone Rg" panose="020B0606080202020204"/>
            </a:endParaRP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CC7E4C42-DC83-4C48-8C09-7F29875AFDC2}"/>
              </a:ext>
            </a:extLst>
          </p:cNvPr>
          <p:cNvSpPr/>
          <p:nvPr/>
        </p:nvSpPr>
        <p:spPr>
          <a:xfrm rot="16200000">
            <a:off x="2303888" y="2192278"/>
            <a:ext cx="2687118" cy="659446"/>
          </a:xfrm>
          <a:prstGeom prst="homePlate">
            <a:avLst>
              <a:gd name="adj" fmla="val 1680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8EFDB86-35FD-427D-BFEB-E48791A31A91}"/>
              </a:ext>
            </a:extLst>
          </p:cNvPr>
          <p:cNvSpPr/>
          <p:nvPr/>
        </p:nvSpPr>
        <p:spPr>
          <a:xfrm rot="5400000">
            <a:off x="4132001" y="2163546"/>
            <a:ext cx="2744583" cy="659446"/>
          </a:xfrm>
          <a:prstGeom prst="homePlate">
            <a:avLst>
              <a:gd name="adj" fmla="val 22075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3FB8E-D34E-4CEE-AB25-F842F47B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High level target operating model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64E3-9779-45AD-AAB2-DDB174DE4E5B}"/>
              </a:ext>
            </a:extLst>
          </p:cNvPr>
          <p:cNvSpPr/>
          <p:nvPr/>
        </p:nvSpPr>
        <p:spPr>
          <a:xfrm>
            <a:off x="1876713" y="4453764"/>
            <a:ext cx="5303520" cy="216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8">
              <a:spcBef>
                <a:spcPts val="300"/>
              </a:spcBef>
            </a:pPr>
            <a:r>
              <a:rPr lang="en-GB" sz="1400" b="1" dirty="0">
                <a:solidFill>
                  <a:srgbClr val="FFFFFF"/>
                </a:solidFill>
                <a:latin typeface="Vodafone Rg"/>
              </a:rPr>
              <a:t>Governance &amp; Controls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2B3788-AB80-4D60-BE63-1083D337351E}"/>
              </a:ext>
            </a:extLst>
          </p:cNvPr>
          <p:cNvSpPr/>
          <p:nvPr/>
        </p:nvSpPr>
        <p:spPr>
          <a:xfrm>
            <a:off x="1874528" y="1515957"/>
            <a:ext cx="5304369" cy="4947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914378">
              <a:spcBef>
                <a:spcPts val="300"/>
              </a:spcBef>
            </a:pPr>
            <a:r>
              <a:rPr lang="en-GB" sz="1400" b="1" dirty="0">
                <a:solidFill>
                  <a:srgbClr val="FFFFFF"/>
                </a:solidFill>
                <a:latin typeface="Vodafone Rg"/>
              </a:rPr>
              <a:t>Business Planning</a:t>
            </a:r>
          </a:p>
          <a:p>
            <a:pPr algn="ctr" defTabSz="914378">
              <a:spcBef>
                <a:spcPts val="300"/>
              </a:spcBef>
            </a:pPr>
            <a:r>
              <a:rPr lang="en-GB" sz="900" b="1" dirty="0">
                <a:solidFill>
                  <a:srgbClr val="FFFFFF"/>
                </a:solidFill>
                <a:latin typeface="Vodafone Rg"/>
              </a:rPr>
              <a:t>Request &amp; Demand Management / Product Value Realisation / Product &amp; Portfolio Management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3E492F-4E71-4E72-AD18-50842DFE21E3}"/>
              </a:ext>
            </a:extLst>
          </p:cNvPr>
          <p:cNvSpPr>
            <a:spLocks noChangeAspect="1"/>
          </p:cNvSpPr>
          <p:nvPr/>
        </p:nvSpPr>
        <p:spPr>
          <a:xfrm>
            <a:off x="1876712" y="2142999"/>
            <a:ext cx="5303520" cy="198317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 defTabSz="914378">
              <a:lnSpc>
                <a:spcPts val="1000"/>
              </a:lnSpc>
            </a:pPr>
            <a:r>
              <a:rPr lang="en-GB" sz="1400" b="1" dirty="0">
                <a:solidFill>
                  <a:srgbClr val="FFFFFF"/>
                </a:solidFill>
                <a:latin typeface="Vodafone Rg"/>
              </a:rPr>
              <a:t>Value Delivery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B1EDCF-4F56-4D6F-855C-28701241A7E0}"/>
              </a:ext>
            </a:extLst>
          </p:cNvPr>
          <p:cNvGrpSpPr/>
          <p:nvPr/>
        </p:nvGrpSpPr>
        <p:grpSpPr>
          <a:xfrm>
            <a:off x="2940672" y="1007932"/>
            <a:ext cx="3262656" cy="408628"/>
            <a:chOff x="2512977" y="2488433"/>
            <a:chExt cx="3262656" cy="408628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6D47AAD2-4C67-40F9-9FEF-76551C3E2335}"/>
                </a:ext>
              </a:extLst>
            </p:cNvPr>
            <p:cNvSpPr/>
            <p:nvPr/>
          </p:nvSpPr>
          <p:spPr>
            <a:xfrm>
              <a:off x="2512977" y="2488433"/>
              <a:ext cx="1410338" cy="408628"/>
            </a:xfrm>
            <a:prstGeom prst="up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defTabSz="914378">
                <a:defRPr/>
              </a:pPr>
              <a:r>
                <a:rPr lang="en-GB" sz="1000" dirty="0">
                  <a:solidFill>
                    <a:srgbClr val="FFFFFF"/>
                  </a:solidFill>
                  <a:latin typeface="Vodafone Rg"/>
                </a:rPr>
                <a:t>Insights</a:t>
              </a:r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31B06794-D6AC-4767-BA58-08E495668F7D}"/>
                </a:ext>
              </a:extLst>
            </p:cNvPr>
            <p:cNvSpPr/>
            <p:nvPr/>
          </p:nvSpPr>
          <p:spPr>
            <a:xfrm>
              <a:off x="4365295" y="2488433"/>
              <a:ext cx="1410338" cy="408628"/>
            </a:xfrm>
            <a:prstGeom prst="down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8">
                <a:defRPr/>
              </a:pPr>
              <a:r>
                <a:rPr lang="en-GB" sz="1000" dirty="0">
                  <a:solidFill>
                    <a:srgbClr val="FFFFFF"/>
                  </a:solidFill>
                  <a:latin typeface="Vodafone Rg"/>
                </a:rPr>
                <a:t>Demand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DB4F50-5A0F-429D-9438-41DCF345F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961" y="816703"/>
            <a:ext cx="4955936" cy="176238"/>
          </a:xfrm>
          <a:prstGeom prst="roundRect">
            <a:avLst/>
          </a:prstGeom>
          <a:solidFill>
            <a:srgbClr val="7F7F7F"/>
          </a:solidFill>
          <a:ln w="3175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scene3d>
            <a:camera prst="orthographicFront"/>
            <a:lightRig rig="threePt" dir="t"/>
          </a:scene3d>
          <a:sp3d/>
        </p:spPr>
        <p:txBody>
          <a:bodyPr vert="horz" lIns="0" tIns="3600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>
              <a:lnSpc>
                <a:spcPts val="900"/>
              </a:lnSpc>
              <a:spcBef>
                <a:spcPts val="300"/>
              </a:spcBef>
              <a:defRPr/>
            </a:pPr>
            <a:r>
              <a:rPr lang="en-GB" sz="1200" b="1" i="1" dirty="0">
                <a:solidFill>
                  <a:srgbClr val="FFFFFF"/>
                </a:solidFill>
                <a:latin typeface="Vodafone Rg"/>
              </a:rPr>
              <a:t>Business Users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3BB612-EAEA-4E6D-9828-DC83AA541E6E}"/>
              </a:ext>
            </a:extLst>
          </p:cNvPr>
          <p:cNvGrpSpPr>
            <a:grpSpLocks noChangeAspect="1"/>
          </p:cNvGrpSpPr>
          <p:nvPr/>
        </p:nvGrpSpPr>
        <p:grpSpPr>
          <a:xfrm>
            <a:off x="4415240" y="1893101"/>
            <a:ext cx="316246" cy="326193"/>
            <a:chOff x="3945988" y="2096609"/>
            <a:chExt cx="978408" cy="1009187"/>
          </a:xfrm>
          <a:solidFill>
            <a:schemeClr val="bg1">
              <a:lumMod val="65000"/>
            </a:schemeClr>
          </a:solidFill>
        </p:grpSpPr>
        <p:sp>
          <p:nvSpPr>
            <p:cNvPr id="18" name="Arrow: Circular 17">
              <a:extLst>
                <a:ext uri="{FF2B5EF4-FFF2-40B4-BE49-F238E27FC236}">
                  <a16:creationId xmlns:a16="http://schemas.microsoft.com/office/drawing/2014/main" id="{2A20AB61-6A9E-479E-A922-B05220DDF56E}"/>
                </a:ext>
              </a:extLst>
            </p:cNvPr>
            <p:cNvSpPr/>
            <p:nvPr/>
          </p:nvSpPr>
          <p:spPr>
            <a:xfrm>
              <a:off x="3945988" y="2096609"/>
              <a:ext cx="978408" cy="978408"/>
            </a:xfrm>
            <a:prstGeom prst="circularArrow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49" name="Arrow: Circular 48">
              <a:extLst>
                <a:ext uri="{FF2B5EF4-FFF2-40B4-BE49-F238E27FC236}">
                  <a16:creationId xmlns:a16="http://schemas.microsoft.com/office/drawing/2014/main" id="{541FF6D7-B9DC-4542-9E0E-5A80C167AB4A}"/>
                </a:ext>
              </a:extLst>
            </p:cNvPr>
            <p:cNvSpPr/>
            <p:nvPr/>
          </p:nvSpPr>
          <p:spPr>
            <a:xfrm rot="10800000">
              <a:off x="3945988" y="2127388"/>
              <a:ext cx="978408" cy="978408"/>
            </a:xfrm>
            <a:prstGeom prst="circularArrow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54963FC-A1D7-4D9C-83BF-E7D06F66B05E}"/>
              </a:ext>
            </a:extLst>
          </p:cNvPr>
          <p:cNvSpPr>
            <a:spLocks noChangeAspect="1"/>
          </p:cNvSpPr>
          <p:nvPr/>
        </p:nvSpPr>
        <p:spPr>
          <a:xfrm>
            <a:off x="2066059" y="2375666"/>
            <a:ext cx="2374922" cy="1606543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914378">
              <a:spcBef>
                <a:spcPts val="300"/>
              </a:spcBef>
            </a:pPr>
            <a:r>
              <a:rPr lang="en-GB" sz="1200" b="1" dirty="0">
                <a:solidFill>
                  <a:srgbClr val="FFFFFF"/>
                </a:solidFill>
                <a:latin typeface="Vodafone Rg"/>
              </a:rPr>
              <a:t>Data Delivery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1E1BDB3-63C5-4C2C-A8AA-8C09C9EBC1A5}"/>
              </a:ext>
            </a:extLst>
          </p:cNvPr>
          <p:cNvSpPr>
            <a:spLocks noChangeAspect="1"/>
          </p:cNvSpPr>
          <p:nvPr/>
        </p:nvSpPr>
        <p:spPr>
          <a:xfrm>
            <a:off x="4709450" y="2388947"/>
            <a:ext cx="2382741" cy="1552988"/>
          </a:xfrm>
          <a:prstGeom prst="round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914378">
              <a:spcBef>
                <a:spcPts val="300"/>
              </a:spcBef>
            </a:pPr>
            <a:r>
              <a:rPr lang="en-GB" sz="1200" b="1" dirty="0">
                <a:solidFill>
                  <a:srgbClr val="FFFFFF"/>
                </a:solidFill>
                <a:latin typeface="Vodafone Rg"/>
              </a:rPr>
              <a:t>Product Delivery</a:t>
            </a:r>
          </a:p>
        </p:txBody>
      </p:sp>
      <p:sp>
        <p:nvSpPr>
          <p:cNvPr id="74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3320618" y="2688937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sv-SE" sz="788" b="1" dirty="0">
                <a:solidFill>
                  <a:schemeClr val="bg1"/>
                </a:solidFill>
              </a:rPr>
              <a:t>Golden Source</a:t>
            </a:r>
            <a:endParaRPr lang="en-GB" sz="788" b="1" dirty="0">
              <a:solidFill>
                <a:schemeClr val="bg1"/>
              </a:solidFill>
            </a:endParaRPr>
          </a:p>
        </p:txBody>
      </p:sp>
      <p:sp>
        <p:nvSpPr>
          <p:cNvPr id="71" name="Arrow: Circular 70">
            <a:extLst>
              <a:ext uri="{FF2B5EF4-FFF2-40B4-BE49-F238E27FC236}">
                <a16:creationId xmlns:a16="http://schemas.microsoft.com/office/drawing/2014/main" id="{F2EAC1A4-A6F5-494A-877A-40D02FAA6FA1}"/>
              </a:ext>
            </a:extLst>
          </p:cNvPr>
          <p:cNvSpPr>
            <a:spLocks noChangeAspect="1"/>
          </p:cNvSpPr>
          <p:nvPr/>
        </p:nvSpPr>
        <p:spPr>
          <a:xfrm rot="17795182" flipV="1">
            <a:off x="2644153" y="2702051"/>
            <a:ext cx="1120693" cy="1120693"/>
          </a:xfrm>
          <a:prstGeom prst="circularArrow">
            <a:avLst>
              <a:gd name="adj1" fmla="val 3340"/>
              <a:gd name="adj2" fmla="val 1024681"/>
              <a:gd name="adj3" fmla="val 19000479"/>
              <a:gd name="adj4" fmla="val 2728691"/>
              <a:gd name="adj5" fmla="val 815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7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2342861" y="3157460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sv-SE" sz="788" b="1" dirty="0">
                <a:solidFill>
                  <a:schemeClr val="bg1"/>
                </a:solidFill>
              </a:rPr>
              <a:t>RAW GCP</a:t>
            </a:r>
          </a:p>
        </p:txBody>
      </p:sp>
      <p:sp>
        <p:nvSpPr>
          <p:cNvPr id="63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3595003" y="3163681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sv-SE" sz="788" b="1" dirty="0">
                <a:solidFill>
                  <a:schemeClr val="bg1"/>
                </a:solidFill>
              </a:rPr>
              <a:t>EIM</a:t>
            </a:r>
            <a:endParaRPr lang="en-GB" sz="788" b="1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2969100" y="3518301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sv-SE" sz="788" b="1" dirty="0">
                <a:solidFill>
                  <a:schemeClr val="bg1"/>
                </a:solidFill>
              </a:rPr>
              <a:t>CIM</a:t>
            </a:r>
            <a:endParaRPr lang="en-GB" sz="788" b="1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2613699" y="2685058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sv-SE" sz="788" b="1" dirty="0">
                <a:solidFill>
                  <a:schemeClr val="bg1"/>
                </a:solidFill>
              </a:rPr>
              <a:t>LM source system</a:t>
            </a:r>
            <a:endParaRPr lang="en-GB" sz="788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7886" y="3102698"/>
            <a:ext cx="6685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G</a:t>
            </a:r>
            <a:r>
              <a:rPr lang="en-US" sz="1350" dirty="0">
                <a:solidFill>
                  <a:srgbClr val="FF0000"/>
                </a:solidFill>
              </a:rPr>
              <a:t>o</a:t>
            </a:r>
            <a:r>
              <a:rPr lang="en-US" sz="1350" dirty="0">
                <a:solidFill>
                  <a:srgbClr val="FFC000"/>
                </a:solidFill>
              </a:rPr>
              <a:t>o</a:t>
            </a:r>
            <a:r>
              <a:rPr lang="en-US" sz="1350" dirty="0">
                <a:solidFill>
                  <a:srgbClr val="0070C0"/>
                </a:solidFill>
              </a:rPr>
              <a:t>g</a:t>
            </a:r>
            <a:r>
              <a:rPr lang="en-US" sz="1350" dirty="0">
                <a:solidFill>
                  <a:srgbClr val="00B050"/>
                </a:solidFill>
              </a:rPr>
              <a:t>l</a:t>
            </a:r>
            <a:r>
              <a:rPr lang="en-US" sz="1350" dirty="0">
                <a:solidFill>
                  <a:srgbClr val="FF0000"/>
                </a:solidFill>
              </a:rPr>
              <a:t>e</a:t>
            </a:r>
            <a:endParaRPr lang="en-GB" sz="1350" dirty="0"/>
          </a:p>
        </p:txBody>
      </p:sp>
      <p:sp>
        <p:nvSpPr>
          <p:cNvPr id="77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6291484" y="3037887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LM D&amp;A</a:t>
            </a:r>
          </a:p>
        </p:txBody>
      </p:sp>
      <p:sp>
        <p:nvSpPr>
          <p:cNvPr id="72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5538635" y="3042634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Group D&amp;A</a:t>
            </a:r>
          </a:p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400" b="1" dirty="0">
                <a:solidFill>
                  <a:schemeClr val="bg1"/>
                </a:solidFill>
              </a:rPr>
              <a:t>(Curate &amp; governance)</a:t>
            </a:r>
          </a:p>
        </p:txBody>
      </p:sp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4943995" y="3037887"/>
            <a:ext cx="554164" cy="36923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VOIS (GBIS)</a:t>
            </a:r>
          </a:p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500" b="1" dirty="0">
                <a:solidFill>
                  <a:schemeClr val="bg1"/>
                </a:solidFill>
              </a:rPr>
              <a:t>(Build &amp; deploy)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3BB612-EAEA-4E6D-9828-DC83AA541E6E}"/>
              </a:ext>
            </a:extLst>
          </p:cNvPr>
          <p:cNvGrpSpPr>
            <a:grpSpLocks noChangeAspect="1"/>
          </p:cNvGrpSpPr>
          <p:nvPr/>
        </p:nvGrpSpPr>
        <p:grpSpPr>
          <a:xfrm>
            <a:off x="4415240" y="2926546"/>
            <a:ext cx="316246" cy="326193"/>
            <a:chOff x="3945988" y="2096609"/>
            <a:chExt cx="978408" cy="1009187"/>
          </a:xfrm>
          <a:solidFill>
            <a:schemeClr val="bg1">
              <a:lumMod val="65000"/>
            </a:schemeClr>
          </a:solidFill>
        </p:grpSpPr>
        <p:sp>
          <p:nvSpPr>
            <p:cNvPr id="81" name="Arrow: Circular 17">
              <a:extLst>
                <a:ext uri="{FF2B5EF4-FFF2-40B4-BE49-F238E27FC236}">
                  <a16:creationId xmlns:a16="http://schemas.microsoft.com/office/drawing/2014/main" id="{2A20AB61-6A9E-479E-A922-B05220DDF56E}"/>
                </a:ext>
              </a:extLst>
            </p:cNvPr>
            <p:cNvSpPr/>
            <p:nvPr/>
          </p:nvSpPr>
          <p:spPr>
            <a:xfrm>
              <a:off x="3945988" y="2096609"/>
              <a:ext cx="978408" cy="978408"/>
            </a:xfrm>
            <a:prstGeom prst="circularArrow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82" name="Arrow: Circular 48">
              <a:extLst>
                <a:ext uri="{FF2B5EF4-FFF2-40B4-BE49-F238E27FC236}">
                  <a16:creationId xmlns:a16="http://schemas.microsoft.com/office/drawing/2014/main" id="{541FF6D7-B9DC-4542-9E0E-5A80C167AB4A}"/>
                </a:ext>
              </a:extLst>
            </p:cNvPr>
            <p:cNvSpPr/>
            <p:nvPr/>
          </p:nvSpPr>
          <p:spPr>
            <a:xfrm rot="10800000">
              <a:off x="3945988" y="2127388"/>
              <a:ext cx="978408" cy="978408"/>
            </a:xfrm>
            <a:prstGeom prst="circularArrow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04195" y="3049406"/>
            <a:ext cx="578768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r>
              <a:rPr lang="en-GB" sz="500" b="1" dirty="0">
                <a:solidFill>
                  <a:schemeClr val="bg1"/>
                </a:solidFill>
                <a:latin typeface="Vodafone Rg" pitchFamily="34" charset="0"/>
              </a:rPr>
              <a:t>Ingestion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63561" y="3627020"/>
            <a:ext cx="405539" cy="56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r>
              <a:rPr lang="en-GB" sz="500" b="1" dirty="0">
                <a:solidFill>
                  <a:schemeClr val="bg1"/>
                </a:solidFill>
                <a:latin typeface="Vodafone Rg" pitchFamily="34" charset="0"/>
              </a:rPr>
              <a:t>Transform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73177" y="3070972"/>
            <a:ext cx="405539" cy="56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r>
              <a:rPr lang="en-GB" sz="500" b="1" dirty="0">
                <a:solidFill>
                  <a:schemeClr val="bg1"/>
                </a:solidFill>
                <a:latin typeface="Vodafone Rg" pitchFamily="34" charset="0"/>
              </a:rPr>
              <a:t>Provision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14559" y="3627020"/>
            <a:ext cx="405539" cy="56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r>
              <a:rPr lang="en-GB" sz="500" b="1" dirty="0">
                <a:solidFill>
                  <a:schemeClr val="bg1"/>
                </a:solidFill>
                <a:latin typeface="Vodafone Rg" pitchFamily="34" charset="0"/>
              </a:rPr>
              <a:t>Transform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874529" y="4178797"/>
            <a:ext cx="5304368" cy="216000"/>
            <a:chOff x="1874529" y="4406137"/>
            <a:chExt cx="5304368" cy="216000"/>
          </a:xfrm>
        </p:grpSpPr>
        <p:sp>
          <p:nvSpPr>
            <p:cNvPr id="75" name="Rectangle: Rounded Corners 30">
              <a:extLst>
                <a:ext uri="{FF2B5EF4-FFF2-40B4-BE49-F238E27FC236}">
                  <a16:creationId xmlns:a16="http://schemas.microsoft.com/office/drawing/2014/main" id="{664B64E3-9779-45AD-AAB2-DDB174DE4E5B}"/>
                </a:ext>
              </a:extLst>
            </p:cNvPr>
            <p:cNvSpPr/>
            <p:nvPr/>
          </p:nvSpPr>
          <p:spPr>
            <a:xfrm>
              <a:off x="1874529" y="4406137"/>
              <a:ext cx="5304368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8">
                <a:spcBef>
                  <a:spcPts val="300"/>
                </a:spcBef>
              </a:pPr>
              <a:r>
                <a:rPr lang="en-GB" sz="1400" b="1" dirty="0">
                  <a:solidFill>
                    <a:srgbClr val="FFFFFF"/>
                  </a:solidFill>
                  <a:latin typeface="Vodafone Rg"/>
                </a:rPr>
                <a:t>Platform/Service Operations</a:t>
              </a:r>
            </a:p>
          </p:txBody>
        </p:sp>
        <p:sp>
          <p:nvSpPr>
            <p:cNvPr id="87" name="Rectangle: Rounded Corners 4">
              <a:extLst>
                <a:ext uri="{FF2B5EF4-FFF2-40B4-BE49-F238E27FC236}">
                  <a16:creationId xmlns:a16="http://schemas.microsoft.com/office/drawing/2014/main" id="{4FBDC6A3-C0E5-4F2B-A1E7-093875802588}"/>
                </a:ext>
              </a:extLst>
            </p:cNvPr>
            <p:cNvSpPr/>
            <p:nvPr/>
          </p:nvSpPr>
          <p:spPr>
            <a:xfrm>
              <a:off x="2222962" y="4408764"/>
              <a:ext cx="1141626" cy="21337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169"/>
                </a:spcBef>
                <a:spcAft>
                  <a:spcPct val="0"/>
                </a:spcAft>
              </a:pPr>
              <a:r>
                <a:rPr lang="en-GB" sz="788" b="1" dirty="0">
                  <a:solidFill>
                    <a:schemeClr val="bg1"/>
                  </a:solidFill>
                </a:rPr>
                <a:t>Spain Migration Service </a:t>
              </a:r>
            </a:p>
          </p:txBody>
        </p:sp>
        <p:sp>
          <p:nvSpPr>
            <p:cNvPr id="94" name="Rectangle: Rounded Corners 4">
              <a:extLst>
                <a:ext uri="{FF2B5EF4-FFF2-40B4-BE49-F238E27FC236}">
                  <a16:creationId xmlns:a16="http://schemas.microsoft.com/office/drawing/2014/main" id="{4FBDC6A3-C0E5-4F2B-A1E7-093875802588}"/>
                </a:ext>
              </a:extLst>
            </p:cNvPr>
            <p:cNvSpPr/>
            <p:nvPr/>
          </p:nvSpPr>
          <p:spPr>
            <a:xfrm>
              <a:off x="6380783" y="4456587"/>
              <a:ext cx="513004" cy="105034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ts val="169"/>
                </a:spcBef>
                <a:spcAft>
                  <a:spcPct val="0"/>
                </a:spcAft>
              </a:pPr>
              <a:r>
                <a:rPr lang="en-GB" sz="788" b="1" dirty="0">
                  <a:solidFill>
                    <a:schemeClr val="bg1"/>
                  </a:solidFill>
                </a:rPr>
                <a:t>GT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188115" y="2762934"/>
            <a:ext cx="659447" cy="12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r>
              <a:rPr lang="en-GB" sz="800" dirty="0">
                <a:solidFill>
                  <a:schemeClr val="bg1"/>
                </a:solidFill>
                <a:latin typeface="Vodafone Rg" pitchFamily="34" charset="0"/>
              </a:rPr>
              <a:t>Centrally owned</a:t>
            </a:r>
          </a:p>
        </p:txBody>
      </p:sp>
      <p:sp>
        <p:nvSpPr>
          <p:cNvPr id="86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5721583" y="4241489"/>
            <a:ext cx="325509" cy="92792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VOIS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63478" y="2762397"/>
            <a:ext cx="409192" cy="124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itchFamily="34" charset="0"/>
              <a:buNone/>
            </a:pPr>
            <a:r>
              <a:rPr lang="en-GB" sz="800" dirty="0">
                <a:solidFill>
                  <a:schemeClr val="bg1"/>
                </a:solidFill>
                <a:latin typeface="Vodafone Rg" pitchFamily="34" charset="0"/>
              </a:rPr>
              <a:t>LM owned</a:t>
            </a:r>
          </a:p>
        </p:txBody>
      </p:sp>
      <p:cxnSp>
        <p:nvCxnSpPr>
          <p:cNvPr id="25" name="Straight Arrow Connector 24"/>
          <p:cNvCxnSpPr>
            <a:stCxn id="88" idx="2"/>
            <a:endCxn id="77" idx="0"/>
          </p:cNvCxnSpPr>
          <p:nvPr/>
        </p:nvCxnSpPr>
        <p:spPr>
          <a:xfrm>
            <a:off x="6568074" y="2887356"/>
            <a:ext cx="492" cy="15053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3" idx="2"/>
            <a:endCxn id="73" idx="0"/>
          </p:cNvCxnSpPr>
          <p:nvPr/>
        </p:nvCxnSpPr>
        <p:spPr>
          <a:xfrm rot="5400000">
            <a:off x="5294461" y="2814509"/>
            <a:ext cx="149994" cy="29676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2"/>
            <a:endCxn id="72" idx="0"/>
          </p:cNvCxnSpPr>
          <p:nvPr/>
        </p:nvCxnSpPr>
        <p:spPr>
          <a:xfrm rot="16200000" flipH="1">
            <a:off x="5589408" y="2816324"/>
            <a:ext cx="154741" cy="297878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6096602" y="4229247"/>
            <a:ext cx="325509" cy="102958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285232" y="1269492"/>
            <a:ext cx="436351" cy="5648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Jira</a:t>
            </a:r>
          </a:p>
        </p:txBody>
      </p:sp>
      <p:sp>
        <p:nvSpPr>
          <p:cNvPr id="99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2008682" y="4515368"/>
            <a:ext cx="816194" cy="92792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Data governance</a:t>
            </a:r>
          </a:p>
        </p:txBody>
      </p:sp>
      <p:sp>
        <p:nvSpPr>
          <p:cNvPr id="104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5444418" y="4515368"/>
            <a:ext cx="964030" cy="92792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Governance forums</a:t>
            </a:r>
          </a:p>
        </p:txBody>
      </p:sp>
      <p:sp>
        <p:nvSpPr>
          <p:cNvPr id="105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2824876" y="4515368"/>
            <a:ext cx="645347" cy="92792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Privacy</a:t>
            </a:r>
          </a:p>
        </p:txBody>
      </p:sp>
      <p:sp>
        <p:nvSpPr>
          <p:cNvPr id="106" name="Rectangle: Rounded Corners 4">
            <a:extLst>
              <a:ext uri="{FF2B5EF4-FFF2-40B4-BE49-F238E27FC236}">
                <a16:creationId xmlns:a16="http://schemas.microsoft.com/office/drawing/2014/main" id="{4FBDC6A3-C0E5-4F2B-A1E7-093875802588}"/>
              </a:ext>
            </a:extLst>
          </p:cNvPr>
          <p:cNvSpPr/>
          <p:nvPr/>
        </p:nvSpPr>
        <p:spPr>
          <a:xfrm>
            <a:off x="6430783" y="4515368"/>
            <a:ext cx="473545" cy="92792"/>
          </a:xfrm>
          <a:prstGeom prst="round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169"/>
              </a:spcBef>
              <a:spcAft>
                <a:spcPct val="0"/>
              </a:spcAft>
            </a:pPr>
            <a:r>
              <a:rPr lang="en-GB" sz="788" b="1" dirty="0">
                <a:solidFill>
                  <a:schemeClr val="bg1"/>
                </a:solidFill>
              </a:rPr>
              <a:t>Security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B62A52B-6178-4669-BF46-90F00A86CD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80" y="4801976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462" y="861505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555822" y="2654854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Conclusion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20D1C-88B3-4D21-8978-3ACE4736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0" y="4801976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9CC12FFD-C49B-404D-9D79-9ECC2A4DDCDB}"/>
              </a:ext>
            </a:extLst>
          </p:cNvPr>
          <p:cNvSpPr txBox="1">
            <a:spLocks/>
          </p:cNvSpPr>
          <p:nvPr/>
        </p:nvSpPr>
        <p:spPr>
          <a:xfrm>
            <a:off x="252001" y="205201"/>
            <a:ext cx="8569325" cy="793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The consolidation of data across markets, provides Vodafone with powerful insights across our business units </a:t>
            </a:r>
            <a:br>
              <a:rPr lang="en-GB" dirty="0"/>
            </a:br>
            <a:endParaRPr lang="en-US" sz="1800" b="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694043-8D17-7F48-9F14-F924D51A12D9}"/>
              </a:ext>
            </a:extLst>
          </p:cNvPr>
          <p:cNvGrpSpPr/>
          <p:nvPr/>
        </p:nvGrpSpPr>
        <p:grpSpPr>
          <a:xfrm>
            <a:off x="5532932" y="2307207"/>
            <a:ext cx="1340694" cy="1131986"/>
            <a:chOff x="7426261" y="2132551"/>
            <a:chExt cx="1340694" cy="1131986"/>
          </a:xfrm>
        </p:grpSpPr>
        <p:grpSp>
          <p:nvGrpSpPr>
            <p:cNvPr id="57" name="Google Shape;2032;p162">
              <a:extLst>
                <a:ext uri="{FF2B5EF4-FFF2-40B4-BE49-F238E27FC236}">
                  <a16:creationId xmlns:a16="http://schemas.microsoft.com/office/drawing/2014/main" id="{D4755BA8-B3E3-DC44-8BB7-75A82463B417}"/>
                </a:ext>
              </a:extLst>
            </p:cNvPr>
            <p:cNvGrpSpPr/>
            <p:nvPr/>
          </p:nvGrpSpPr>
          <p:grpSpPr>
            <a:xfrm>
              <a:off x="7426261" y="2132551"/>
              <a:ext cx="1340694" cy="1131986"/>
              <a:chOff x="3584575" y="3849688"/>
              <a:chExt cx="2701922" cy="2355850"/>
            </a:xfrm>
          </p:grpSpPr>
          <p:sp>
            <p:nvSpPr>
              <p:cNvPr id="97" name="Google Shape;2033;p162">
                <a:extLst>
                  <a:ext uri="{FF2B5EF4-FFF2-40B4-BE49-F238E27FC236}">
                    <a16:creationId xmlns:a16="http://schemas.microsoft.com/office/drawing/2014/main" id="{5FD5D099-D318-1C4A-8ECA-3C789DB2C950}"/>
                  </a:ext>
                </a:extLst>
              </p:cNvPr>
              <p:cNvSpPr/>
              <p:nvPr/>
            </p:nvSpPr>
            <p:spPr>
              <a:xfrm>
                <a:off x="3584575" y="3940175"/>
                <a:ext cx="2701922" cy="1858963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342" extrusionOk="0">
                    <a:moveTo>
                      <a:pt x="94" y="0"/>
                    </a:moveTo>
                    <a:lnTo>
                      <a:pt x="3309" y="0"/>
                    </a:lnTo>
                    <a:lnTo>
                      <a:pt x="3338" y="5"/>
                    </a:lnTo>
                    <a:lnTo>
                      <a:pt x="3364" y="18"/>
                    </a:lnTo>
                    <a:lnTo>
                      <a:pt x="3384" y="39"/>
                    </a:lnTo>
                    <a:lnTo>
                      <a:pt x="3398" y="63"/>
                    </a:lnTo>
                    <a:lnTo>
                      <a:pt x="3403" y="94"/>
                    </a:lnTo>
                    <a:lnTo>
                      <a:pt x="3403" y="2250"/>
                    </a:lnTo>
                    <a:lnTo>
                      <a:pt x="3398" y="2279"/>
                    </a:lnTo>
                    <a:lnTo>
                      <a:pt x="3384" y="2305"/>
                    </a:lnTo>
                    <a:lnTo>
                      <a:pt x="3364" y="2325"/>
                    </a:lnTo>
                    <a:lnTo>
                      <a:pt x="3338" y="2338"/>
                    </a:lnTo>
                    <a:lnTo>
                      <a:pt x="3309" y="2342"/>
                    </a:lnTo>
                    <a:lnTo>
                      <a:pt x="94" y="2342"/>
                    </a:lnTo>
                    <a:lnTo>
                      <a:pt x="65" y="2338"/>
                    </a:lnTo>
                    <a:lnTo>
                      <a:pt x="39" y="2325"/>
                    </a:lnTo>
                    <a:lnTo>
                      <a:pt x="20" y="2305"/>
                    </a:lnTo>
                    <a:lnTo>
                      <a:pt x="5" y="2279"/>
                    </a:lnTo>
                    <a:lnTo>
                      <a:pt x="0" y="2250"/>
                    </a:lnTo>
                    <a:lnTo>
                      <a:pt x="0" y="94"/>
                    </a:lnTo>
                    <a:lnTo>
                      <a:pt x="5" y="63"/>
                    </a:lnTo>
                    <a:lnTo>
                      <a:pt x="20" y="39"/>
                    </a:lnTo>
                    <a:lnTo>
                      <a:pt x="39" y="18"/>
                    </a:lnTo>
                    <a:lnTo>
                      <a:pt x="65" y="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4B7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defTabSz="914378"/>
                <a:endParaRPr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2034;p162">
                <a:extLst>
                  <a:ext uri="{FF2B5EF4-FFF2-40B4-BE49-F238E27FC236}">
                    <a16:creationId xmlns:a16="http://schemas.microsoft.com/office/drawing/2014/main" id="{79396F60-C82D-9844-B997-529223CC6CE4}"/>
                  </a:ext>
                </a:extLst>
              </p:cNvPr>
              <p:cNvSpPr/>
              <p:nvPr/>
            </p:nvSpPr>
            <p:spPr>
              <a:xfrm>
                <a:off x="3584575" y="3849688"/>
                <a:ext cx="2701922" cy="1651002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078" extrusionOk="0">
                    <a:moveTo>
                      <a:pt x="89" y="0"/>
                    </a:moveTo>
                    <a:lnTo>
                      <a:pt x="3314" y="0"/>
                    </a:lnTo>
                    <a:lnTo>
                      <a:pt x="3342" y="4"/>
                    </a:lnTo>
                    <a:lnTo>
                      <a:pt x="3366" y="16"/>
                    </a:lnTo>
                    <a:lnTo>
                      <a:pt x="3385" y="35"/>
                    </a:lnTo>
                    <a:lnTo>
                      <a:pt x="3398" y="60"/>
                    </a:lnTo>
                    <a:lnTo>
                      <a:pt x="3403" y="87"/>
                    </a:lnTo>
                    <a:lnTo>
                      <a:pt x="3403" y="2078"/>
                    </a:lnTo>
                    <a:lnTo>
                      <a:pt x="0" y="2078"/>
                    </a:lnTo>
                    <a:lnTo>
                      <a:pt x="0" y="87"/>
                    </a:lnTo>
                    <a:lnTo>
                      <a:pt x="5" y="60"/>
                    </a:lnTo>
                    <a:lnTo>
                      <a:pt x="18" y="35"/>
                    </a:lnTo>
                    <a:lnTo>
                      <a:pt x="38" y="16"/>
                    </a:lnTo>
                    <a:lnTo>
                      <a:pt x="62" y="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37393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defTabSz="914378"/>
                <a:endParaRPr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2035;p162">
                <a:extLst>
                  <a:ext uri="{FF2B5EF4-FFF2-40B4-BE49-F238E27FC236}">
                    <a16:creationId xmlns:a16="http://schemas.microsoft.com/office/drawing/2014/main" id="{7E12F1B6-45EF-E04B-81DE-172587202763}"/>
                  </a:ext>
                </a:extLst>
              </p:cNvPr>
              <p:cNvSpPr/>
              <p:nvPr/>
            </p:nvSpPr>
            <p:spPr>
              <a:xfrm>
                <a:off x="3684588" y="3949700"/>
                <a:ext cx="2500200" cy="144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defTabSz="914378"/>
                <a:endParaRPr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2036;p162">
                <a:extLst>
                  <a:ext uri="{FF2B5EF4-FFF2-40B4-BE49-F238E27FC236}">
                    <a16:creationId xmlns:a16="http://schemas.microsoft.com/office/drawing/2014/main" id="{7F634A86-F1BF-2C41-9842-571D42304E12}"/>
                  </a:ext>
                </a:extLst>
              </p:cNvPr>
              <p:cNvSpPr/>
              <p:nvPr/>
            </p:nvSpPr>
            <p:spPr>
              <a:xfrm>
                <a:off x="4686300" y="5799138"/>
                <a:ext cx="498600" cy="2430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defTabSz="914378"/>
                <a:endParaRPr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2037;p162">
                <a:extLst>
                  <a:ext uri="{FF2B5EF4-FFF2-40B4-BE49-F238E27FC236}">
                    <a16:creationId xmlns:a16="http://schemas.microsoft.com/office/drawing/2014/main" id="{04400CBA-149E-D240-922A-7F7E9A1A04F1}"/>
                  </a:ext>
                </a:extLst>
              </p:cNvPr>
              <p:cNvSpPr/>
              <p:nvPr/>
            </p:nvSpPr>
            <p:spPr>
              <a:xfrm>
                <a:off x="4530725" y="6096000"/>
                <a:ext cx="809625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38" extrusionOk="0">
                    <a:moveTo>
                      <a:pt x="107" y="0"/>
                    </a:moveTo>
                    <a:lnTo>
                      <a:pt x="913" y="0"/>
                    </a:lnTo>
                    <a:lnTo>
                      <a:pt x="942" y="5"/>
                    </a:lnTo>
                    <a:lnTo>
                      <a:pt x="966" y="15"/>
                    </a:lnTo>
                    <a:lnTo>
                      <a:pt x="989" y="33"/>
                    </a:lnTo>
                    <a:lnTo>
                      <a:pt x="1005" y="54"/>
                    </a:lnTo>
                    <a:lnTo>
                      <a:pt x="1016" y="80"/>
                    </a:lnTo>
                    <a:lnTo>
                      <a:pt x="1020" y="107"/>
                    </a:lnTo>
                    <a:lnTo>
                      <a:pt x="1020" y="138"/>
                    </a:lnTo>
                    <a:lnTo>
                      <a:pt x="0" y="138"/>
                    </a:lnTo>
                    <a:lnTo>
                      <a:pt x="0" y="107"/>
                    </a:lnTo>
                    <a:lnTo>
                      <a:pt x="3" y="80"/>
                    </a:lnTo>
                    <a:lnTo>
                      <a:pt x="14" y="54"/>
                    </a:lnTo>
                    <a:lnTo>
                      <a:pt x="31" y="33"/>
                    </a:lnTo>
                    <a:lnTo>
                      <a:pt x="52" y="15"/>
                    </a:lnTo>
                    <a:lnTo>
                      <a:pt x="78" y="5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B4B7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defTabSz="914378"/>
                <a:endParaRPr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2038;p162">
                <a:extLst>
                  <a:ext uri="{FF2B5EF4-FFF2-40B4-BE49-F238E27FC236}">
                    <a16:creationId xmlns:a16="http://schemas.microsoft.com/office/drawing/2014/main" id="{E8F428CB-C708-5C46-9D49-E8084EA3FFCB}"/>
                  </a:ext>
                </a:extLst>
              </p:cNvPr>
              <p:cNvSpPr/>
              <p:nvPr/>
            </p:nvSpPr>
            <p:spPr>
              <a:xfrm>
                <a:off x="4638675" y="6042025"/>
                <a:ext cx="5937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8" extrusionOk="0">
                    <a:moveTo>
                      <a:pt x="0" y="68"/>
                    </a:moveTo>
                    <a:lnTo>
                      <a:pt x="1" y="68"/>
                    </a:lnTo>
                    <a:lnTo>
                      <a:pt x="1" y="68"/>
                    </a:lnTo>
                    <a:lnTo>
                      <a:pt x="0" y="68"/>
                    </a:lnTo>
                    <a:close/>
                    <a:moveTo>
                      <a:pt x="60" y="0"/>
                    </a:moveTo>
                    <a:lnTo>
                      <a:pt x="688" y="0"/>
                    </a:lnTo>
                    <a:lnTo>
                      <a:pt x="691" y="23"/>
                    </a:lnTo>
                    <a:lnTo>
                      <a:pt x="698" y="41"/>
                    </a:lnTo>
                    <a:lnTo>
                      <a:pt x="707" y="52"/>
                    </a:lnTo>
                    <a:lnTo>
                      <a:pt x="719" y="60"/>
                    </a:lnTo>
                    <a:lnTo>
                      <a:pt x="728" y="65"/>
                    </a:lnTo>
                    <a:lnTo>
                      <a:pt x="738" y="68"/>
                    </a:lnTo>
                    <a:lnTo>
                      <a:pt x="744" y="68"/>
                    </a:lnTo>
                    <a:lnTo>
                      <a:pt x="748" y="68"/>
                    </a:lnTo>
                    <a:lnTo>
                      <a:pt x="1" y="68"/>
                    </a:lnTo>
                    <a:lnTo>
                      <a:pt x="10" y="68"/>
                    </a:lnTo>
                    <a:lnTo>
                      <a:pt x="18" y="67"/>
                    </a:lnTo>
                    <a:lnTo>
                      <a:pt x="29" y="62"/>
                    </a:lnTo>
                    <a:lnTo>
                      <a:pt x="40" y="54"/>
                    </a:lnTo>
                    <a:lnTo>
                      <a:pt x="50" y="42"/>
                    </a:lnTo>
                    <a:lnTo>
                      <a:pt x="56" y="2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defTabSz="914378"/>
                <a:endParaRPr sz="2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" name="Google Shape;2039;p162">
              <a:extLst>
                <a:ext uri="{FF2B5EF4-FFF2-40B4-BE49-F238E27FC236}">
                  <a16:creationId xmlns:a16="http://schemas.microsoft.com/office/drawing/2014/main" id="{265EF5BC-D522-B044-A280-D5DC93801D74}"/>
                </a:ext>
              </a:extLst>
            </p:cNvPr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47807" y="2431196"/>
              <a:ext cx="479466" cy="479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2040;p162">
              <a:extLst>
                <a:ext uri="{FF2B5EF4-FFF2-40B4-BE49-F238E27FC236}">
                  <a16:creationId xmlns:a16="http://schemas.microsoft.com/office/drawing/2014/main" id="{3B37FC2C-8BD8-ED4C-BD12-DFA5C1E9E659}"/>
                </a:ext>
              </a:extLst>
            </p:cNvPr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97531" y="2191463"/>
              <a:ext cx="254015" cy="254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2042;p162">
              <a:extLst>
                <a:ext uri="{FF2B5EF4-FFF2-40B4-BE49-F238E27FC236}">
                  <a16:creationId xmlns:a16="http://schemas.microsoft.com/office/drawing/2014/main" id="{2834424E-79DF-F844-A839-C7780088F0BB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8969" y="2219124"/>
              <a:ext cx="271095" cy="180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2043;p162">
              <a:extLst>
                <a:ext uri="{FF2B5EF4-FFF2-40B4-BE49-F238E27FC236}">
                  <a16:creationId xmlns:a16="http://schemas.microsoft.com/office/drawing/2014/main" id="{1E2502FE-BD98-EC4A-BECB-98EB30A3423A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76065" y="2286137"/>
              <a:ext cx="86342" cy="8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2044;p162">
              <a:extLst>
                <a:ext uri="{FF2B5EF4-FFF2-40B4-BE49-F238E27FC236}">
                  <a16:creationId xmlns:a16="http://schemas.microsoft.com/office/drawing/2014/main" id="{476C108E-9336-3843-930F-E9F2AC30663A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14807" y="2286137"/>
              <a:ext cx="86342" cy="8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2045;p162">
              <a:extLst>
                <a:ext uri="{FF2B5EF4-FFF2-40B4-BE49-F238E27FC236}">
                  <a16:creationId xmlns:a16="http://schemas.microsoft.com/office/drawing/2014/main" id="{D2A7322E-CB4F-1F4A-A775-2B1AAEC05A52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73431" y="2221150"/>
              <a:ext cx="271095" cy="180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2046;p162">
              <a:extLst>
                <a:ext uri="{FF2B5EF4-FFF2-40B4-BE49-F238E27FC236}">
                  <a16:creationId xmlns:a16="http://schemas.microsoft.com/office/drawing/2014/main" id="{EE3CBC12-5D7C-754C-8D8C-5F69C456B6C9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67737" y="2288162"/>
              <a:ext cx="86342" cy="8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2047;p162">
              <a:extLst>
                <a:ext uri="{FF2B5EF4-FFF2-40B4-BE49-F238E27FC236}">
                  <a16:creationId xmlns:a16="http://schemas.microsoft.com/office/drawing/2014/main" id="{CD6BF676-1FB1-8F43-8036-16EF23356EF7}"/>
                </a:ext>
              </a:extLst>
            </p:cNvPr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64219" y="2428794"/>
              <a:ext cx="479466" cy="479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2048;p162">
              <a:extLst>
                <a:ext uri="{FF2B5EF4-FFF2-40B4-BE49-F238E27FC236}">
                  <a16:creationId xmlns:a16="http://schemas.microsoft.com/office/drawing/2014/main" id="{6E3EFD58-8359-EA49-9EC1-B56302946C75}"/>
                </a:ext>
              </a:extLst>
            </p:cNvPr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0631" y="2426392"/>
              <a:ext cx="479466" cy="4794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2049;p162">
              <a:extLst>
                <a:ext uri="{FF2B5EF4-FFF2-40B4-BE49-F238E27FC236}">
                  <a16:creationId xmlns:a16="http://schemas.microsoft.com/office/drawing/2014/main" id="{C9AABB25-68BE-CB49-A105-DAF6B4A3584F}"/>
                </a:ext>
              </a:extLst>
            </p:cNvPr>
            <p:cNvCxnSpPr/>
            <p:nvPr/>
          </p:nvCxnSpPr>
          <p:spPr>
            <a:xfrm>
              <a:off x="7646192" y="2843626"/>
              <a:ext cx="959700" cy="0"/>
            </a:xfrm>
            <a:prstGeom prst="straightConnector1">
              <a:avLst/>
            </a:prstGeom>
            <a:noFill/>
            <a:ln w="19050" cap="flat" cmpd="sng">
              <a:solidFill>
                <a:srgbClr val="E5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3" name="Google Shape;2050;p162">
            <a:extLst>
              <a:ext uri="{FF2B5EF4-FFF2-40B4-BE49-F238E27FC236}">
                <a16:creationId xmlns:a16="http://schemas.microsoft.com/office/drawing/2014/main" id="{5D0F0CD9-A8FC-864C-8861-AEF03C3FD1CD}"/>
              </a:ext>
            </a:extLst>
          </p:cNvPr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8912" y="2452764"/>
            <a:ext cx="840872" cy="840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A96BC6A-6A18-A640-A850-78A115C07E97}"/>
              </a:ext>
            </a:extLst>
          </p:cNvPr>
          <p:cNvSpPr txBox="1"/>
          <p:nvPr/>
        </p:nvSpPr>
        <p:spPr>
          <a:xfrm>
            <a:off x="4485825" y="3213655"/>
            <a:ext cx="66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>
                <a:solidFill>
                  <a:srgbClr val="4A4D4E"/>
                </a:solidFill>
                <a:latin typeface="Vodafone Rg"/>
              </a:rPr>
              <a:t>GCP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7F9AE7-4969-2B47-9492-A36728B9904B}"/>
              </a:ext>
            </a:extLst>
          </p:cNvPr>
          <p:cNvSpPr txBox="1"/>
          <p:nvPr/>
        </p:nvSpPr>
        <p:spPr>
          <a:xfrm>
            <a:off x="5840531" y="2099575"/>
            <a:ext cx="66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 dirty="0">
                <a:solidFill>
                  <a:schemeClr val="bg1"/>
                </a:solidFill>
                <a:latin typeface="Vodafone Rg"/>
              </a:rPr>
              <a:t>Insights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C26333-7633-AF46-9AFF-BB20814697B1}"/>
              </a:ext>
            </a:extLst>
          </p:cNvPr>
          <p:cNvCxnSpPr/>
          <p:nvPr/>
        </p:nvCxnSpPr>
        <p:spPr>
          <a:xfrm>
            <a:off x="5244598" y="2871620"/>
            <a:ext cx="2530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6594BA6-DC9C-0543-8850-5C40DC56D916}"/>
              </a:ext>
            </a:extLst>
          </p:cNvPr>
          <p:cNvSpPr/>
          <p:nvPr/>
        </p:nvSpPr>
        <p:spPr>
          <a:xfrm>
            <a:off x="144229" y="1359003"/>
            <a:ext cx="2492633" cy="432105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897BDE0-D4EF-0645-8455-4144C62A6876}"/>
              </a:ext>
            </a:extLst>
          </p:cNvPr>
          <p:cNvGrpSpPr/>
          <p:nvPr/>
        </p:nvGrpSpPr>
        <p:grpSpPr>
          <a:xfrm>
            <a:off x="1596969" y="1417584"/>
            <a:ext cx="967435" cy="322087"/>
            <a:chOff x="1954764" y="1696984"/>
            <a:chExt cx="967435" cy="322087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356673F-3117-2C43-B465-555F24AC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4764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4B8A2E1-0860-5249-8D32-4A39A4AFE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025" y="169698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4035CDA-4638-AA45-AA21-3C7F9E0FA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2797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08EB040F-14AC-184C-9653-2B304EBE66ED}"/>
              </a:ext>
            </a:extLst>
          </p:cNvPr>
          <p:cNvSpPr txBox="1"/>
          <p:nvPr/>
        </p:nvSpPr>
        <p:spPr>
          <a:xfrm>
            <a:off x="992716" y="1367495"/>
            <a:ext cx="667753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>
                <a:solidFill>
                  <a:schemeClr val="bg1"/>
                </a:solidFill>
                <a:latin typeface="Vodafone Rg"/>
              </a:rPr>
              <a:t>Source systems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9C95976-0B00-0047-92C7-74E7BF74BBBF}"/>
              </a:ext>
            </a:extLst>
          </p:cNvPr>
          <p:cNvSpPr/>
          <p:nvPr/>
        </p:nvSpPr>
        <p:spPr>
          <a:xfrm>
            <a:off x="144229" y="2003832"/>
            <a:ext cx="2492633" cy="432105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246AD-90FF-A44C-B80C-585A8887175A}"/>
              </a:ext>
            </a:extLst>
          </p:cNvPr>
          <p:cNvGrpSpPr/>
          <p:nvPr/>
        </p:nvGrpSpPr>
        <p:grpSpPr>
          <a:xfrm>
            <a:off x="1596969" y="2062413"/>
            <a:ext cx="967435" cy="322087"/>
            <a:chOff x="1954764" y="1696984"/>
            <a:chExt cx="967435" cy="322087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B4F4840-A4AA-4A47-83E0-CE8BF1A5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4764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6E830A4-060D-5D45-9083-3C3B4587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025" y="169698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151CA5E-5715-1446-8F5C-6E085F69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2797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C7B44A-B45F-9A4A-8ABB-B693B36F9162}"/>
              </a:ext>
            </a:extLst>
          </p:cNvPr>
          <p:cNvSpPr txBox="1"/>
          <p:nvPr/>
        </p:nvSpPr>
        <p:spPr>
          <a:xfrm>
            <a:off x="992716" y="2012324"/>
            <a:ext cx="667753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>
                <a:solidFill>
                  <a:schemeClr val="bg1"/>
                </a:solidFill>
                <a:latin typeface="Vodafone Rg"/>
              </a:rPr>
              <a:t>Source systems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B5E277-A0D6-F948-A2FF-CFFBF1631819}"/>
              </a:ext>
            </a:extLst>
          </p:cNvPr>
          <p:cNvSpPr/>
          <p:nvPr/>
        </p:nvSpPr>
        <p:spPr>
          <a:xfrm>
            <a:off x="144229" y="2648660"/>
            <a:ext cx="2488456" cy="432105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24E4743-C359-EF4C-A844-328EB3634F95}"/>
              </a:ext>
            </a:extLst>
          </p:cNvPr>
          <p:cNvGrpSpPr/>
          <p:nvPr/>
        </p:nvGrpSpPr>
        <p:grpSpPr>
          <a:xfrm>
            <a:off x="1596969" y="2707241"/>
            <a:ext cx="967435" cy="322087"/>
            <a:chOff x="1954764" y="1696984"/>
            <a:chExt cx="967435" cy="322087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35560F9-6A27-C14D-AC07-F8A8CBFB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4764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1A89B8AC-3BC9-0B42-AF23-023B88A3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025" y="169698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AAD7A872-4330-5642-AA62-C909B28A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2797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45A3AA16-C057-3F4D-A8CC-ABD11CDF5185}"/>
              </a:ext>
            </a:extLst>
          </p:cNvPr>
          <p:cNvSpPr txBox="1"/>
          <p:nvPr/>
        </p:nvSpPr>
        <p:spPr>
          <a:xfrm>
            <a:off x="992716" y="2657152"/>
            <a:ext cx="667753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>
                <a:solidFill>
                  <a:schemeClr val="bg1"/>
                </a:solidFill>
                <a:latin typeface="Vodafone Rg"/>
              </a:rPr>
              <a:t>Source systems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4549832-375F-3346-8E1C-41B891322869}"/>
              </a:ext>
            </a:extLst>
          </p:cNvPr>
          <p:cNvSpPr/>
          <p:nvPr/>
        </p:nvSpPr>
        <p:spPr>
          <a:xfrm>
            <a:off x="144229" y="3293489"/>
            <a:ext cx="2488456" cy="432105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62DB1C7-52CA-E043-A9F6-1F6FFB254C25}"/>
              </a:ext>
            </a:extLst>
          </p:cNvPr>
          <p:cNvGrpSpPr/>
          <p:nvPr/>
        </p:nvGrpSpPr>
        <p:grpSpPr>
          <a:xfrm>
            <a:off x="1596969" y="3352070"/>
            <a:ext cx="967435" cy="322087"/>
            <a:chOff x="1954764" y="1696984"/>
            <a:chExt cx="967435" cy="322087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3E5411E-3EFA-FA46-9D6C-A468B5A1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4764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F9E68BBD-0F58-9149-B618-8E93B4045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025" y="169698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7191F540-0DB1-EC42-8C2A-8804E84E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2797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DF2F71F8-328F-4D40-BD24-1E3A29768116}"/>
              </a:ext>
            </a:extLst>
          </p:cNvPr>
          <p:cNvSpPr txBox="1"/>
          <p:nvPr/>
        </p:nvSpPr>
        <p:spPr>
          <a:xfrm>
            <a:off x="992716" y="3301981"/>
            <a:ext cx="667753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>
                <a:solidFill>
                  <a:schemeClr val="bg1"/>
                </a:solidFill>
                <a:latin typeface="Vodafone Rg"/>
              </a:rPr>
              <a:t>Source systems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DA5543D-25E3-1A4A-9967-C7096FA49B89}"/>
              </a:ext>
            </a:extLst>
          </p:cNvPr>
          <p:cNvSpPr/>
          <p:nvPr/>
        </p:nvSpPr>
        <p:spPr>
          <a:xfrm>
            <a:off x="144229" y="3938317"/>
            <a:ext cx="2488456" cy="432105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5743469-1B10-DB4D-91F6-0C32816F95CB}"/>
              </a:ext>
            </a:extLst>
          </p:cNvPr>
          <p:cNvGrpSpPr/>
          <p:nvPr/>
        </p:nvGrpSpPr>
        <p:grpSpPr>
          <a:xfrm>
            <a:off x="1596969" y="3996898"/>
            <a:ext cx="967435" cy="322087"/>
            <a:chOff x="1954764" y="1696984"/>
            <a:chExt cx="967435" cy="322087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E28DDAC-901E-1B4F-8103-CECE7F55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4764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6DA4983-45B6-3D4A-8FB0-61A280D61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025" y="169698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8366E12E-B549-0E42-976C-DF2C5050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2797" y="1700674"/>
              <a:ext cx="389402" cy="31839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AD4A79B-8177-B04E-A60D-3357A54767C8}"/>
              </a:ext>
            </a:extLst>
          </p:cNvPr>
          <p:cNvSpPr txBox="1"/>
          <p:nvPr/>
        </p:nvSpPr>
        <p:spPr>
          <a:xfrm>
            <a:off x="992716" y="3946809"/>
            <a:ext cx="667753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GB" sz="1000" b="1">
                <a:solidFill>
                  <a:schemeClr val="bg1"/>
                </a:solidFill>
                <a:latin typeface="Vodafone Rg"/>
              </a:rPr>
              <a:t>Source systems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50FC3CE-B385-B04A-8548-344AC3C39400}"/>
              </a:ext>
            </a:extLst>
          </p:cNvPr>
          <p:cNvCxnSpPr>
            <a:cxnSpLocks/>
          </p:cNvCxnSpPr>
          <p:nvPr/>
        </p:nvCxnSpPr>
        <p:spPr>
          <a:xfrm>
            <a:off x="3771072" y="1612642"/>
            <a:ext cx="719174" cy="796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4144E3-31C2-9048-A091-236EEC22A97D}"/>
              </a:ext>
            </a:extLst>
          </p:cNvPr>
          <p:cNvCxnSpPr>
            <a:cxnSpLocks/>
          </p:cNvCxnSpPr>
          <p:nvPr/>
        </p:nvCxnSpPr>
        <p:spPr>
          <a:xfrm flipV="1">
            <a:off x="3845753" y="3293490"/>
            <a:ext cx="644493" cy="6660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10B9C06-744C-5742-B771-6FFB6769252F}"/>
              </a:ext>
            </a:extLst>
          </p:cNvPr>
          <p:cNvCxnSpPr/>
          <p:nvPr/>
        </p:nvCxnSpPr>
        <p:spPr>
          <a:xfrm>
            <a:off x="3689479" y="2232384"/>
            <a:ext cx="710291" cy="384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14C068C-FBD2-8F4F-B465-9E9E6E878762}"/>
              </a:ext>
            </a:extLst>
          </p:cNvPr>
          <p:cNvCxnSpPr>
            <a:cxnSpLocks/>
          </p:cNvCxnSpPr>
          <p:nvPr/>
        </p:nvCxnSpPr>
        <p:spPr>
          <a:xfrm flipV="1">
            <a:off x="3713337" y="2873200"/>
            <a:ext cx="68643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6B6AFEB-0AA3-B841-B14B-B09FDD9AC07D}"/>
              </a:ext>
            </a:extLst>
          </p:cNvPr>
          <p:cNvCxnSpPr>
            <a:cxnSpLocks/>
          </p:cNvCxnSpPr>
          <p:nvPr/>
        </p:nvCxnSpPr>
        <p:spPr>
          <a:xfrm flipV="1">
            <a:off x="3676882" y="3124682"/>
            <a:ext cx="710291" cy="384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169CDB7-5E4D-8B49-B01D-3A1B44809FE5}"/>
              </a:ext>
            </a:extLst>
          </p:cNvPr>
          <p:cNvCxnSpPr/>
          <p:nvPr/>
        </p:nvCxnSpPr>
        <p:spPr>
          <a:xfrm>
            <a:off x="6923372" y="2861694"/>
            <a:ext cx="2530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F7F28D-20F9-B549-96DD-11AAB8654C87}"/>
              </a:ext>
            </a:extLst>
          </p:cNvPr>
          <p:cNvCxnSpPr>
            <a:cxnSpLocks/>
          </p:cNvCxnSpPr>
          <p:nvPr/>
        </p:nvCxnSpPr>
        <p:spPr>
          <a:xfrm flipV="1">
            <a:off x="6887905" y="1539550"/>
            <a:ext cx="325207" cy="5269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AE4FE59-403E-604F-9DA0-929F689B07CA}"/>
              </a:ext>
            </a:extLst>
          </p:cNvPr>
          <p:cNvCxnSpPr>
            <a:cxnSpLocks/>
          </p:cNvCxnSpPr>
          <p:nvPr/>
        </p:nvCxnSpPr>
        <p:spPr>
          <a:xfrm>
            <a:off x="6904573" y="3133542"/>
            <a:ext cx="283147" cy="2515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0FC82-031F-8949-A39A-DBEE2E249EC8}"/>
              </a:ext>
            </a:extLst>
          </p:cNvPr>
          <p:cNvCxnSpPr>
            <a:cxnSpLocks/>
          </p:cNvCxnSpPr>
          <p:nvPr/>
        </p:nvCxnSpPr>
        <p:spPr>
          <a:xfrm flipV="1">
            <a:off x="6895609" y="2338328"/>
            <a:ext cx="283147" cy="2515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0E27398-2540-DF4F-B744-60427295F023}"/>
              </a:ext>
            </a:extLst>
          </p:cNvPr>
          <p:cNvSpPr txBox="1"/>
          <p:nvPr/>
        </p:nvSpPr>
        <p:spPr>
          <a:xfrm>
            <a:off x="472742" y="926151"/>
            <a:ext cx="1837962" cy="28741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b="1" dirty="0">
                <a:solidFill>
                  <a:schemeClr val="bg1"/>
                </a:solidFill>
                <a:latin typeface="Vodafone Rg" pitchFamily="34" charset="0"/>
              </a:rPr>
              <a:t>Local Market Data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B2ED35-96EA-0D4D-ACF6-202AF7320AE0}"/>
              </a:ext>
            </a:extLst>
          </p:cNvPr>
          <p:cNvSpPr txBox="1"/>
          <p:nvPr/>
        </p:nvSpPr>
        <p:spPr>
          <a:xfrm>
            <a:off x="7326724" y="926151"/>
            <a:ext cx="1453510" cy="25047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b="1" dirty="0">
                <a:solidFill>
                  <a:schemeClr val="bg1"/>
                </a:solidFill>
                <a:latin typeface="Vodafone Rg" pitchFamily="34" charset="0"/>
              </a:rPr>
              <a:t>Insights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C464CD9E-9F38-C049-937D-4B4DA70AE643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148" b="42047" l="20531" r="24091">
                        <a14:foregroundMark x1="21955" y1="38144" x2="21955" y2="38144"/>
                        <a14:foregroundMark x1="22013" y1="37887" x2="22013" y2="37887"/>
                        <a14:foregroundMark x1="21955" y1="38660" x2="22013" y2="39948"/>
                        <a14:foregroundMark x1="22127" y1="39433" x2="22813" y2="39562"/>
                        <a14:foregroundMark x1="22813" y1="37758" x2="22813" y2="37758"/>
                        <a14:foregroundMark x1="22870" y1="37629" x2="22870" y2="37629"/>
                        <a14:foregroundMark x1="22642" y1="37371" x2="22642" y2="37371"/>
                        <a14:foregroundMark x1="22356" y1="37758" x2="22356" y2="37758"/>
                      </a14:backgroundRemoval>
                    </a14:imgEffect>
                  </a14:imgLayer>
                </a14:imgProps>
              </a:ext>
            </a:extLst>
          </a:blip>
          <a:srcRect l="20086" t="34286" r="75464" b="57091"/>
          <a:stretch/>
        </p:blipFill>
        <p:spPr>
          <a:xfrm>
            <a:off x="5571217" y="3327174"/>
            <a:ext cx="540000" cy="468000"/>
          </a:xfrm>
          <a:prstGeom prst="rect">
            <a:avLst/>
          </a:prstGeom>
        </p:spPr>
      </p:pic>
      <p:pic>
        <p:nvPicPr>
          <p:cNvPr id="158" name="Picture 2" descr="Image result for bigquery">
            <a:extLst>
              <a:ext uri="{FF2B5EF4-FFF2-40B4-BE49-F238E27FC236}">
                <a16:creationId xmlns:a16="http://schemas.microsoft.com/office/drawing/2014/main" id="{ABB5320B-A175-884B-B44A-6CAD5E6FA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56" r="54859" b="6438"/>
          <a:stretch/>
        </p:blipFill>
        <p:spPr bwMode="auto">
          <a:xfrm>
            <a:off x="6358328" y="3324924"/>
            <a:ext cx="406799" cy="4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F4B41D55-B998-7E44-98C6-9B903A4637D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5751" y="3729580"/>
            <a:ext cx="892129" cy="317939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BC5231F6-511C-4A43-B1E6-CD77A4E699E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48" y="2088037"/>
            <a:ext cx="300112" cy="30011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14663171-DDC1-1042-9AD2-7CB85794AD0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441" y="2722050"/>
            <a:ext cx="300112" cy="30011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DEBA2F77-76F2-5B4A-BD1B-1DE498F4959D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17" y="1414328"/>
            <a:ext cx="300112" cy="300112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CB2DEB9C-F5B3-A34D-AC1E-866AF6937119}"/>
              </a:ext>
            </a:extLst>
          </p:cNvPr>
          <p:cNvSpPr/>
          <p:nvPr/>
        </p:nvSpPr>
        <p:spPr>
          <a:xfrm>
            <a:off x="7256876" y="1346618"/>
            <a:ext cx="283147" cy="30315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wordArtVert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COMMON DATA PRODUCTS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ABBA64-4374-204F-982F-9CB78077AD0B}"/>
              </a:ext>
            </a:extLst>
          </p:cNvPr>
          <p:cNvGrpSpPr/>
          <p:nvPr/>
        </p:nvGrpSpPr>
        <p:grpSpPr>
          <a:xfrm>
            <a:off x="7524121" y="1395240"/>
            <a:ext cx="1168213" cy="334299"/>
            <a:chOff x="7975787" y="1401682"/>
            <a:chExt cx="946237" cy="33429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648296B-78F7-5A4F-8B82-00328C195337}"/>
                </a:ext>
              </a:extLst>
            </p:cNvPr>
            <p:cNvSpPr/>
            <p:nvPr/>
          </p:nvSpPr>
          <p:spPr>
            <a:xfrm>
              <a:off x="7975787" y="1401682"/>
              <a:ext cx="946237" cy="334299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1883E8F-A360-C840-8500-8B5A769FB4EB}"/>
                </a:ext>
              </a:extLst>
            </p:cNvPr>
            <p:cNvSpPr txBox="1"/>
            <p:nvPr/>
          </p:nvSpPr>
          <p:spPr>
            <a:xfrm>
              <a:off x="8026609" y="1444574"/>
              <a:ext cx="895415" cy="260336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>
                  <a:solidFill>
                    <a:schemeClr val="bg1"/>
                  </a:solidFill>
                  <a:latin typeface="Vodafone Rg" pitchFamily="34" charset="0"/>
                </a:rPr>
                <a:t>Daily subscriber numbers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DBCFC7-6B54-3C45-963D-451BC8D4D0C9}"/>
              </a:ext>
            </a:extLst>
          </p:cNvPr>
          <p:cNvGrpSpPr/>
          <p:nvPr/>
        </p:nvGrpSpPr>
        <p:grpSpPr>
          <a:xfrm>
            <a:off x="7524121" y="1915018"/>
            <a:ext cx="1168213" cy="334299"/>
            <a:chOff x="7975787" y="1401682"/>
            <a:chExt cx="946237" cy="33429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97113B2-5031-7D47-BA92-8E3B51994D5A}"/>
                </a:ext>
              </a:extLst>
            </p:cNvPr>
            <p:cNvSpPr/>
            <p:nvPr/>
          </p:nvSpPr>
          <p:spPr>
            <a:xfrm>
              <a:off x="7975787" y="1401682"/>
              <a:ext cx="946237" cy="334299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0B39722-60BA-4848-82C8-02DB8EE0DACF}"/>
                </a:ext>
              </a:extLst>
            </p:cNvPr>
            <p:cNvSpPr txBox="1"/>
            <p:nvPr/>
          </p:nvSpPr>
          <p:spPr>
            <a:xfrm>
              <a:off x="8026609" y="1444574"/>
              <a:ext cx="895415" cy="260336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>
                  <a:solidFill>
                    <a:schemeClr val="bg1"/>
                  </a:solidFill>
                  <a:latin typeface="Vodafone Rg" pitchFamily="34" charset="0"/>
                </a:rPr>
                <a:t>Consumer Profitability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0FBE20D-FAEA-3E48-A850-DF8F9E2BE9D9}"/>
              </a:ext>
            </a:extLst>
          </p:cNvPr>
          <p:cNvGrpSpPr/>
          <p:nvPr/>
        </p:nvGrpSpPr>
        <p:grpSpPr>
          <a:xfrm>
            <a:off x="7524121" y="2434796"/>
            <a:ext cx="1168213" cy="334299"/>
            <a:chOff x="7975787" y="1401682"/>
            <a:chExt cx="946237" cy="33429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F073285-9912-4943-938C-0542D65BCFBF}"/>
                </a:ext>
              </a:extLst>
            </p:cNvPr>
            <p:cNvSpPr/>
            <p:nvPr/>
          </p:nvSpPr>
          <p:spPr>
            <a:xfrm>
              <a:off x="7975787" y="1401682"/>
              <a:ext cx="946237" cy="334299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70D2D89-CAF6-464F-A87E-B7C9A40702E5}"/>
                </a:ext>
              </a:extLst>
            </p:cNvPr>
            <p:cNvSpPr txBox="1"/>
            <p:nvPr/>
          </p:nvSpPr>
          <p:spPr>
            <a:xfrm>
              <a:off x="8026609" y="1444574"/>
              <a:ext cx="895415" cy="260336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>
                  <a:solidFill>
                    <a:schemeClr val="bg1"/>
                  </a:solidFill>
                  <a:latin typeface="Vodafone Rg" pitchFamily="34" charset="0"/>
                </a:rPr>
                <a:t>Enterprise Profitability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D18E4DB-C8C4-BD40-B496-FDD2C49C7895}"/>
              </a:ext>
            </a:extLst>
          </p:cNvPr>
          <p:cNvGrpSpPr/>
          <p:nvPr/>
        </p:nvGrpSpPr>
        <p:grpSpPr>
          <a:xfrm>
            <a:off x="7524121" y="2954574"/>
            <a:ext cx="1168213" cy="334299"/>
            <a:chOff x="7975787" y="1401682"/>
            <a:chExt cx="946237" cy="334299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0B69D23-9A32-7441-93B2-A8D43F0AB1A8}"/>
                </a:ext>
              </a:extLst>
            </p:cNvPr>
            <p:cNvSpPr/>
            <p:nvPr/>
          </p:nvSpPr>
          <p:spPr>
            <a:xfrm>
              <a:off x="7975787" y="1401682"/>
              <a:ext cx="946237" cy="334299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D49F1B-9C78-1048-8CCE-89DD4B3E5034}"/>
                </a:ext>
              </a:extLst>
            </p:cNvPr>
            <p:cNvSpPr txBox="1"/>
            <p:nvPr/>
          </p:nvSpPr>
          <p:spPr>
            <a:xfrm>
              <a:off x="8026609" y="1444574"/>
              <a:ext cx="895415" cy="260336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>
                  <a:solidFill>
                    <a:schemeClr val="bg1"/>
                  </a:solidFill>
                  <a:latin typeface="Vodafone Rg" pitchFamily="34" charset="0"/>
                </a:rPr>
                <a:t>Price plan simulation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CDD5F9-68D9-D643-8CCF-F6E12B1B6251}"/>
              </a:ext>
            </a:extLst>
          </p:cNvPr>
          <p:cNvGrpSpPr/>
          <p:nvPr/>
        </p:nvGrpSpPr>
        <p:grpSpPr>
          <a:xfrm>
            <a:off x="7524121" y="3474352"/>
            <a:ext cx="1168213" cy="334299"/>
            <a:chOff x="7975787" y="1401682"/>
            <a:chExt cx="946237" cy="33429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1EF1036-4F0F-C647-AA72-8A5BC04B033F}"/>
                </a:ext>
              </a:extLst>
            </p:cNvPr>
            <p:cNvSpPr/>
            <p:nvPr/>
          </p:nvSpPr>
          <p:spPr>
            <a:xfrm>
              <a:off x="7975787" y="1401682"/>
              <a:ext cx="946237" cy="334299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7594345-F37E-564D-8064-61E1FB5F3D6E}"/>
                </a:ext>
              </a:extLst>
            </p:cNvPr>
            <p:cNvSpPr txBox="1"/>
            <p:nvPr/>
          </p:nvSpPr>
          <p:spPr>
            <a:xfrm>
              <a:off x="8026609" y="1444574"/>
              <a:ext cx="895415" cy="260336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>
                  <a:solidFill>
                    <a:schemeClr val="bg1"/>
                  </a:solidFill>
                  <a:latin typeface="Vodafone Rg" pitchFamily="34" charset="0"/>
                </a:rPr>
                <a:t>Churn Propensity Models</a:t>
              </a:r>
            </a:p>
          </p:txBody>
        </p:sp>
      </p:grpSp>
      <p:sp>
        <p:nvSpPr>
          <p:cNvPr id="184" name="Trapezium 183">
            <a:extLst>
              <a:ext uri="{FF2B5EF4-FFF2-40B4-BE49-F238E27FC236}">
                <a16:creationId xmlns:a16="http://schemas.microsoft.com/office/drawing/2014/main" id="{0EF0FE7B-67F8-1B46-A466-DBBDD9EB1053}"/>
              </a:ext>
            </a:extLst>
          </p:cNvPr>
          <p:cNvSpPr/>
          <p:nvPr/>
        </p:nvSpPr>
        <p:spPr>
          <a:xfrm rot="5400000">
            <a:off x="2440959" y="2731738"/>
            <a:ext cx="2583844" cy="250918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chemeClr val="accent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2C4BFE2-EB25-7541-BF0A-CCB41D0C6849}"/>
              </a:ext>
            </a:extLst>
          </p:cNvPr>
          <p:cNvSpPr txBox="1"/>
          <p:nvPr/>
        </p:nvSpPr>
        <p:spPr>
          <a:xfrm>
            <a:off x="3594351" y="1740256"/>
            <a:ext cx="260650" cy="2286551"/>
          </a:xfrm>
          <a:prstGeom prst="rect">
            <a:avLst/>
          </a:prstGeom>
        </p:spPr>
        <p:txBody>
          <a:bodyPr vert="wordArtVert" wrap="none" lIns="0" tIns="0" rIns="0" bIns="0" rtlCol="0" anchor="ctr" anchorCtr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sz="900" b="1" dirty="0">
                <a:solidFill>
                  <a:schemeClr val="accent1"/>
                </a:solidFill>
                <a:latin typeface="Vodafone Rg" pitchFamily="34" charset="0"/>
              </a:rPr>
              <a:t>Golden Source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BA09B7C4-DD65-5742-881C-916AF1672580}"/>
              </a:ext>
            </a:extLst>
          </p:cNvPr>
          <p:cNvPicPr>
            <a:picLocks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78" y="3362261"/>
            <a:ext cx="265810" cy="2801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85D9E-793A-3E42-8A90-75FD7D51EB86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234" y="4011098"/>
            <a:ext cx="295105" cy="295105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0C855CA-328F-8C4D-9855-FDEF7E8984EC}"/>
              </a:ext>
            </a:extLst>
          </p:cNvPr>
          <p:cNvGrpSpPr/>
          <p:nvPr/>
        </p:nvGrpSpPr>
        <p:grpSpPr>
          <a:xfrm>
            <a:off x="7524121" y="3994128"/>
            <a:ext cx="1168213" cy="334299"/>
            <a:chOff x="7975787" y="1401682"/>
            <a:chExt cx="946237" cy="33429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02C8868-D5B6-B443-AF55-7CA9BBF7EB86}"/>
                </a:ext>
              </a:extLst>
            </p:cNvPr>
            <p:cNvSpPr/>
            <p:nvPr/>
          </p:nvSpPr>
          <p:spPr>
            <a:xfrm>
              <a:off x="7975787" y="1401682"/>
              <a:ext cx="946237" cy="334299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80AB22-F7E6-7E48-AE65-CAC52175B170}"/>
                </a:ext>
              </a:extLst>
            </p:cNvPr>
            <p:cNvSpPr txBox="1"/>
            <p:nvPr/>
          </p:nvSpPr>
          <p:spPr>
            <a:xfrm>
              <a:off x="8026609" y="1444574"/>
              <a:ext cx="895415" cy="260336"/>
            </a:xfrm>
            <a:prstGeom prst="rect">
              <a:avLst/>
            </a:prstGeom>
          </p:spPr>
          <p:txBody>
            <a:bodyPr wrap="none" lIns="0" tIns="0" rIns="0" bIns="0" rtlCol="0" anchor="ctr" anchorCtr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>
                  <a:solidFill>
                    <a:schemeClr val="bg1"/>
                  </a:solidFill>
                  <a:latin typeface="Vodafone Rg" pitchFamily="34" charset="0"/>
                </a:rPr>
                <a:t>….And more</a:t>
              </a:r>
            </a:p>
          </p:txBody>
        </p: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C2F742-5D0B-A846-8C82-39979F5975FE}"/>
              </a:ext>
            </a:extLst>
          </p:cNvPr>
          <p:cNvCxnSpPr>
            <a:cxnSpLocks/>
          </p:cNvCxnSpPr>
          <p:nvPr/>
        </p:nvCxnSpPr>
        <p:spPr>
          <a:xfrm>
            <a:off x="6892824" y="3656907"/>
            <a:ext cx="325207" cy="5269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ontent Placeholder 7">
            <a:extLst>
              <a:ext uri="{FF2B5EF4-FFF2-40B4-BE49-F238E27FC236}">
                <a16:creationId xmlns:a16="http://schemas.microsoft.com/office/drawing/2014/main" id="{983D577D-728A-164B-B449-1A5672D2907A}"/>
              </a:ext>
            </a:extLst>
          </p:cNvPr>
          <p:cNvSpPr txBox="1">
            <a:spLocks/>
          </p:cNvSpPr>
          <p:nvPr/>
        </p:nvSpPr>
        <p:spPr>
          <a:xfrm>
            <a:off x="2706944" y="4455292"/>
            <a:ext cx="6114382" cy="283961"/>
          </a:xfrm>
          <a:prstGeom prst="rect">
            <a:avLst/>
          </a:prstGeom>
        </p:spPr>
        <p:txBody>
          <a:bodyPr/>
          <a:lstStyle>
            <a:lvl1pPr marL="138113" indent="-13811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1pPr>
            <a:lvl2pPr marL="347663" indent="-1476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2pPr>
            <a:lvl3pPr marL="385763" indent="14605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Font typeface="Calibri" pitchFamily="34" charset="0"/>
              <a:buChar char="–"/>
              <a:defRPr sz="1600" kern="120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defRPr>
            </a:lvl3pPr>
            <a:lvl4pPr marL="717550" indent="-150813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-161925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Font typeface="Calibri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dirty="0">
                <a:solidFill>
                  <a:srgbClr val="FFC000"/>
                </a:solidFill>
              </a:rPr>
              <a:t>Golden Source</a:t>
            </a:r>
            <a:r>
              <a:rPr lang="en-GB" sz="1400" dirty="0"/>
              <a:t>: Single source of truth for data</a:t>
            </a:r>
          </a:p>
        </p:txBody>
      </p:sp>
      <p:sp>
        <p:nvSpPr>
          <p:cNvPr id="130" name="Trapezium 129">
            <a:extLst>
              <a:ext uri="{FF2B5EF4-FFF2-40B4-BE49-F238E27FC236}">
                <a16:creationId xmlns:a16="http://schemas.microsoft.com/office/drawing/2014/main" id="{1476FC3D-0B25-8C49-93CC-7AEA66BD0F8F}"/>
              </a:ext>
            </a:extLst>
          </p:cNvPr>
          <p:cNvSpPr/>
          <p:nvPr/>
        </p:nvSpPr>
        <p:spPr>
          <a:xfrm rot="5400000">
            <a:off x="1617527" y="2452866"/>
            <a:ext cx="3023802" cy="811309"/>
          </a:xfrm>
          <a:prstGeom prst="trapezoid">
            <a:avLst/>
          </a:prstGeom>
          <a:solidFill>
            <a:srgbClr val="C0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A33493-C270-B840-B3FF-0958CAD8F63C}"/>
              </a:ext>
            </a:extLst>
          </p:cNvPr>
          <p:cNvSpPr txBox="1"/>
          <p:nvPr/>
        </p:nvSpPr>
        <p:spPr>
          <a:xfrm>
            <a:off x="2706944" y="1520087"/>
            <a:ext cx="828139" cy="2683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en-GB" sz="900" b="1" dirty="0">
                <a:solidFill>
                  <a:schemeClr val="bg1"/>
                </a:solidFill>
                <a:latin typeface="Vodafone Rg" pitchFamily="34" charset="0"/>
              </a:rPr>
              <a:t>Data Transformation &amp; Mapping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AE0FB-9054-AE4B-9CF5-CE6B38665238}"/>
              </a:ext>
            </a:extLst>
          </p:cNvPr>
          <p:cNvSpPr/>
          <p:nvPr/>
        </p:nvSpPr>
        <p:spPr>
          <a:xfrm>
            <a:off x="2706944" y="1255070"/>
            <a:ext cx="6114382" cy="320298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109" name="Picture 1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D0D338-F1C3-0143-A827-819D5498DFCC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183" y="1063225"/>
            <a:ext cx="1330597" cy="375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022E8-15F9-49CA-B155-7BCF4B8F21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771" y="4820179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3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462" y="861505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474542" y="2736134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Lessons Learnt,  opinions and recommendations 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20D1C-88B3-4D21-8978-3ACE4736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0" y="4801976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60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68F2B-9C86-41C3-9A09-E142F6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C2 – Vodafone 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4363-A710-497F-9060-D8B87C0597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https://www.vodafone.com/news/press-release/vodafone-google-cloud-industry-first-global-data-platform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https://www.youtube.com/watch?v=rAitKERcDPU</a:t>
            </a:r>
            <a:endParaRPr lang="en-IN" dirty="0"/>
          </a:p>
          <a:p>
            <a:r>
              <a:rPr lang="en-IN" dirty="0">
                <a:hlinkClick r:id="rId4"/>
              </a:rPr>
              <a:t>https://analyticsindiamag.com/inside-nucleus-an-integrated-data-platform-from-vodafone-google-cloud/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5B92A-4718-4521-BBF1-2E85A7CA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49D73-8A8D-4156-A225-D5809C786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53" y="4829978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7F3FCE-B2AE-4443-99C0-CD6D52B0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C2 – Vodafone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998215" y="2666982"/>
            <a:ext cx="2831476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Thank you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87C4D-BD84-4FB0-A2CC-6CF86E25DC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462" y="861505"/>
            <a:ext cx="2693190" cy="3586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D051AD-C583-4DFE-8C95-227F0B98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5" y="4850760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A977E-055E-4108-9BAA-EB03D18F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00" y="4623994"/>
            <a:ext cx="1710215" cy="2388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C2 – Vodafone Confidential</a:t>
            </a:r>
          </a:p>
        </p:txBody>
      </p:sp>
      <p:pic>
        <p:nvPicPr>
          <p:cNvPr id="12" name="Content Placeholder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0D2451-66E5-4870-BCBB-62E1591132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107" y="896947"/>
            <a:ext cx="6533183" cy="3642250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04BEC3-18F4-4A27-8618-DEAFE509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05200"/>
            <a:ext cx="8569325" cy="793388"/>
          </a:xfrm>
        </p:spPr>
        <p:txBody>
          <a:bodyPr anchor="t">
            <a:normAutofit/>
          </a:bodyPr>
          <a:lstStyle/>
          <a:p>
            <a:r>
              <a:rPr lang="en-IN" dirty="0"/>
              <a:t>Company Overview: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301C-9776-4AC4-83E7-75824237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3" y="4878469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2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3">
            <a:extLst>
              <a:ext uri="{FF2B5EF4-FFF2-40B4-BE49-F238E27FC236}">
                <a16:creationId xmlns:a16="http://schemas.microsoft.com/office/drawing/2014/main" id="{7205510C-A4BD-49D8-9DC4-2070335C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Nucleus – Project Objective and Motivation</a:t>
            </a:r>
            <a:br>
              <a:rPr lang="en-GB" dirty="0"/>
            </a:br>
            <a:r>
              <a:rPr lang="en-GB" sz="1800" b="0" dirty="0"/>
              <a:t>The opportunity</a:t>
            </a:r>
            <a:br>
              <a:rPr lang="en-US" sz="1800" b="0" dirty="0"/>
            </a:br>
            <a:endParaRPr lang="de-DE" sz="1800" b="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1A64DFF-DB44-4855-B1FC-3886E6ABD94E}"/>
              </a:ext>
            </a:extLst>
          </p:cNvPr>
          <p:cNvCxnSpPr>
            <a:cxnSpLocks/>
          </p:cNvCxnSpPr>
          <p:nvPr/>
        </p:nvCxnSpPr>
        <p:spPr>
          <a:xfrm rot="5400000">
            <a:off x="-845812" y="2251950"/>
            <a:ext cx="2340000" cy="0"/>
          </a:xfrm>
          <a:prstGeom prst="curved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32496E1-D25A-45C0-86B4-FD3857817948}"/>
              </a:ext>
            </a:extLst>
          </p:cNvPr>
          <p:cNvSpPr/>
          <p:nvPr/>
        </p:nvSpPr>
        <p:spPr>
          <a:xfrm>
            <a:off x="454569" y="1113728"/>
            <a:ext cx="4563818" cy="3496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72000" bIns="8467" numCol="1" spcCol="1270" rtlCol="0" anchor="ctr" anchorCtr="0">
            <a:noAutofit/>
          </a:bodyPr>
          <a:lstStyle/>
          <a:p>
            <a:pPr lvl="0" algn="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300" kern="0" dirty="0"/>
              <a:t>Reporting on </a:t>
            </a:r>
            <a:r>
              <a:rPr lang="en-GB" sz="1300" b="1" kern="0" dirty="0"/>
              <a:t>duplicated data across departments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4EFCBA7-256C-418A-82AF-B8FE33376C8E}"/>
              </a:ext>
            </a:extLst>
          </p:cNvPr>
          <p:cNvSpPr/>
          <p:nvPr/>
        </p:nvSpPr>
        <p:spPr>
          <a:xfrm>
            <a:off x="454569" y="1573715"/>
            <a:ext cx="4802761" cy="34961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72000" bIns="8467" numCol="1" spcCol="1270" rtlCol="0" anchor="ctr" anchorCtr="0">
            <a:noAutofit/>
          </a:bodyPr>
          <a:lstStyle/>
          <a:p>
            <a:pPr lvl="0" algn="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300" b="1" kern="0" dirty="0"/>
              <a:t>Visualisation &amp; Digital Collaboration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BD45AAD-809E-47BD-9E27-B3CFD8C7E841}"/>
              </a:ext>
            </a:extLst>
          </p:cNvPr>
          <p:cNvSpPr/>
          <p:nvPr/>
        </p:nvSpPr>
        <p:spPr>
          <a:xfrm>
            <a:off x="454568" y="2033702"/>
            <a:ext cx="5041705" cy="3496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72000" bIns="8467" numCol="1" spcCol="1270" rtlCol="0" anchor="ctr" anchorCtr="0">
            <a:noAutofit/>
          </a:bodyPr>
          <a:lstStyle/>
          <a:p>
            <a:pPr lvl="0" algn="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300" b="1" kern="0" dirty="0"/>
              <a:t>Big Data / local data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0DB1F9-4DB9-4A10-837D-F6B04F7F63AF}"/>
              </a:ext>
            </a:extLst>
          </p:cNvPr>
          <p:cNvSpPr/>
          <p:nvPr/>
        </p:nvSpPr>
        <p:spPr>
          <a:xfrm>
            <a:off x="454569" y="2493689"/>
            <a:ext cx="5280648" cy="34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72000" bIns="8467" numCol="1" spcCol="1270" rtlCol="0" anchor="ctr" anchorCtr="0">
            <a:noAutofit/>
          </a:bodyPr>
          <a:lstStyle/>
          <a:p>
            <a:pPr lvl="0" algn="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300" kern="0" dirty="0"/>
              <a:t>BI products </a:t>
            </a:r>
            <a:r>
              <a:rPr lang="en-GB" sz="1300" b="1" kern="0" dirty="0"/>
              <a:t>using common standards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2556663-EC7D-4C89-8CB5-9228EAEB03FA}"/>
              </a:ext>
            </a:extLst>
          </p:cNvPr>
          <p:cNvSpPr/>
          <p:nvPr/>
        </p:nvSpPr>
        <p:spPr>
          <a:xfrm>
            <a:off x="454568" y="2953674"/>
            <a:ext cx="5519591" cy="3496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72000" bIns="8467" numCol="1" spcCol="1270" rtlCol="0" anchor="ctr" anchorCtr="0">
            <a:noAutofit/>
          </a:bodyPr>
          <a:lstStyle/>
          <a:p>
            <a:pPr lvl="0" algn="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300" b="1" kern="0" dirty="0"/>
              <a:t>Cross-market alignment around Nucleus</a:t>
            </a:r>
          </a:p>
        </p:txBody>
      </p:sp>
      <p:sp>
        <p:nvSpPr>
          <p:cNvPr id="96" name="Rounded Rectangle 50">
            <a:extLst>
              <a:ext uri="{FF2B5EF4-FFF2-40B4-BE49-F238E27FC236}">
                <a16:creationId xmlns:a16="http://schemas.microsoft.com/office/drawing/2014/main" id="{6EB47671-7075-49DA-9D0A-21DAC61F261B}"/>
              </a:ext>
            </a:extLst>
          </p:cNvPr>
          <p:cNvSpPr/>
          <p:nvPr/>
        </p:nvSpPr>
        <p:spPr>
          <a:xfrm>
            <a:off x="6548717" y="939227"/>
            <a:ext cx="1863529" cy="715279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marL="0" marR="0" lvl="0" indent="0" algn="ctr" defTabSz="59265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High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cost of storage</a:t>
            </a:r>
            <a:b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GB" sz="11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Slow 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pace of change</a:t>
            </a:r>
            <a:b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GB" sz="11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Significant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duplication</a:t>
            </a:r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B3EABD1C-4C61-4E80-A5AF-B0A295030F34}"/>
              </a:ext>
            </a:extLst>
          </p:cNvPr>
          <p:cNvSpPr/>
          <p:nvPr/>
        </p:nvSpPr>
        <p:spPr>
          <a:xfrm>
            <a:off x="6483690" y="1892929"/>
            <a:ext cx="1928556" cy="65946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8467" bIns="8467" numCol="1" spcCol="1270" rtlCol="0" anchor="t" anchorCtr="0">
            <a:noAutofit/>
          </a:bodyPr>
          <a:lstStyle/>
          <a:p>
            <a:pPr marL="0" marR="0" lvl="0" indent="0" algn="ctr" defTabSz="59265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Limiting</a:t>
            </a: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duplication</a:t>
            </a:r>
            <a:b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Lowering cost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of storage </a:t>
            </a:r>
            <a:b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Faster change </a:t>
            </a:r>
            <a:r>
              <a:rPr kumimoji="0" lang="en-GB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turnaround</a:t>
            </a:r>
          </a:p>
        </p:txBody>
      </p:sp>
      <p:sp>
        <p:nvSpPr>
          <p:cNvPr id="98" name="Rounded Rectangle 52">
            <a:extLst>
              <a:ext uri="{FF2B5EF4-FFF2-40B4-BE49-F238E27FC236}">
                <a16:creationId xmlns:a16="http://schemas.microsoft.com/office/drawing/2014/main" id="{C43BD8E0-8A20-44F3-92CD-0DB76BF2874A}"/>
              </a:ext>
            </a:extLst>
          </p:cNvPr>
          <p:cNvSpPr/>
          <p:nvPr/>
        </p:nvSpPr>
        <p:spPr>
          <a:xfrm>
            <a:off x="6557153" y="2723490"/>
            <a:ext cx="1790901" cy="65946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0" vert="horz" wrap="square" lIns="8467" tIns="8467" rIns="8467" bIns="8467" numCol="1" spcCol="1270" rtlCol="0" anchor="t" anchorCtr="0">
            <a:noAutofit/>
          </a:bodyPr>
          <a:lstStyle/>
          <a:p>
            <a:pPr marL="0" marR="0" lvl="0" indent="0" algn="ctr" defTabSz="59265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Common tools &amp; views </a:t>
            </a:r>
            <a:b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on corporate data: </a:t>
            </a:r>
            <a:b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less different flavours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300E329-FA59-4979-8791-3F8A45DBB6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8553" flipV="1">
            <a:off x="8358406" y="1512725"/>
            <a:ext cx="612734" cy="37908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1067EFE-675B-4F17-959E-9FE943323BE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408553" flipV="1">
            <a:off x="8358405" y="2390149"/>
            <a:ext cx="612734" cy="379089"/>
          </a:xfrm>
          <a:prstGeom prst="rect">
            <a:avLst/>
          </a:prstGeom>
        </p:spPr>
      </p:pic>
      <p:sp>
        <p:nvSpPr>
          <p:cNvPr id="110" name="Rounded Rectangle 35">
            <a:extLst>
              <a:ext uri="{FF2B5EF4-FFF2-40B4-BE49-F238E27FC236}">
                <a16:creationId xmlns:a16="http://schemas.microsoft.com/office/drawing/2014/main" id="{010194AE-27C1-418E-9C77-E3EFDDD2276D}"/>
              </a:ext>
            </a:extLst>
          </p:cNvPr>
          <p:cNvSpPr/>
          <p:nvPr/>
        </p:nvSpPr>
        <p:spPr>
          <a:xfrm>
            <a:off x="807865" y="3740177"/>
            <a:ext cx="7422928" cy="590204"/>
          </a:xfrm>
          <a:prstGeom prst="roundRect">
            <a:avLst>
              <a:gd name="adj" fmla="val 16667"/>
            </a:avLst>
          </a:prstGeom>
        </p:spPr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marL="0" marR="0" lvl="0" indent="0" algn="ctr" defTabSz="59265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GOAL: </a:t>
            </a:r>
            <a:r>
              <a:rPr kumimoji="0" lang="en-GB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Unified use, interpretation and governance of data; Shared data governance, capabilities &amp; tooling across markets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11B0A0-F1CD-B743-A8CD-E3FFA7CC9795}"/>
              </a:ext>
            </a:extLst>
          </p:cNvPr>
          <p:cNvSpPr/>
          <p:nvPr/>
        </p:nvSpPr>
        <p:spPr>
          <a:xfrm>
            <a:off x="962781" y="3599152"/>
            <a:ext cx="7218438" cy="875780"/>
          </a:xfrm>
          <a:custGeom>
            <a:avLst/>
            <a:gdLst>
              <a:gd name="connsiteX0" fmla="*/ 0 w 7218438"/>
              <a:gd name="connsiteY0" fmla="*/ 0 h 875780"/>
              <a:gd name="connsiteX1" fmla="*/ 7218438 w 7218438"/>
              <a:gd name="connsiteY1" fmla="*/ 0 h 875780"/>
              <a:gd name="connsiteX2" fmla="*/ 7218438 w 7218438"/>
              <a:gd name="connsiteY2" fmla="*/ 875780 h 875780"/>
              <a:gd name="connsiteX3" fmla="*/ 0 w 7218438"/>
              <a:gd name="connsiteY3" fmla="*/ 875780 h 875780"/>
              <a:gd name="connsiteX4" fmla="*/ 0 w 7218438"/>
              <a:gd name="connsiteY4" fmla="*/ 0 h 87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8" h="875780" extrusionOk="0">
                <a:moveTo>
                  <a:pt x="0" y="0"/>
                </a:moveTo>
                <a:cubicBezTo>
                  <a:pt x="2262383" y="118645"/>
                  <a:pt x="4141792" y="116012"/>
                  <a:pt x="7218438" y="0"/>
                </a:cubicBezTo>
                <a:cubicBezTo>
                  <a:pt x="7184128" y="378529"/>
                  <a:pt x="7175343" y="491552"/>
                  <a:pt x="7218438" y="875780"/>
                </a:cubicBezTo>
                <a:cubicBezTo>
                  <a:pt x="6310600" y="1010380"/>
                  <a:pt x="1315833" y="718584"/>
                  <a:pt x="0" y="875780"/>
                </a:cubicBezTo>
                <a:cubicBezTo>
                  <a:pt x="49086" y="687875"/>
                  <a:pt x="-53452" y="381527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B92761-5421-CB4C-B2D6-C4CA4CB767AA}"/>
              </a:ext>
            </a:extLst>
          </p:cNvPr>
          <p:cNvSpPr/>
          <p:nvPr/>
        </p:nvSpPr>
        <p:spPr>
          <a:xfrm>
            <a:off x="6620905" y="998589"/>
            <a:ext cx="1652862" cy="655918"/>
          </a:xfrm>
          <a:custGeom>
            <a:avLst/>
            <a:gdLst>
              <a:gd name="connsiteX0" fmla="*/ 0 w 1652862"/>
              <a:gd name="connsiteY0" fmla="*/ 0 h 655918"/>
              <a:gd name="connsiteX1" fmla="*/ 1652862 w 1652862"/>
              <a:gd name="connsiteY1" fmla="*/ 0 h 655918"/>
              <a:gd name="connsiteX2" fmla="*/ 1652862 w 1652862"/>
              <a:gd name="connsiteY2" fmla="*/ 655918 h 655918"/>
              <a:gd name="connsiteX3" fmla="*/ 0 w 1652862"/>
              <a:gd name="connsiteY3" fmla="*/ 655918 h 655918"/>
              <a:gd name="connsiteX4" fmla="*/ 0 w 1652862"/>
              <a:gd name="connsiteY4" fmla="*/ 0 h 65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862" h="655918" extrusionOk="0">
                <a:moveTo>
                  <a:pt x="0" y="0"/>
                </a:moveTo>
                <a:cubicBezTo>
                  <a:pt x="357278" y="118822"/>
                  <a:pt x="1373609" y="12299"/>
                  <a:pt x="1652862" y="0"/>
                </a:cubicBezTo>
                <a:cubicBezTo>
                  <a:pt x="1653877" y="228714"/>
                  <a:pt x="1704663" y="561830"/>
                  <a:pt x="1652862" y="655918"/>
                </a:cubicBezTo>
                <a:cubicBezTo>
                  <a:pt x="1182533" y="507259"/>
                  <a:pt x="188547" y="740478"/>
                  <a:pt x="0" y="655918"/>
                </a:cubicBezTo>
                <a:cubicBezTo>
                  <a:pt x="4909" y="586116"/>
                  <a:pt x="54161" y="298529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12F321-E1E6-9C4C-B152-95702E579922}"/>
              </a:ext>
            </a:extLst>
          </p:cNvPr>
          <p:cNvSpPr/>
          <p:nvPr/>
        </p:nvSpPr>
        <p:spPr>
          <a:xfrm>
            <a:off x="6648773" y="1892928"/>
            <a:ext cx="1648462" cy="596684"/>
          </a:xfrm>
          <a:custGeom>
            <a:avLst/>
            <a:gdLst>
              <a:gd name="connsiteX0" fmla="*/ 0 w 1648462"/>
              <a:gd name="connsiteY0" fmla="*/ 0 h 596684"/>
              <a:gd name="connsiteX1" fmla="*/ 1648462 w 1648462"/>
              <a:gd name="connsiteY1" fmla="*/ 0 h 596684"/>
              <a:gd name="connsiteX2" fmla="*/ 1648462 w 1648462"/>
              <a:gd name="connsiteY2" fmla="*/ 596684 h 596684"/>
              <a:gd name="connsiteX3" fmla="*/ 0 w 1648462"/>
              <a:gd name="connsiteY3" fmla="*/ 596684 h 596684"/>
              <a:gd name="connsiteX4" fmla="*/ 0 w 1648462"/>
              <a:gd name="connsiteY4" fmla="*/ 0 h 5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462" h="596684" extrusionOk="0">
                <a:moveTo>
                  <a:pt x="0" y="0"/>
                </a:moveTo>
                <a:cubicBezTo>
                  <a:pt x="317586" y="-120604"/>
                  <a:pt x="1350454" y="-130464"/>
                  <a:pt x="1648462" y="0"/>
                </a:cubicBezTo>
                <a:cubicBezTo>
                  <a:pt x="1625093" y="221870"/>
                  <a:pt x="1643332" y="535499"/>
                  <a:pt x="1648462" y="596684"/>
                </a:cubicBezTo>
                <a:cubicBezTo>
                  <a:pt x="1479285" y="527705"/>
                  <a:pt x="381908" y="713204"/>
                  <a:pt x="0" y="596684"/>
                </a:cubicBezTo>
                <a:cubicBezTo>
                  <a:pt x="3203" y="481734"/>
                  <a:pt x="27550" y="236437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CA8CF-33EA-6746-8F77-3A6F719EF4B6}"/>
              </a:ext>
            </a:extLst>
          </p:cNvPr>
          <p:cNvSpPr/>
          <p:nvPr/>
        </p:nvSpPr>
        <p:spPr>
          <a:xfrm>
            <a:off x="6648773" y="2785478"/>
            <a:ext cx="1648462" cy="445920"/>
          </a:xfrm>
          <a:custGeom>
            <a:avLst/>
            <a:gdLst>
              <a:gd name="connsiteX0" fmla="*/ 0 w 1648462"/>
              <a:gd name="connsiteY0" fmla="*/ 0 h 445920"/>
              <a:gd name="connsiteX1" fmla="*/ 1648462 w 1648462"/>
              <a:gd name="connsiteY1" fmla="*/ 0 h 445920"/>
              <a:gd name="connsiteX2" fmla="*/ 1648462 w 1648462"/>
              <a:gd name="connsiteY2" fmla="*/ 445920 h 445920"/>
              <a:gd name="connsiteX3" fmla="*/ 0 w 1648462"/>
              <a:gd name="connsiteY3" fmla="*/ 445920 h 445920"/>
              <a:gd name="connsiteX4" fmla="*/ 0 w 1648462"/>
              <a:gd name="connsiteY4" fmla="*/ 0 h 4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462" h="445920" extrusionOk="0">
                <a:moveTo>
                  <a:pt x="0" y="0"/>
                </a:moveTo>
                <a:cubicBezTo>
                  <a:pt x="317586" y="-120604"/>
                  <a:pt x="1350454" y="-130464"/>
                  <a:pt x="1648462" y="0"/>
                </a:cubicBezTo>
                <a:cubicBezTo>
                  <a:pt x="1650330" y="123180"/>
                  <a:pt x="1639594" y="254798"/>
                  <a:pt x="1648462" y="445920"/>
                </a:cubicBezTo>
                <a:cubicBezTo>
                  <a:pt x="1479285" y="376941"/>
                  <a:pt x="381908" y="562440"/>
                  <a:pt x="0" y="445920"/>
                </a:cubicBezTo>
                <a:cubicBezTo>
                  <a:pt x="-25645" y="232039"/>
                  <a:pt x="37893" y="196849"/>
                  <a:pt x="0" y="0"/>
                </a:cubicBezTo>
                <a:close/>
              </a:path>
            </a:pathLst>
          </a:custGeom>
          <a:noFill/>
          <a:ln w="25400" cap="flat" cmpd="sng" algn="ctr">
            <a:solidFill>
              <a:srgbClr val="FFB1B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rgbClr val="FF0A0A">
                <a:alpha val="60000"/>
              </a:srgbClr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13316-4998-4A68-9182-F739D4482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1" y="4820180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5CFE-7018-3348-8E86-07D6BE614F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9451" y="1161063"/>
            <a:ext cx="7514424" cy="3108750"/>
          </a:xfrm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</a:rPr>
              <a:t>Cost </a:t>
            </a:r>
            <a:r>
              <a:rPr lang="en-US" sz="1600" dirty="0"/>
              <a:t>– Data &amp; analytics TCO is over ~200m€ / year across Vodafone with non scalable infrastructure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Significant duplication &amp; shadow BI </a:t>
            </a:r>
            <a:r>
              <a:rPr lang="en-US" sz="1600" dirty="0"/>
              <a:t>– Quality of BI data is inconsistent, with multiple and dispersed data warehouses per country with complex and costly data operations.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Data Driven</a:t>
            </a:r>
            <a:r>
              <a:rPr lang="en-US" sz="1600" dirty="0"/>
              <a:t>– Limited capabilities and data inconsistencies result in diminished ability to present the relevant information and drive recommendations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Fragmented architecture </a:t>
            </a:r>
            <a:r>
              <a:rPr lang="en-US" sz="1600" dirty="0"/>
              <a:t>– Varied DWH implementations and visualization tools, resulting in inability to leverage existing assets across markets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Localised operating models </a:t>
            </a:r>
            <a:r>
              <a:rPr lang="en-US" sz="1600" dirty="0"/>
              <a:t>– Non-standard ways of working for creating or updating business data needs. Sometimes resulting in a slow pace of change and cost inefficiencies</a:t>
            </a:r>
          </a:p>
          <a:p>
            <a:endParaRPr lang="en-US" sz="16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53F5FF0-757C-5F48-A6DA-6A23F61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Vodafone launched Nucleus in 2019 to address a number of challenges</a:t>
            </a:r>
            <a:br>
              <a:rPr lang="en-US" sz="1800" b="0" dirty="0"/>
            </a:br>
            <a:endParaRPr lang="de-DE" sz="1800" b="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A9E3972-8852-9948-9391-41EE7DEB5B0A}"/>
              </a:ext>
            </a:extLst>
          </p:cNvPr>
          <p:cNvSpPr txBox="1">
            <a:spLocks/>
          </p:cNvSpPr>
          <p:nvPr/>
        </p:nvSpPr>
        <p:spPr>
          <a:xfrm>
            <a:off x="8006742" y="4856012"/>
            <a:ext cx="413410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fld id="{72A83A2B-3358-44F8-83A0-4598795D8FB5}" type="slidenum">
              <a:rPr lang="en-GB" smtClean="0">
                <a:latin typeface="Vodafone Rg"/>
              </a:rPr>
              <a:pPr algn="ctr" defTabSz="914378"/>
              <a:t>5</a:t>
            </a:fld>
            <a:endParaRPr lang="en-GB" dirty="0">
              <a:latin typeface="Vodafone Rg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F9C4157-C828-4E4E-B420-4248135C1F4A}"/>
              </a:ext>
            </a:extLst>
          </p:cNvPr>
          <p:cNvSpPr txBox="1">
            <a:spLocks/>
          </p:cNvSpPr>
          <p:nvPr/>
        </p:nvSpPr>
        <p:spPr>
          <a:xfrm>
            <a:off x="110462" y="4857220"/>
            <a:ext cx="747377" cy="23888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lang="en-IE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en-GB" dirty="0">
                <a:solidFill>
                  <a:srgbClr val="FFFFFF"/>
                </a:solidFill>
                <a:latin typeface="Vodafone Rg"/>
              </a:rPr>
              <a:t>C2 – 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E7635-10A0-4D4E-8A16-8BA9B764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180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FCA0AA-81E7-3643-B117-DD586B22E03F}"/>
              </a:ext>
            </a:extLst>
          </p:cNvPr>
          <p:cNvSpPr/>
          <p:nvPr/>
        </p:nvSpPr>
        <p:spPr>
          <a:xfrm>
            <a:off x="1050403" y="4305010"/>
            <a:ext cx="6924737" cy="41609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21ADB-44DC-7E47-AD05-616D357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72312"/>
            <a:ext cx="8569325" cy="793388"/>
          </a:xfrm>
        </p:spPr>
        <p:txBody>
          <a:bodyPr/>
          <a:lstStyle/>
          <a:p>
            <a:r>
              <a:rPr lang="en-US" dirty="0"/>
              <a:t>Nucleus powers Vodafone with the foundation for next generation analytics </a:t>
            </a:r>
          </a:p>
        </p:txBody>
      </p:sp>
      <p:sp>
        <p:nvSpPr>
          <p:cNvPr id="7" name="Arrow: Pentagon 97">
            <a:extLst>
              <a:ext uri="{FF2B5EF4-FFF2-40B4-BE49-F238E27FC236}">
                <a16:creationId xmlns:a16="http://schemas.microsoft.com/office/drawing/2014/main" id="{4B72095A-78E9-414A-A989-F51447224764}"/>
              </a:ext>
            </a:extLst>
          </p:cNvPr>
          <p:cNvSpPr/>
          <p:nvPr/>
        </p:nvSpPr>
        <p:spPr>
          <a:xfrm rot="16200000" flipV="1">
            <a:off x="2624996" y="2321135"/>
            <a:ext cx="2069050" cy="1601355"/>
          </a:xfrm>
          <a:prstGeom prst="homePlate">
            <a:avLst>
              <a:gd name="adj" fmla="val 28330"/>
            </a:avLst>
          </a:prstGeom>
          <a:solidFill>
            <a:schemeClr val="bg1">
              <a:lumMod val="85000"/>
            </a:schemeClr>
          </a:solidFill>
        </p:spPr>
        <p:txBody>
          <a:bodyPr wrap="square" lIns="36000" tIns="36000" rIns="0" bIns="36000" anchor="t">
            <a:noAutofit/>
          </a:bodyPr>
          <a:lstStyle/>
          <a:p>
            <a:pPr defTabSz="914378">
              <a:spcBef>
                <a:spcPts val="600"/>
              </a:spcBef>
              <a:spcAft>
                <a:spcPts val="300"/>
              </a:spcAft>
              <a:defRPr/>
            </a:pPr>
            <a:endParaRPr lang="en-GB" sz="1200" kern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8" name="Arrow: Pentagon 98">
            <a:extLst>
              <a:ext uri="{FF2B5EF4-FFF2-40B4-BE49-F238E27FC236}">
                <a16:creationId xmlns:a16="http://schemas.microsoft.com/office/drawing/2014/main" id="{32605B28-B553-734B-965E-22AB34982232}"/>
              </a:ext>
            </a:extLst>
          </p:cNvPr>
          <p:cNvSpPr/>
          <p:nvPr/>
        </p:nvSpPr>
        <p:spPr>
          <a:xfrm rot="16200000" flipV="1">
            <a:off x="4385606" y="2321135"/>
            <a:ext cx="2069050" cy="1601355"/>
          </a:xfrm>
          <a:prstGeom prst="homePlate">
            <a:avLst>
              <a:gd name="adj" fmla="val 28330"/>
            </a:avLst>
          </a:prstGeom>
          <a:solidFill>
            <a:schemeClr val="bg1">
              <a:lumMod val="85000"/>
            </a:schemeClr>
          </a:solidFill>
        </p:spPr>
        <p:txBody>
          <a:bodyPr wrap="square" lIns="36000" tIns="36000" rIns="0" bIns="36000" anchor="t">
            <a:noAutofit/>
          </a:bodyPr>
          <a:lstStyle/>
          <a:p>
            <a:pPr defTabSz="914378">
              <a:spcBef>
                <a:spcPts val="600"/>
              </a:spcBef>
              <a:spcAft>
                <a:spcPts val="300"/>
              </a:spcAft>
              <a:defRPr/>
            </a:pPr>
            <a:endParaRPr lang="en-GB" sz="1200" kern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0" name="Arrow: Pentagon 100">
            <a:extLst>
              <a:ext uri="{FF2B5EF4-FFF2-40B4-BE49-F238E27FC236}">
                <a16:creationId xmlns:a16="http://schemas.microsoft.com/office/drawing/2014/main" id="{C18D6FA9-0476-7340-BD75-9C56E86CBA2C}"/>
              </a:ext>
            </a:extLst>
          </p:cNvPr>
          <p:cNvSpPr/>
          <p:nvPr/>
        </p:nvSpPr>
        <p:spPr>
          <a:xfrm rot="16200000" flipV="1">
            <a:off x="825321" y="2321134"/>
            <a:ext cx="2069050" cy="1601355"/>
          </a:xfrm>
          <a:prstGeom prst="homePlate">
            <a:avLst>
              <a:gd name="adj" fmla="val 28330"/>
            </a:avLst>
          </a:prstGeom>
          <a:solidFill>
            <a:schemeClr val="bg1">
              <a:lumMod val="85000"/>
            </a:schemeClr>
          </a:solidFill>
        </p:spPr>
        <p:txBody>
          <a:bodyPr wrap="square" lIns="36000" tIns="36000" rIns="0" bIns="36000" anchor="t">
            <a:noAutofit/>
          </a:bodyPr>
          <a:lstStyle/>
          <a:p>
            <a:pPr defTabSz="914378">
              <a:spcBef>
                <a:spcPts val="600"/>
              </a:spcBef>
              <a:spcAft>
                <a:spcPts val="300"/>
              </a:spcAft>
              <a:defRPr/>
            </a:pPr>
            <a:endParaRPr lang="en-GB" sz="1200" kern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65689-73DE-ED4D-BACB-B7B943EF17CE}"/>
              </a:ext>
            </a:extLst>
          </p:cNvPr>
          <p:cNvSpPr/>
          <p:nvPr/>
        </p:nvSpPr>
        <p:spPr>
          <a:xfrm>
            <a:off x="4609650" y="3092017"/>
            <a:ext cx="1603800" cy="1068926"/>
          </a:xfrm>
          <a:prstGeom prst="rect">
            <a:avLst/>
          </a:prstGeom>
          <a:noFill/>
        </p:spPr>
        <p:txBody>
          <a:bodyPr wrap="square" lIns="72000" tIns="36000" rIns="72000" bIns="36000" anchor="t">
            <a:noAutofit/>
          </a:bodyPr>
          <a:lstStyle/>
          <a:p>
            <a:pPr algn="ctr" defTabSz="914378">
              <a:spcBef>
                <a:spcPts val="600"/>
              </a:spcBef>
              <a:spcAft>
                <a:spcPts val="300"/>
              </a:spcAft>
            </a:pPr>
            <a:r>
              <a:rPr lang="en-GB" sz="1100" kern="0">
                <a:solidFill>
                  <a:srgbClr val="000000"/>
                </a:solidFill>
                <a:latin typeface="+mj-lt"/>
                <a:cs typeface="Arial"/>
              </a:rPr>
              <a:t>Catalogue of products ready to be used and extended to add value to the 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F8AA34-8883-F64F-8A0D-7C4ABCAF2505}"/>
              </a:ext>
            </a:extLst>
          </p:cNvPr>
          <p:cNvSpPr/>
          <p:nvPr/>
        </p:nvSpPr>
        <p:spPr>
          <a:xfrm>
            <a:off x="1143678" y="3158825"/>
            <a:ext cx="1392860" cy="791703"/>
          </a:xfrm>
          <a:prstGeom prst="rect">
            <a:avLst/>
          </a:prstGeom>
          <a:noFill/>
        </p:spPr>
        <p:txBody>
          <a:bodyPr wrap="square" lIns="72000" tIns="36000" rIns="72000" bIns="36000" anchor="t">
            <a:noAutofit/>
          </a:bodyPr>
          <a:lstStyle/>
          <a:p>
            <a:pPr algn="ctr" defTabSz="914378">
              <a:spcBef>
                <a:spcPts val="600"/>
              </a:spcBef>
              <a:spcAft>
                <a:spcPts val="300"/>
              </a:spcAft>
            </a:pPr>
            <a:r>
              <a:rPr lang="en-GB" sz="1100" kern="0">
                <a:solidFill>
                  <a:srgbClr val="000000"/>
                </a:solidFill>
                <a:latin typeface="+mj-lt"/>
                <a:cs typeface="Arial"/>
              </a:rPr>
              <a:t>Standard data model tailored to Vodafone business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F2D37-6DA0-9C4C-B00C-7375C7B371C4}"/>
              </a:ext>
            </a:extLst>
          </p:cNvPr>
          <p:cNvSpPr/>
          <p:nvPr/>
        </p:nvSpPr>
        <p:spPr>
          <a:xfrm>
            <a:off x="2890104" y="3164769"/>
            <a:ext cx="1493665" cy="890900"/>
          </a:xfrm>
          <a:prstGeom prst="rect">
            <a:avLst/>
          </a:prstGeom>
          <a:noFill/>
        </p:spPr>
        <p:txBody>
          <a:bodyPr wrap="square" lIns="72000" tIns="36000" rIns="72000" bIns="36000" anchor="t">
            <a:noAutofit/>
          </a:bodyPr>
          <a:lstStyle/>
          <a:p>
            <a:pPr algn="ctr" defTabSz="914378">
              <a:spcBef>
                <a:spcPts val="600"/>
              </a:spcBef>
              <a:spcAft>
                <a:spcPts val="300"/>
              </a:spcAft>
            </a:pPr>
            <a:r>
              <a:rPr lang="en-GB" sz="1100" kern="0">
                <a:solidFill>
                  <a:srgbClr val="000000"/>
                </a:solidFill>
                <a:latin typeface="+mj-lt"/>
                <a:cs typeface="Arial"/>
              </a:rPr>
              <a:t>Modern and scalable architecture, ready for real time insights and artificial intelligence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F50B8D-1719-0E44-9F31-90D0FE6CCF34}"/>
              </a:ext>
            </a:extLst>
          </p:cNvPr>
          <p:cNvSpPr/>
          <p:nvPr/>
        </p:nvSpPr>
        <p:spPr>
          <a:xfrm>
            <a:off x="6393474" y="2441487"/>
            <a:ext cx="1596195" cy="64633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 defTabSz="914378">
              <a:defRPr/>
            </a:pPr>
            <a:r>
              <a:rPr lang="en-GB" sz="1400" b="1" kern="0">
                <a:solidFill>
                  <a:sysClr val="windowText" lastClr="000000"/>
                </a:solidFill>
                <a:latin typeface="+mj-lt"/>
              </a:rPr>
              <a:t>Business Self-sufficiency &amp; Speed of Enhancements</a:t>
            </a:r>
            <a:endParaRPr lang="en-GB" sz="1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0C1B3-99B2-8844-B53A-BD3A4D85B73A}"/>
              </a:ext>
            </a:extLst>
          </p:cNvPr>
          <p:cNvSpPr/>
          <p:nvPr/>
        </p:nvSpPr>
        <p:spPr>
          <a:xfrm>
            <a:off x="2846107" y="2813170"/>
            <a:ext cx="1604102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 defTabSz="914378">
              <a:defRPr/>
            </a:pPr>
            <a:r>
              <a:rPr lang="en-GB" sz="1400" b="1" kern="0" dirty="0">
                <a:solidFill>
                  <a:sysClr val="windowText" lastClr="000000"/>
                </a:solidFill>
                <a:latin typeface="+mj-lt"/>
              </a:rPr>
              <a:t>Advanced technology powered by </a:t>
            </a:r>
            <a:r>
              <a:rPr lang="en-US" sz="1400" dirty="0">
                <a:solidFill>
                  <a:srgbClr val="0070C0"/>
                </a:solidFill>
              </a:rPr>
              <a:t>G</a:t>
            </a:r>
            <a:r>
              <a:rPr lang="en-US" sz="1400" dirty="0">
                <a:solidFill>
                  <a:srgbClr val="FF0000"/>
                </a:solidFill>
              </a:rPr>
              <a:t>o</a:t>
            </a:r>
            <a:r>
              <a:rPr lang="en-US" sz="1400" dirty="0">
                <a:solidFill>
                  <a:srgbClr val="FFC000"/>
                </a:solidFill>
              </a:rPr>
              <a:t>o</a:t>
            </a:r>
            <a:r>
              <a:rPr lang="en-US" sz="1400" dirty="0">
                <a:solidFill>
                  <a:srgbClr val="0070C0"/>
                </a:solidFill>
              </a:rPr>
              <a:t>g</a:t>
            </a:r>
            <a:r>
              <a:rPr lang="en-US" sz="1400" dirty="0">
                <a:solidFill>
                  <a:srgbClr val="00B050"/>
                </a:solidFill>
              </a:rPr>
              <a:t>l</a:t>
            </a:r>
            <a:r>
              <a:rPr lang="en-US" sz="1400" dirty="0">
                <a:solidFill>
                  <a:srgbClr val="FF0000"/>
                </a:solidFill>
              </a:rPr>
              <a:t>e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BE219C-C000-B340-93B1-51DF30C2DD12}"/>
              </a:ext>
            </a:extLst>
          </p:cNvPr>
          <p:cNvSpPr/>
          <p:nvPr/>
        </p:nvSpPr>
        <p:spPr>
          <a:xfrm>
            <a:off x="1050403" y="2549208"/>
            <a:ext cx="1610123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 defTabSz="914378">
              <a:defRPr/>
            </a:pPr>
            <a:r>
              <a:rPr lang="en-GB" sz="1400" b="1" kern="0" dirty="0">
                <a:solidFill>
                  <a:sysClr val="windowText" lastClr="000000"/>
                </a:solidFill>
                <a:latin typeface="+mj-lt"/>
              </a:rPr>
              <a:t>Common data </a:t>
            </a:r>
          </a:p>
          <a:p>
            <a:pPr algn="ctr" defTabSz="914378">
              <a:defRPr/>
            </a:pPr>
            <a:r>
              <a:rPr lang="en-GB" sz="1400" b="1" kern="0" dirty="0">
                <a:solidFill>
                  <a:sysClr val="windowText" lastClr="000000"/>
                </a:solidFill>
                <a:latin typeface="+mj-lt"/>
              </a:rPr>
              <a:t>model</a:t>
            </a:r>
          </a:p>
        </p:txBody>
      </p:sp>
      <p:sp>
        <p:nvSpPr>
          <p:cNvPr id="6" name="Arrow: Pentagon 89">
            <a:extLst>
              <a:ext uri="{FF2B5EF4-FFF2-40B4-BE49-F238E27FC236}">
                <a16:creationId xmlns:a16="http://schemas.microsoft.com/office/drawing/2014/main" id="{73376B78-480B-4F49-91DD-8B72BE98AC8E}"/>
              </a:ext>
            </a:extLst>
          </p:cNvPr>
          <p:cNvSpPr/>
          <p:nvPr/>
        </p:nvSpPr>
        <p:spPr>
          <a:xfrm rot="16200000" flipV="1">
            <a:off x="6142981" y="2329298"/>
            <a:ext cx="2069050" cy="1601355"/>
          </a:xfrm>
          <a:prstGeom prst="homePlate">
            <a:avLst>
              <a:gd name="adj" fmla="val 28330"/>
            </a:avLst>
          </a:prstGeom>
          <a:solidFill>
            <a:schemeClr val="bg1">
              <a:lumMod val="85000"/>
            </a:schemeClr>
          </a:solidFill>
        </p:spPr>
        <p:txBody>
          <a:bodyPr wrap="square" lIns="36000" tIns="36000" rIns="0" bIns="36000" anchor="t">
            <a:noAutofit/>
          </a:bodyPr>
          <a:lstStyle/>
          <a:p>
            <a:pPr defTabSz="914378">
              <a:spcBef>
                <a:spcPts val="600"/>
              </a:spcBef>
              <a:spcAft>
                <a:spcPts val="300"/>
              </a:spcAft>
              <a:defRPr/>
            </a:pPr>
            <a:endParaRPr lang="en-GB" sz="1200" kern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02499-E733-C044-BFC8-E39AF00C430D}"/>
              </a:ext>
            </a:extLst>
          </p:cNvPr>
          <p:cNvSpPr/>
          <p:nvPr/>
        </p:nvSpPr>
        <p:spPr>
          <a:xfrm>
            <a:off x="6393474" y="3111596"/>
            <a:ext cx="1603800" cy="1049347"/>
          </a:xfrm>
          <a:prstGeom prst="rect">
            <a:avLst/>
          </a:prstGeom>
          <a:noFill/>
        </p:spPr>
        <p:txBody>
          <a:bodyPr wrap="square" lIns="72000" tIns="36000" rIns="72000" bIns="36000" anchor="t">
            <a:noAutofit/>
          </a:bodyPr>
          <a:lstStyle/>
          <a:p>
            <a:pPr algn="ctr" defTabSz="914378">
              <a:spcBef>
                <a:spcPts val="600"/>
              </a:spcBef>
              <a:spcAft>
                <a:spcPts val="300"/>
              </a:spcAft>
              <a:defRPr/>
            </a:pPr>
            <a:r>
              <a:rPr lang="en-GB" sz="1100" kern="0">
                <a:solidFill>
                  <a:srgbClr val="000000"/>
                </a:solidFill>
                <a:latin typeface="+mj-lt"/>
                <a:cs typeface="Arial"/>
              </a:rPr>
              <a:t>Enable self-service and reuse of existing assets which drive cost efficiency and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856F83-DC8D-5A47-BB0A-2B563EE507CC}"/>
              </a:ext>
            </a:extLst>
          </p:cNvPr>
          <p:cNvSpPr/>
          <p:nvPr/>
        </p:nvSpPr>
        <p:spPr>
          <a:xfrm>
            <a:off x="6382493" y="2621230"/>
            <a:ext cx="1605236" cy="34894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 defTabSz="914378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1400" b="1" kern="0" dirty="0">
                <a:solidFill>
                  <a:sysClr val="windowText" lastClr="000000"/>
                </a:solidFill>
                <a:latin typeface="+mj-lt"/>
                <a:cs typeface="Graphik Black"/>
              </a:rPr>
              <a:t>Effective operating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87620A-74A7-ED49-87CD-5987FB2E2518}"/>
              </a:ext>
            </a:extLst>
          </p:cNvPr>
          <p:cNvGrpSpPr/>
          <p:nvPr/>
        </p:nvGrpSpPr>
        <p:grpSpPr>
          <a:xfrm>
            <a:off x="6904108" y="1828203"/>
            <a:ext cx="503273" cy="503273"/>
            <a:chOff x="-3999320" y="1964542"/>
            <a:chExt cx="457521" cy="4575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B64F3B-F6F8-8940-8770-DE0356B73F95}"/>
                </a:ext>
              </a:extLst>
            </p:cNvPr>
            <p:cNvSpPr/>
            <p:nvPr/>
          </p:nvSpPr>
          <p:spPr>
            <a:xfrm>
              <a:off x="-3999320" y="1964542"/>
              <a:ext cx="457521" cy="457521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3" name="Freeform 158">
              <a:extLst>
                <a:ext uri="{FF2B5EF4-FFF2-40B4-BE49-F238E27FC236}">
                  <a16:creationId xmlns:a16="http://schemas.microsoft.com/office/drawing/2014/main" id="{24A6F23D-3D3E-F848-9A04-4289AE8E2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9484" y="2074075"/>
              <a:ext cx="13184" cy="37469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24 h 36"/>
                <a:gd name="T6" fmla="*/ 12 w 12"/>
                <a:gd name="T7" fmla="*/ 12 h 36"/>
                <a:gd name="T8" fmla="*/ 12 w 12"/>
                <a:gd name="T9" fmla="*/ 6 h 36"/>
                <a:gd name="T10" fmla="*/ 6 w 12"/>
                <a:gd name="T11" fmla="*/ 0 h 36"/>
                <a:gd name="T12" fmla="*/ 0 w 12"/>
                <a:gd name="T13" fmla="*/ 6 h 36"/>
                <a:gd name="T14" fmla="*/ 0 w 12"/>
                <a:gd name="T15" fmla="*/ 15 h 36"/>
                <a:gd name="T16" fmla="*/ 0 w 12"/>
                <a:gd name="T17" fmla="*/ 28 h 36"/>
                <a:gd name="T18" fmla="*/ 0 w 12"/>
                <a:gd name="T19" fmla="*/ 30 h 36"/>
                <a:gd name="T20" fmla="*/ 6 w 12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10" y="36"/>
                    <a:pt x="12" y="34"/>
                    <a:pt x="12" y="3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8">
                <a:defRPr/>
              </a:pPr>
              <a:endParaRPr lang="en-US" sz="14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4" name="Freeform 159">
              <a:extLst>
                <a:ext uri="{FF2B5EF4-FFF2-40B4-BE49-F238E27FC236}">
                  <a16:creationId xmlns:a16="http://schemas.microsoft.com/office/drawing/2014/main" id="{C3BAEC71-8377-F54A-8759-8EA7FBDFDC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19810" y="2049096"/>
              <a:ext cx="305999" cy="276852"/>
            </a:xfrm>
            <a:custGeom>
              <a:avLst/>
              <a:gdLst>
                <a:gd name="T0" fmla="*/ 282 w 288"/>
                <a:gd name="T1" fmla="*/ 117 h 267"/>
                <a:gd name="T2" fmla="*/ 217 w 288"/>
                <a:gd name="T3" fmla="*/ 55 h 267"/>
                <a:gd name="T4" fmla="*/ 237 w 288"/>
                <a:gd name="T5" fmla="*/ 27 h 267"/>
                <a:gd name="T6" fmla="*/ 210 w 288"/>
                <a:gd name="T7" fmla="*/ 16 h 267"/>
                <a:gd name="T8" fmla="*/ 151 w 288"/>
                <a:gd name="T9" fmla="*/ 34 h 267"/>
                <a:gd name="T10" fmla="*/ 69 w 288"/>
                <a:gd name="T11" fmla="*/ 42 h 267"/>
                <a:gd name="T12" fmla="*/ 60 w 288"/>
                <a:gd name="T13" fmla="*/ 63 h 267"/>
                <a:gd name="T14" fmla="*/ 12 w 288"/>
                <a:gd name="T15" fmla="*/ 111 h 267"/>
                <a:gd name="T16" fmla="*/ 6 w 288"/>
                <a:gd name="T17" fmla="*/ 105 h 267"/>
                <a:gd name="T18" fmla="*/ 24 w 288"/>
                <a:gd name="T19" fmla="*/ 141 h 267"/>
                <a:gd name="T20" fmla="*/ 84 w 288"/>
                <a:gd name="T21" fmla="*/ 223 h 267"/>
                <a:gd name="T22" fmla="*/ 90 w 288"/>
                <a:gd name="T23" fmla="*/ 267 h 267"/>
                <a:gd name="T24" fmla="*/ 96 w 288"/>
                <a:gd name="T25" fmla="*/ 229 h 267"/>
                <a:gd name="T26" fmla="*/ 192 w 288"/>
                <a:gd name="T27" fmla="*/ 228 h 267"/>
                <a:gd name="T28" fmla="*/ 198 w 288"/>
                <a:gd name="T29" fmla="*/ 267 h 267"/>
                <a:gd name="T30" fmla="*/ 204 w 288"/>
                <a:gd name="T31" fmla="*/ 223 h 267"/>
                <a:gd name="T32" fmla="*/ 282 w 288"/>
                <a:gd name="T33" fmla="*/ 177 h 267"/>
                <a:gd name="T34" fmla="*/ 288 w 288"/>
                <a:gd name="T35" fmla="*/ 171 h 267"/>
                <a:gd name="T36" fmla="*/ 286 w 288"/>
                <a:gd name="T37" fmla="*/ 119 h 267"/>
                <a:gd name="T38" fmla="*/ 110 w 288"/>
                <a:gd name="T39" fmla="*/ 12 h 267"/>
                <a:gd name="T40" fmla="*/ 140 w 288"/>
                <a:gd name="T41" fmla="*/ 42 h 267"/>
                <a:gd name="T42" fmla="*/ 130 w 288"/>
                <a:gd name="T43" fmla="*/ 64 h 267"/>
                <a:gd name="T44" fmla="*/ 105 w 288"/>
                <a:gd name="T45" fmla="*/ 72 h 267"/>
                <a:gd name="T46" fmla="*/ 81 w 288"/>
                <a:gd name="T47" fmla="*/ 49 h 267"/>
                <a:gd name="T48" fmla="*/ 276 w 288"/>
                <a:gd name="T49" fmla="*/ 165 h 267"/>
                <a:gd name="T50" fmla="*/ 244 w 288"/>
                <a:gd name="T51" fmla="*/ 169 h 267"/>
                <a:gd name="T52" fmla="*/ 67 w 288"/>
                <a:gd name="T53" fmla="*/ 198 h 267"/>
                <a:gd name="T54" fmla="*/ 67 w 288"/>
                <a:gd name="T55" fmla="*/ 72 h 267"/>
                <a:gd name="T56" fmla="*/ 91 w 288"/>
                <a:gd name="T57" fmla="*/ 79 h 267"/>
                <a:gd name="T58" fmla="*/ 85 w 288"/>
                <a:gd name="T59" fmla="*/ 91 h 267"/>
                <a:gd name="T60" fmla="*/ 107 w 288"/>
                <a:gd name="T61" fmla="*/ 84 h 267"/>
                <a:gd name="T62" fmla="*/ 144 w 288"/>
                <a:gd name="T63" fmla="*/ 75 h 267"/>
                <a:gd name="T64" fmla="*/ 149 w 288"/>
                <a:gd name="T65" fmla="*/ 76 h 267"/>
                <a:gd name="T66" fmla="*/ 150 w 288"/>
                <a:gd name="T67" fmla="*/ 64 h 267"/>
                <a:gd name="T68" fmla="*/ 152 w 288"/>
                <a:gd name="T69" fmla="*/ 46 h 267"/>
                <a:gd name="T70" fmla="*/ 178 w 288"/>
                <a:gd name="T71" fmla="*/ 46 h 267"/>
                <a:gd name="T72" fmla="*/ 219 w 288"/>
                <a:gd name="T73" fmla="*/ 29 h 267"/>
                <a:gd name="T74" fmla="*/ 207 w 288"/>
                <a:gd name="T75" fmla="*/ 63 h 267"/>
                <a:gd name="T76" fmla="*/ 257 w 288"/>
                <a:gd name="T77" fmla="*/ 129 h 267"/>
                <a:gd name="T78" fmla="*/ 276 w 288"/>
                <a:gd name="T79" fmla="*/ 16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8" h="267">
                  <a:moveTo>
                    <a:pt x="286" y="119"/>
                  </a:moveTo>
                  <a:cubicBezTo>
                    <a:pt x="285" y="118"/>
                    <a:pt x="283" y="117"/>
                    <a:pt x="282" y="117"/>
                  </a:cubicBezTo>
                  <a:cubicBezTo>
                    <a:pt x="262" y="117"/>
                    <a:pt x="262" y="117"/>
                    <a:pt x="262" y="117"/>
                  </a:cubicBezTo>
                  <a:cubicBezTo>
                    <a:pt x="256" y="92"/>
                    <a:pt x="240" y="70"/>
                    <a:pt x="217" y="55"/>
                  </a:cubicBezTo>
                  <a:cubicBezTo>
                    <a:pt x="219" y="45"/>
                    <a:pt x="225" y="37"/>
                    <a:pt x="234" y="32"/>
                  </a:cubicBezTo>
                  <a:cubicBezTo>
                    <a:pt x="236" y="31"/>
                    <a:pt x="237" y="29"/>
                    <a:pt x="237" y="27"/>
                  </a:cubicBezTo>
                  <a:cubicBezTo>
                    <a:pt x="237" y="25"/>
                    <a:pt x="236" y="23"/>
                    <a:pt x="234" y="22"/>
                  </a:cubicBezTo>
                  <a:cubicBezTo>
                    <a:pt x="227" y="18"/>
                    <a:pt x="218" y="16"/>
                    <a:pt x="210" y="16"/>
                  </a:cubicBezTo>
                  <a:cubicBezTo>
                    <a:pt x="193" y="16"/>
                    <a:pt x="179" y="24"/>
                    <a:pt x="170" y="36"/>
                  </a:cubicBezTo>
                  <a:cubicBezTo>
                    <a:pt x="164" y="35"/>
                    <a:pt x="158" y="34"/>
                    <a:pt x="151" y="34"/>
                  </a:cubicBezTo>
                  <a:cubicBezTo>
                    <a:pt x="148" y="15"/>
                    <a:pt x="131" y="0"/>
                    <a:pt x="110" y="0"/>
                  </a:cubicBezTo>
                  <a:cubicBezTo>
                    <a:pt x="87" y="0"/>
                    <a:pt x="69" y="19"/>
                    <a:pt x="69" y="42"/>
                  </a:cubicBezTo>
                  <a:cubicBezTo>
                    <a:pt x="69" y="47"/>
                    <a:pt x="69" y="51"/>
                    <a:pt x="70" y="55"/>
                  </a:cubicBezTo>
                  <a:cubicBezTo>
                    <a:pt x="67" y="57"/>
                    <a:pt x="63" y="60"/>
                    <a:pt x="60" y="63"/>
                  </a:cubicBezTo>
                  <a:cubicBezTo>
                    <a:pt x="40" y="80"/>
                    <a:pt x="26" y="103"/>
                    <a:pt x="24" y="128"/>
                  </a:cubicBezTo>
                  <a:cubicBezTo>
                    <a:pt x="17" y="126"/>
                    <a:pt x="12" y="119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08"/>
                    <a:pt x="9" y="105"/>
                    <a:pt x="6" y="105"/>
                  </a:cubicBezTo>
                  <a:cubicBezTo>
                    <a:pt x="3" y="105"/>
                    <a:pt x="0" y="108"/>
                    <a:pt x="0" y="111"/>
                  </a:cubicBezTo>
                  <a:cubicBezTo>
                    <a:pt x="0" y="126"/>
                    <a:pt x="11" y="138"/>
                    <a:pt x="24" y="141"/>
                  </a:cubicBezTo>
                  <a:cubicBezTo>
                    <a:pt x="26" y="167"/>
                    <a:pt x="39" y="190"/>
                    <a:pt x="60" y="208"/>
                  </a:cubicBezTo>
                  <a:cubicBezTo>
                    <a:pt x="67" y="214"/>
                    <a:pt x="75" y="219"/>
                    <a:pt x="84" y="223"/>
                  </a:cubicBezTo>
                  <a:cubicBezTo>
                    <a:pt x="84" y="261"/>
                    <a:pt x="84" y="261"/>
                    <a:pt x="84" y="261"/>
                  </a:cubicBezTo>
                  <a:cubicBezTo>
                    <a:pt x="84" y="264"/>
                    <a:pt x="87" y="267"/>
                    <a:pt x="90" y="267"/>
                  </a:cubicBezTo>
                  <a:cubicBezTo>
                    <a:pt x="93" y="267"/>
                    <a:pt x="96" y="264"/>
                    <a:pt x="96" y="261"/>
                  </a:cubicBezTo>
                  <a:cubicBezTo>
                    <a:pt x="96" y="229"/>
                    <a:pt x="96" y="229"/>
                    <a:pt x="96" y="229"/>
                  </a:cubicBezTo>
                  <a:cubicBezTo>
                    <a:pt x="111" y="234"/>
                    <a:pt x="127" y="237"/>
                    <a:pt x="144" y="237"/>
                  </a:cubicBezTo>
                  <a:cubicBezTo>
                    <a:pt x="161" y="237"/>
                    <a:pt x="177" y="234"/>
                    <a:pt x="192" y="228"/>
                  </a:cubicBezTo>
                  <a:cubicBezTo>
                    <a:pt x="192" y="261"/>
                    <a:pt x="192" y="261"/>
                    <a:pt x="192" y="261"/>
                  </a:cubicBezTo>
                  <a:cubicBezTo>
                    <a:pt x="192" y="264"/>
                    <a:pt x="194" y="267"/>
                    <a:pt x="198" y="267"/>
                  </a:cubicBezTo>
                  <a:cubicBezTo>
                    <a:pt x="201" y="267"/>
                    <a:pt x="204" y="264"/>
                    <a:pt x="204" y="261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25" y="213"/>
                    <a:pt x="242" y="197"/>
                    <a:pt x="253" y="177"/>
                  </a:cubicBezTo>
                  <a:cubicBezTo>
                    <a:pt x="282" y="177"/>
                    <a:pt x="282" y="177"/>
                    <a:pt x="282" y="177"/>
                  </a:cubicBezTo>
                  <a:cubicBezTo>
                    <a:pt x="283" y="177"/>
                    <a:pt x="285" y="177"/>
                    <a:pt x="286" y="175"/>
                  </a:cubicBezTo>
                  <a:cubicBezTo>
                    <a:pt x="287" y="174"/>
                    <a:pt x="288" y="173"/>
                    <a:pt x="288" y="171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8" y="122"/>
                    <a:pt x="287" y="120"/>
                    <a:pt x="286" y="119"/>
                  </a:cubicBezTo>
                  <a:close/>
                  <a:moveTo>
                    <a:pt x="80" y="42"/>
                  </a:moveTo>
                  <a:cubicBezTo>
                    <a:pt x="81" y="26"/>
                    <a:pt x="94" y="12"/>
                    <a:pt x="110" y="12"/>
                  </a:cubicBezTo>
                  <a:cubicBezTo>
                    <a:pt x="124" y="12"/>
                    <a:pt x="135" y="21"/>
                    <a:pt x="139" y="34"/>
                  </a:cubicBezTo>
                  <a:cubicBezTo>
                    <a:pt x="140" y="36"/>
                    <a:pt x="140" y="39"/>
                    <a:pt x="140" y="42"/>
                  </a:cubicBezTo>
                  <a:cubicBezTo>
                    <a:pt x="140" y="43"/>
                    <a:pt x="140" y="44"/>
                    <a:pt x="140" y="46"/>
                  </a:cubicBezTo>
                  <a:cubicBezTo>
                    <a:pt x="139" y="53"/>
                    <a:pt x="136" y="60"/>
                    <a:pt x="130" y="64"/>
                  </a:cubicBezTo>
                  <a:cubicBezTo>
                    <a:pt x="125" y="69"/>
                    <a:pt x="118" y="72"/>
                    <a:pt x="110" y="72"/>
                  </a:cubicBezTo>
                  <a:cubicBezTo>
                    <a:pt x="109" y="72"/>
                    <a:pt x="107" y="72"/>
                    <a:pt x="105" y="72"/>
                  </a:cubicBezTo>
                  <a:cubicBezTo>
                    <a:pt x="97" y="70"/>
                    <a:pt x="90" y="66"/>
                    <a:pt x="86" y="60"/>
                  </a:cubicBezTo>
                  <a:cubicBezTo>
                    <a:pt x="84" y="56"/>
                    <a:pt x="82" y="53"/>
                    <a:pt x="81" y="49"/>
                  </a:cubicBezTo>
                  <a:cubicBezTo>
                    <a:pt x="81" y="46"/>
                    <a:pt x="80" y="44"/>
                    <a:pt x="80" y="42"/>
                  </a:cubicBezTo>
                  <a:close/>
                  <a:moveTo>
                    <a:pt x="276" y="165"/>
                  </a:moveTo>
                  <a:cubicBezTo>
                    <a:pt x="249" y="165"/>
                    <a:pt x="249" y="165"/>
                    <a:pt x="249" y="165"/>
                  </a:cubicBezTo>
                  <a:cubicBezTo>
                    <a:pt x="247" y="165"/>
                    <a:pt x="245" y="167"/>
                    <a:pt x="244" y="169"/>
                  </a:cubicBezTo>
                  <a:cubicBezTo>
                    <a:pt x="228" y="201"/>
                    <a:pt x="190" y="225"/>
                    <a:pt x="144" y="225"/>
                  </a:cubicBezTo>
                  <a:cubicBezTo>
                    <a:pt x="114" y="225"/>
                    <a:pt x="87" y="215"/>
                    <a:pt x="67" y="198"/>
                  </a:cubicBezTo>
                  <a:cubicBezTo>
                    <a:pt x="48" y="182"/>
                    <a:pt x="36" y="160"/>
                    <a:pt x="36" y="135"/>
                  </a:cubicBezTo>
                  <a:cubicBezTo>
                    <a:pt x="36" y="111"/>
                    <a:pt x="48" y="89"/>
                    <a:pt x="67" y="72"/>
                  </a:cubicBezTo>
                  <a:cubicBezTo>
                    <a:pt x="70" y="70"/>
                    <a:pt x="73" y="68"/>
                    <a:pt x="76" y="66"/>
                  </a:cubicBezTo>
                  <a:cubicBezTo>
                    <a:pt x="80" y="71"/>
                    <a:pt x="85" y="76"/>
                    <a:pt x="91" y="79"/>
                  </a:cubicBezTo>
                  <a:cubicBezTo>
                    <a:pt x="89" y="80"/>
                    <a:pt x="88" y="81"/>
                    <a:pt x="86" y="83"/>
                  </a:cubicBezTo>
                  <a:cubicBezTo>
                    <a:pt x="84" y="85"/>
                    <a:pt x="83" y="88"/>
                    <a:pt x="85" y="91"/>
                  </a:cubicBezTo>
                  <a:cubicBezTo>
                    <a:pt x="87" y="94"/>
                    <a:pt x="91" y="94"/>
                    <a:pt x="94" y="92"/>
                  </a:cubicBezTo>
                  <a:cubicBezTo>
                    <a:pt x="98" y="89"/>
                    <a:pt x="102" y="86"/>
                    <a:pt x="107" y="84"/>
                  </a:cubicBezTo>
                  <a:cubicBezTo>
                    <a:pt x="116" y="80"/>
                    <a:pt x="126" y="77"/>
                    <a:pt x="135" y="76"/>
                  </a:cubicBezTo>
                  <a:cubicBezTo>
                    <a:pt x="138" y="76"/>
                    <a:pt x="141" y="75"/>
                    <a:pt x="144" y="75"/>
                  </a:cubicBezTo>
                  <a:cubicBezTo>
                    <a:pt x="146" y="75"/>
                    <a:pt x="148" y="75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53" y="76"/>
                    <a:pt x="156" y="73"/>
                    <a:pt x="156" y="70"/>
                  </a:cubicBezTo>
                  <a:cubicBezTo>
                    <a:pt x="156" y="67"/>
                    <a:pt x="154" y="64"/>
                    <a:pt x="150" y="64"/>
                  </a:cubicBezTo>
                  <a:cubicBezTo>
                    <a:pt x="149" y="64"/>
                    <a:pt x="148" y="64"/>
                    <a:pt x="146" y="63"/>
                  </a:cubicBezTo>
                  <a:cubicBezTo>
                    <a:pt x="150" y="58"/>
                    <a:pt x="152" y="52"/>
                    <a:pt x="152" y="46"/>
                  </a:cubicBezTo>
                  <a:cubicBezTo>
                    <a:pt x="159" y="46"/>
                    <a:pt x="166" y="47"/>
                    <a:pt x="172" y="49"/>
                  </a:cubicBezTo>
                  <a:cubicBezTo>
                    <a:pt x="175" y="49"/>
                    <a:pt x="177" y="48"/>
                    <a:pt x="178" y="46"/>
                  </a:cubicBezTo>
                  <a:cubicBezTo>
                    <a:pt x="185" y="35"/>
                    <a:pt x="196" y="27"/>
                    <a:pt x="210" y="27"/>
                  </a:cubicBezTo>
                  <a:cubicBezTo>
                    <a:pt x="213" y="27"/>
                    <a:pt x="216" y="28"/>
                    <a:pt x="219" y="29"/>
                  </a:cubicBezTo>
                  <a:cubicBezTo>
                    <a:pt x="211" y="36"/>
                    <a:pt x="206" y="46"/>
                    <a:pt x="204" y="57"/>
                  </a:cubicBezTo>
                  <a:cubicBezTo>
                    <a:pt x="204" y="59"/>
                    <a:pt x="205" y="61"/>
                    <a:pt x="207" y="63"/>
                  </a:cubicBezTo>
                  <a:cubicBezTo>
                    <a:pt x="231" y="77"/>
                    <a:pt x="247" y="99"/>
                    <a:pt x="251" y="124"/>
                  </a:cubicBezTo>
                  <a:cubicBezTo>
                    <a:pt x="251" y="127"/>
                    <a:pt x="254" y="129"/>
                    <a:pt x="257" y="129"/>
                  </a:cubicBezTo>
                  <a:cubicBezTo>
                    <a:pt x="276" y="129"/>
                    <a:pt x="276" y="129"/>
                    <a:pt x="276" y="129"/>
                  </a:cubicBezTo>
                  <a:lnTo>
                    <a:pt x="276" y="1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8">
                <a:defRPr/>
              </a:pPr>
              <a:endParaRPr lang="en-US" sz="14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" name="Oval 160">
              <a:extLst>
                <a:ext uri="{FF2B5EF4-FFF2-40B4-BE49-F238E27FC236}">
                  <a16:creationId xmlns:a16="http://schemas.microsoft.com/office/drawing/2014/main" id="{9A14E1C1-C2BD-FF4E-A658-DFF2F1175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03321" y="2158033"/>
              <a:ext cx="25673" cy="2497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8">
                <a:defRPr/>
              </a:pPr>
              <a:endParaRPr lang="en-US" sz="140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364816-92F2-7F4C-8B2B-6DAE837C1A90}"/>
              </a:ext>
            </a:extLst>
          </p:cNvPr>
          <p:cNvGrpSpPr/>
          <p:nvPr/>
        </p:nvGrpSpPr>
        <p:grpSpPr>
          <a:xfrm>
            <a:off x="3405324" y="1797411"/>
            <a:ext cx="503273" cy="503273"/>
            <a:chOff x="-3999320" y="2622357"/>
            <a:chExt cx="457521" cy="45752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8736CA-62BE-BE43-BB94-CFE513078656}"/>
                </a:ext>
              </a:extLst>
            </p:cNvPr>
            <p:cNvSpPr/>
            <p:nvPr/>
          </p:nvSpPr>
          <p:spPr>
            <a:xfrm>
              <a:off x="-3999320" y="2622357"/>
              <a:ext cx="457521" cy="457521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8" name="Freeform 677">
              <a:extLst>
                <a:ext uri="{FF2B5EF4-FFF2-40B4-BE49-F238E27FC236}">
                  <a16:creationId xmlns:a16="http://schemas.microsoft.com/office/drawing/2014/main" id="{1E1DDEBD-04E6-1E42-A3AF-AA4ACC340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45949" y="2860604"/>
              <a:ext cx="29243" cy="134654"/>
            </a:xfrm>
            <a:custGeom>
              <a:avLst/>
              <a:gdLst>
                <a:gd name="T0" fmla="*/ 13 w 43"/>
                <a:gd name="T1" fmla="*/ 0 h 198"/>
                <a:gd name="T2" fmla="*/ 24 w 43"/>
                <a:gd name="T3" fmla="*/ 28 h 198"/>
                <a:gd name="T4" fmla="*/ 33 w 43"/>
                <a:gd name="T5" fmla="*/ 55 h 198"/>
                <a:gd name="T6" fmla="*/ 40 w 43"/>
                <a:gd name="T7" fmla="*/ 83 h 198"/>
                <a:gd name="T8" fmla="*/ 43 w 43"/>
                <a:gd name="T9" fmla="*/ 112 h 198"/>
                <a:gd name="T10" fmla="*/ 43 w 43"/>
                <a:gd name="T11" fmla="*/ 198 h 198"/>
                <a:gd name="T12" fmla="*/ 29 w 43"/>
                <a:gd name="T13" fmla="*/ 198 h 198"/>
                <a:gd name="T14" fmla="*/ 29 w 43"/>
                <a:gd name="T15" fmla="*/ 112 h 198"/>
                <a:gd name="T16" fmla="*/ 26 w 43"/>
                <a:gd name="T17" fmla="*/ 85 h 198"/>
                <a:gd name="T18" fmla="*/ 19 w 43"/>
                <a:gd name="T19" fmla="*/ 58 h 198"/>
                <a:gd name="T20" fmla="*/ 11 w 43"/>
                <a:gd name="T21" fmla="*/ 32 h 198"/>
                <a:gd name="T22" fmla="*/ 0 w 43"/>
                <a:gd name="T23" fmla="*/ 7 h 198"/>
                <a:gd name="T24" fmla="*/ 13 w 43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98">
                  <a:moveTo>
                    <a:pt x="13" y="0"/>
                  </a:moveTo>
                  <a:lnTo>
                    <a:pt x="24" y="28"/>
                  </a:lnTo>
                  <a:lnTo>
                    <a:pt x="33" y="55"/>
                  </a:lnTo>
                  <a:lnTo>
                    <a:pt x="40" y="83"/>
                  </a:lnTo>
                  <a:lnTo>
                    <a:pt x="43" y="112"/>
                  </a:lnTo>
                  <a:lnTo>
                    <a:pt x="43" y="198"/>
                  </a:lnTo>
                  <a:lnTo>
                    <a:pt x="29" y="198"/>
                  </a:lnTo>
                  <a:lnTo>
                    <a:pt x="29" y="112"/>
                  </a:lnTo>
                  <a:lnTo>
                    <a:pt x="26" y="85"/>
                  </a:lnTo>
                  <a:lnTo>
                    <a:pt x="19" y="58"/>
                  </a:lnTo>
                  <a:lnTo>
                    <a:pt x="11" y="32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35" tIns="34268" rIns="68535" bIns="34268" numCol="1" anchor="t" anchorCtr="0" compatLnSpc="1">
              <a:prstTxWarp prst="textNoShape">
                <a:avLst/>
              </a:prstTxWarp>
            </a:bodyPr>
            <a:lstStyle/>
            <a:p>
              <a:pPr defTabSz="685713">
                <a:defRPr/>
              </a:pPr>
              <a:endParaRPr lang="de-DE" sz="140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9" name="Freeform 678">
              <a:extLst>
                <a:ext uri="{FF2B5EF4-FFF2-40B4-BE49-F238E27FC236}">
                  <a16:creationId xmlns:a16="http://schemas.microsoft.com/office/drawing/2014/main" id="{1DA11C95-B1AA-A24C-97E1-0F660CC4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57540" y="2681746"/>
              <a:ext cx="136694" cy="313513"/>
            </a:xfrm>
            <a:custGeom>
              <a:avLst/>
              <a:gdLst>
                <a:gd name="T0" fmla="*/ 0 w 201"/>
                <a:gd name="T1" fmla="*/ 0 h 461"/>
                <a:gd name="T2" fmla="*/ 31 w 201"/>
                <a:gd name="T3" fmla="*/ 3 h 461"/>
                <a:gd name="T4" fmla="*/ 60 w 201"/>
                <a:gd name="T5" fmla="*/ 12 h 461"/>
                <a:gd name="T6" fmla="*/ 88 w 201"/>
                <a:gd name="T7" fmla="*/ 26 h 461"/>
                <a:gd name="T8" fmla="*/ 111 w 201"/>
                <a:gd name="T9" fmla="*/ 46 h 461"/>
                <a:gd name="T10" fmla="*/ 129 w 201"/>
                <a:gd name="T11" fmla="*/ 70 h 461"/>
                <a:gd name="T12" fmla="*/ 145 w 201"/>
                <a:gd name="T13" fmla="*/ 96 h 461"/>
                <a:gd name="T14" fmla="*/ 154 w 201"/>
                <a:gd name="T15" fmla="*/ 126 h 461"/>
                <a:gd name="T16" fmla="*/ 157 w 201"/>
                <a:gd name="T17" fmla="*/ 157 h 461"/>
                <a:gd name="T18" fmla="*/ 200 w 201"/>
                <a:gd name="T19" fmla="*/ 249 h 461"/>
                <a:gd name="T20" fmla="*/ 201 w 201"/>
                <a:gd name="T21" fmla="*/ 253 h 461"/>
                <a:gd name="T22" fmla="*/ 201 w 201"/>
                <a:gd name="T23" fmla="*/ 267 h 461"/>
                <a:gd name="T24" fmla="*/ 200 w 201"/>
                <a:gd name="T25" fmla="*/ 270 h 461"/>
                <a:gd name="T26" fmla="*/ 199 w 201"/>
                <a:gd name="T27" fmla="*/ 271 h 461"/>
                <a:gd name="T28" fmla="*/ 196 w 201"/>
                <a:gd name="T29" fmla="*/ 274 h 461"/>
                <a:gd name="T30" fmla="*/ 194 w 201"/>
                <a:gd name="T31" fmla="*/ 274 h 461"/>
                <a:gd name="T32" fmla="*/ 158 w 201"/>
                <a:gd name="T33" fmla="*/ 274 h 461"/>
                <a:gd name="T34" fmla="*/ 158 w 201"/>
                <a:gd name="T35" fmla="*/ 331 h 461"/>
                <a:gd name="T36" fmla="*/ 153 w 201"/>
                <a:gd name="T37" fmla="*/ 351 h 461"/>
                <a:gd name="T38" fmla="*/ 143 w 201"/>
                <a:gd name="T39" fmla="*/ 367 h 461"/>
                <a:gd name="T40" fmla="*/ 127 w 201"/>
                <a:gd name="T41" fmla="*/ 377 h 461"/>
                <a:gd name="T42" fmla="*/ 107 w 201"/>
                <a:gd name="T43" fmla="*/ 382 h 461"/>
                <a:gd name="T44" fmla="*/ 72 w 201"/>
                <a:gd name="T45" fmla="*/ 382 h 461"/>
                <a:gd name="T46" fmla="*/ 72 w 201"/>
                <a:gd name="T47" fmla="*/ 461 h 461"/>
                <a:gd name="T48" fmla="*/ 57 w 201"/>
                <a:gd name="T49" fmla="*/ 461 h 461"/>
                <a:gd name="T50" fmla="*/ 57 w 201"/>
                <a:gd name="T51" fmla="*/ 375 h 461"/>
                <a:gd name="T52" fmla="*/ 57 w 201"/>
                <a:gd name="T53" fmla="*/ 372 h 461"/>
                <a:gd name="T54" fmla="*/ 59 w 201"/>
                <a:gd name="T55" fmla="*/ 369 h 461"/>
                <a:gd name="T56" fmla="*/ 61 w 201"/>
                <a:gd name="T57" fmla="*/ 368 h 461"/>
                <a:gd name="T58" fmla="*/ 64 w 201"/>
                <a:gd name="T59" fmla="*/ 368 h 461"/>
                <a:gd name="T60" fmla="*/ 107 w 201"/>
                <a:gd name="T61" fmla="*/ 368 h 461"/>
                <a:gd name="T62" fmla="*/ 122 w 201"/>
                <a:gd name="T63" fmla="*/ 364 h 461"/>
                <a:gd name="T64" fmla="*/ 132 w 201"/>
                <a:gd name="T65" fmla="*/ 356 h 461"/>
                <a:gd name="T66" fmla="*/ 140 w 201"/>
                <a:gd name="T67" fmla="*/ 346 h 461"/>
                <a:gd name="T68" fmla="*/ 144 w 201"/>
                <a:gd name="T69" fmla="*/ 331 h 461"/>
                <a:gd name="T70" fmla="*/ 144 w 201"/>
                <a:gd name="T71" fmla="*/ 267 h 461"/>
                <a:gd name="T72" fmla="*/ 144 w 201"/>
                <a:gd name="T73" fmla="*/ 263 h 461"/>
                <a:gd name="T74" fmla="*/ 145 w 201"/>
                <a:gd name="T75" fmla="*/ 262 h 461"/>
                <a:gd name="T76" fmla="*/ 148 w 201"/>
                <a:gd name="T77" fmla="*/ 259 h 461"/>
                <a:gd name="T78" fmla="*/ 150 w 201"/>
                <a:gd name="T79" fmla="*/ 259 h 461"/>
                <a:gd name="T80" fmla="*/ 187 w 201"/>
                <a:gd name="T81" fmla="*/ 259 h 461"/>
                <a:gd name="T82" fmla="*/ 187 w 201"/>
                <a:gd name="T83" fmla="*/ 254 h 461"/>
                <a:gd name="T84" fmla="*/ 144 w 201"/>
                <a:gd name="T85" fmla="*/ 161 h 461"/>
                <a:gd name="T86" fmla="*/ 144 w 201"/>
                <a:gd name="T87" fmla="*/ 159 h 461"/>
                <a:gd name="T88" fmla="*/ 140 w 201"/>
                <a:gd name="T89" fmla="*/ 126 h 461"/>
                <a:gd name="T90" fmla="*/ 128 w 201"/>
                <a:gd name="T91" fmla="*/ 96 h 461"/>
                <a:gd name="T92" fmla="*/ 111 w 201"/>
                <a:gd name="T93" fmla="*/ 68 h 461"/>
                <a:gd name="T94" fmla="*/ 89 w 201"/>
                <a:gd name="T95" fmla="*/ 46 h 461"/>
                <a:gd name="T96" fmla="*/ 63 w 201"/>
                <a:gd name="T97" fmla="*/ 29 h 461"/>
                <a:gd name="T98" fmla="*/ 33 w 201"/>
                <a:gd name="T99" fmla="*/ 19 h 461"/>
                <a:gd name="T100" fmla="*/ 0 w 201"/>
                <a:gd name="T101" fmla="*/ 15 h 461"/>
                <a:gd name="T102" fmla="*/ 0 w 201"/>
                <a:gd name="T10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" h="461">
                  <a:moveTo>
                    <a:pt x="0" y="0"/>
                  </a:moveTo>
                  <a:lnTo>
                    <a:pt x="31" y="3"/>
                  </a:lnTo>
                  <a:lnTo>
                    <a:pt x="60" y="12"/>
                  </a:lnTo>
                  <a:lnTo>
                    <a:pt x="88" y="26"/>
                  </a:lnTo>
                  <a:lnTo>
                    <a:pt x="111" y="46"/>
                  </a:lnTo>
                  <a:lnTo>
                    <a:pt x="129" y="70"/>
                  </a:lnTo>
                  <a:lnTo>
                    <a:pt x="145" y="96"/>
                  </a:lnTo>
                  <a:lnTo>
                    <a:pt x="154" y="126"/>
                  </a:lnTo>
                  <a:lnTo>
                    <a:pt x="157" y="157"/>
                  </a:lnTo>
                  <a:lnTo>
                    <a:pt x="200" y="249"/>
                  </a:lnTo>
                  <a:lnTo>
                    <a:pt x="201" y="253"/>
                  </a:lnTo>
                  <a:lnTo>
                    <a:pt x="201" y="267"/>
                  </a:lnTo>
                  <a:lnTo>
                    <a:pt x="200" y="270"/>
                  </a:lnTo>
                  <a:lnTo>
                    <a:pt x="199" y="271"/>
                  </a:lnTo>
                  <a:lnTo>
                    <a:pt x="196" y="274"/>
                  </a:lnTo>
                  <a:lnTo>
                    <a:pt x="194" y="274"/>
                  </a:lnTo>
                  <a:lnTo>
                    <a:pt x="158" y="274"/>
                  </a:lnTo>
                  <a:lnTo>
                    <a:pt x="158" y="331"/>
                  </a:lnTo>
                  <a:lnTo>
                    <a:pt x="153" y="351"/>
                  </a:lnTo>
                  <a:lnTo>
                    <a:pt x="143" y="367"/>
                  </a:lnTo>
                  <a:lnTo>
                    <a:pt x="127" y="377"/>
                  </a:lnTo>
                  <a:lnTo>
                    <a:pt x="107" y="382"/>
                  </a:lnTo>
                  <a:lnTo>
                    <a:pt x="72" y="382"/>
                  </a:lnTo>
                  <a:lnTo>
                    <a:pt x="72" y="461"/>
                  </a:lnTo>
                  <a:lnTo>
                    <a:pt x="57" y="461"/>
                  </a:lnTo>
                  <a:lnTo>
                    <a:pt x="57" y="375"/>
                  </a:lnTo>
                  <a:lnTo>
                    <a:pt x="57" y="372"/>
                  </a:lnTo>
                  <a:lnTo>
                    <a:pt x="59" y="369"/>
                  </a:lnTo>
                  <a:lnTo>
                    <a:pt x="61" y="368"/>
                  </a:lnTo>
                  <a:lnTo>
                    <a:pt x="64" y="368"/>
                  </a:lnTo>
                  <a:lnTo>
                    <a:pt x="107" y="368"/>
                  </a:lnTo>
                  <a:lnTo>
                    <a:pt x="122" y="364"/>
                  </a:lnTo>
                  <a:lnTo>
                    <a:pt x="132" y="356"/>
                  </a:lnTo>
                  <a:lnTo>
                    <a:pt x="140" y="346"/>
                  </a:lnTo>
                  <a:lnTo>
                    <a:pt x="144" y="331"/>
                  </a:lnTo>
                  <a:lnTo>
                    <a:pt x="144" y="267"/>
                  </a:lnTo>
                  <a:lnTo>
                    <a:pt x="144" y="263"/>
                  </a:lnTo>
                  <a:lnTo>
                    <a:pt x="145" y="262"/>
                  </a:lnTo>
                  <a:lnTo>
                    <a:pt x="148" y="259"/>
                  </a:lnTo>
                  <a:lnTo>
                    <a:pt x="150" y="259"/>
                  </a:lnTo>
                  <a:lnTo>
                    <a:pt x="187" y="259"/>
                  </a:lnTo>
                  <a:lnTo>
                    <a:pt x="187" y="254"/>
                  </a:lnTo>
                  <a:lnTo>
                    <a:pt x="144" y="161"/>
                  </a:lnTo>
                  <a:lnTo>
                    <a:pt x="144" y="159"/>
                  </a:lnTo>
                  <a:lnTo>
                    <a:pt x="140" y="126"/>
                  </a:lnTo>
                  <a:lnTo>
                    <a:pt x="128" y="96"/>
                  </a:lnTo>
                  <a:lnTo>
                    <a:pt x="111" y="68"/>
                  </a:lnTo>
                  <a:lnTo>
                    <a:pt x="89" y="46"/>
                  </a:lnTo>
                  <a:lnTo>
                    <a:pt x="63" y="29"/>
                  </a:lnTo>
                  <a:lnTo>
                    <a:pt x="33" y="1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35" tIns="34268" rIns="68535" bIns="34268" numCol="1" anchor="t" anchorCtr="0" compatLnSpc="1">
              <a:prstTxWarp prst="textNoShape">
                <a:avLst/>
              </a:prstTxWarp>
            </a:bodyPr>
            <a:lstStyle/>
            <a:p>
              <a:pPr defTabSz="685713">
                <a:defRPr/>
              </a:pPr>
              <a:endParaRPr lang="de-DE" sz="140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0" name="Rectangle 679">
              <a:extLst>
                <a:ext uri="{FF2B5EF4-FFF2-40B4-BE49-F238E27FC236}">
                  <a16:creationId xmlns:a16="http://schemas.microsoft.com/office/drawing/2014/main" id="{CB907C01-7233-D345-98C8-72B421BC4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11946" y="2770155"/>
              <a:ext cx="9521" cy="9521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35" tIns="34268" rIns="68535" bIns="34268" numCol="1" anchor="t" anchorCtr="0" compatLnSpc="1">
              <a:prstTxWarp prst="textNoShape">
                <a:avLst/>
              </a:prstTxWarp>
            </a:bodyPr>
            <a:lstStyle/>
            <a:p>
              <a:pPr defTabSz="685713">
                <a:defRPr/>
              </a:pPr>
              <a:endParaRPr lang="de-DE" sz="140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1" name="Freeform 680">
              <a:extLst>
                <a:ext uri="{FF2B5EF4-FFF2-40B4-BE49-F238E27FC236}">
                  <a16:creationId xmlns:a16="http://schemas.microsoft.com/office/drawing/2014/main" id="{DF7E4FF4-D6D3-674D-A240-12570D962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835748" y="2730711"/>
              <a:ext cx="116972" cy="117653"/>
            </a:xfrm>
            <a:custGeom>
              <a:avLst/>
              <a:gdLst>
                <a:gd name="T0" fmla="*/ 86 w 172"/>
                <a:gd name="T1" fmla="*/ 15 h 173"/>
                <a:gd name="T2" fmla="*/ 62 w 172"/>
                <a:gd name="T3" fmla="*/ 19 h 173"/>
                <a:gd name="T4" fmla="*/ 43 w 172"/>
                <a:gd name="T5" fmla="*/ 29 h 173"/>
                <a:gd name="T6" fmla="*/ 27 w 172"/>
                <a:gd name="T7" fmla="*/ 45 h 173"/>
                <a:gd name="T8" fmla="*/ 17 w 172"/>
                <a:gd name="T9" fmla="*/ 64 h 173"/>
                <a:gd name="T10" fmla="*/ 14 w 172"/>
                <a:gd name="T11" fmla="*/ 87 h 173"/>
                <a:gd name="T12" fmla="*/ 17 w 172"/>
                <a:gd name="T13" fmla="*/ 109 h 173"/>
                <a:gd name="T14" fmla="*/ 27 w 172"/>
                <a:gd name="T15" fmla="*/ 128 h 173"/>
                <a:gd name="T16" fmla="*/ 43 w 172"/>
                <a:gd name="T17" fmla="*/ 144 h 173"/>
                <a:gd name="T18" fmla="*/ 62 w 172"/>
                <a:gd name="T19" fmla="*/ 155 h 173"/>
                <a:gd name="T20" fmla="*/ 86 w 172"/>
                <a:gd name="T21" fmla="*/ 159 h 173"/>
                <a:gd name="T22" fmla="*/ 108 w 172"/>
                <a:gd name="T23" fmla="*/ 155 h 173"/>
                <a:gd name="T24" fmla="*/ 128 w 172"/>
                <a:gd name="T25" fmla="*/ 144 h 173"/>
                <a:gd name="T26" fmla="*/ 144 w 172"/>
                <a:gd name="T27" fmla="*/ 128 h 173"/>
                <a:gd name="T28" fmla="*/ 154 w 172"/>
                <a:gd name="T29" fmla="*/ 109 h 173"/>
                <a:gd name="T30" fmla="*/ 158 w 172"/>
                <a:gd name="T31" fmla="*/ 87 h 173"/>
                <a:gd name="T32" fmla="*/ 154 w 172"/>
                <a:gd name="T33" fmla="*/ 64 h 173"/>
                <a:gd name="T34" fmla="*/ 144 w 172"/>
                <a:gd name="T35" fmla="*/ 45 h 173"/>
                <a:gd name="T36" fmla="*/ 128 w 172"/>
                <a:gd name="T37" fmla="*/ 29 h 173"/>
                <a:gd name="T38" fmla="*/ 108 w 172"/>
                <a:gd name="T39" fmla="*/ 19 h 173"/>
                <a:gd name="T40" fmla="*/ 86 w 172"/>
                <a:gd name="T41" fmla="*/ 15 h 173"/>
                <a:gd name="T42" fmla="*/ 86 w 172"/>
                <a:gd name="T43" fmla="*/ 0 h 173"/>
                <a:gd name="T44" fmla="*/ 108 w 172"/>
                <a:gd name="T45" fmla="*/ 3 h 173"/>
                <a:gd name="T46" fmla="*/ 129 w 172"/>
                <a:gd name="T47" fmla="*/ 12 h 173"/>
                <a:gd name="T48" fmla="*/ 146 w 172"/>
                <a:gd name="T49" fmla="*/ 25 h 173"/>
                <a:gd name="T50" fmla="*/ 159 w 172"/>
                <a:gd name="T51" fmla="*/ 43 h 173"/>
                <a:gd name="T52" fmla="*/ 169 w 172"/>
                <a:gd name="T53" fmla="*/ 63 h 173"/>
                <a:gd name="T54" fmla="*/ 172 w 172"/>
                <a:gd name="T55" fmla="*/ 87 h 173"/>
                <a:gd name="T56" fmla="*/ 169 w 172"/>
                <a:gd name="T57" fmla="*/ 110 h 173"/>
                <a:gd name="T58" fmla="*/ 159 w 172"/>
                <a:gd name="T59" fmla="*/ 130 h 173"/>
                <a:gd name="T60" fmla="*/ 146 w 172"/>
                <a:gd name="T61" fmla="*/ 148 h 173"/>
                <a:gd name="T62" fmla="*/ 129 w 172"/>
                <a:gd name="T63" fmla="*/ 161 h 173"/>
                <a:gd name="T64" fmla="*/ 108 w 172"/>
                <a:gd name="T65" fmla="*/ 170 h 173"/>
                <a:gd name="T66" fmla="*/ 86 w 172"/>
                <a:gd name="T67" fmla="*/ 173 h 173"/>
                <a:gd name="T68" fmla="*/ 62 w 172"/>
                <a:gd name="T69" fmla="*/ 170 h 173"/>
                <a:gd name="T70" fmla="*/ 42 w 172"/>
                <a:gd name="T71" fmla="*/ 161 h 173"/>
                <a:gd name="T72" fmla="*/ 25 w 172"/>
                <a:gd name="T73" fmla="*/ 148 h 173"/>
                <a:gd name="T74" fmla="*/ 11 w 172"/>
                <a:gd name="T75" fmla="*/ 130 h 173"/>
                <a:gd name="T76" fmla="*/ 2 w 172"/>
                <a:gd name="T77" fmla="*/ 110 h 173"/>
                <a:gd name="T78" fmla="*/ 0 w 172"/>
                <a:gd name="T79" fmla="*/ 87 h 173"/>
                <a:gd name="T80" fmla="*/ 2 w 172"/>
                <a:gd name="T81" fmla="*/ 63 h 173"/>
                <a:gd name="T82" fmla="*/ 11 w 172"/>
                <a:gd name="T83" fmla="*/ 43 h 173"/>
                <a:gd name="T84" fmla="*/ 25 w 172"/>
                <a:gd name="T85" fmla="*/ 25 h 173"/>
                <a:gd name="T86" fmla="*/ 42 w 172"/>
                <a:gd name="T87" fmla="*/ 12 h 173"/>
                <a:gd name="T88" fmla="*/ 62 w 172"/>
                <a:gd name="T89" fmla="*/ 3 h 173"/>
                <a:gd name="T90" fmla="*/ 86 w 172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" h="173">
                  <a:moveTo>
                    <a:pt x="86" y="15"/>
                  </a:moveTo>
                  <a:lnTo>
                    <a:pt x="62" y="19"/>
                  </a:lnTo>
                  <a:lnTo>
                    <a:pt x="43" y="29"/>
                  </a:lnTo>
                  <a:lnTo>
                    <a:pt x="27" y="45"/>
                  </a:lnTo>
                  <a:lnTo>
                    <a:pt x="17" y="64"/>
                  </a:lnTo>
                  <a:lnTo>
                    <a:pt x="14" y="87"/>
                  </a:lnTo>
                  <a:lnTo>
                    <a:pt x="17" y="109"/>
                  </a:lnTo>
                  <a:lnTo>
                    <a:pt x="27" y="128"/>
                  </a:lnTo>
                  <a:lnTo>
                    <a:pt x="43" y="144"/>
                  </a:lnTo>
                  <a:lnTo>
                    <a:pt x="62" y="155"/>
                  </a:lnTo>
                  <a:lnTo>
                    <a:pt x="86" y="159"/>
                  </a:lnTo>
                  <a:lnTo>
                    <a:pt x="108" y="155"/>
                  </a:lnTo>
                  <a:lnTo>
                    <a:pt x="128" y="144"/>
                  </a:lnTo>
                  <a:lnTo>
                    <a:pt x="144" y="128"/>
                  </a:lnTo>
                  <a:lnTo>
                    <a:pt x="154" y="109"/>
                  </a:lnTo>
                  <a:lnTo>
                    <a:pt x="158" y="87"/>
                  </a:lnTo>
                  <a:lnTo>
                    <a:pt x="154" y="64"/>
                  </a:lnTo>
                  <a:lnTo>
                    <a:pt x="144" y="45"/>
                  </a:lnTo>
                  <a:lnTo>
                    <a:pt x="128" y="29"/>
                  </a:lnTo>
                  <a:lnTo>
                    <a:pt x="108" y="19"/>
                  </a:lnTo>
                  <a:lnTo>
                    <a:pt x="86" y="15"/>
                  </a:lnTo>
                  <a:close/>
                  <a:moveTo>
                    <a:pt x="86" y="0"/>
                  </a:moveTo>
                  <a:lnTo>
                    <a:pt x="108" y="3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3"/>
                  </a:lnTo>
                  <a:lnTo>
                    <a:pt x="169" y="63"/>
                  </a:lnTo>
                  <a:lnTo>
                    <a:pt x="172" y="87"/>
                  </a:lnTo>
                  <a:lnTo>
                    <a:pt x="169" y="110"/>
                  </a:lnTo>
                  <a:lnTo>
                    <a:pt x="159" y="130"/>
                  </a:lnTo>
                  <a:lnTo>
                    <a:pt x="146" y="148"/>
                  </a:lnTo>
                  <a:lnTo>
                    <a:pt x="129" y="161"/>
                  </a:lnTo>
                  <a:lnTo>
                    <a:pt x="108" y="170"/>
                  </a:lnTo>
                  <a:lnTo>
                    <a:pt x="86" y="173"/>
                  </a:lnTo>
                  <a:lnTo>
                    <a:pt x="62" y="170"/>
                  </a:lnTo>
                  <a:lnTo>
                    <a:pt x="42" y="161"/>
                  </a:lnTo>
                  <a:lnTo>
                    <a:pt x="25" y="148"/>
                  </a:lnTo>
                  <a:lnTo>
                    <a:pt x="11" y="130"/>
                  </a:lnTo>
                  <a:lnTo>
                    <a:pt x="2" y="110"/>
                  </a:lnTo>
                  <a:lnTo>
                    <a:pt x="0" y="87"/>
                  </a:lnTo>
                  <a:lnTo>
                    <a:pt x="2" y="63"/>
                  </a:lnTo>
                  <a:lnTo>
                    <a:pt x="11" y="43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35" tIns="34268" rIns="68535" bIns="34268" numCol="1" anchor="t" anchorCtr="0" compatLnSpc="1">
              <a:prstTxWarp prst="textNoShape">
                <a:avLst/>
              </a:prstTxWarp>
            </a:bodyPr>
            <a:lstStyle/>
            <a:p>
              <a:pPr defTabSz="685713">
                <a:defRPr/>
              </a:pPr>
              <a:endParaRPr lang="de-DE" sz="140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2" name="Freeform 681">
              <a:extLst>
                <a:ext uri="{FF2B5EF4-FFF2-40B4-BE49-F238E27FC236}">
                  <a16:creationId xmlns:a16="http://schemas.microsoft.com/office/drawing/2014/main" id="{6B1144E4-553E-4547-94D3-80C841A51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865671" y="2681746"/>
              <a:ext cx="117652" cy="117653"/>
            </a:xfrm>
            <a:custGeom>
              <a:avLst/>
              <a:gdLst>
                <a:gd name="T0" fmla="*/ 87 w 173"/>
                <a:gd name="T1" fmla="*/ 15 h 173"/>
                <a:gd name="T2" fmla="*/ 63 w 173"/>
                <a:gd name="T3" fmla="*/ 19 h 173"/>
                <a:gd name="T4" fmla="*/ 44 w 173"/>
                <a:gd name="T5" fmla="*/ 29 h 173"/>
                <a:gd name="T6" fmla="*/ 28 w 173"/>
                <a:gd name="T7" fmla="*/ 45 h 173"/>
                <a:gd name="T8" fmla="*/ 17 w 173"/>
                <a:gd name="T9" fmla="*/ 64 h 173"/>
                <a:gd name="T10" fmla="*/ 15 w 173"/>
                <a:gd name="T11" fmla="*/ 87 h 173"/>
                <a:gd name="T12" fmla="*/ 17 w 173"/>
                <a:gd name="T13" fmla="*/ 109 h 173"/>
                <a:gd name="T14" fmla="*/ 28 w 173"/>
                <a:gd name="T15" fmla="*/ 128 h 173"/>
                <a:gd name="T16" fmla="*/ 44 w 173"/>
                <a:gd name="T17" fmla="*/ 144 h 173"/>
                <a:gd name="T18" fmla="*/ 63 w 173"/>
                <a:gd name="T19" fmla="*/ 155 h 173"/>
                <a:gd name="T20" fmla="*/ 87 w 173"/>
                <a:gd name="T21" fmla="*/ 159 h 173"/>
                <a:gd name="T22" fmla="*/ 109 w 173"/>
                <a:gd name="T23" fmla="*/ 155 h 173"/>
                <a:gd name="T24" fmla="*/ 129 w 173"/>
                <a:gd name="T25" fmla="*/ 144 h 173"/>
                <a:gd name="T26" fmla="*/ 144 w 173"/>
                <a:gd name="T27" fmla="*/ 128 h 173"/>
                <a:gd name="T28" fmla="*/ 155 w 173"/>
                <a:gd name="T29" fmla="*/ 109 h 173"/>
                <a:gd name="T30" fmla="*/ 159 w 173"/>
                <a:gd name="T31" fmla="*/ 87 h 173"/>
                <a:gd name="T32" fmla="*/ 155 w 173"/>
                <a:gd name="T33" fmla="*/ 64 h 173"/>
                <a:gd name="T34" fmla="*/ 144 w 173"/>
                <a:gd name="T35" fmla="*/ 45 h 173"/>
                <a:gd name="T36" fmla="*/ 129 w 173"/>
                <a:gd name="T37" fmla="*/ 29 h 173"/>
                <a:gd name="T38" fmla="*/ 109 w 173"/>
                <a:gd name="T39" fmla="*/ 19 h 173"/>
                <a:gd name="T40" fmla="*/ 87 w 173"/>
                <a:gd name="T41" fmla="*/ 15 h 173"/>
                <a:gd name="T42" fmla="*/ 87 w 173"/>
                <a:gd name="T43" fmla="*/ 0 h 173"/>
                <a:gd name="T44" fmla="*/ 109 w 173"/>
                <a:gd name="T45" fmla="*/ 3 h 173"/>
                <a:gd name="T46" fmla="*/ 130 w 173"/>
                <a:gd name="T47" fmla="*/ 12 h 173"/>
                <a:gd name="T48" fmla="*/ 147 w 173"/>
                <a:gd name="T49" fmla="*/ 25 h 173"/>
                <a:gd name="T50" fmla="*/ 160 w 173"/>
                <a:gd name="T51" fmla="*/ 43 h 173"/>
                <a:gd name="T52" fmla="*/ 169 w 173"/>
                <a:gd name="T53" fmla="*/ 63 h 173"/>
                <a:gd name="T54" fmla="*/ 173 w 173"/>
                <a:gd name="T55" fmla="*/ 87 h 173"/>
                <a:gd name="T56" fmla="*/ 169 w 173"/>
                <a:gd name="T57" fmla="*/ 110 h 173"/>
                <a:gd name="T58" fmla="*/ 160 w 173"/>
                <a:gd name="T59" fmla="*/ 130 h 173"/>
                <a:gd name="T60" fmla="*/ 147 w 173"/>
                <a:gd name="T61" fmla="*/ 148 h 173"/>
                <a:gd name="T62" fmla="*/ 130 w 173"/>
                <a:gd name="T63" fmla="*/ 161 h 173"/>
                <a:gd name="T64" fmla="*/ 109 w 173"/>
                <a:gd name="T65" fmla="*/ 170 h 173"/>
                <a:gd name="T66" fmla="*/ 87 w 173"/>
                <a:gd name="T67" fmla="*/ 173 h 173"/>
                <a:gd name="T68" fmla="*/ 63 w 173"/>
                <a:gd name="T69" fmla="*/ 170 h 173"/>
                <a:gd name="T70" fmla="*/ 42 w 173"/>
                <a:gd name="T71" fmla="*/ 161 h 173"/>
                <a:gd name="T72" fmla="*/ 25 w 173"/>
                <a:gd name="T73" fmla="*/ 148 h 173"/>
                <a:gd name="T74" fmla="*/ 12 w 173"/>
                <a:gd name="T75" fmla="*/ 130 h 173"/>
                <a:gd name="T76" fmla="*/ 3 w 173"/>
                <a:gd name="T77" fmla="*/ 110 h 173"/>
                <a:gd name="T78" fmla="*/ 0 w 173"/>
                <a:gd name="T79" fmla="*/ 87 h 173"/>
                <a:gd name="T80" fmla="*/ 3 w 173"/>
                <a:gd name="T81" fmla="*/ 63 h 173"/>
                <a:gd name="T82" fmla="*/ 12 w 173"/>
                <a:gd name="T83" fmla="*/ 43 h 173"/>
                <a:gd name="T84" fmla="*/ 25 w 173"/>
                <a:gd name="T85" fmla="*/ 25 h 173"/>
                <a:gd name="T86" fmla="*/ 42 w 173"/>
                <a:gd name="T87" fmla="*/ 12 h 173"/>
                <a:gd name="T88" fmla="*/ 63 w 173"/>
                <a:gd name="T89" fmla="*/ 3 h 173"/>
                <a:gd name="T90" fmla="*/ 87 w 173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3" h="173">
                  <a:moveTo>
                    <a:pt x="87" y="15"/>
                  </a:moveTo>
                  <a:lnTo>
                    <a:pt x="63" y="19"/>
                  </a:lnTo>
                  <a:lnTo>
                    <a:pt x="44" y="29"/>
                  </a:lnTo>
                  <a:lnTo>
                    <a:pt x="28" y="45"/>
                  </a:lnTo>
                  <a:lnTo>
                    <a:pt x="17" y="64"/>
                  </a:lnTo>
                  <a:lnTo>
                    <a:pt x="15" y="87"/>
                  </a:lnTo>
                  <a:lnTo>
                    <a:pt x="17" y="109"/>
                  </a:lnTo>
                  <a:lnTo>
                    <a:pt x="28" y="128"/>
                  </a:lnTo>
                  <a:lnTo>
                    <a:pt x="44" y="144"/>
                  </a:lnTo>
                  <a:lnTo>
                    <a:pt x="63" y="155"/>
                  </a:lnTo>
                  <a:lnTo>
                    <a:pt x="87" y="159"/>
                  </a:lnTo>
                  <a:lnTo>
                    <a:pt x="109" y="155"/>
                  </a:lnTo>
                  <a:lnTo>
                    <a:pt x="129" y="144"/>
                  </a:lnTo>
                  <a:lnTo>
                    <a:pt x="144" y="128"/>
                  </a:lnTo>
                  <a:lnTo>
                    <a:pt x="155" y="109"/>
                  </a:lnTo>
                  <a:lnTo>
                    <a:pt x="159" y="87"/>
                  </a:lnTo>
                  <a:lnTo>
                    <a:pt x="155" y="64"/>
                  </a:lnTo>
                  <a:lnTo>
                    <a:pt x="144" y="45"/>
                  </a:lnTo>
                  <a:lnTo>
                    <a:pt x="129" y="29"/>
                  </a:lnTo>
                  <a:lnTo>
                    <a:pt x="109" y="19"/>
                  </a:lnTo>
                  <a:lnTo>
                    <a:pt x="87" y="15"/>
                  </a:lnTo>
                  <a:close/>
                  <a:moveTo>
                    <a:pt x="87" y="0"/>
                  </a:moveTo>
                  <a:lnTo>
                    <a:pt x="109" y="3"/>
                  </a:lnTo>
                  <a:lnTo>
                    <a:pt x="130" y="12"/>
                  </a:lnTo>
                  <a:lnTo>
                    <a:pt x="147" y="25"/>
                  </a:lnTo>
                  <a:lnTo>
                    <a:pt x="160" y="43"/>
                  </a:lnTo>
                  <a:lnTo>
                    <a:pt x="169" y="63"/>
                  </a:lnTo>
                  <a:lnTo>
                    <a:pt x="173" y="87"/>
                  </a:lnTo>
                  <a:lnTo>
                    <a:pt x="169" y="110"/>
                  </a:lnTo>
                  <a:lnTo>
                    <a:pt x="160" y="130"/>
                  </a:lnTo>
                  <a:lnTo>
                    <a:pt x="147" y="148"/>
                  </a:lnTo>
                  <a:lnTo>
                    <a:pt x="130" y="161"/>
                  </a:lnTo>
                  <a:lnTo>
                    <a:pt x="109" y="170"/>
                  </a:lnTo>
                  <a:lnTo>
                    <a:pt x="87" y="173"/>
                  </a:lnTo>
                  <a:lnTo>
                    <a:pt x="63" y="170"/>
                  </a:lnTo>
                  <a:lnTo>
                    <a:pt x="42" y="161"/>
                  </a:lnTo>
                  <a:lnTo>
                    <a:pt x="25" y="148"/>
                  </a:lnTo>
                  <a:lnTo>
                    <a:pt x="12" y="130"/>
                  </a:lnTo>
                  <a:lnTo>
                    <a:pt x="3" y="110"/>
                  </a:lnTo>
                  <a:lnTo>
                    <a:pt x="0" y="87"/>
                  </a:lnTo>
                  <a:lnTo>
                    <a:pt x="3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35" tIns="34268" rIns="68535" bIns="34268" numCol="1" anchor="t" anchorCtr="0" compatLnSpc="1">
              <a:prstTxWarp prst="textNoShape">
                <a:avLst/>
              </a:prstTxWarp>
            </a:bodyPr>
            <a:lstStyle/>
            <a:p>
              <a:pPr defTabSz="685713">
                <a:defRPr/>
              </a:pPr>
              <a:endParaRPr lang="de-DE" sz="1400" ker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3" name="Freeform 683">
              <a:extLst>
                <a:ext uri="{FF2B5EF4-FFF2-40B4-BE49-F238E27FC236}">
                  <a16:creationId xmlns:a16="http://schemas.microsoft.com/office/drawing/2014/main" id="{8AAE99BC-BE44-7C4D-A35C-045440B82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894914" y="2730711"/>
              <a:ext cx="117652" cy="117653"/>
            </a:xfrm>
            <a:custGeom>
              <a:avLst/>
              <a:gdLst>
                <a:gd name="T0" fmla="*/ 87 w 173"/>
                <a:gd name="T1" fmla="*/ 15 h 173"/>
                <a:gd name="T2" fmla="*/ 63 w 173"/>
                <a:gd name="T3" fmla="*/ 19 h 173"/>
                <a:gd name="T4" fmla="*/ 43 w 173"/>
                <a:gd name="T5" fmla="*/ 29 h 173"/>
                <a:gd name="T6" fmla="*/ 28 w 173"/>
                <a:gd name="T7" fmla="*/ 45 h 173"/>
                <a:gd name="T8" fmla="*/ 17 w 173"/>
                <a:gd name="T9" fmla="*/ 64 h 173"/>
                <a:gd name="T10" fmla="*/ 15 w 173"/>
                <a:gd name="T11" fmla="*/ 87 h 173"/>
                <a:gd name="T12" fmla="*/ 17 w 173"/>
                <a:gd name="T13" fmla="*/ 109 h 173"/>
                <a:gd name="T14" fmla="*/ 28 w 173"/>
                <a:gd name="T15" fmla="*/ 128 h 173"/>
                <a:gd name="T16" fmla="*/ 43 w 173"/>
                <a:gd name="T17" fmla="*/ 144 h 173"/>
                <a:gd name="T18" fmla="*/ 63 w 173"/>
                <a:gd name="T19" fmla="*/ 155 h 173"/>
                <a:gd name="T20" fmla="*/ 87 w 173"/>
                <a:gd name="T21" fmla="*/ 159 h 173"/>
                <a:gd name="T22" fmla="*/ 109 w 173"/>
                <a:gd name="T23" fmla="*/ 155 h 173"/>
                <a:gd name="T24" fmla="*/ 129 w 173"/>
                <a:gd name="T25" fmla="*/ 144 h 173"/>
                <a:gd name="T26" fmla="*/ 144 w 173"/>
                <a:gd name="T27" fmla="*/ 128 h 173"/>
                <a:gd name="T28" fmla="*/ 155 w 173"/>
                <a:gd name="T29" fmla="*/ 109 h 173"/>
                <a:gd name="T30" fmla="*/ 159 w 173"/>
                <a:gd name="T31" fmla="*/ 87 h 173"/>
                <a:gd name="T32" fmla="*/ 155 w 173"/>
                <a:gd name="T33" fmla="*/ 64 h 173"/>
                <a:gd name="T34" fmla="*/ 144 w 173"/>
                <a:gd name="T35" fmla="*/ 45 h 173"/>
                <a:gd name="T36" fmla="*/ 129 w 173"/>
                <a:gd name="T37" fmla="*/ 29 h 173"/>
                <a:gd name="T38" fmla="*/ 109 w 173"/>
                <a:gd name="T39" fmla="*/ 19 h 173"/>
                <a:gd name="T40" fmla="*/ 87 w 173"/>
                <a:gd name="T41" fmla="*/ 15 h 173"/>
                <a:gd name="T42" fmla="*/ 87 w 173"/>
                <a:gd name="T43" fmla="*/ 0 h 173"/>
                <a:gd name="T44" fmla="*/ 109 w 173"/>
                <a:gd name="T45" fmla="*/ 3 h 173"/>
                <a:gd name="T46" fmla="*/ 130 w 173"/>
                <a:gd name="T47" fmla="*/ 12 h 173"/>
                <a:gd name="T48" fmla="*/ 147 w 173"/>
                <a:gd name="T49" fmla="*/ 25 h 173"/>
                <a:gd name="T50" fmla="*/ 160 w 173"/>
                <a:gd name="T51" fmla="*/ 43 h 173"/>
                <a:gd name="T52" fmla="*/ 169 w 173"/>
                <a:gd name="T53" fmla="*/ 63 h 173"/>
                <a:gd name="T54" fmla="*/ 173 w 173"/>
                <a:gd name="T55" fmla="*/ 87 h 173"/>
                <a:gd name="T56" fmla="*/ 169 w 173"/>
                <a:gd name="T57" fmla="*/ 110 h 173"/>
                <a:gd name="T58" fmla="*/ 160 w 173"/>
                <a:gd name="T59" fmla="*/ 130 h 173"/>
                <a:gd name="T60" fmla="*/ 147 w 173"/>
                <a:gd name="T61" fmla="*/ 148 h 173"/>
                <a:gd name="T62" fmla="*/ 130 w 173"/>
                <a:gd name="T63" fmla="*/ 161 h 173"/>
                <a:gd name="T64" fmla="*/ 109 w 173"/>
                <a:gd name="T65" fmla="*/ 170 h 173"/>
                <a:gd name="T66" fmla="*/ 87 w 173"/>
                <a:gd name="T67" fmla="*/ 173 h 173"/>
                <a:gd name="T68" fmla="*/ 63 w 173"/>
                <a:gd name="T69" fmla="*/ 170 h 173"/>
                <a:gd name="T70" fmla="*/ 42 w 173"/>
                <a:gd name="T71" fmla="*/ 161 h 173"/>
                <a:gd name="T72" fmla="*/ 25 w 173"/>
                <a:gd name="T73" fmla="*/ 148 h 173"/>
                <a:gd name="T74" fmla="*/ 12 w 173"/>
                <a:gd name="T75" fmla="*/ 130 h 173"/>
                <a:gd name="T76" fmla="*/ 3 w 173"/>
                <a:gd name="T77" fmla="*/ 110 h 173"/>
                <a:gd name="T78" fmla="*/ 0 w 173"/>
                <a:gd name="T79" fmla="*/ 87 h 173"/>
                <a:gd name="T80" fmla="*/ 3 w 173"/>
                <a:gd name="T81" fmla="*/ 63 h 173"/>
                <a:gd name="T82" fmla="*/ 12 w 173"/>
                <a:gd name="T83" fmla="*/ 43 h 173"/>
                <a:gd name="T84" fmla="*/ 25 w 173"/>
                <a:gd name="T85" fmla="*/ 25 h 173"/>
                <a:gd name="T86" fmla="*/ 42 w 173"/>
                <a:gd name="T87" fmla="*/ 12 h 173"/>
                <a:gd name="T88" fmla="*/ 63 w 173"/>
                <a:gd name="T89" fmla="*/ 3 h 173"/>
                <a:gd name="T90" fmla="*/ 87 w 173"/>
                <a:gd name="T9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3" h="173">
                  <a:moveTo>
                    <a:pt x="87" y="15"/>
                  </a:moveTo>
                  <a:lnTo>
                    <a:pt x="63" y="19"/>
                  </a:lnTo>
                  <a:lnTo>
                    <a:pt x="43" y="29"/>
                  </a:lnTo>
                  <a:lnTo>
                    <a:pt x="28" y="45"/>
                  </a:lnTo>
                  <a:lnTo>
                    <a:pt x="17" y="64"/>
                  </a:lnTo>
                  <a:lnTo>
                    <a:pt x="15" y="87"/>
                  </a:lnTo>
                  <a:lnTo>
                    <a:pt x="17" y="109"/>
                  </a:lnTo>
                  <a:lnTo>
                    <a:pt x="28" y="128"/>
                  </a:lnTo>
                  <a:lnTo>
                    <a:pt x="43" y="144"/>
                  </a:lnTo>
                  <a:lnTo>
                    <a:pt x="63" y="155"/>
                  </a:lnTo>
                  <a:lnTo>
                    <a:pt x="87" y="159"/>
                  </a:lnTo>
                  <a:lnTo>
                    <a:pt x="109" y="155"/>
                  </a:lnTo>
                  <a:lnTo>
                    <a:pt x="129" y="144"/>
                  </a:lnTo>
                  <a:lnTo>
                    <a:pt x="144" y="128"/>
                  </a:lnTo>
                  <a:lnTo>
                    <a:pt x="155" y="109"/>
                  </a:lnTo>
                  <a:lnTo>
                    <a:pt x="159" y="87"/>
                  </a:lnTo>
                  <a:lnTo>
                    <a:pt x="155" y="64"/>
                  </a:lnTo>
                  <a:lnTo>
                    <a:pt x="144" y="45"/>
                  </a:lnTo>
                  <a:lnTo>
                    <a:pt x="129" y="29"/>
                  </a:lnTo>
                  <a:lnTo>
                    <a:pt x="109" y="19"/>
                  </a:lnTo>
                  <a:lnTo>
                    <a:pt x="87" y="15"/>
                  </a:lnTo>
                  <a:close/>
                  <a:moveTo>
                    <a:pt x="87" y="0"/>
                  </a:moveTo>
                  <a:lnTo>
                    <a:pt x="109" y="3"/>
                  </a:lnTo>
                  <a:lnTo>
                    <a:pt x="130" y="12"/>
                  </a:lnTo>
                  <a:lnTo>
                    <a:pt x="147" y="25"/>
                  </a:lnTo>
                  <a:lnTo>
                    <a:pt x="160" y="43"/>
                  </a:lnTo>
                  <a:lnTo>
                    <a:pt x="169" y="63"/>
                  </a:lnTo>
                  <a:lnTo>
                    <a:pt x="173" y="87"/>
                  </a:lnTo>
                  <a:lnTo>
                    <a:pt x="169" y="110"/>
                  </a:lnTo>
                  <a:lnTo>
                    <a:pt x="160" y="130"/>
                  </a:lnTo>
                  <a:lnTo>
                    <a:pt x="147" y="148"/>
                  </a:lnTo>
                  <a:lnTo>
                    <a:pt x="130" y="161"/>
                  </a:lnTo>
                  <a:lnTo>
                    <a:pt x="109" y="170"/>
                  </a:lnTo>
                  <a:lnTo>
                    <a:pt x="87" y="173"/>
                  </a:lnTo>
                  <a:lnTo>
                    <a:pt x="63" y="170"/>
                  </a:lnTo>
                  <a:lnTo>
                    <a:pt x="42" y="161"/>
                  </a:lnTo>
                  <a:lnTo>
                    <a:pt x="25" y="148"/>
                  </a:lnTo>
                  <a:lnTo>
                    <a:pt x="12" y="130"/>
                  </a:lnTo>
                  <a:lnTo>
                    <a:pt x="3" y="110"/>
                  </a:lnTo>
                  <a:lnTo>
                    <a:pt x="0" y="87"/>
                  </a:lnTo>
                  <a:lnTo>
                    <a:pt x="3" y="63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35" tIns="34268" rIns="68535" bIns="34268" numCol="1" anchor="t" anchorCtr="0" compatLnSpc="1">
              <a:prstTxWarp prst="textNoShape">
                <a:avLst/>
              </a:prstTxWarp>
            </a:bodyPr>
            <a:lstStyle/>
            <a:p>
              <a:pPr defTabSz="685713">
                <a:defRPr/>
              </a:pPr>
              <a:endParaRPr lang="de-DE" sz="1400" kern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D3C956-47C8-A34C-894C-96B661DB9EDD}"/>
              </a:ext>
            </a:extLst>
          </p:cNvPr>
          <p:cNvGrpSpPr/>
          <p:nvPr/>
        </p:nvGrpSpPr>
        <p:grpSpPr>
          <a:xfrm>
            <a:off x="1574961" y="1814974"/>
            <a:ext cx="503273" cy="503273"/>
            <a:chOff x="4343627" y="1233516"/>
            <a:chExt cx="503273" cy="50327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1D3B8B-4F02-354E-8080-4688DD954866}"/>
                </a:ext>
              </a:extLst>
            </p:cNvPr>
            <p:cNvSpPr/>
            <p:nvPr/>
          </p:nvSpPr>
          <p:spPr>
            <a:xfrm>
              <a:off x="4343627" y="1233516"/>
              <a:ext cx="503273" cy="503273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400">
                <a:solidFill>
                  <a:srgbClr val="FFFFFF"/>
                </a:solidFill>
                <a:latin typeface="+mj-lt"/>
              </a:endParaRPr>
            </a:p>
          </p:txBody>
        </p:sp>
        <p:grpSp>
          <p:nvGrpSpPr>
            <p:cNvPr id="53" name="Group 155">
              <a:extLst>
                <a:ext uri="{FF2B5EF4-FFF2-40B4-BE49-F238E27FC236}">
                  <a16:creationId xmlns:a16="http://schemas.microsoft.com/office/drawing/2014/main" id="{E2F651E9-92DE-AA4A-A1F7-D4AE9FC059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46054" y="1336291"/>
              <a:ext cx="298419" cy="297723"/>
              <a:chOff x="5507" y="2997"/>
              <a:chExt cx="428" cy="427"/>
            </a:xfrm>
            <a:solidFill>
              <a:schemeClr val="bg1"/>
            </a:solidFill>
          </p:grpSpPr>
          <p:sp>
            <p:nvSpPr>
              <p:cNvPr id="54" name="Freeform 156">
                <a:extLst>
                  <a:ext uri="{FF2B5EF4-FFF2-40B4-BE49-F238E27FC236}">
                    <a16:creationId xmlns:a16="http://schemas.microsoft.com/office/drawing/2014/main" id="{BFF4F51C-F076-554D-B340-A7C588ACDA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3" y="3104"/>
                <a:ext cx="214" cy="213"/>
              </a:xfrm>
              <a:custGeom>
                <a:avLst/>
                <a:gdLst>
                  <a:gd name="T0" fmla="*/ 138 w 144"/>
                  <a:gd name="T1" fmla="*/ 144 h 144"/>
                  <a:gd name="T2" fmla="*/ 6 w 144"/>
                  <a:gd name="T3" fmla="*/ 144 h 144"/>
                  <a:gd name="T4" fmla="*/ 0 w 144"/>
                  <a:gd name="T5" fmla="*/ 138 h 144"/>
                  <a:gd name="T6" fmla="*/ 0 w 144"/>
                  <a:gd name="T7" fmla="*/ 6 h 144"/>
                  <a:gd name="T8" fmla="*/ 6 w 144"/>
                  <a:gd name="T9" fmla="*/ 0 h 144"/>
                  <a:gd name="T10" fmla="*/ 138 w 144"/>
                  <a:gd name="T11" fmla="*/ 0 h 144"/>
                  <a:gd name="T12" fmla="*/ 144 w 144"/>
                  <a:gd name="T13" fmla="*/ 6 h 144"/>
                  <a:gd name="T14" fmla="*/ 144 w 144"/>
                  <a:gd name="T15" fmla="*/ 138 h 144"/>
                  <a:gd name="T16" fmla="*/ 138 w 144"/>
                  <a:gd name="T17" fmla="*/ 144 h 144"/>
                  <a:gd name="T18" fmla="*/ 12 w 144"/>
                  <a:gd name="T19" fmla="*/ 132 h 144"/>
                  <a:gd name="T20" fmla="*/ 132 w 144"/>
                  <a:gd name="T21" fmla="*/ 132 h 144"/>
                  <a:gd name="T22" fmla="*/ 132 w 144"/>
                  <a:gd name="T23" fmla="*/ 12 h 144"/>
                  <a:gd name="T24" fmla="*/ 12 w 144"/>
                  <a:gd name="T25" fmla="*/ 12 h 144"/>
                  <a:gd name="T26" fmla="*/ 12 w 144"/>
                  <a:gd name="T27" fmla="*/ 13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" h="144">
                    <a:moveTo>
                      <a:pt x="138" y="144"/>
                    </a:moveTo>
                    <a:cubicBezTo>
                      <a:pt x="6" y="144"/>
                      <a:pt x="6" y="144"/>
                      <a:pt x="6" y="144"/>
                    </a:cubicBezTo>
                    <a:cubicBezTo>
                      <a:pt x="3" y="144"/>
                      <a:pt x="0" y="142"/>
                      <a:pt x="0" y="13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2" y="0"/>
                      <a:pt x="144" y="3"/>
                      <a:pt x="144" y="6"/>
                    </a:cubicBezTo>
                    <a:cubicBezTo>
                      <a:pt x="144" y="138"/>
                      <a:pt x="144" y="138"/>
                      <a:pt x="144" y="138"/>
                    </a:cubicBezTo>
                    <a:cubicBezTo>
                      <a:pt x="144" y="142"/>
                      <a:pt x="142" y="144"/>
                      <a:pt x="138" y="144"/>
                    </a:cubicBezTo>
                    <a:close/>
                    <a:moveTo>
                      <a:pt x="12" y="132"/>
                    </a:move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" name="Freeform 157">
                <a:extLst>
                  <a:ext uri="{FF2B5EF4-FFF2-40B4-BE49-F238E27FC236}">
                    <a16:creationId xmlns:a16="http://schemas.microsoft.com/office/drawing/2014/main" id="{715488CD-2FBF-EA4B-9D71-C8993B5F1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4" y="2997"/>
                <a:ext cx="91" cy="89"/>
              </a:xfrm>
              <a:custGeom>
                <a:avLst/>
                <a:gdLst>
                  <a:gd name="T0" fmla="*/ 6 w 61"/>
                  <a:gd name="T1" fmla="*/ 60 h 60"/>
                  <a:gd name="T2" fmla="*/ 2 w 61"/>
                  <a:gd name="T3" fmla="*/ 59 h 60"/>
                  <a:gd name="T4" fmla="*/ 2 w 61"/>
                  <a:gd name="T5" fmla="*/ 50 h 60"/>
                  <a:gd name="T6" fmla="*/ 50 w 61"/>
                  <a:gd name="T7" fmla="*/ 2 h 60"/>
                  <a:gd name="T8" fmla="*/ 58 w 61"/>
                  <a:gd name="T9" fmla="*/ 2 h 60"/>
                  <a:gd name="T10" fmla="*/ 58 w 61"/>
                  <a:gd name="T11" fmla="*/ 11 h 60"/>
                  <a:gd name="T12" fmla="*/ 10 w 61"/>
                  <a:gd name="T13" fmla="*/ 59 h 60"/>
                  <a:gd name="T14" fmla="*/ 6 w 61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0">
                    <a:moveTo>
                      <a:pt x="6" y="60"/>
                    </a:moveTo>
                    <a:cubicBezTo>
                      <a:pt x="5" y="60"/>
                      <a:pt x="3" y="60"/>
                      <a:pt x="2" y="59"/>
                    </a:cubicBezTo>
                    <a:cubicBezTo>
                      <a:pt x="0" y="56"/>
                      <a:pt x="0" y="53"/>
                      <a:pt x="2" y="5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61" y="5"/>
                      <a:pt x="61" y="8"/>
                      <a:pt x="58" y="11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9" y="60"/>
                      <a:pt x="8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6" name="Freeform 158">
                <a:extLst>
                  <a:ext uri="{FF2B5EF4-FFF2-40B4-BE49-F238E27FC236}">
                    <a16:creationId xmlns:a16="http://schemas.microsoft.com/office/drawing/2014/main" id="{64A9E536-8722-F34D-9D04-8F7A0D3DE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" y="3335"/>
                <a:ext cx="90" cy="89"/>
              </a:xfrm>
              <a:custGeom>
                <a:avLst/>
                <a:gdLst>
                  <a:gd name="T0" fmla="*/ 6 w 61"/>
                  <a:gd name="T1" fmla="*/ 60 h 60"/>
                  <a:gd name="T2" fmla="*/ 2 w 61"/>
                  <a:gd name="T3" fmla="*/ 59 h 60"/>
                  <a:gd name="T4" fmla="*/ 2 w 61"/>
                  <a:gd name="T5" fmla="*/ 50 h 60"/>
                  <a:gd name="T6" fmla="*/ 50 w 61"/>
                  <a:gd name="T7" fmla="*/ 2 h 60"/>
                  <a:gd name="T8" fmla="*/ 58 w 61"/>
                  <a:gd name="T9" fmla="*/ 2 h 60"/>
                  <a:gd name="T10" fmla="*/ 58 w 61"/>
                  <a:gd name="T11" fmla="*/ 11 h 60"/>
                  <a:gd name="T12" fmla="*/ 10 w 61"/>
                  <a:gd name="T13" fmla="*/ 59 h 60"/>
                  <a:gd name="T14" fmla="*/ 6 w 61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0">
                    <a:moveTo>
                      <a:pt x="6" y="60"/>
                    </a:moveTo>
                    <a:cubicBezTo>
                      <a:pt x="5" y="60"/>
                      <a:pt x="3" y="60"/>
                      <a:pt x="2" y="59"/>
                    </a:cubicBezTo>
                    <a:cubicBezTo>
                      <a:pt x="0" y="56"/>
                      <a:pt x="0" y="53"/>
                      <a:pt x="2" y="5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61" y="5"/>
                      <a:pt x="61" y="8"/>
                      <a:pt x="58" y="11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9" y="60"/>
                      <a:pt x="8" y="60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7" name="Freeform 159">
                <a:extLst>
                  <a:ext uri="{FF2B5EF4-FFF2-40B4-BE49-F238E27FC236}">
                    <a16:creationId xmlns:a16="http://schemas.microsoft.com/office/drawing/2014/main" id="{F024AB1E-D3D9-B845-BA13-720CCE64C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" y="3317"/>
                <a:ext cx="106" cy="107"/>
              </a:xfrm>
              <a:custGeom>
                <a:avLst/>
                <a:gdLst>
                  <a:gd name="T0" fmla="*/ 66 w 72"/>
                  <a:gd name="T1" fmla="*/ 72 h 72"/>
                  <a:gd name="T2" fmla="*/ 6 w 72"/>
                  <a:gd name="T3" fmla="*/ 72 h 72"/>
                  <a:gd name="T4" fmla="*/ 0 w 72"/>
                  <a:gd name="T5" fmla="*/ 66 h 72"/>
                  <a:gd name="T6" fmla="*/ 0 w 72"/>
                  <a:gd name="T7" fmla="*/ 6 h 72"/>
                  <a:gd name="T8" fmla="*/ 6 w 72"/>
                  <a:gd name="T9" fmla="*/ 0 h 72"/>
                  <a:gd name="T10" fmla="*/ 12 w 72"/>
                  <a:gd name="T11" fmla="*/ 6 h 72"/>
                  <a:gd name="T12" fmla="*/ 12 w 72"/>
                  <a:gd name="T13" fmla="*/ 60 h 72"/>
                  <a:gd name="T14" fmla="*/ 66 w 72"/>
                  <a:gd name="T15" fmla="*/ 60 h 72"/>
                  <a:gd name="T16" fmla="*/ 72 w 72"/>
                  <a:gd name="T17" fmla="*/ 66 h 72"/>
                  <a:gd name="T18" fmla="*/ 66 w 72"/>
                  <a:gd name="T1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66" y="72"/>
                    </a:moveTo>
                    <a:cubicBezTo>
                      <a:pt x="6" y="72"/>
                      <a:pt x="6" y="72"/>
                      <a:pt x="6" y="72"/>
                    </a:cubicBezTo>
                    <a:cubicBezTo>
                      <a:pt x="3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70" y="60"/>
                      <a:pt x="72" y="63"/>
                      <a:pt x="72" y="66"/>
                    </a:cubicBezTo>
                    <a:cubicBezTo>
                      <a:pt x="72" y="70"/>
                      <a:pt x="70" y="72"/>
                      <a:pt x="6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8" name="Freeform 160">
                <a:extLst>
                  <a:ext uri="{FF2B5EF4-FFF2-40B4-BE49-F238E27FC236}">
                    <a16:creationId xmlns:a16="http://schemas.microsoft.com/office/drawing/2014/main" id="{A2497B34-BAC1-9448-BE00-8B648E495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" y="2997"/>
                <a:ext cx="106" cy="107"/>
              </a:xfrm>
              <a:custGeom>
                <a:avLst/>
                <a:gdLst>
                  <a:gd name="T0" fmla="*/ 66 w 72"/>
                  <a:gd name="T1" fmla="*/ 72 h 72"/>
                  <a:gd name="T2" fmla="*/ 60 w 72"/>
                  <a:gd name="T3" fmla="*/ 66 h 72"/>
                  <a:gd name="T4" fmla="*/ 60 w 72"/>
                  <a:gd name="T5" fmla="*/ 12 h 72"/>
                  <a:gd name="T6" fmla="*/ 6 w 72"/>
                  <a:gd name="T7" fmla="*/ 12 h 72"/>
                  <a:gd name="T8" fmla="*/ 0 w 72"/>
                  <a:gd name="T9" fmla="*/ 6 h 72"/>
                  <a:gd name="T10" fmla="*/ 6 w 72"/>
                  <a:gd name="T11" fmla="*/ 0 h 72"/>
                  <a:gd name="T12" fmla="*/ 66 w 72"/>
                  <a:gd name="T13" fmla="*/ 0 h 72"/>
                  <a:gd name="T14" fmla="*/ 72 w 72"/>
                  <a:gd name="T15" fmla="*/ 6 h 72"/>
                  <a:gd name="T16" fmla="*/ 72 w 72"/>
                  <a:gd name="T17" fmla="*/ 66 h 72"/>
                  <a:gd name="T18" fmla="*/ 66 w 72"/>
                  <a:gd name="T1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66" y="72"/>
                    </a:moveTo>
                    <a:cubicBezTo>
                      <a:pt x="63" y="72"/>
                      <a:pt x="60" y="70"/>
                      <a:pt x="60" y="66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2" y="3"/>
                      <a:pt x="72" y="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70"/>
                      <a:pt x="70" y="72"/>
                      <a:pt x="6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9" name="Freeform 161">
                <a:extLst>
                  <a:ext uri="{FF2B5EF4-FFF2-40B4-BE49-F238E27FC236}">
                    <a16:creationId xmlns:a16="http://schemas.microsoft.com/office/drawing/2014/main" id="{945AC4FA-837C-DD44-8935-20A5CE6AE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4" y="3335"/>
                <a:ext cx="91" cy="89"/>
              </a:xfrm>
              <a:custGeom>
                <a:avLst/>
                <a:gdLst>
                  <a:gd name="T0" fmla="*/ 54 w 61"/>
                  <a:gd name="T1" fmla="*/ 60 h 60"/>
                  <a:gd name="T2" fmla="*/ 50 w 61"/>
                  <a:gd name="T3" fmla="*/ 59 h 60"/>
                  <a:gd name="T4" fmla="*/ 2 w 61"/>
                  <a:gd name="T5" fmla="*/ 11 h 60"/>
                  <a:gd name="T6" fmla="*/ 2 w 61"/>
                  <a:gd name="T7" fmla="*/ 2 h 60"/>
                  <a:gd name="T8" fmla="*/ 10 w 61"/>
                  <a:gd name="T9" fmla="*/ 2 h 60"/>
                  <a:gd name="T10" fmla="*/ 58 w 61"/>
                  <a:gd name="T11" fmla="*/ 50 h 60"/>
                  <a:gd name="T12" fmla="*/ 58 w 61"/>
                  <a:gd name="T13" fmla="*/ 59 h 60"/>
                  <a:gd name="T14" fmla="*/ 54 w 61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0">
                    <a:moveTo>
                      <a:pt x="54" y="60"/>
                    </a:moveTo>
                    <a:cubicBezTo>
                      <a:pt x="53" y="60"/>
                      <a:pt x="51" y="60"/>
                      <a:pt x="50" y="5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3"/>
                      <a:pt x="61" y="56"/>
                      <a:pt x="58" y="59"/>
                    </a:cubicBezTo>
                    <a:cubicBezTo>
                      <a:pt x="57" y="60"/>
                      <a:pt x="56" y="60"/>
                      <a:pt x="5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0" name="Freeform 162">
                <a:extLst>
                  <a:ext uri="{FF2B5EF4-FFF2-40B4-BE49-F238E27FC236}">
                    <a16:creationId xmlns:a16="http://schemas.microsoft.com/office/drawing/2014/main" id="{185FCE50-AB27-3841-97FD-1F56A526C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" y="2997"/>
                <a:ext cx="90" cy="89"/>
              </a:xfrm>
              <a:custGeom>
                <a:avLst/>
                <a:gdLst>
                  <a:gd name="T0" fmla="*/ 54 w 61"/>
                  <a:gd name="T1" fmla="*/ 60 h 60"/>
                  <a:gd name="T2" fmla="*/ 50 w 61"/>
                  <a:gd name="T3" fmla="*/ 59 h 60"/>
                  <a:gd name="T4" fmla="*/ 2 w 61"/>
                  <a:gd name="T5" fmla="*/ 11 h 60"/>
                  <a:gd name="T6" fmla="*/ 2 w 61"/>
                  <a:gd name="T7" fmla="*/ 2 h 60"/>
                  <a:gd name="T8" fmla="*/ 10 w 61"/>
                  <a:gd name="T9" fmla="*/ 2 h 60"/>
                  <a:gd name="T10" fmla="*/ 58 w 61"/>
                  <a:gd name="T11" fmla="*/ 50 h 60"/>
                  <a:gd name="T12" fmla="*/ 58 w 61"/>
                  <a:gd name="T13" fmla="*/ 59 h 60"/>
                  <a:gd name="T14" fmla="*/ 54 w 61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0">
                    <a:moveTo>
                      <a:pt x="54" y="60"/>
                    </a:moveTo>
                    <a:cubicBezTo>
                      <a:pt x="53" y="60"/>
                      <a:pt x="51" y="60"/>
                      <a:pt x="50" y="5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3"/>
                      <a:pt x="61" y="56"/>
                      <a:pt x="58" y="59"/>
                    </a:cubicBezTo>
                    <a:cubicBezTo>
                      <a:pt x="57" y="60"/>
                      <a:pt x="56" y="60"/>
                      <a:pt x="5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1" name="Freeform 163">
                <a:extLst>
                  <a:ext uri="{FF2B5EF4-FFF2-40B4-BE49-F238E27FC236}">
                    <a16:creationId xmlns:a16="http://schemas.microsoft.com/office/drawing/2014/main" id="{39471BE8-6C7C-A144-B211-0BA69582E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" y="2997"/>
                <a:ext cx="106" cy="107"/>
              </a:xfrm>
              <a:custGeom>
                <a:avLst/>
                <a:gdLst>
                  <a:gd name="T0" fmla="*/ 6 w 72"/>
                  <a:gd name="T1" fmla="*/ 72 h 72"/>
                  <a:gd name="T2" fmla="*/ 0 w 72"/>
                  <a:gd name="T3" fmla="*/ 66 h 72"/>
                  <a:gd name="T4" fmla="*/ 0 w 72"/>
                  <a:gd name="T5" fmla="*/ 6 h 72"/>
                  <a:gd name="T6" fmla="*/ 6 w 72"/>
                  <a:gd name="T7" fmla="*/ 0 h 72"/>
                  <a:gd name="T8" fmla="*/ 66 w 72"/>
                  <a:gd name="T9" fmla="*/ 0 h 72"/>
                  <a:gd name="T10" fmla="*/ 72 w 72"/>
                  <a:gd name="T11" fmla="*/ 6 h 72"/>
                  <a:gd name="T12" fmla="*/ 66 w 72"/>
                  <a:gd name="T13" fmla="*/ 12 h 72"/>
                  <a:gd name="T14" fmla="*/ 12 w 72"/>
                  <a:gd name="T15" fmla="*/ 12 h 72"/>
                  <a:gd name="T16" fmla="*/ 12 w 72"/>
                  <a:gd name="T17" fmla="*/ 66 h 72"/>
                  <a:gd name="T18" fmla="*/ 6 w 72"/>
                  <a:gd name="T1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6" y="72"/>
                    </a:moveTo>
                    <a:cubicBezTo>
                      <a:pt x="3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2" y="3"/>
                      <a:pt x="72" y="6"/>
                    </a:cubicBezTo>
                    <a:cubicBezTo>
                      <a:pt x="72" y="10"/>
                      <a:pt x="70" y="12"/>
                      <a:pt x="66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0"/>
                      <a:pt x="10" y="72"/>
                      <a:pt x="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2" name="Freeform 164">
                <a:extLst>
                  <a:ext uri="{FF2B5EF4-FFF2-40B4-BE49-F238E27FC236}">
                    <a16:creationId xmlns:a16="http://schemas.microsoft.com/office/drawing/2014/main" id="{E7895163-9DAF-EB40-AD31-B948948AA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" y="3317"/>
                <a:ext cx="106" cy="107"/>
              </a:xfrm>
              <a:custGeom>
                <a:avLst/>
                <a:gdLst>
                  <a:gd name="T0" fmla="*/ 66 w 72"/>
                  <a:gd name="T1" fmla="*/ 72 h 72"/>
                  <a:gd name="T2" fmla="*/ 6 w 72"/>
                  <a:gd name="T3" fmla="*/ 72 h 72"/>
                  <a:gd name="T4" fmla="*/ 0 w 72"/>
                  <a:gd name="T5" fmla="*/ 66 h 72"/>
                  <a:gd name="T6" fmla="*/ 6 w 72"/>
                  <a:gd name="T7" fmla="*/ 60 h 72"/>
                  <a:gd name="T8" fmla="*/ 60 w 72"/>
                  <a:gd name="T9" fmla="*/ 60 h 72"/>
                  <a:gd name="T10" fmla="*/ 60 w 72"/>
                  <a:gd name="T11" fmla="*/ 6 h 72"/>
                  <a:gd name="T12" fmla="*/ 66 w 72"/>
                  <a:gd name="T13" fmla="*/ 0 h 72"/>
                  <a:gd name="T14" fmla="*/ 72 w 72"/>
                  <a:gd name="T15" fmla="*/ 6 h 72"/>
                  <a:gd name="T16" fmla="*/ 72 w 72"/>
                  <a:gd name="T17" fmla="*/ 66 h 72"/>
                  <a:gd name="T18" fmla="*/ 66 w 72"/>
                  <a:gd name="T1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66" y="72"/>
                    </a:moveTo>
                    <a:cubicBezTo>
                      <a:pt x="6" y="72"/>
                      <a:pt x="6" y="72"/>
                      <a:pt x="6" y="72"/>
                    </a:cubicBezTo>
                    <a:cubicBezTo>
                      <a:pt x="3" y="72"/>
                      <a:pt x="0" y="70"/>
                      <a:pt x="0" y="66"/>
                    </a:cubicBezTo>
                    <a:cubicBezTo>
                      <a:pt x="0" y="63"/>
                      <a:pt x="3" y="60"/>
                      <a:pt x="6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3"/>
                      <a:pt x="63" y="0"/>
                      <a:pt x="66" y="0"/>
                    </a:cubicBezTo>
                    <a:cubicBezTo>
                      <a:pt x="70" y="0"/>
                      <a:pt x="72" y="3"/>
                      <a:pt x="72" y="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70"/>
                      <a:pt x="70" y="72"/>
                      <a:pt x="6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2615D2-4314-B340-9E87-63326A6A78EC}"/>
              </a:ext>
            </a:extLst>
          </p:cNvPr>
          <p:cNvGrpSpPr/>
          <p:nvPr/>
        </p:nvGrpSpPr>
        <p:grpSpPr>
          <a:xfrm>
            <a:off x="5187508" y="1826416"/>
            <a:ext cx="503273" cy="503273"/>
            <a:chOff x="7840361" y="1233516"/>
            <a:chExt cx="503273" cy="50327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19F8917-2F8A-294F-878C-4F78DD860D2E}"/>
                </a:ext>
              </a:extLst>
            </p:cNvPr>
            <p:cNvSpPr/>
            <p:nvPr/>
          </p:nvSpPr>
          <p:spPr>
            <a:xfrm>
              <a:off x="7840361" y="1233516"/>
              <a:ext cx="503273" cy="503273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400">
                <a:solidFill>
                  <a:srgbClr val="FFFFFF"/>
                </a:solidFill>
                <a:latin typeface="+mj-lt"/>
              </a:endParaRPr>
            </a:p>
          </p:txBody>
        </p:sp>
        <p:grpSp>
          <p:nvGrpSpPr>
            <p:cNvPr id="65" name="Group 60">
              <a:extLst>
                <a:ext uri="{FF2B5EF4-FFF2-40B4-BE49-F238E27FC236}">
                  <a16:creationId xmlns:a16="http://schemas.microsoft.com/office/drawing/2014/main" id="{CD3D3B26-BC1B-714F-9F6C-3A9A4AAA60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53215" y="1334388"/>
              <a:ext cx="277565" cy="271049"/>
              <a:chOff x="6726" y="600"/>
              <a:chExt cx="426" cy="416"/>
            </a:xfrm>
            <a:solidFill>
              <a:schemeClr val="bg1"/>
            </a:solidFill>
          </p:grpSpPr>
          <p:sp>
            <p:nvSpPr>
              <p:cNvPr id="66" name="Freeform 61">
                <a:extLst>
                  <a:ext uri="{FF2B5EF4-FFF2-40B4-BE49-F238E27FC236}">
                    <a16:creationId xmlns:a16="http://schemas.microsoft.com/office/drawing/2014/main" id="{D6A7D549-A68E-3741-94F3-53F4E79F7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" y="999"/>
                <a:ext cx="426" cy="17"/>
              </a:xfrm>
              <a:custGeom>
                <a:avLst/>
                <a:gdLst>
                  <a:gd name="T0" fmla="*/ 282 w 288"/>
                  <a:gd name="T1" fmla="*/ 12 h 12"/>
                  <a:gd name="T2" fmla="*/ 6 w 288"/>
                  <a:gd name="T3" fmla="*/ 12 h 12"/>
                  <a:gd name="T4" fmla="*/ 0 w 288"/>
                  <a:gd name="T5" fmla="*/ 6 h 12"/>
                  <a:gd name="T6" fmla="*/ 6 w 288"/>
                  <a:gd name="T7" fmla="*/ 0 h 12"/>
                  <a:gd name="T8" fmla="*/ 282 w 288"/>
                  <a:gd name="T9" fmla="*/ 0 h 12"/>
                  <a:gd name="T10" fmla="*/ 288 w 288"/>
                  <a:gd name="T11" fmla="*/ 6 h 12"/>
                  <a:gd name="T12" fmla="*/ 282 w 28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2">
                    <a:moveTo>
                      <a:pt x="28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5" y="0"/>
                      <a:pt x="288" y="3"/>
                      <a:pt x="288" y="6"/>
                    </a:cubicBezTo>
                    <a:cubicBezTo>
                      <a:pt x="288" y="10"/>
                      <a:pt x="285" y="12"/>
                      <a:pt x="28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2">
                <a:extLst>
                  <a:ext uri="{FF2B5EF4-FFF2-40B4-BE49-F238E27FC236}">
                    <a16:creationId xmlns:a16="http://schemas.microsoft.com/office/drawing/2014/main" id="{5611FC9F-9C93-144F-A621-95AFA484B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44" y="912"/>
                <a:ext cx="71" cy="104"/>
              </a:xfrm>
              <a:custGeom>
                <a:avLst/>
                <a:gdLst>
                  <a:gd name="T0" fmla="*/ 42 w 48"/>
                  <a:gd name="T1" fmla="*/ 72 h 72"/>
                  <a:gd name="T2" fmla="*/ 6 w 48"/>
                  <a:gd name="T3" fmla="*/ 72 h 72"/>
                  <a:gd name="T4" fmla="*/ 0 w 48"/>
                  <a:gd name="T5" fmla="*/ 66 h 72"/>
                  <a:gd name="T6" fmla="*/ 0 w 48"/>
                  <a:gd name="T7" fmla="*/ 6 h 72"/>
                  <a:gd name="T8" fmla="*/ 6 w 48"/>
                  <a:gd name="T9" fmla="*/ 0 h 72"/>
                  <a:gd name="T10" fmla="*/ 42 w 48"/>
                  <a:gd name="T11" fmla="*/ 0 h 72"/>
                  <a:gd name="T12" fmla="*/ 48 w 48"/>
                  <a:gd name="T13" fmla="*/ 6 h 72"/>
                  <a:gd name="T14" fmla="*/ 48 w 48"/>
                  <a:gd name="T15" fmla="*/ 66 h 72"/>
                  <a:gd name="T16" fmla="*/ 42 w 48"/>
                  <a:gd name="T17" fmla="*/ 72 h 72"/>
                  <a:gd name="T18" fmla="*/ 12 w 48"/>
                  <a:gd name="T19" fmla="*/ 60 h 72"/>
                  <a:gd name="T20" fmla="*/ 36 w 48"/>
                  <a:gd name="T21" fmla="*/ 60 h 72"/>
                  <a:gd name="T22" fmla="*/ 36 w 48"/>
                  <a:gd name="T23" fmla="*/ 12 h 72"/>
                  <a:gd name="T24" fmla="*/ 12 w 48"/>
                  <a:gd name="T25" fmla="*/ 12 h 72"/>
                  <a:gd name="T26" fmla="*/ 12 w 48"/>
                  <a:gd name="T27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72">
                    <a:moveTo>
                      <a:pt x="42" y="72"/>
                    </a:moveTo>
                    <a:cubicBezTo>
                      <a:pt x="6" y="72"/>
                      <a:pt x="6" y="72"/>
                      <a:pt x="6" y="72"/>
                    </a:cubicBezTo>
                    <a:cubicBezTo>
                      <a:pt x="2" y="72"/>
                      <a:pt x="0" y="7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70"/>
                      <a:pt x="45" y="72"/>
                      <a:pt x="42" y="72"/>
                    </a:cubicBezTo>
                    <a:close/>
                    <a:moveTo>
                      <a:pt x="12" y="60"/>
                    </a:move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3">
                <a:extLst>
                  <a:ext uri="{FF2B5EF4-FFF2-40B4-BE49-F238E27FC236}">
                    <a16:creationId xmlns:a16="http://schemas.microsoft.com/office/drawing/2014/main" id="{E4CC556B-3480-444E-A326-31C20B942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50" y="826"/>
                <a:ext cx="71" cy="190"/>
              </a:xfrm>
              <a:custGeom>
                <a:avLst/>
                <a:gdLst>
                  <a:gd name="T0" fmla="*/ 42 w 48"/>
                  <a:gd name="T1" fmla="*/ 132 h 132"/>
                  <a:gd name="T2" fmla="*/ 6 w 48"/>
                  <a:gd name="T3" fmla="*/ 132 h 132"/>
                  <a:gd name="T4" fmla="*/ 0 w 48"/>
                  <a:gd name="T5" fmla="*/ 126 h 132"/>
                  <a:gd name="T6" fmla="*/ 0 w 48"/>
                  <a:gd name="T7" fmla="*/ 6 h 132"/>
                  <a:gd name="T8" fmla="*/ 6 w 48"/>
                  <a:gd name="T9" fmla="*/ 0 h 132"/>
                  <a:gd name="T10" fmla="*/ 42 w 48"/>
                  <a:gd name="T11" fmla="*/ 0 h 132"/>
                  <a:gd name="T12" fmla="*/ 48 w 48"/>
                  <a:gd name="T13" fmla="*/ 6 h 132"/>
                  <a:gd name="T14" fmla="*/ 48 w 48"/>
                  <a:gd name="T15" fmla="*/ 126 h 132"/>
                  <a:gd name="T16" fmla="*/ 42 w 48"/>
                  <a:gd name="T17" fmla="*/ 132 h 132"/>
                  <a:gd name="T18" fmla="*/ 12 w 48"/>
                  <a:gd name="T19" fmla="*/ 120 h 132"/>
                  <a:gd name="T20" fmla="*/ 36 w 48"/>
                  <a:gd name="T21" fmla="*/ 120 h 132"/>
                  <a:gd name="T22" fmla="*/ 36 w 48"/>
                  <a:gd name="T23" fmla="*/ 12 h 132"/>
                  <a:gd name="T24" fmla="*/ 12 w 48"/>
                  <a:gd name="T25" fmla="*/ 12 h 132"/>
                  <a:gd name="T26" fmla="*/ 12 w 48"/>
                  <a:gd name="T27" fmla="*/ 12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32">
                    <a:moveTo>
                      <a:pt x="42" y="132"/>
                    </a:moveTo>
                    <a:cubicBezTo>
                      <a:pt x="6" y="132"/>
                      <a:pt x="6" y="132"/>
                      <a:pt x="6" y="132"/>
                    </a:cubicBezTo>
                    <a:cubicBezTo>
                      <a:pt x="2" y="132"/>
                      <a:pt x="0" y="130"/>
                      <a:pt x="0" y="12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30"/>
                      <a:pt x="45" y="132"/>
                      <a:pt x="42" y="132"/>
                    </a:cubicBezTo>
                    <a:close/>
                    <a:moveTo>
                      <a:pt x="12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4">
                <a:extLst>
                  <a:ext uri="{FF2B5EF4-FFF2-40B4-BE49-F238E27FC236}">
                    <a16:creationId xmlns:a16="http://schemas.microsoft.com/office/drawing/2014/main" id="{432D0629-33B3-7745-8B3C-B5FC0E64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7" y="860"/>
                <a:ext cx="71" cy="156"/>
              </a:xfrm>
              <a:custGeom>
                <a:avLst/>
                <a:gdLst>
                  <a:gd name="T0" fmla="*/ 42 w 48"/>
                  <a:gd name="T1" fmla="*/ 108 h 108"/>
                  <a:gd name="T2" fmla="*/ 6 w 48"/>
                  <a:gd name="T3" fmla="*/ 108 h 108"/>
                  <a:gd name="T4" fmla="*/ 0 w 48"/>
                  <a:gd name="T5" fmla="*/ 102 h 108"/>
                  <a:gd name="T6" fmla="*/ 0 w 48"/>
                  <a:gd name="T7" fmla="*/ 6 h 108"/>
                  <a:gd name="T8" fmla="*/ 6 w 48"/>
                  <a:gd name="T9" fmla="*/ 0 h 108"/>
                  <a:gd name="T10" fmla="*/ 42 w 48"/>
                  <a:gd name="T11" fmla="*/ 0 h 108"/>
                  <a:gd name="T12" fmla="*/ 48 w 48"/>
                  <a:gd name="T13" fmla="*/ 6 h 108"/>
                  <a:gd name="T14" fmla="*/ 48 w 48"/>
                  <a:gd name="T15" fmla="*/ 102 h 108"/>
                  <a:gd name="T16" fmla="*/ 42 w 48"/>
                  <a:gd name="T17" fmla="*/ 108 h 108"/>
                  <a:gd name="T18" fmla="*/ 12 w 48"/>
                  <a:gd name="T19" fmla="*/ 96 h 108"/>
                  <a:gd name="T20" fmla="*/ 36 w 48"/>
                  <a:gd name="T21" fmla="*/ 96 h 108"/>
                  <a:gd name="T22" fmla="*/ 36 w 48"/>
                  <a:gd name="T23" fmla="*/ 12 h 108"/>
                  <a:gd name="T24" fmla="*/ 12 w 48"/>
                  <a:gd name="T25" fmla="*/ 12 h 108"/>
                  <a:gd name="T26" fmla="*/ 12 w 48"/>
                  <a:gd name="T27" fmla="*/ 9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08">
                    <a:moveTo>
                      <a:pt x="42" y="108"/>
                    </a:moveTo>
                    <a:cubicBezTo>
                      <a:pt x="6" y="108"/>
                      <a:pt x="6" y="108"/>
                      <a:pt x="6" y="108"/>
                    </a:cubicBezTo>
                    <a:cubicBezTo>
                      <a:pt x="2" y="108"/>
                      <a:pt x="0" y="106"/>
                      <a:pt x="0" y="10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102"/>
                      <a:pt x="48" y="102"/>
                      <a:pt x="48" y="102"/>
                    </a:cubicBezTo>
                    <a:cubicBezTo>
                      <a:pt x="48" y="106"/>
                      <a:pt x="45" y="108"/>
                      <a:pt x="42" y="108"/>
                    </a:cubicBezTo>
                    <a:close/>
                    <a:moveTo>
                      <a:pt x="12" y="96"/>
                    </a:move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5">
                <a:extLst>
                  <a:ext uri="{FF2B5EF4-FFF2-40B4-BE49-F238E27FC236}">
                    <a16:creationId xmlns:a16="http://schemas.microsoft.com/office/drawing/2014/main" id="{7107C8B3-1D58-864A-8113-7E755867B0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3" y="739"/>
                <a:ext cx="71" cy="277"/>
              </a:xfrm>
              <a:custGeom>
                <a:avLst/>
                <a:gdLst>
                  <a:gd name="T0" fmla="*/ 42 w 48"/>
                  <a:gd name="T1" fmla="*/ 192 h 192"/>
                  <a:gd name="T2" fmla="*/ 6 w 48"/>
                  <a:gd name="T3" fmla="*/ 192 h 192"/>
                  <a:gd name="T4" fmla="*/ 0 w 48"/>
                  <a:gd name="T5" fmla="*/ 186 h 192"/>
                  <a:gd name="T6" fmla="*/ 0 w 48"/>
                  <a:gd name="T7" fmla="*/ 6 h 192"/>
                  <a:gd name="T8" fmla="*/ 6 w 48"/>
                  <a:gd name="T9" fmla="*/ 0 h 192"/>
                  <a:gd name="T10" fmla="*/ 42 w 48"/>
                  <a:gd name="T11" fmla="*/ 0 h 192"/>
                  <a:gd name="T12" fmla="*/ 48 w 48"/>
                  <a:gd name="T13" fmla="*/ 6 h 192"/>
                  <a:gd name="T14" fmla="*/ 48 w 48"/>
                  <a:gd name="T15" fmla="*/ 186 h 192"/>
                  <a:gd name="T16" fmla="*/ 42 w 48"/>
                  <a:gd name="T17" fmla="*/ 192 h 192"/>
                  <a:gd name="T18" fmla="*/ 12 w 48"/>
                  <a:gd name="T19" fmla="*/ 180 h 192"/>
                  <a:gd name="T20" fmla="*/ 36 w 48"/>
                  <a:gd name="T21" fmla="*/ 180 h 192"/>
                  <a:gd name="T22" fmla="*/ 36 w 48"/>
                  <a:gd name="T23" fmla="*/ 12 h 192"/>
                  <a:gd name="T24" fmla="*/ 12 w 48"/>
                  <a:gd name="T25" fmla="*/ 12 h 192"/>
                  <a:gd name="T26" fmla="*/ 12 w 48"/>
                  <a:gd name="T27" fmla="*/ 18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92">
                    <a:moveTo>
                      <a:pt x="42" y="192"/>
                    </a:moveTo>
                    <a:cubicBezTo>
                      <a:pt x="6" y="192"/>
                      <a:pt x="6" y="192"/>
                      <a:pt x="6" y="192"/>
                    </a:cubicBezTo>
                    <a:cubicBezTo>
                      <a:pt x="2" y="192"/>
                      <a:pt x="0" y="190"/>
                      <a:pt x="0" y="18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3"/>
                      <a:pt x="48" y="6"/>
                    </a:cubicBezTo>
                    <a:cubicBezTo>
                      <a:pt x="48" y="186"/>
                      <a:pt x="48" y="186"/>
                      <a:pt x="48" y="186"/>
                    </a:cubicBezTo>
                    <a:cubicBezTo>
                      <a:pt x="48" y="190"/>
                      <a:pt x="45" y="192"/>
                      <a:pt x="42" y="192"/>
                    </a:cubicBezTo>
                    <a:close/>
                    <a:moveTo>
                      <a:pt x="12" y="18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">
                <a:extLst>
                  <a:ext uri="{FF2B5EF4-FFF2-40B4-BE49-F238E27FC236}">
                    <a16:creationId xmlns:a16="http://schemas.microsoft.com/office/drawing/2014/main" id="{7CDC158F-422C-9845-9DB3-27E8DF049E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3" y="774"/>
                <a:ext cx="53" cy="52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12 h 36"/>
                  <a:gd name="T12" fmla="*/ 12 w 36"/>
                  <a:gd name="T13" fmla="*/ 18 h 36"/>
                  <a:gd name="T14" fmla="*/ 18 w 36"/>
                  <a:gd name="T15" fmla="*/ 24 h 36"/>
                  <a:gd name="T16" fmla="*/ 24 w 36"/>
                  <a:gd name="T17" fmla="*/ 18 h 36"/>
                  <a:gd name="T18" fmla="*/ 18 w 36"/>
                  <a:gd name="T1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8" y="0"/>
                      <a:pt x="36" y="9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12"/>
                    </a:moveTo>
                    <a:cubicBezTo>
                      <a:pt x="14" y="12"/>
                      <a:pt x="12" y="15"/>
                      <a:pt x="12" y="18"/>
                    </a:cubicBezTo>
                    <a:cubicBezTo>
                      <a:pt x="12" y="22"/>
                      <a:pt x="14" y="24"/>
                      <a:pt x="18" y="24"/>
                    </a:cubicBezTo>
                    <a:cubicBezTo>
                      <a:pt x="21" y="24"/>
                      <a:pt x="24" y="22"/>
                      <a:pt x="24" y="18"/>
                    </a:cubicBezTo>
                    <a:cubicBezTo>
                      <a:pt x="24" y="15"/>
                      <a:pt x="21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7">
                <a:extLst>
                  <a:ext uri="{FF2B5EF4-FFF2-40B4-BE49-F238E27FC236}">
                    <a16:creationId xmlns:a16="http://schemas.microsoft.com/office/drawing/2014/main" id="{E24CAE49-FAF7-2B41-BA34-902D19022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59" y="687"/>
                <a:ext cx="53" cy="52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12 h 36"/>
                  <a:gd name="T12" fmla="*/ 12 w 36"/>
                  <a:gd name="T13" fmla="*/ 18 h 36"/>
                  <a:gd name="T14" fmla="*/ 18 w 36"/>
                  <a:gd name="T15" fmla="*/ 24 h 36"/>
                  <a:gd name="T16" fmla="*/ 24 w 36"/>
                  <a:gd name="T17" fmla="*/ 18 h 36"/>
                  <a:gd name="T18" fmla="*/ 18 w 36"/>
                  <a:gd name="T1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8" y="0"/>
                      <a:pt x="36" y="9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12"/>
                    </a:moveTo>
                    <a:cubicBezTo>
                      <a:pt x="14" y="12"/>
                      <a:pt x="12" y="15"/>
                      <a:pt x="12" y="18"/>
                    </a:cubicBezTo>
                    <a:cubicBezTo>
                      <a:pt x="12" y="22"/>
                      <a:pt x="14" y="24"/>
                      <a:pt x="18" y="24"/>
                    </a:cubicBezTo>
                    <a:cubicBezTo>
                      <a:pt x="21" y="24"/>
                      <a:pt x="24" y="22"/>
                      <a:pt x="24" y="18"/>
                    </a:cubicBezTo>
                    <a:cubicBezTo>
                      <a:pt x="24" y="15"/>
                      <a:pt x="21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14B262A1-858B-C54A-BBF1-4C590F565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6" y="722"/>
                <a:ext cx="53" cy="52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12 h 36"/>
                  <a:gd name="T12" fmla="*/ 12 w 36"/>
                  <a:gd name="T13" fmla="*/ 18 h 36"/>
                  <a:gd name="T14" fmla="*/ 18 w 36"/>
                  <a:gd name="T15" fmla="*/ 24 h 36"/>
                  <a:gd name="T16" fmla="*/ 24 w 36"/>
                  <a:gd name="T17" fmla="*/ 18 h 36"/>
                  <a:gd name="T18" fmla="*/ 18 w 36"/>
                  <a:gd name="T1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8" y="0"/>
                      <a:pt x="36" y="9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12"/>
                    </a:moveTo>
                    <a:cubicBezTo>
                      <a:pt x="14" y="12"/>
                      <a:pt x="12" y="15"/>
                      <a:pt x="12" y="18"/>
                    </a:cubicBezTo>
                    <a:cubicBezTo>
                      <a:pt x="12" y="22"/>
                      <a:pt x="14" y="24"/>
                      <a:pt x="18" y="24"/>
                    </a:cubicBezTo>
                    <a:cubicBezTo>
                      <a:pt x="21" y="24"/>
                      <a:pt x="24" y="22"/>
                      <a:pt x="24" y="18"/>
                    </a:cubicBezTo>
                    <a:cubicBezTo>
                      <a:pt x="24" y="15"/>
                      <a:pt x="21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3C3B4317-8DBA-B44B-A2D5-5BFC343B8A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2" y="600"/>
                <a:ext cx="54" cy="52"/>
              </a:xfrm>
              <a:custGeom>
                <a:avLst/>
                <a:gdLst>
                  <a:gd name="T0" fmla="*/ 18 w 36"/>
                  <a:gd name="T1" fmla="*/ 36 h 36"/>
                  <a:gd name="T2" fmla="*/ 0 w 36"/>
                  <a:gd name="T3" fmla="*/ 18 h 36"/>
                  <a:gd name="T4" fmla="*/ 18 w 36"/>
                  <a:gd name="T5" fmla="*/ 0 h 36"/>
                  <a:gd name="T6" fmla="*/ 36 w 36"/>
                  <a:gd name="T7" fmla="*/ 18 h 36"/>
                  <a:gd name="T8" fmla="*/ 18 w 36"/>
                  <a:gd name="T9" fmla="*/ 36 h 36"/>
                  <a:gd name="T10" fmla="*/ 18 w 36"/>
                  <a:gd name="T11" fmla="*/ 12 h 36"/>
                  <a:gd name="T12" fmla="*/ 12 w 36"/>
                  <a:gd name="T13" fmla="*/ 18 h 36"/>
                  <a:gd name="T14" fmla="*/ 18 w 36"/>
                  <a:gd name="T15" fmla="*/ 24 h 36"/>
                  <a:gd name="T16" fmla="*/ 24 w 36"/>
                  <a:gd name="T17" fmla="*/ 18 h 36"/>
                  <a:gd name="T18" fmla="*/ 18 w 36"/>
                  <a:gd name="T19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36"/>
                    </a:moveTo>
                    <a:cubicBezTo>
                      <a:pt x="8" y="36"/>
                      <a:pt x="0" y="28"/>
                      <a:pt x="0" y="18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8" y="0"/>
                      <a:pt x="36" y="9"/>
                      <a:pt x="36" y="18"/>
                    </a:cubicBezTo>
                    <a:cubicBezTo>
                      <a:pt x="36" y="28"/>
                      <a:pt x="28" y="36"/>
                      <a:pt x="18" y="36"/>
                    </a:cubicBezTo>
                    <a:close/>
                    <a:moveTo>
                      <a:pt x="18" y="12"/>
                    </a:moveTo>
                    <a:cubicBezTo>
                      <a:pt x="14" y="12"/>
                      <a:pt x="12" y="15"/>
                      <a:pt x="12" y="18"/>
                    </a:cubicBezTo>
                    <a:cubicBezTo>
                      <a:pt x="12" y="22"/>
                      <a:pt x="14" y="24"/>
                      <a:pt x="18" y="24"/>
                    </a:cubicBezTo>
                    <a:cubicBezTo>
                      <a:pt x="21" y="24"/>
                      <a:pt x="24" y="22"/>
                      <a:pt x="24" y="18"/>
                    </a:cubicBezTo>
                    <a:cubicBezTo>
                      <a:pt x="24" y="15"/>
                      <a:pt x="21" y="12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0">
                <a:extLst>
                  <a:ext uri="{FF2B5EF4-FFF2-40B4-BE49-F238E27FC236}">
                    <a16:creationId xmlns:a16="http://schemas.microsoft.com/office/drawing/2014/main" id="{83C3704E-AD35-9143-A465-75AF68A75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2" y="714"/>
                <a:ext cx="99" cy="84"/>
              </a:xfrm>
              <a:custGeom>
                <a:avLst/>
                <a:gdLst>
                  <a:gd name="T0" fmla="*/ 7 w 67"/>
                  <a:gd name="T1" fmla="*/ 58 h 58"/>
                  <a:gd name="T2" fmla="*/ 2 w 67"/>
                  <a:gd name="T3" fmla="*/ 56 h 58"/>
                  <a:gd name="T4" fmla="*/ 3 w 67"/>
                  <a:gd name="T5" fmla="*/ 47 h 58"/>
                  <a:gd name="T6" fmla="*/ 57 w 67"/>
                  <a:gd name="T7" fmla="*/ 3 h 58"/>
                  <a:gd name="T8" fmla="*/ 65 w 67"/>
                  <a:gd name="T9" fmla="*/ 3 h 58"/>
                  <a:gd name="T10" fmla="*/ 64 w 67"/>
                  <a:gd name="T11" fmla="*/ 12 h 58"/>
                  <a:gd name="T12" fmla="*/ 11 w 67"/>
                  <a:gd name="T13" fmla="*/ 56 h 58"/>
                  <a:gd name="T14" fmla="*/ 7 w 67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58">
                    <a:moveTo>
                      <a:pt x="7" y="58"/>
                    </a:moveTo>
                    <a:cubicBezTo>
                      <a:pt x="5" y="58"/>
                      <a:pt x="3" y="57"/>
                      <a:pt x="2" y="56"/>
                    </a:cubicBezTo>
                    <a:cubicBezTo>
                      <a:pt x="0" y="53"/>
                      <a:pt x="0" y="49"/>
                      <a:pt x="3" y="47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9" y="0"/>
                      <a:pt x="63" y="1"/>
                      <a:pt x="65" y="3"/>
                    </a:cubicBezTo>
                    <a:cubicBezTo>
                      <a:pt x="67" y="6"/>
                      <a:pt x="67" y="10"/>
                      <a:pt x="64" y="12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10" y="57"/>
                      <a:pt x="8" y="58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1">
                <a:extLst>
                  <a:ext uri="{FF2B5EF4-FFF2-40B4-BE49-F238E27FC236}">
                    <a16:creationId xmlns:a16="http://schemas.microsoft.com/office/drawing/2014/main" id="{5AE79DA8-ED71-504A-B9F5-6CB6D4FAC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" y="708"/>
                <a:ext cx="93" cy="44"/>
              </a:xfrm>
              <a:custGeom>
                <a:avLst/>
                <a:gdLst>
                  <a:gd name="T0" fmla="*/ 57 w 63"/>
                  <a:gd name="T1" fmla="*/ 30 h 30"/>
                  <a:gd name="T2" fmla="*/ 55 w 63"/>
                  <a:gd name="T3" fmla="*/ 29 h 30"/>
                  <a:gd name="T4" fmla="*/ 5 w 63"/>
                  <a:gd name="T5" fmla="*/ 13 h 30"/>
                  <a:gd name="T6" fmla="*/ 1 w 63"/>
                  <a:gd name="T7" fmla="*/ 5 h 30"/>
                  <a:gd name="T8" fmla="*/ 9 w 63"/>
                  <a:gd name="T9" fmla="*/ 2 h 30"/>
                  <a:gd name="T10" fmla="*/ 58 w 63"/>
                  <a:gd name="T11" fmla="*/ 18 h 30"/>
                  <a:gd name="T12" fmla="*/ 62 w 63"/>
                  <a:gd name="T13" fmla="*/ 26 h 30"/>
                  <a:gd name="T14" fmla="*/ 57 w 63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30">
                    <a:moveTo>
                      <a:pt x="57" y="30"/>
                    </a:moveTo>
                    <a:cubicBezTo>
                      <a:pt x="56" y="30"/>
                      <a:pt x="55" y="30"/>
                      <a:pt x="55" y="2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2" y="2"/>
                      <a:pt x="6" y="0"/>
                      <a:pt x="9" y="2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62" y="19"/>
                      <a:pt x="63" y="23"/>
                      <a:pt x="62" y="26"/>
                    </a:cubicBezTo>
                    <a:cubicBezTo>
                      <a:pt x="61" y="28"/>
                      <a:pt x="59" y="30"/>
                      <a:pt x="5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2">
                <a:extLst>
                  <a:ext uri="{FF2B5EF4-FFF2-40B4-BE49-F238E27FC236}">
                    <a16:creationId xmlns:a16="http://schemas.microsoft.com/office/drawing/2014/main" id="{E6D08FF5-B65C-3A4F-A292-08F6D4FC3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4" y="630"/>
                <a:ext cx="103" cy="113"/>
              </a:xfrm>
              <a:custGeom>
                <a:avLst/>
                <a:gdLst>
                  <a:gd name="T0" fmla="*/ 6 w 70"/>
                  <a:gd name="T1" fmla="*/ 78 h 78"/>
                  <a:gd name="T2" fmla="*/ 3 w 70"/>
                  <a:gd name="T3" fmla="*/ 77 h 78"/>
                  <a:gd name="T4" fmla="*/ 2 w 70"/>
                  <a:gd name="T5" fmla="*/ 68 h 78"/>
                  <a:gd name="T6" fmla="*/ 58 w 70"/>
                  <a:gd name="T7" fmla="*/ 3 h 78"/>
                  <a:gd name="T8" fmla="*/ 67 w 70"/>
                  <a:gd name="T9" fmla="*/ 2 h 78"/>
                  <a:gd name="T10" fmla="*/ 67 w 70"/>
                  <a:gd name="T11" fmla="*/ 10 h 78"/>
                  <a:gd name="T12" fmla="*/ 11 w 70"/>
                  <a:gd name="T13" fmla="*/ 76 h 78"/>
                  <a:gd name="T14" fmla="*/ 6 w 70"/>
                  <a:gd name="T1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78">
                    <a:moveTo>
                      <a:pt x="6" y="78"/>
                    </a:moveTo>
                    <a:cubicBezTo>
                      <a:pt x="5" y="78"/>
                      <a:pt x="4" y="78"/>
                      <a:pt x="3" y="77"/>
                    </a:cubicBezTo>
                    <a:cubicBezTo>
                      <a:pt x="0" y="75"/>
                      <a:pt x="0" y="71"/>
                      <a:pt x="2" y="68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0" y="0"/>
                      <a:pt x="64" y="0"/>
                      <a:pt x="67" y="2"/>
                    </a:cubicBezTo>
                    <a:cubicBezTo>
                      <a:pt x="69" y="4"/>
                      <a:pt x="70" y="8"/>
                      <a:pt x="67" y="10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8"/>
                      <a:pt x="8" y="78"/>
                      <a:pt x="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79" name="Picture 7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00DE6D-74ED-114E-BEA3-C438000F99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53" y="1006927"/>
            <a:ext cx="2096179" cy="613649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2D43080-5C85-7548-8A91-2CF07681A4C2}"/>
              </a:ext>
            </a:extLst>
          </p:cNvPr>
          <p:cNvSpPr/>
          <p:nvPr/>
        </p:nvSpPr>
        <p:spPr>
          <a:xfrm>
            <a:off x="4619453" y="2535891"/>
            <a:ext cx="1604102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 defTabSz="914378">
              <a:defRPr/>
            </a:pPr>
            <a:r>
              <a:rPr lang="en-GB" sz="1400" b="1" kern="0">
                <a:solidFill>
                  <a:sysClr val="windowText" lastClr="000000"/>
                </a:solidFill>
                <a:latin typeface="+mj-lt"/>
              </a:rPr>
              <a:t>Ready to use analytics products</a:t>
            </a:r>
            <a:endParaRPr lang="en-GB" sz="1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1" name="Rounded Rectangle 35">
            <a:extLst>
              <a:ext uri="{FF2B5EF4-FFF2-40B4-BE49-F238E27FC236}">
                <a16:creationId xmlns:a16="http://schemas.microsoft.com/office/drawing/2014/main" id="{056DB637-3095-A24D-B36D-06DFFA68FD01}"/>
              </a:ext>
            </a:extLst>
          </p:cNvPr>
          <p:cNvSpPr/>
          <p:nvPr/>
        </p:nvSpPr>
        <p:spPr>
          <a:xfrm>
            <a:off x="762614" y="4211555"/>
            <a:ext cx="7422928" cy="59020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marL="0" marR="0" lvl="0" indent="0" algn="ctr" defTabSz="59265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driven insights to maintain Vodafone ahead of the competition</a:t>
            </a:r>
            <a:endParaRPr kumimoji="0" lang="en-GB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5B7DC16-2C02-1B47-B264-AB295E44E6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411" y="847068"/>
            <a:ext cx="2604356" cy="9472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F17C81-30E2-1946-949B-D51080E1C845}"/>
              </a:ext>
            </a:extLst>
          </p:cNvPr>
          <p:cNvSpPr/>
          <p:nvPr/>
        </p:nvSpPr>
        <p:spPr>
          <a:xfrm>
            <a:off x="4453217" y="225217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 </a:t>
            </a:r>
            <a:endParaRPr lang="en-US" dirty="0"/>
          </a:p>
        </p:txBody>
      </p:sp>
      <p:cxnSp>
        <p:nvCxnSpPr>
          <p:cNvPr id="43" name="Curved Connector 42"/>
          <p:cNvCxnSpPr>
            <a:stCxn id="52" idx="0"/>
            <a:endCxn id="78" idx="1"/>
          </p:cNvCxnSpPr>
          <p:nvPr/>
        </p:nvCxnSpPr>
        <p:spPr>
          <a:xfrm rot="5400000" flipH="1" flipV="1">
            <a:off x="2282875" y="864439"/>
            <a:ext cx="494259" cy="140681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7" idx="2"/>
            <a:endCxn id="78" idx="1"/>
          </p:cNvCxnSpPr>
          <p:nvPr/>
        </p:nvCxnSpPr>
        <p:spPr>
          <a:xfrm rot="10800000">
            <a:off x="3233412" y="1320716"/>
            <a:ext cx="171913" cy="728333"/>
          </a:xfrm>
          <a:prstGeom prst="curvedConnector3">
            <a:avLst>
              <a:gd name="adj1" fmla="val 2329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64" idx="6"/>
            <a:endCxn id="78" idx="3"/>
          </p:cNvCxnSpPr>
          <p:nvPr/>
        </p:nvCxnSpPr>
        <p:spPr>
          <a:xfrm flipV="1">
            <a:off x="5690781" y="1320715"/>
            <a:ext cx="146986" cy="757338"/>
          </a:xfrm>
          <a:prstGeom prst="curvedConnector3">
            <a:avLst>
              <a:gd name="adj1" fmla="val 2555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22" idx="0"/>
            <a:endCxn id="78" idx="3"/>
          </p:cNvCxnSpPr>
          <p:nvPr/>
        </p:nvCxnSpPr>
        <p:spPr>
          <a:xfrm rot="16200000" flipV="1">
            <a:off x="6243012" y="915470"/>
            <a:ext cx="507488" cy="131797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19CFA25-0108-40CC-B1A8-E8ECADB5B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80" y="4789636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82AA4B2B-C138-4305-9E8A-6678202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00" y="4623994"/>
            <a:ext cx="1710215" cy="23888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C2 – Vodafone Confidential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58C4D19-68E7-4487-8BB5-658482D2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8" y="467147"/>
            <a:ext cx="7496383" cy="421671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1026E-848D-4B7C-BA23-CA1EACC4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6" y="4823051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76CD0402-42AE-4C15-8C56-050CEF370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0" r="2" b="13201"/>
          <a:stretch/>
        </p:blipFill>
        <p:spPr>
          <a:xfrm>
            <a:off x="843829" y="168263"/>
            <a:ext cx="7588250" cy="4575175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191A16-5C25-47C5-8932-5F54721D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C2 – Vodafone Confidential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D1DB8-73C8-4817-AA67-B6C79E77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5" y="4843833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1DAAF-DC05-489D-973D-15E544031E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046" y="763969"/>
            <a:ext cx="2693190" cy="35866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A329F2-56C1-4192-96B4-C57CAFBA549F}"/>
              </a:ext>
            </a:extLst>
          </p:cNvPr>
          <p:cNvSpPr txBox="1">
            <a:spLocks/>
          </p:cNvSpPr>
          <p:nvPr/>
        </p:nvSpPr>
        <p:spPr>
          <a:xfrm>
            <a:off x="1402485" y="2571750"/>
            <a:ext cx="3383279" cy="7437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accent1"/>
                </a:solidFill>
                <a:latin typeface="Vodafone Rg"/>
                <a:ea typeface="+mj-ea"/>
                <a:cs typeface="Vodafone Rg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Nucleus Scope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F3745-33FC-4D8D-A082-97DAFA0D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" y="4857393"/>
            <a:ext cx="7392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9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cDYm85K27nGZntHavQ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kx4.6_9S3SwN5uIAqCh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bbey0er6N5muJUfRDXEA"/>
</p:tagLst>
</file>

<file path=ppt/theme/theme1.xml><?xml version="1.0" encoding="utf-8"?>
<a:theme xmlns:a="http://schemas.openxmlformats.org/drawingml/2006/main" name="2_Vodafone Digital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 algn="l">
          <a:buFont typeface="Arial" pitchFamily="34" charset="0"/>
          <a:buNone/>
          <a:defRPr dirty="0" smtClean="0">
            <a:solidFill>
              <a:schemeClr val="bg1"/>
            </a:solidFill>
            <a:latin typeface="Vodafone Rg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7B975B24A774C8B5B84CB36B14CE1" ma:contentTypeVersion="11" ma:contentTypeDescription="Create a new document." ma:contentTypeScope="" ma:versionID="2f95f19bb2a79ac16ff373282a8c1c1f">
  <xsd:schema xmlns:xsd="http://www.w3.org/2001/XMLSchema" xmlns:xs="http://www.w3.org/2001/XMLSchema" xmlns:p="http://schemas.microsoft.com/office/2006/metadata/properties" xmlns:ns2="3075f137-a5d3-446d-8efb-c51e8f5a036d" xmlns:ns3="39840737-0b08-4e05-9c21-1b3f87186491" targetNamespace="http://schemas.microsoft.com/office/2006/metadata/properties" ma:root="true" ma:fieldsID="5628943f2ecf53125de2ce1a21b45955" ns2:_="" ns3:_="">
    <xsd:import namespace="3075f137-a5d3-446d-8efb-c51e8f5a036d"/>
    <xsd:import namespace="39840737-0b08-4e05-9c21-1b3f871864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5f137-a5d3-446d-8efb-c51e8f5a03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40737-0b08-4e05-9c21-1b3f871864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9840737-0b08-4e05-9c21-1b3f87186491">
      <UserInfo>
        <DisplayName>Bacalhau, Vitor, Vodafone Group (External)</DisplayName>
        <AccountId>310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FF9D6CB-C5A2-4423-8077-72FA7A16E5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FBA78D-0653-4E84-A2A2-D31CD59E3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5f137-a5d3-446d-8efb-c51e8f5a036d"/>
    <ds:schemaRef ds:uri="39840737-0b08-4e05-9c21-1b3f871864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7E5EE8-DEFD-40B4-AD0C-51BF8419F059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3075f137-a5d3-446d-8efb-c51e8f5a036d"/>
    <ds:schemaRef ds:uri="http://purl.org/dc/terms/"/>
    <ds:schemaRef ds:uri="http://schemas.openxmlformats.org/package/2006/metadata/core-properties"/>
    <ds:schemaRef ds:uri="39840737-0b08-4e05-9c21-1b3f871864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1247</Words>
  <Application>Microsoft Office PowerPoint</Application>
  <PresentationFormat>On-screen Show (16:9)</PresentationFormat>
  <Paragraphs>280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Roboto</vt:lpstr>
      <vt:lpstr>Vodafone Rg</vt:lpstr>
      <vt:lpstr>Wingdings</vt:lpstr>
      <vt:lpstr>2_Vodafone Digital</vt:lpstr>
      <vt:lpstr>think-cell Slide</vt:lpstr>
      <vt:lpstr>Welcome to Nucleus</vt:lpstr>
      <vt:lpstr>PowerPoint Presentation</vt:lpstr>
      <vt:lpstr>Company Overview:</vt:lpstr>
      <vt:lpstr>Nucleus – Project Objective and Motivation The opportunity </vt:lpstr>
      <vt:lpstr>Vodafone launched Nucleus in 2019 to address a number of challenges </vt:lpstr>
      <vt:lpstr>Nucleus powers Vodafone with the foundation for next generation analytics </vt:lpstr>
      <vt:lpstr>PowerPoint Presentation</vt:lpstr>
      <vt:lpstr>PowerPoint Presentation</vt:lpstr>
      <vt:lpstr>PowerPoint Presentation</vt:lpstr>
      <vt:lpstr>PowerPoint Presentation</vt:lpstr>
      <vt:lpstr>Nucleus High Level Data Architecture</vt:lpstr>
      <vt:lpstr>PowerPoint Presentation</vt:lpstr>
      <vt:lpstr>PowerPoint Presentation</vt:lpstr>
      <vt:lpstr>Nucleus Roadmap</vt:lpstr>
      <vt:lpstr>Project Budget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High level target operating model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Nucleus</dc:title>
  <dc:creator/>
  <cp:lastModifiedBy/>
  <cp:revision>3</cp:revision>
  <cp:lastPrinted>2011-08-30T12:20:26Z</cp:lastPrinted>
  <dcterms:created xsi:type="dcterms:W3CDTF">2018-05-04T11:37:53Z</dcterms:created>
  <dcterms:modified xsi:type="dcterms:W3CDTF">2021-11-19T19:15:09Z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0x010100DB07B975B24A774C8B5B84CB36B14CE1</vt:lpwstr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iteId">
    <vt:lpwstr>68283f3b-8487-4c86-adb3-a5228f18b893</vt:lpwstr>
  </property>
  <property fmtid="{D5CDD505-2E9C-101B-9397-08002B2CF9AE}" pid="6" name="MSIP_Label_0359f705-2ba0-454b-9cfc-6ce5bcaac040_Owner">
    <vt:lpwstr>isabel.trigo@vodafone.com</vt:lpwstr>
  </property>
  <property fmtid="{D5CDD505-2E9C-101B-9397-08002B2CF9AE}" pid="7" name="MSIP_Label_0359f705-2ba0-454b-9cfc-6ce5bcaac040_SetDate">
    <vt:lpwstr>2020-05-26T11:31:13.0550134Z</vt:lpwstr>
  </property>
  <property fmtid="{D5CDD505-2E9C-101B-9397-08002B2CF9AE}" pid="8" name="MSIP_Label_0359f705-2ba0-454b-9cfc-6ce5bcaac040_Name">
    <vt:lpwstr>C2 General</vt:lpwstr>
  </property>
  <property fmtid="{D5CDD505-2E9C-101B-9397-08002B2CF9AE}" pid="9" name="MSIP_Label_0359f705-2ba0-454b-9cfc-6ce5bcaac040_Application">
    <vt:lpwstr>Microsoft Azure Information Protection</vt:lpwstr>
  </property>
  <property fmtid="{D5CDD505-2E9C-101B-9397-08002B2CF9AE}" pid="10" name="MSIP_Label_0359f705-2ba0-454b-9cfc-6ce5bcaac040_Extended_MSFT_Method">
    <vt:lpwstr>Manual</vt:lpwstr>
  </property>
  <property fmtid="{D5CDD505-2E9C-101B-9397-08002B2CF9AE}" pid="11" name="Sensitivity">
    <vt:lpwstr>C2 General</vt:lpwstr>
  </property>
</Properties>
</file>