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handoutMasterIdLst>
    <p:handoutMasterId r:id="rId26"/>
  </p:handoutMasterIdLst>
  <p:sldIdLst>
    <p:sldId id="256"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9" r:id="rId19"/>
    <p:sldId id="285" r:id="rId20"/>
    <p:sldId id="286" r:id="rId21"/>
    <p:sldId id="287" r:id="rId22"/>
    <p:sldId id="288"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showGuides="1">
      <p:cViewPr>
        <p:scale>
          <a:sx n="69" d="100"/>
          <a:sy n="69" d="100"/>
        </p:scale>
        <p:origin x="564" y="68"/>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11/27/2024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11/27/2024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11/27/2024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45/3285029" TargetMode="External"/><Relationship Id="rId2" Type="http://schemas.openxmlformats.org/officeDocument/2006/relationships/hyperlink" Target="https://doi.org/10.1109/ICDM.2017.12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fillRect/>
          </a:stretch>
        </a:blipFill>
        <a:effectLst/>
      </p:bgPr>
    </p:bg>
    <p:spTree>
      <p:nvGrpSpPr>
        <p:cNvPr id="1" name=""/>
        <p:cNvGrpSpPr/>
        <p:nvPr/>
      </p:nvGrpSpPr>
      <p:grpSpPr>
        <a:xfrm>
          <a:off x="0" y="0"/>
          <a:ext cx="0" cy="0"/>
          <a:chOff x="0" y="0"/>
          <a:chExt cx="0" cy="0"/>
        </a:xfrm>
      </p:grpSpPr>
      <p:pic>
        <p:nvPicPr>
          <p:cNvPr id="5" name="Picture 4" descr="chain links"/>
          <p:cNvPicPr>
            <a:picLocks noChangeAspect="1"/>
          </p:cNvPicPr>
          <p:nvPr/>
        </p:nvPicPr>
        <p:blipFill rotWithShape="1">
          <a:blip r:embed="rId4">
            <a:alphaModFix amt="25000"/>
            <a:duotone>
              <a:prstClr val="black"/>
              <a:schemeClr val="accent5">
                <a:tint val="45000"/>
                <a:satMod val="400000"/>
              </a:schemeClr>
            </a:duotone>
          </a:blip>
          <a:srcRect t="23391" r="9091"/>
          <a:stretch>
            <a:fillRect/>
          </a:stretch>
        </p:blipFill>
        <p:spPr>
          <a:xfrm>
            <a:off x="28595" y="10"/>
            <a:ext cx="12191980" cy="6857990"/>
          </a:xfrm>
          <a:prstGeom prst="rect">
            <a:avLst/>
          </a:prstGeom>
        </p:spPr>
      </p:pic>
      <p:sp>
        <p:nvSpPr>
          <p:cNvPr id="2" name="Title 1"/>
          <p:cNvSpPr>
            <a:spLocks noGrp="1"/>
          </p:cNvSpPr>
          <p:nvPr>
            <p:ph type="ctrTitle"/>
          </p:nvPr>
        </p:nvSpPr>
        <p:spPr>
          <a:xfrm>
            <a:off x="1092325" y="1447800"/>
            <a:ext cx="8825658" cy="3329581"/>
          </a:xfrm>
        </p:spPr>
        <p:txBody>
          <a:bodyPr>
            <a:normAutofit fontScale="90000"/>
          </a:bodyPr>
          <a:lstStyle/>
          <a:p>
            <a:r>
              <a:rPr lang="en-US" dirty="0"/>
              <a:t>FAKE NEW DETECTION</a:t>
            </a:r>
            <a:br>
              <a:rPr lang="en-US" dirty="0"/>
            </a:br>
            <a:endParaRPr lang="ru-RU" dirty="0"/>
          </a:p>
        </p:txBody>
      </p:sp>
      <p:sp>
        <p:nvSpPr>
          <p:cNvPr id="3" name="Subtitle 2"/>
          <p:cNvSpPr>
            <a:spLocks noGrp="1"/>
          </p:cNvSpPr>
          <p:nvPr>
            <p:ph type="subTitle" idx="1"/>
          </p:nvPr>
        </p:nvSpPr>
        <p:spPr>
          <a:xfrm>
            <a:off x="1154955" y="4777380"/>
            <a:ext cx="8825658" cy="861420"/>
          </a:xfrm>
        </p:spPr>
        <p:txBody>
          <a:bodyPr>
            <a:normAutofit/>
          </a:bodyPr>
          <a:lstStyle/>
          <a:p>
            <a:r>
              <a:rPr lang="en-US" dirty="0"/>
              <a:t>GROUP : 14                                                                                                    </a:t>
            </a:r>
          </a:p>
        </p:txBody>
      </p:sp>
      <p:sp>
        <p:nvSpPr>
          <p:cNvPr id="20" name="Rectangle 1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875902" y="1422400"/>
            <a:ext cx="5930180" cy="5181600"/>
          </a:xfrm>
          <a:prstGeom prst="rect">
            <a:avLst/>
          </a:prstGeom>
          <a:noFill/>
          <a:ln>
            <a:noFill/>
          </a:ln>
        </p:spPr>
      </p:pic>
      <p:sp>
        <p:nvSpPr>
          <p:cNvPr id="4" name="TextBox 3"/>
          <p:cNvSpPr txBox="1"/>
          <p:nvPr/>
        </p:nvSpPr>
        <p:spPr>
          <a:xfrm>
            <a:off x="1411110" y="402355"/>
            <a:ext cx="6096000" cy="4314001"/>
          </a:xfrm>
          <a:prstGeom prst="rect">
            <a:avLst/>
          </a:prstGeom>
          <a:noFill/>
        </p:spPr>
        <p:txBody>
          <a:bodyPr wrap="square">
            <a:spAutoFit/>
          </a:bodyPr>
          <a:lstStyle/>
          <a:p>
            <a:pPr lvl="0" algn="just">
              <a:spcBef>
                <a:spcPts val="500"/>
              </a:spcBef>
              <a:spcAft>
                <a:spcPts val="500"/>
              </a:spcAft>
            </a:pPr>
            <a:r>
              <a:rPr lang="en-US" sz="3600" dirty="0">
                <a:effectLst/>
                <a:latin typeface="Times New Roman" panose="02020603050405020304" pitchFamily="18" charset="0"/>
              </a:rPr>
              <a:t>LOGISTIC REGRESSION</a:t>
            </a:r>
          </a:p>
          <a:p>
            <a:pPr lvl="0" algn="just">
              <a:spcBef>
                <a:spcPts val="500"/>
              </a:spcBef>
              <a:spcAft>
                <a:spcPts val="500"/>
              </a:spcAft>
            </a:pPr>
            <a:endParaRPr lang="en-US" sz="3600" dirty="0">
              <a:latin typeface="Times New Roman" panose="02020603050405020304" pitchFamily="18" charset="0"/>
            </a:endParaRPr>
          </a:p>
          <a:p>
            <a:pPr lvl="0" algn="just">
              <a:spcBef>
                <a:spcPts val="500"/>
              </a:spcBef>
              <a:spcAft>
                <a:spcPts val="500"/>
              </a:spcAft>
            </a:pPr>
            <a:r>
              <a:rPr lang="en-US" sz="2400" dirty="0">
                <a:effectLst/>
                <a:latin typeface="Times New Roman" panose="02020603050405020304" pitchFamily="18" charset="0"/>
              </a:rPr>
              <a:t>It is a effective machine learning</a:t>
            </a:r>
          </a:p>
          <a:p>
            <a:pPr lvl="0" algn="just">
              <a:spcBef>
                <a:spcPts val="500"/>
              </a:spcBef>
              <a:spcAft>
                <a:spcPts val="500"/>
              </a:spcAft>
            </a:pPr>
            <a:r>
              <a:rPr lang="en-US" sz="2400" dirty="0">
                <a:latin typeface="Times New Roman" panose="02020603050405020304" pitchFamily="18" charset="0"/>
              </a:rPr>
              <a:t>algorithm used for binary </a:t>
            </a:r>
          </a:p>
          <a:p>
            <a:pPr lvl="0" algn="just">
              <a:spcBef>
                <a:spcPts val="500"/>
              </a:spcBef>
              <a:spcAft>
                <a:spcPts val="500"/>
              </a:spcAft>
            </a:pPr>
            <a:r>
              <a:rPr lang="en-US" sz="2400" dirty="0">
                <a:latin typeface="Times New Roman" panose="02020603050405020304" pitchFamily="18" charset="0"/>
              </a:rPr>
              <a:t>c</a:t>
            </a:r>
            <a:r>
              <a:rPr lang="en-US" sz="2400" dirty="0">
                <a:effectLst/>
                <a:latin typeface="Times New Roman" panose="02020603050405020304" pitchFamily="18" charset="0"/>
              </a:rPr>
              <a:t>lassification , modeling the </a:t>
            </a:r>
          </a:p>
          <a:p>
            <a:pPr lvl="0" algn="just">
              <a:spcBef>
                <a:spcPts val="500"/>
              </a:spcBef>
              <a:spcAft>
                <a:spcPts val="500"/>
              </a:spcAft>
            </a:pPr>
            <a:r>
              <a:rPr lang="en-US" sz="2400" dirty="0">
                <a:latin typeface="Times New Roman" panose="02020603050405020304" pitchFamily="18" charset="0"/>
              </a:rPr>
              <a:t>probability  that an input </a:t>
            </a:r>
          </a:p>
          <a:p>
            <a:pPr lvl="0" algn="just">
              <a:spcBef>
                <a:spcPts val="500"/>
              </a:spcBef>
              <a:spcAft>
                <a:spcPts val="500"/>
              </a:spcAft>
            </a:pPr>
            <a:r>
              <a:rPr lang="en-US" sz="2400" dirty="0">
                <a:latin typeface="Times New Roman" panose="02020603050405020304" pitchFamily="18" charset="0"/>
              </a:rPr>
              <a:t>b</a:t>
            </a:r>
            <a:r>
              <a:rPr lang="en-US" sz="2400" dirty="0">
                <a:effectLst/>
                <a:latin typeface="Times New Roman" panose="02020603050405020304" pitchFamily="18" charset="0"/>
              </a:rPr>
              <a:t>elongs to a particular class , such</a:t>
            </a:r>
          </a:p>
          <a:p>
            <a:pPr lvl="0" algn="just">
              <a:spcBef>
                <a:spcPts val="500"/>
              </a:spcBef>
              <a:spcAft>
                <a:spcPts val="500"/>
              </a:spcAft>
            </a:pPr>
            <a:r>
              <a:rPr lang="en-US" sz="2400" dirty="0">
                <a:latin typeface="Times New Roman" panose="02020603050405020304" pitchFamily="18" charset="0"/>
              </a:rPr>
              <a:t>As fake and true news.</a:t>
            </a:r>
            <a:r>
              <a:rPr lang="en-US" sz="2400" dirty="0">
                <a:effectLst/>
                <a:latin typeface="Times New Roman" panose="02020603050405020304" pitchFamily="18" charset="0"/>
              </a:rPr>
              <a:t> </a:t>
            </a:r>
            <a:endParaRPr lang="en-IN" sz="2400" dirty="0">
              <a:effectLst/>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617968" y="1332090"/>
            <a:ext cx="6141110" cy="5365904"/>
          </a:xfrm>
          <a:prstGeom prst="rect">
            <a:avLst/>
          </a:prstGeom>
          <a:noFill/>
          <a:ln>
            <a:noFill/>
          </a:ln>
        </p:spPr>
      </p:pic>
      <p:sp>
        <p:nvSpPr>
          <p:cNvPr id="4" name="TextBox 3"/>
          <p:cNvSpPr txBox="1"/>
          <p:nvPr/>
        </p:nvSpPr>
        <p:spPr>
          <a:xfrm>
            <a:off x="936978" y="763600"/>
            <a:ext cx="6096000" cy="4314001"/>
          </a:xfrm>
          <a:prstGeom prst="rect">
            <a:avLst/>
          </a:prstGeom>
          <a:noFill/>
        </p:spPr>
        <p:txBody>
          <a:bodyPr wrap="square">
            <a:spAutoFit/>
          </a:bodyPr>
          <a:lstStyle/>
          <a:p>
            <a:pPr lvl="0" algn="just">
              <a:spcBef>
                <a:spcPts val="500"/>
              </a:spcBef>
              <a:spcAft>
                <a:spcPts val="500"/>
              </a:spcAft>
            </a:pPr>
            <a:r>
              <a:rPr lang="en-IN" sz="3600" i="1" kern="0" dirty="0">
                <a:effectLst/>
                <a:latin typeface="Times New Roman" panose="02020603050405020304" pitchFamily="18" charset="0"/>
              </a:rPr>
              <a:t>DECISION TREE</a:t>
            </a:r>
          </a:p>
          <a:p>
            <a:pPr lvl="0" algn="just">
              <a:spcBef>
                <a:spcPts val="500"/>
              </a:spcBef>
              <a:spcAft>
                <a:spcPts val="500"/>
              </a:spcAft>
            </a:pPr>
            <a:endParaRPr lang="en-IN" sz="3600" i="1" kern="0" dirty="0">
              <a:latin typeface="Times New Roman" panose="02020603050405020304" pitchFamily="18" charset="0"/>
            </a:endParaRPr>
          </a:p>
          <a:p>
            <a:pPr lvl="0" algn="just">
              <a:spcBef>
                <a:spcPts val="500"/>
              </a:spcBef>
              <a:spcAft>
                <a:spcPts val="500"/>
              </a:spcAft>
            </a:pPr>
            <a:r>
              <a:rPr lang="en-IN" sz="2400" i="1" kern="0" dirty="0">
                <a:latin typeface="Times New Roman" panose="02020603050405020304" pitchFamily="18" charset="0"/>
              </a:rPr>
              <a:t>It is  a machine learning model </a:t>
            </a:r>
          </a:p>
          <a:p>
            <a:pPr lvl="0" algn="just">
              <a:spcBef>
                <a:spcPts val="500"/>
              </a:spcBef>
              <a:spcAft>
                <a:spcPts val="500"/>
              </a:spcAft>
            </a:pPr>
            <a:r>
              <a:rPr lang="en-IN" sz="2400" i="1" kern="0" dirty="0">
                <a:latin typeface="Times New Roman" panose="02020603050405020304" pitchFamily="18" charset="0"/>
              </a:rPr>
              <a:t>t</a:t>
            </a:r>
            <a:r>
              <a:rPr lang="en-IN" sz="2400" i="1" kern="0" dirty="0">
                <a:effectLst/>
                <a:latin typeface="Times New Roman" panose="02020603050405020304" pitchFamily="18" charset="0"/>
              </a:rPr>
              <a:t>hat splits data into branches based </a:t>
            </a:r>
          </a:p>
          <a:p>
            <a:pPr lvl="0" algn="just">
              <a:spcBef>
                <a:spcPts val="500"/>
              </a:spcBef>
              <a:spcAft>
                <a:spcPts val="500"/>
              </a:spcAft>
            </a:pPr>
            <a:r>
              <a:rPr lang="en-IN" sz="2400" i="1" kern="0" dirty="0">
                <a:latin typeface="Times New Roman" panose="02020603050405020304" pitchFamily="18" charset="0"/>
              </a:rPr>
              <a:t>o</a:t>
            </a:r>
            <a:r>
              <a:rPr lang="en-IN" sz="2400" i="1" kern="0" dirty="0">
                <a:effectLst/>
                <a:latin typeface="Times New Roman" panose="02020603050405020304" pitchFamily="18" charset="0"/>
              </a:rPr>
              <a:t>n feature values , creating  a</a:t>
            </a:r>
          </a:p>
          <a:p>
            <a:pPr lvl="0" algn="just">
              <a:spcBef>
                <a:spcPts val="500"/>
              </a:spcBef>
              <a:spcAft>
                <a:spcPts val="500"/>
              </a:spcAft>
            </a:pPr>
            <a:r>
              <a:rPr lang="en-IN" sz="2400" i="1" kern="0" dirty="0">
                <a:latin typeface="Times New Roman" panose="02020603050405020304" pitchFamily="18" charset="0"/>
              </a:rPr>
              <a:t>t</a:t>
            </a:r>
            <a:r>
              <a:rPr lang="en-IN" sz="2400" i="1" kern="0" dirty="0">
                <a:effectLst/>
                <a:latin typeface="Times New Roman" panose="02020603050405020304" pitchFamily="18" charset="0"/>
              </a:rPr>
              <a:t>ree – like  structure to classify </a:t>
            </a:r>
          </a:p>
          <a:p>
            <a:pPr lvl="0" algn="just">
              <a:spcBef>
                <a:spcPts val="500"/>
              </a:spcBef>
              <a:spcAft>
                <a:spcPts val="500"/>
              </a:spcAft>
            </a:pPr>
            <a:r>
              <a:rPr lang="en-IN" sz="2400" i="1" kern="0" dirty="0">
                <a:latin typeface="Times New Roman" panose="02020603050405020304" pitchFamily="18" charset="0"/>
              </a:rPr>
              <a:t>data by capturing non – linear</a:t>
            </a:r>
          </a:p>
          <a:p>
            <a:pPr lvl="0" algn="just">
              <a:spcBef>
                <a:spcPts val="500"/>
              </a:spcBef>
              <a:spcAft>
                <a:spcPts val="500"/>
              </a:spcAft>
            </a:pPr>
            <a:r>
              <a:rPr lang="en-IN" sz="2400" i="1" kern="0" dirty="0">
                <a:effectLst/>
                <a:latin typeface="Times New Roman" panose="02020603050405020304" pitchFamily="18" charset="0"/>
              </a:rPr>
              <a:t>Relationships.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21918" y="1478844"/>
            <a:ext cx="5853994" cy="5115031"/>
          </a:xfrm>
          <a:prstGeom prst="rect">
            <a:avLst/>
          </a:prstGeom>
          <a:noFill/>
          <a:ln>
            <a:noFill/>
          </a:ln>
        </p:spPr>
      </p:pic>
      <p:sp>
        <p:nvSpPr>
          <p:cNvPr id="4" name="TextBox 3"/>
          <p:cNvSpPr txBox="1"/>
          <p:nvPr/>
        </p:nvSpPr>
        <p:spPr>
          <a:xfrm>
            <a:off x="1162756" y="718446"/>
            <a:ext cx="6096000" cy="4314001"/>
          </a:xfrm>
          <a:prstGeom prst="rect">
            <a:avLst/>
          </a:prstGeom>
          <a:noFill/>
        </p:spPr>
        <p:txBody>
          <a:bodyPr wrap="square">
            <a:spAutoFit/>
          </a:bodyPr>
          <a:lstStyle/>
          <a:p>
            <a:pPr lvl="0" algn="just">
              <a:spcBef>
                <a:spcPts val="500"/>
              </a:spcBef>
              <a:spcAft>
                <a:spcPts val="500"/>
              </a:spcAft>
            </a:pPr>
            <a:r>
              <a:rPr lang="en-IN" sz="3600" i="1" kern="0" dirty="0">
                <a:effectLst/>
                <a:latin typeface="Times New Roman" panose="02020603050405020304" pitchFamily="18" charset="0"/>
              </a:rPr>
              <a:t>Random Forest Classifier</a:t>
            </a:r>
          </a:p>
          <a:p>
            <a:pPr lvl="0" algn="just">
              <a:spcBef>
                <a:spcPts val="500"/>
              </a:spcBef>
              <a:spcAft>
                <a:spcPts val="500"/>
              </a:spcAft>
            </a:pPr>
            <a:endParaRPr lang="en-IN" sz="3600" i="1" kern="0" dirty="0">
              <a:latin typeface="Times New Roman" panose="02020603050405020304" pitchFamily="18" charset="0"/>
            </a:endParaRPr>
          </a:p>
          <a:p>
            <a:pPr lvl="0" algn="just">
              <a:spcBef>
                <a:spcPts val="500"/>
              </a:spcBef>
              <a:spcAft>
                <a:spcPts val="500"/>
              </a:spcAft>
            </a:pPr>
            <a:r>
              <a:rPr lang="en-IN" sz="2400" i="1" kern="0" dirty="0">
                <a:latin typeface="Times New Roman" panose="02020603050405020304" pitchFamily="18" charset="0"/>
              </a:rPr>
              <a:t>It  is an ensemble learning method</a:t>
            </a:r>
          </a:p>
          <a:p>
            <a:pPr lvl="0" algn="just">
              <a:spcBef>
                <a:spcPts val="500"/>
              </a:spcBef>
              <a:spcAft>
                <a:spcPts val="500"/>
              </a:spcAft>
            </a:pPr>
            <a:r>
              <a:rPr lang="en-IN" sz="2400" i="1" kern="0" dirty="0">
                <a:latin typeface="Times New Roman" panose="02020603050405020304" pitchFamily="18" charset="0"/>
              </a:rPr>
              <a:t>t</a:t>
            </a:r>
            <a:r>
              <a:rPr lang="en-IN" sz="2400" i="1" kern="0" dirty="0">
                <a:effectLst/>
                <a:latin typeface="Times New Roman" panose="02020603050405020304" pitchFamily="18" charset="0"/>
              </a:rPr>
              <a:t>hat combine</a:t>
            </a:r>
            <a:r>
              <a:rPr lang="en-IN" sz="2400" i="1" kern="0" dirty="0">
                <a:latin typeface="Times New Roman" panose="02020603050405020304" pitchFamily="18" charset="0"/>
              </a:rPr>
              <a:t>s multiple decision </a:t>
            </a:r>
          </a:p>
          <a:p>
            <a:pPr lvl="0" algn="just">
              <a:spcBef>
                <a:spcPts val="500"/>
              </a:spcBef>
              <a:spcAft>
                <a:spcPts val="500"/>
              </a:spcAft>
            </a:pPr>
            <a:r>
              <a:rPr lang="en-IN" sz="2400" i="1" kern="0" dirty="0">
                <a:latin typeface="Times New Roman" panose="02020603050405020304" pitchFamily="18" charset="0"/>
              </a:rPr>
              <a:t>t</a:t>
            </a:r>
            <a:r>
              <a:rPr lang="en-IN" sz="2400" i="1" kern="0" dirty="0">
                <a:effectLst/>
                <a:latin typeface="Times New Roman" panose="02020603050405020304" pitchFamily="18" charset="0"/>
              </a:rPr>
              <a:t>rees to improve  classification </a:t>
            </a:r>
          </a:p>
          <a:p>
            <a:pPr lvl="0" algn="just">
              <a:spcBef>
                <a:spcPts val="500"/>
              </a:spcBef>
              <a:spcAft>
                <a:spcPts val="500"/>
              </a:spcAft>
            </a:pPr>
            <a:r>
              <a:rPr lang="en-IN" sz="2400" i="1" kern="0" dirty="0">
                <a:latin typeface="Times New Roman" panose="02020603050405020304" pitchFamily="18" charset="0"/>
              </a:rPr>
              <a:t>accuracy and reduce  overfitting by </a:t>
            </a:r>
          </a:p>
          <a:p>
            <a:pPr lvl="0" algn="just">
              <a:spcBef>
                <a:spcPts val="500"/>
              </a:spcBef>
              <a:spcAft>
                <a:spcPts val="500"/>
              </a:spcAft>
            </a:pPr>
            <a:r>
              <a:rPr lang="en-IN" sz="2400" i="1" kern="0" dirty="0">
                <a:latin typeface="Times New Roman" panose="02020603050405020304" pitchFamily="18" charset="0"/>
              </a:rPr>
              <a:t>a</a:t>
            </a:r>
            <a:r>
              <a:rPr lang="en-IN" sz="2400" i="1" kern="0" dirty="0">
                <a:effectLst/>
                <a:latin typeface="Times New Roman" panose="02020603050405020304" pitchFamily="18" charset="0"/>
              </a:rPr>
              <a:t>ggregati</a:t>
            </a:r>
            <a:r>
              <a:rPr lang="en-IN" sz="2400" i="1" kern="0" dirty="0">
                <a:latin typeface="Times New Roman" panose="02020603050405020304" pitchFamily="18" charset="0"/>
              </a:rPr>
              <a:t>ng the  predictions of </a:t>
            </a:r>
          </a:p>
          <a:p>
            <a:pPr lvl="0" algn="just">
              <a:spcBef>
                <a:spcPts val="500"/>
              </a:spcBef>
              <a:spcAft>
                <a:spcPts val="500"/>
              </a:spcAft>
            </a:pPr>
            <a:r>
              <a:rPr lang="en-IN" sz="2400" i="1" kern="0" dirty="0">
                <a:latin typeface="Times New Roman" panose="02020603050405020304" pitchFamily="18" charset="0"/>
              </a:rPr>
              <a:t>e</a:t>
            </a:r>
            <a:r>
              <a:rPr lang="en-IN" sz="2400" i="1" kern="0" dirty="0">
                <a:effectLst/>
                <a:latin typeface="Times New Roman" panose="02020603050405020304" pitchFamily="18" charset="0"/>
              </a:rPr>
              <a:t>ach tree.</a:t>
            </a:r>
            <a:endParaRPr lang="en-IN" sz="2400" dirty="0">
              <a:effectLst/>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316168" y="1569156"/>
            <a:ext cx="5645944" cy="4933244"/>
          </a:xfrm>
          <a:prstGeom prst="rect">
            <a:avLst/>
          </a:prstGeom>
          <a:noFill/>
          <a:ln>
            <a:noFill/>
          </a:ln>
        </p:spPr>
      </p:pic>
      <p:sp>
        <p:nvSpPr>
          <p:cNvPr id="4" name="TextBox 3"/>
          <p:cNvSpPr txBox="1"/>
          <p:nvPr/>
        </p:nvSpPr>
        <p:spPr>
          <a:xfrm>
            <a:off x="1151465" y="842623"/>
            <a:ext cx="6096000" cy="3046988"/>
          </a:xfrm>
          <a:prstGeom prst="rect">
            <a:avLst/>
          </a:prstGeom>
          <a:noFill/>
        </p:spPr>
        <p:txBody>
          <a:bodyPr wrap="square">
            <a:spAutoFit/>
          </a:bodyPr>
          <a:lstStyle/>
          <a:p>
            <a:pPr marL="0" marR="0" algn="just"/>
            <a:r>
              <a:rPr lang="en-IN" sz="3600" b="0" kern="100" dirty="0">
                <a:effectLst/>
                <a:latin typeface="Times New Roman" panose="02020603050405020304" pitchFamily="18" charset="0"/>
                <a:ea typeface="SimSun" panose="02010600030101010101" pitchFamily="2" charset="-122"/>
                <a:cs typeface="Times New Roman" panose="02020603050405020304" pitchFamily="18" charset="0"/>
              </a:rPr>
              <a:t>Support Vector Machine (SVM)</a:t>
            </a:r>
          </a:p>
          <a:p>
            <a:pPr marL="0" marR="0" algn="just"/>
            <a:endParaRPr lang="en-IN" sz="3600" kern="100" dirty="0">
              <a:latin typeface="Times New Roman" panose="02020603050405020304" pitchFamily="18" charset="0"/>
              <a:ea typeface="SimSun" panose="02010600030101010101" pitchFamily="2" charset="-122"/>
              <a:cs typeface="Times New Roman" panose="02020603050405020304" pitchFamily="18" charset="0"/>
            </a:endParaRPr>
          </a:p>
          <a:p>
            <a:pPr marL="0" marR="0" algn="just"/>
            <a:r>
              <a:rPr lang="en-IN" sz="2400" kern="100" dirty="0">
                <a:latin typeface="Times New Roman" panose="02020603050405020304" pitchFamily="18" charset="0"/>
                <a:ea typeface="SimSun" panose="02010600030101010101" pitchFamily="2" charset="-122"/>
                <a:cs typeface="Times New Roman" panose="02020603050405020304" pitchFamily="18" charset="0"/>
              </a:rPr>
              <a:t>It is a supervised machine learning </a:t>
            </a:r>
          </a:p>
          <a:p>
            <a:pPr marL="0" marR="0" algn="just"/>
            <a:r>
              <a:rPr lang="en-IN" sz="2400" kern="100" dirty="0">
                <a:latin typeface="Times New Roman" panose="02020603050405020304" pitchFamily="18" charset="0"/>
                <a:ea typeface="SimSun" panose="02010600030101010101" pitchFamily="2" charset="-122"/>
                <a:cs typeface="Times New Roman" panose="02020603050405020304" pitchFamily="18" charset="0"/>
              </a:rPr>
              <a:t>a</a:t>
            </a:r>
            <a:r>
              <a:rPr lang="en-IN" sz="2400" kern="100" dirty="0">
                <a:effectLst/>
                <a:latin typeface="Times New Roman" panose="02020603050405020304" pitchFamily="18" charset="0"/>
                <a:ea typeface="SimSun" panose="02010600030101010101" pitchFamily="2" charset="-122"/>
                <a:cs typeface="Times New Roman" panose="02020603050405020304" pitchFamily="18" charset="0"/>
              </a:rPr>
              <a:t>lgorith</a:t>
            </a:r>
            <a:r>
              <a:rPr lang="en-IN" sz="2400" kern="100" dirty="0">
                <a:latin typeface="Times New Roman" panose="02020603050405020304" pitchFamily="18" charset="0"/>
                <a:ea typeface="SimSun" panose="02010600030101010101" pitchFamily="2" charset="-122"/>
                <a:cs typeface="Times New Roman" panose="02020603050405020304" pitchFamily="18" charset="0"/>
              </a:rPr>
              <a:t>m  that classifies data by </a:t>
            </a:r>
          </a:p>
          <a:p>
            <a:pPr marL="0" marR="0" algn="just"/>
            <a:r>
              <a:rPr lang="en-IN" sz="2400" kern="100" dirty="0">
                <a:latin typeface="Times New Roman" panose="02020603050405020304" pitchFamily="18" charset="0"/>
                <a:ea typeface="SimSun" panose="02010600030101010101" pitchFamily="2" charset="-122"/>
                <a:cs typeface="Times New Roman" panose="02020603050405020304" pitchFamily="18" charset="0"/>
              </a:rPr>
              <a:t>finding the optimal hyperplane </a:t>
            </a:r>
          </a:p>
          <a:p>
            <a:pPr marL="0" marR="0" algn="just"/>
            <a:r>
              <a:rPr lang="en-IN" sz="2400" kern="100" dirty="0">
                <a:latin typeface="Times New Roman" panose="02020603050405020304" pitchFamily="18" charset="0"/>
                <a:ea typeface="SimSun" panose="02010600030101010101" pitchFamily="2" charset="-122"/>
                <a:cs typeface="Times New Roman" panose="02020603050405020304" pitchFamily="18" charset="0"/>
              </a:rPr>
              <a:t>that maximizes the margin between </a:t>
            </a:r>
          </a:p>
          <a:p>
            <a:pPr marL="0" marR="0" algn="just"/>
            <a:r>
              <a:rPr lang="en-IN" sz="2400" kern="100" dirty="0">
                <a:latin typeface="Times New Roman" panose="02020603050405020304" pitchFamily="18" charset="0"/>
                <a:ea typeface="SimSun" panose="02010600030101010101" pitchFamily="2" charset="-122"/>
                <a:cs typeface="Times New Roman" panose="02020603050405020304" pitchFamily="18" charset="0"/>
              </a:rPr>
              <a:t>different classes.   </a:t>
            </a:r>
            <a:endParaRPr lang="en-IN" sz="2400" kern="1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579418" y="349956"/>
            <a:ext cx="7804727" cy="5718335"/>
          </a:xfrm>
          <a:prstGeom prst="rect">
            <a:avLst/>
          </a:prstGeom>
          <a:noFill/>
          <a:ln>
            <a:noFill/>
          </a:ln>
        </p:spPr>
      </p:pic>
      <p:sp>
        <p:nvSpPr>
          <p:cNvPr id="3" name="TextBox 2">
            <a:extLst>
              <a:ext uri="{FF2B5EF4-FFF2-40B4-BE49-F238E27FC236}">
                <a16:creationId xmlns:a16="http://schemas.microsoft.com/office/drawing/2014/main" id="{B0CF2488-C7F5-728D-69F3-496B5484260A}"/>
              </a:ext>
            </a:extLst>
          </p:cNvPr>
          <p:cNvSpPr txBox="1"/>
          <p:nvPr/>
        </p:nvSpPr>
        <p:spPr>
          <a:xfrm>
            <a:off x="3186545" y="6317673"/>
            <a:ext cx="4886037" cy="369332"/>
          </a:xfrm>
          <a:prstGeom prst="rect">
            <a:avLst/>
          </a:prstGeom>
          <a:noFill/>
        </p:spPr>
        <p:txBody>
          <a:bodyPr wrap="square" rtlCol="0">
            <a:spAutoFit/>
          </a:bodyPr>
          <a:lstStyle/>
          <a:p>
            <a:r>
              <a:rPr lang="en-IN" dirty="0"/>
              <a:t>              </a:t>
            </a:r>
            <a:r>
              <a:rPr lang="en-IN" dirty="0" err="1"/>
              <a:t>Comparitive</a:t>
            </a:r>
            <a:r>
              <a:rPr lang="en-IN" dirty="0"/>
              <a:t> Analysis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C776EF-D3AF-77AB-DD7A-827F68024B43}"/>
              </a:ext>
            </a:extLst>
          </p:cNvPr>
          <p:cNvSpPr txBox="1"/>
          <p:nvPr/>
        </p:nvSpPr>
        <p:spPr>
          <a:xfrm>
            <a:off x="4793673" y="443345"/>
            <a:ext cx="7065818" cy="2862322"/>
          </a:xfrm>
          <a:prstGeom prst="rect">
            <a:avLst/>
          </a:prstGeom>
          <a:noFill/>
        </p:spPr>
        <p:txBody>
          <a:bodyPr wrap="square" rtlCol="0">
            <a:spAutoFit/>
          </a:bodyPr>
          <a:lstStyle/>
          <a:p>
            <a:endParaRPr lang="en-US" dirty="0"/>
          </a:p>
          <a:p>
            <a:endParaRPr lang="en-US" dirty="0"/>
          </a:p>
          <a:p>
            <a:endParaRPr lang="en-US" dirty="0"/>
          </a:p>
          <a:p>
            <a:pPr algn="just"/>
            <a:r>
              <a:rPr lang="en-US" dirty="0"/>
              <a:t>The image shows an </a:t>
            </a:r>
            <a:r>
              <a:rPr lang="en-US" b="1" dirty="0"/>
              <a:t>ROC (Receiver Operating Characteristic) Curve</a:t>
            </a:r>
            <a:r>
              <a:rPr lang="en-US" dirty="0"/>
              <a:t> for a logistic regression model. The curve indicates perfect model performance, with a true positive rate (TPR) of 1.0 across nearly all false positive rates (FPR). The area under the curve (AUC) is exactly </a:t>
            </a:r>
            <a:r>
              <a:rPr lang="en-US" b="1" dirty="0"/>
              <a:t>1.00</a:t>
            </a:r>
            <a:r>
              <a:rPr lang="en-US" dirty="0"/>
              <a:t>, suggesting ideal classification. The diagonal gray dashed line represents a random classifier (AUC = 0.5) for comparison.</a:t>
            </a:r>
            <a:endParaRPr lang="en-IN" dirty="0"/>
          </a:p>
        </p:txBody>
      </p:sp>
      <p:sp>
        <p:nvSpPr>
          <p:cNvPr id="4" name="AutoShape 2">
            <a:extLst>
              <a:ext uri="{FF2B5EF4-FFF2-40B4-BE49-F238E27FC236}">
                <a16:creationId xmlns:a16="http://schemas.microsoft.com/office/drawing/2014/main" id="{9F47F61A-3524-4782-9E3C-89E23CA2D0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C1E2E900-CF93-1D0E-2DEB-2CC4BA2E36D9}"/>
              </a:ext>
            </a:extLst>
          </p:cNvPr>
          <p:cNvPicPr>
            <a:picLocks noChangeAspect="1"/>
          </p:cNvPicPr>
          <p:nvPr/>
        </p:nvPicPr>
        <p:blipFill>
          <a:blip r:embed="rId2"/>
          <a:stretch>
            <a:fillRect/>
          </a:stretch>
        </p:blipFill>
        <p:spPr>
          <a:xfrm>
            <a:off x="332510" y="561109"/>
            <a:ext cx="3836765" cy="3020291"/>
          </a:xfrm>
          <a:prstGeom prst="rect">
            <a:avLst/>
          </a:prstGeom>
        </p:spPr>
      </p:pic>
      <p:sp>
        <p:nvSpPr>
          <p:cNvPr id="6" name="TextBox 5">
            <a:extLst>
              <a:ext uri="{FF2B5EF4-FFF2-40B4-BE49-F238E27FC236}">
                <a16:creationId xmlns:a16="http://schemas.microsoft.com/office/drawing/2014/main" id="{360D852B-D532-3B77-48EF-048861E8BD69}"/>
              </a:ext>
            </a:extLst>
          </p:cNvPr>
          <p:cNvSpPr txBox="1"/>
          <p:nvPr/>
        </p:nvSpPr>
        <p:spPr>
          <a:xfrm>
            <a:off x="230909" y="4008582"/>
            <a:ext cx="7250546" cy="2031325"/>
          </a:xfrm>
          <a:prstGeom prst="rect">
            <a:avLst/>
          </a:prstGeom>
          <a:noFill/>
        </p:spPr>
        <p:txBody>
          <a:bodyPr wrap="square" rtlCol="0">
            <a:spAutoFit/>
          </a:bodyPr>
          <a:lstStyle/>
          <a:p>
            <a:pPr algn="just"/>
            <a:r>
              <a:rPr lang="en-US" dirty="0"/>
              <a:t>The image shows a </a:t>
            </a:r>
            <a:r>
              <a:rPr lang="en-US" b="1" dirty="0"/>
              <a:t>Precision-Recall Curve</a:t>
            </a:r>
            <a:r>
              <a:rPr lang="en-US" dirty="0"/>
              <a:t> for a logistic regression model. It indicates near-perfect performance, with precision remaining close to 1.0 across almost all recall levels. The Average Precision (AP) score is exactly </a:t>
            </a:r>
            <a:r>
              <a:rPr lang="en-US" b="1" dirty="0"/>
              <a:t>1.00</a:t>
            </a:r>
            <a:r>
              <a:rPr lang="en-US" dirty="0"/>
              <a:t>, implying ideal classification with no trade-offs. The graph suggests a highly accurate model, though such results are unusual in real-world scenarios.</a:t>
            </a:r>
            <a:endParaRPr lang="en-IN" dirty="0"/>
          </a:p>
        </p:txBody>
      </p:sp>
      <p:pic>
        <p:nvPicPr>
          <p:cNvPr id="1028" name="Picture 4" descr="Uploaded image">
            <a:extLst>
              <a:ext uri="{FF2B5EF4-FFF2-40B4-BE49-F238E27FC236}">
                <a16:creationId xmlns:a16="http://schemas.microsoft.com/office/drawing/2014/main" id="{975DF644-561D-163C-94E7-A574B7D1A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6254" y="3428999"/>
            <a:ext cx="3980873" cy="268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559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96722"/>
          </a:xfrm>
        </p:spPr>
        <p:txBody>
          <a:bodyPr/>
          <a:lstStyle/>
          <a:p>
            <a:r>
              <a:rPr lang="en-US" dirty="0"/>
              <a:t>RESULTS</a:t>
            </a:r>
            <a:br>
              <a:rPr lang="en-US" dirty="0"/>
            </a:br>
            <a:r>
              <a:rPr lang="en-US" dirty="0"/>
              <a:t> </a:t>
            </a:r>
            <a:endParaRPr lang="en-IN" dirty="0"/>
          </a:p>
        </p:txBody>
      </p:sp>
      <p:pic>
        <p:nvPicPr>
          <p:cNvPr id="4" name="Picture 3">
            <a:extLst>
              <a:ext uri="{FF2B5EF4-FFF2-40B4-BE49-F238E27FC236}">
                <a16:creationId xmlns:a16="http://schemas.microsoft.com/office/drawing/2014/main" id="{8BF9ADED-C47D-E5C9-9AE5-19928E16C8FE}"/>
              </a:ext>
            </a:extLst>
          </p:cNvPr>
          <p:cNvPicPr>
            <a:picLocks noChangeAspect="1"/>
          </p:cNvPicPr>
          <p:nvPr/>
        </p:nvPicPr>
        <p:blipFill>
          <a:blip r:embed="rId2"/>
          <a:stretch>
            <a:fillRect/>
          </a:stretch>
        </p:blipFill>
        <p:spPr>
          <a:xfrm>
            <a:off x="2633179" y="1437997"/>
            <a:ext cx="6925642" cy="39820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Work and Improvements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0" i="0" dirty="0">
                <a:solidFill>
                  <a:srgbClr val="ECECEC"/>
                </a:solidFill>
                <a:effectLst/>
                <a:latin typeface="ui-sans-serif"/>
              </a:rPr>
              <a:t>Future work could explore the use of advanced deep learning techniques, such as CNNs and RNNs, to better capture complex patterns and contextual relationships in text data, enhancing the accuracy of fake news detection.</a:t>
            </a:r>
          </a:p>
          <a:p>
            <a:pPr>
              <a:buFont typeface="Wingdings" panose="05000000000000000000" pitchFamily="2" charset="2"/>
              <a:buChar char="Ø"/>
            </a:pPr>
            <a:r>
              <a:rPr lang="en-US" b="0" i="0" dirty="0">
                <a:solidFill>
                  <a:srgbClr val="ECECEC"/>
                </a:solidFill>
                <a:effectLst/>
                <a:latin typeface="ui-sans-serif"/>
              </a:rPr>
              <a:t>Expanding the dataset to include a wider variety of news sources, languages, and multimodal data (e.g., images and videos) could improve the model’s ability to generalize across different contexts and platforms.</a:t>
            </a:r>
          </a:p>
          <a:p>
            <a:pPr>
              <a:buFont typeface="Wingdings" panose="05000000000000000000" pitchFamily="2" charset="2"/>
              <a:buChar char="Ø"/>
            </a:pPr>
            <a:r>
              <a:rPr lang="en-US" b="0" i="0" dirty="0">
                <a:solidFill>
                  <a:srgbClr val="ECECEC"/>
                </a:solidFill>
                <a:effectLst/>
                <a:latin typeface="ui-sans-serif"/>
              </a:rPr>
              <a:t>Employing methods like LIME (Local Interpretable Model-Agnostic Explanations) could enhance the interpretability of complex models, making the system’s predictions more transparent and fostering trust in real-world applications.</a:t>
            </a:r>
            <a:br>
              <a:rPr lang="en-US" dirty="0"/>
            </a:b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algn="l">
              <a:buFont typeface="Wingdings" panose="05000000000000000000" pitchFamily="2" charset="2"/>
              <a:buChar char="Ø"/>
            </a:pPr>
            <a:r>
              <a:rPr lang="en-US" b="0" i="0" dirty="0">
                <a:solidFill>
                  <a:srgbClr val="ECECEC"/>
                </a:solidFill>
                <a:effectLst/>
                <a:latin typeface="ui-sans-serif"/>
              </a:rPr>
              <a:t>The project successfully developed a machine learning-based fake news detection system using NLP for feature extraction and various classification models.</a:t>
            </a:r>
          </a:p>
          <a:p>
            <a:pPr algn="l">
              <a:buFont typeface="Wingdings" panose="05000000000000000000" pitchFamily="2" charset="2"/>
              <a:buChar char="Ø"/>
            </a:pPr>
            <a:r>
              <a:rPr lang="en-US" b="0" i="0" dirty="0">
                <a:solidFill>
                  <a:srgbClr val="ECECEC"/>
                </a:solidFill>
                <a:effectLst/>
                <a:latin typeface="ui-sans-serif"/>
              </a:rPr>
              <a:t>A comparative analysis of models like logistic regression, decision trees, and Random Forest demonstrated that ensemble methods and decision trees performed better in handling complex patterns and achieving higher accuracy.</a:t>
            </a:r>
          </a:p>
          <a:p>
            <a:pPr algn="l">
              <a:buFont typeface="Wingdings" panose="05000000000000000000" pitchFamily="2" charset="2"/>
              <a:buChar char="Ø"/>
            </a:pPr>
            <a:r>
              <a:rPr lang="en-US" b="0" i="0" dirty="0">
                <a:solidFill>
                  <a:srgbClr val="ECECEC"/>
                </a:solidFill>
                <a:effectLst/>
                <a:latin typeface="ui-sans-serif"/>
              </a:rPr>
              <a:t>The results indicate that combining traditional machine learning models with advanced techniques, such as deep learning and social feature integration, could create more effective fake news detection systems.</a:t>
            </a:r>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1800" kern="0" dirty="0" err="1">
                <a:effectLst/>
                <a:latin typeface="Times New Roman" panose="02020603050405020304" pitchFamily="18" charset="0"/>
              </a:rPr>
              <a:t>Ruchansky</a:t>
            </a:r>
            <a:r>
              <a:rPr lang="en-US" sz="1800" kern="0" dirty="0">
                <a:effectLst/>
                <a:latin typeface="Times New Roman" panose="02020603050405020304" pitchFamily="18" charset="0"/>
              </a:rPr>
              <a:t>, N., Seo, S., &amp; Liu, Y. (2017). </a:t>
            </a:r>
            <a:r>
              <a:rPr lang="en-US" sz="1800" b="1" dirty="0">
                <a:effectLst/>
                <a:latin typeface="Times New Roman" panose="02020603050405020304" pitchFamily="18" charset="0"/>
              </a:rPr>
              <a:t>"</a:t>
            </a:r>
            <a:r>
              <a:rPr lang="en-US" sz="1800" b="1" dirty="0" err="1">
                <a:effectLst/>
                <a:latin typeface="Times New Roman" panose="02020603050405020304" pitchFamily="18" charset="0"/>
              </a:rPr>
              <a:t>Csi</a:t>
            </a:r>
            <a:r>
              <a:rPr lang="en-US" sz="1800" b="1" dirty="0">
                <a:effectLst/>
                <a:latin typeface="Times New Roman" panose="02020603050405020304" pitchFamily="18" charset="0"/>
              </a:rPr>
              <a:t>: A framework for fake news detection."</a:t>
            </a:r>
            <a:r>
              <a:rPr lang="en-US" sz="1800" kern="0" dirty="0">
                <a:effectLst/>
                <a:latin typeface="Times New Roman" panose="02020603050405020304" pitchFamily="18" charset="0"/>
              </a:rPr>
              <a:t> Proceedings of the 2017 IEEE International Conference on Data Mining (ICDM), 2017, 1213-1218.</a:t>
            </a:r>
            <a:br>
              <a:rPr lang="en-US" sz="1800" kern="0" dirty="0">
                <a:effectLst/>
                <a:latin typeface="Times New Roman" panose="02020603050405020304" pitchFamily="18" charset="0"/>
              </a:rPr>
            </a:br>
            <a:r>
              <a:rPr lang="en-US" sz="1800" kern="0" dirty="0">
                <a:effectLst/>
                <a:latin typeface="Times New Roman" panose="02020603050405020304" pitchFamily="18" charset="0"/>
                <a:hlinkClick r:id="rId2"/>
              </a:rPr>
              <a:t>https://doi.org/10.1109/ICDM.2017.121</a:t>
            </a:r>
            <a:endParaRPr lang="en-US" sz="1800" kern="0" dirty="0">
              <a:effectLst/>
              <a:latin typeface="Times New Roman" panose="02020603050405020304" pitchFamily="18" charset="0"/>
            </a:endParaRPr>
          </a:p>
          <a:p>
            <a:pPr>
              <a:buFont typeface="Wingdings" panose="05000000000000000000" pitchFamily="2" charset="2"/>
              <a:buChar char="Ø"/>
            </a:pPr>
            <a:r>
              <a:rPr lang="en-IN" sz="1800" kern="0" dirty="0">
                <a:effectLst/>
                <a:latin typeface="Times New Roman" panose="02020603050405020304" pitchFamily="18" charset="0"/>
              </a:rPr>
              <a:t> Yang, Z., Zhang, Y., &amp; </a:t>
            </a:r>
            <a:r>
              <a:rPr lang="en-IN" sz="1800" kern="0" dirty="0" err="1">
                <a:effectLst/>
                <a:latin typeface="Times New Roman" panose="02020603050405020304" pitchFamily="18" charset="0"/>
              </a:rPr>
              <a:t>Salakhutdinov</a:t>
            </a:r>
            <a:r>
              <a:rPr lang="en-IN" sz="1800" kern="0" dirty="0">
                <a:effectLst/>
                <a:latin typeface="Times New Roman" panose="02020603050405020304" pitchFamily="18" charset="0"/>
              </a:rPr>
              <a:t>, R. (2019). </a:t>
            </a:r>
            <a:r>
              <a:rPr lang="en-IN" sz="1800" b="1" dirty="0">
                <a:effectLst/>
                <a:latin typeface="Times New Roman" panose="02020603050405020304" pitchFamily="18" charset="0"/>
              </a:rPr>
              <a:t>"Fake news detection on social media: A data mining perspective."</a:t>
            </a:r>
            <a:r>
              <a:rPr lang="en-IN" sz="1800" kern="0" dirty="0">
                <a:effectLst/>
                <a:latin typeface="Times New Roman" panose="02020603050405020304" pitchFamily="18" charset="0"/>
              </a:rPr>
              <a:t> ACM Computing Surveys, 51(4), 1-34.</a:t>
            </a:r>
            <a:br>
              <a:rPr lang="en-IN" sz="1800" kern="0" dirty="0">
                <a:effectLst/>
                <a:latin typeface="Times New Roman" panose="02020603050405020304" pitchFamily="18" charset="0"/>
              </a:rPr>
            </a:br>
            <a:r>
              <a:rPr lang="en-IN" sz="1800" u="sng" dirty="0">
                <a:solidFill>
                  <a:srgbClr val="0000FF"/>
                </a:solidFill>
                <a:effectLst/>
                <a:latin typeface="Times New Roman" panose="02020603050405020304" pitchFamily="18" charset="0"/>
                <a:hlinkClick r:id="rId3"/>
              </a:rPr>
              <a:t>https://doi.org/10.1145/3285029</a:t>
            </a:r>
            <a:endParaRPr lang="en-IN" sz="1800" u="sng" dirty="0">
              <a:solidFill>
                <a:srgbClr val="0000FF"/>
              </a:solidFill>
              <a:effectLst/>
              <a:latin typeface="Times New Roman" panose="02020603050405020304" pitchFamily="18" charset="0"/>
            </a:endParaRPr>
          </a:p>
          <a:p>
            <a:pPr>
              <a:buFont typeface="Wingdings" panose="05000000000000000000" pitchFamily="2" charset="2"/>
              <a:buChar char="Ø"/>
            </a:pPr>
            <a:r>
              <a:rPr lang="en-US" sz="1800" kern="0" dirty="0">
                <a:effectLst/>
                <a:latin typeface="Times New Roman" panose="02020603050405020304" pitchFamily="18" charset="0"/>
              </a:rPr>
              <a:t>Liu, Y., Wu, L., &amp; Sattar, H. (2020). </a:t>
            </a:r>
            <a:r>
              <a:rPr lang="en-US" sz="1800" b="1" dirty="0">
                <a:effectLst/>
                <a:latin typeface="Times New Roman" panose="02020603050405020304" pitchFamily="18" charset="0"/>
              </a:rPr>
              <a:t>"A hybrid model for fake news detection using deep learning and social network features."</a:t>
            </a:r>
            <a:r>
              <a:rPr lang="en-US" sz="1800" kern="0" dirty="0">
                <a:effectLst/>
                <a:latin typeface="Times New Roman" panose="02020603050405020304" pitchFamily="18" charset="0"/>
              </a:rPr>
              <a:t> Expert Systems with Applications, 159, 113687.</a:t>
            </a:r>
            <a:br>
              <a:rPr lang="en-US" sz="1800" kern="0" dirty="0">
                <a:effectLst/>
                <a:latin typeface="Times New Roman" panose="02020603050405020304" pitchFamily="18" charset="0"/>
              </a:rPr>
            </a:br>
            <a:r>
              <a:rPr lang="en-US" sz="1800" kern="0" dirty="0">
                <a:effectLst/>
                <a:latin typeface="Times New Roman" panose="02020603050405020304" pitchFamily="18" charset="0"/>
              </a:rPr>
              <a:t>https://doi.org/10.1016/j.eswa.2020.113687</a:t>
            </a:r>
            <a:endParaRPr lang="en-US" sz="1800" dirty="0">
              <a:effectLst/>
              <a:latin typeface="Times New Roman" panose="02020603050405020304" pitchFamily="18" charset="0"/>
            </a:endParaRPr>
          </a:p>
          <a:p>
            <a:pPr marL="0" indent="0">
              <a:buNone/>
            </a:pPr>
            <a:endParaRPr lang="en-IN" sz="1800" dirty="0">
              <a:effectLst/>
              <a:latin typeface="Times New Roman" panose="02020603050405020304" pitchFamily="18" charset="0"/>
            </a:endParaRPr>
          </a:p>
          <a:p>
            <a:pPr marL="0" indent="0">
              <a:buNone/>
            </a:pPr>
            <a:endParaRPr lang="en-US" sz="1800" dirty="0">
              <a:effectLst/>
              <a:latin typeface="Times New Roman" panose="02020603050405020304" pitchFamily="18" charset="0"/>
            </a:endParaRPr>
          </a:p>
          <a:p>
            <a:pPr mar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br>
              <a:rPr lang="en-US" dirty="0"/>
            </a:br>
            <a:endParaRPr lang="en-IN"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b="0" i="0" dirty="0">
                <a:solidFill>
                  <a:srgbClr val="ECECEC"/>
                </a:solidFill>
                <a:effectLst/>
                <a:latin typeface="ui-sans-serif"/>
              </a:rPr>
              <a:t>Fake news is a widespread problem in the digital age, especially on social media platforms like Twitter.</a:t>
            </a:r>
          </a:p>
          <a:p>
            <a:pPr algn="l">
              <a:buFont typeface="Wingdings" panose="05000000000000000000" pitchFamily="2" charset="2"/>
              <a:buChar char="Ø"/>
            </a:pPr>
            <a:r>
              <a:rPr lang="en-US" b="0" i="0" dirty="0">
                <a:solidFill>
                  <a:srgbClr val="ECECEC"/>
                </a:solidFill>
                <a:effectLst/>
                <a:latin typeface="ui-sans-serif"/>
              </a:rPr>
              <a:t>It has significant societal impacts, influencing public opinion and spreading misinformation.</a:t>
            </a:r>
          </a:p>
          <a:p>
            <a:pPr algn="l">
              <a:buFont typeface="Wingdings" panose="05000000000000000000" pitchFamily="2" charset="2"/>
              <a:buChar char="Ø"/>
            </a:pPr>
            <a:r>
              <a:rPr lang="en-US" b="0" i="0" dirty="0">
                <a:solidFill>
                  <a:srgbClr val="ECECEC"/>
                </a:solidFill>
                <a:effectLst/>
                <a:latin typeface="ui-sans-serif"/>
              </a:rPr>
              <a:t>Detecting fake news is challenging due to its resemblance to credible news formats.</a:t>
            </a:r>
          </a:p>
          <a:p>
            <a:pPr algn="l">
              <a:buFont typeface="Wingdings" panose="05000000000000000000" pitchFamily="2" charset="2"/>
              <a:buChar char="Ø"/>
            </a:pPr>
            <a:r>
              <a:rPr lang="en-US" b="0" i="0" dirty="0">
                <a:solidFill>
                  <a:srgbClr val="ECECEC"/>
                </a:solidFill>
                <a:effectLst/>
                <a:latin typeface="ui-sans-serif"/>
              </a:rPr>
              <a:t>Machine learning offers advanced techniques to analyze patterns in text, content, and user behavior.</a:t>
            </a:r>
          </a:p>
          <a:p>
            <a:pPr algn="l">
              <a:buFont typeface="Wingdings" panose="05000000000000000000" pitchFamily="2" charset="2"/>
              <a:buChar char="Ø"/>
            </a:pPr>
            <a:r>
              <a:rPr lang="en-US" b="0" i="0" dirty="0">
                <a:solidFill>
                  <a:srgbClr val="ECECEC"/>
                </a:solidFill>
                <a:effectLst/>
                <a:latin typeface="ui-sans-serif"/>
              </a:rPr>
              <a:t>Key goals include preventing misinformation, improving trust, and supporting fact-checking efforts.</a:t>
            </a:r>
          </a:p>
          <a:p>
            <a:pPr algn="l">
              <a:buFont typeface="Wingdings" panose="05000000000000000000" pitchFamily="2" charset="2"/>
              <a:buChar char="Ø"/>
            </a:pPr>
            <a:r>
              <a:rPr lang="en-US" b="0" i="0" dirty="0">
                <a:solidFill>
                  <a:srgbClr val="ECECEC"/>
                </a:solidFill>
                <a:effectLst/>
                <a:latin typeface="ui-sans-serif"/>
              </a:rPr>
              <a:t>Fake news detection contributes to a healthier and more reliable digital information environment.</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fillRect/>
          </a:stretch>
        </a:blipFill>
        <a:effectLst/>
      </p:bgPr>
    </p:bg>
    <p:spTree>
      <p:nvGrpSpPr>
        <p:cNvPr id="1" name=""/>
        <p:cNvGrpSpPr/>
        <p:nvPr/>
      </p:nvGrpSpPr>
      <p:grpSpPr>
        <a:xfrm>
          <a:off x="0" y="0"/>
          <a:ext cx="0" cy="0"/>
          <a:chOff x="0" y="0"/>
          <a:chExt cx="0" cy="0"/>
        </a:xfrm>
      </p:grpSpPr>
      <p:pic>
        <p:nvPicPr>
          <p:cNvPr id="15" name="Picture 14" descr="abstract design"/>
          <p:cNvPicPr>
            <a:picLocks noChangeAspect="1"/>
          </p:cNvPicPr>
          <p:nvPr/>
        </p:nvPicPr>
        <p:blipFill rotWithShape="1">
          <a:blip r:embed="rId4">
            <a:alphaModFix amt="25000"/>
            <a:duotone>
              <a:prstClr val="black"/>
              <a:schemeClr val="accent5">
                <a:tint val="45000"/>
                <a:satMod val="400000"/>
              </a:schemeClr>
            </a:duotone>
          </a:blip>
          <a:srcRect t="18308" r="6818" b="2872"/>
          <a:stretch>
            <a:fillRect/>
          </a:stretch>
        </p:blipFill>
        <p:spPr>
          <a:xfrm flipH="1">
            <a:off x="20" y="10"/>
            <a:ext cx="12191980" cy="6857990"/>
          </a:xfrm>
          <a:prstGeom prst="rect">
            <a:avLst/>
          </a:prstGeom>
        </p:spPr>
      </p:pic>
      <p:sp>
        <p:nvSpPr>
          <p:cNvPr id="12" name="Title 11"/>
          <p:cNvSpPr>
            <a:spLocks noGrp="1"/>
          </p:cNvSpPr>
          <p:nvPr>
            <p:ph type="ctrTitle"/>
          </p:nvPr>
        </p:nvSpPr>
        <p:spPr>
          <a:xfrm>
            <a:off x="1154955" y="1447800"/>
            <a:ext cx="8825658" cy="3329581"/>
          </a:xfrm>
        </p:spPr>
        <p:txBody>
          <a:bodyPr>
            <a:normAutofit/>
          </a:bodyPr>
          <a:lstStyle/>
          <a:p>
            <a:r>
              <a:rPr lang="en-US" dirty="0"/>
              <a:t>Thank You!</a:t>
            </a:r>
            <a:endParaRPr lang="ru-RU" dirty="0"/>
          </a:p>
        </p:txBody>
      </p:sp>
      <p:sp>
        <p:nvSpPr>
          <p:cNvPr id="13" name="Subtitle 12"/>
          <p:cNvSpPr>
            <a:spLocks noGrp="1"/>
          </p:cNvSpPr>
          <p:nvPr>
            <p:ph type="subTitle" idx="1"/>
          </p:nvPr>
        </p:nvSpPr>
        <p:spPr>
          <a:xfrm>
            <a:off x="1154955" y="4777380"/>
            <a:ext cx="8825658" cy="861420"/>
          </a:xfrm>
        </p:spPr>
        <p:txBody>
          <a:bodyPr>
            <a:normAutofit/>
          </a:bodyPr>
          <a:lstStyle/>
          <a:p>
            <a:r>
              <a:rPr lang="en-US" dirty="0"/>
              <a:t>GROUP : 14 </a:t>
            </a:r>
            <a:endParaRPr lang="ru-RU" dirty="0"/>
          </a:p>
        </p:txBody>
      </p:sp>
      <p:sp>
        <p:nvSpPr>
          <p:cNvPr id="57" name="Rectangle 56"/>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t>
            </a:r>
            <a:endParaRPr lang="en-IN" dirty="0"/>
          </a:p>
        </p:txBody>
      </p:sp>
      <p:sp>
        <p:nvSpPr>
          <p:cNvPr id="3" name="Content Placeholder 2"/>
          <p:cNvSpPr>
            <a:spLocks noGrp="1"/>
          </p:cNvSpPr>
          <p:nvPr>
            <p:ph idx="1"/>
          </p:nvPr>
        </p:nvSpPr>
        <p:spPr>
          <a:xfrm>
            <a:off x="936978" y="1501422"/>
            <a:ext cx="9112875" cy="4746977"/>
          </a:xfrm>
        </p:spPr>
        <p:txBody>
          <a:bodyPr>
            <a:normAutofit/>
          </a:bodyPr>
          <a:lstStyle/>
          <a:p>
            <a:pPr algn="l">
              <a:buFont typeface="Wingdings" panose="05000000000000000000" pitchFamily="2" charset="2"/>
              <a:buChar char="Ø"/>
            </a:pPr>
            <a:r>
              <a:rPr lang="en-US" b="0" i="0" dirty="0">
                <a:solidFill>
                  <a:srgbClr val="ECECEC"/>
                </a:solidFill>
                <a:effectLst/>
                <a:latin typeface="ui-sans-serif"/>
              </a:rPr>
              <a:t>Machine learning models like logistic regression, SVM, and deep learning techniques such as CNNs and RNNs are extensively used for fake news detection.</a:t>
            </a:r>
          </a:p>
          <a:p>
            <a:pPr algn="l">
              <a:buFont typeface="Wingdings" panose="05000000000000000000" pitchFamily="2" charset="2"/>
              <a:buChar char="Ø"/>
            </a:pPr>
            <a:r>
              <a:rPr lang="en-US" b="0" i="0" dirty="0">
                <a:solidFill>
                  <a:srgbClr val="ECECEC"/>
                </a:solidFill>
                <a:effectLst/>
                <a:latin typeface="ui-sans-serif"/>
              </a:rPr>
              <a:t>Text data is converted into numerical representations using techniques like TF-IDF and Bag of Words, facilitating effective feature extraction.</a:t>
            </a:r>
          </a:p>
          <a:p>
            <a:pPr algn="l">
              <a:buFont typeface="Wingdings" panose="05000000000000000000" pitchFamily="2" charset="2"/>
              <a:buChar char="Ø"/>
            </a:pPr>
            <a:r>
              <a:rPr lang="en-US" b="0" i="0" dirty="0">
                <a:solidFill>
                  <a:srgbClr val="ECECEC"/>
                </a:solidFill>
                <a:effectLst/>
                <a:latin typeface="ui-sans-serif"/>
              </a:rPr>
              <a:t>Bias in datasets is addressed through methods like lexical and sentiment analysis to improve model fairness.</a:t>
            </a:r>
          </a:p>
          <a:p>
            <a:pPr algn="l">
              <a:buFont typeface="Wingdings" panose="05000000000000000000" pitchFamily="2" charset="2"/>
              <a:buChar char="Ø"/>
            </a:pPr>
            <a:r>
              <a:rPr lang="en-US" b="0" i="0" dirty="0">
                <a:solidFill>
                  <a:srgbClr val="ECECEC"/>
                </a:solidFill>
                <a:effectLst/>
                <a:latin typeface="ui-sans-serif"/>
              </a:rPr>
              <a:t>Ensemble methods, including Random Forest and </a:t>
            </a:r>
            <a:r>
              <a:rPr lang="en-US" b="0" i="0" dirty="0" err="1">
                <a:solidFill>
                  <a:srgbClr val="ECECEC"/>
                </a:solidFill>
                <a:effectLst/>
                <a:latin typeface="ui-sans-serif"/>
              </a:rPr>
              <a:t>XGBoost</a:t>
            </a:r>
            <a:r>
              <a:rPr lang="en-US" b="0" i="0" dirty="0">
                <a:solidFill>
                  <a:srgbClr val="ECECEC"/>
                </a:solidFill>
                <a:effectLst/>
                <a:latin typeface="ui-sans-serif"/>
              </a:rPr>
              <a:t>, have shown superior performance by combining the strengths of multiple classifiers.</a:t>
            </a:r>
          </a:p>
          <a:p>
            <a:pPr>
              <a:buFont typeface="Wingdings" panose="05000000000000000000" pitchFamily="2" charset="2"/>
              <a:buChar char="Ø"/>
            </a:pPr>
            <a:r>
              <a:rPr lang="en-US" b="0" i="0" dirty="0">
                <a:solidFill>
                  <a:srgbClr val="ECECEC"/>
                </a:solidFill>
                <a:effectLst/>
                <a:latin typeface="ui-sans-serif"/>
              </a:rPr>
              <a:t>Continuous research focuses on enhancing feature extraction and adapting models to combat evolving fake news patterns.</a:t>
            </a: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IN" dirty="0"/>
          </a:p>
        </p:txBody>
      </p:sp>
      <p:sp>
        <p:nvSpPr>
          <p:cNvPr id="3" name="Content Placeholder 2"/>
          <p:cNvSpPr>
            <a:spLocks noGrp="1"/>
          </p:cNvSpPr>
          <p:nvPr>
            <p:ph idx="1"/>
          </p:nvPr>
        </p:nvSpPr>
        <p:spPr>
          <a:xfrm>
            <a:off x="869244" y="1444978"/>
            <a:ext cx="9180609" cy="4803421"/>
          </a:xfrm>
        </p:spPr>
        <p:txBody>
          <a:bodyPr>
            <a:normAutofit/>
          </a:bodyPr>
          <a:lstStyle/>
          <a:p>
            <a:pPr algn="l">
              <a:buFont typeface="Wingdings" panose="05000000000000000000" pitchFamily="2" charset="2"/>
              <a:buChar char="Ø"/>
            </a:pPr>
            <a:r>
              <a:rPr lang="en-US" b="0" i="0" dirty="0">
                <a:solidFill>
                  <a:srgbClr val="ECECEC"/>
                </a:solidFill>
                <a:effectLst/>
                <a:latin typeface="ui-sans-serif"/>
              </a:rPr>
              <a:t>The project involves collecting and preprocessing a dataset of fake and real news articles, ensuring the data is clean, normalized, and ready for analysis.</a:t>
            </a:r>
          </a:p>
          <a:p>
            <a:pPr>
              <a:buFont typeface="Wingdings" panose="05000000000000000000" pitchFamily="2" charset="2"/>
              <a:buChar char="Ø"/>
            </a:pPr>
            <a:r>
              <a:rPr lang="en-US" b="0" i="0" dirty="0">
                <a:solidFill>
                  <a:srgbClr val="ECECEC"/>
                </a:solidFill>
                <a:effectLst/>
                <a:latin typeface="ui-sans-serif"/>
              </a:rPr>
              <a:t>Text data is then transformed into numerical features using techniques like TF-IDF or Bag of Words, allowing the models to process and analyze the content.</a:t>
            </a:r>
          </a:p>
          <a:p>
            <a:pPr algn="l">
              <a:buFont typeface="Wingdings" panose="05000000000000000000" pitchFamily="2" charset="2"/>
              <a:buChar char="Ø"/>
            </a:pPr>
            <a:r>
              <a:rPr lang="en-US" b="0" i="0" dirty="0">
                <a:solidFill>
                  <a:srgbClr val="ECECEC"/>
                </a:solidFill>
                <a:effectLst/>
                <a:latin typeface="ui-sans-serif"/>
              </a:rPr>
              <a:t>Various machine learning models, including SVM, Random Forest, and deep learning methods, are selected and trained on the prepared dataset to detect fake news.</a:t>
            </a:r>
          </a:p>
          <a:p>
            <a:pPr algn="l">
              <a:buFont typeface="Wingdings" panose="05000000000000000000" pitchFamily="2" charset="2"/>
              <a:buChar char="Ø"/>
            </a:pPr>
            <a:r>
              <a:rPr lang="en-US" b="0" i="0" dirty="0">
                <a:solidFill>
                  <a:srgbClr val="ECECEC"/>
                </a:solidFill>
                <a:effectLst/>
                <a:latin typeface="ui-sans-serif"/>
              </a:rPr>
              <a:t>The performance of the models is evaluated using key metrics such as accuracy, precision, recall, and F1-score to measure their effectiveness in identifying fake news.</a:t>
            </a:r>
          </a:p>
          <a:p>
            <a:pPr algn="l">
              <a:buFont typeface="Wingdings" panose="05000000000000000000" pitchFamily="2" charset="2"/>
              <a:buChar char="Ø"/>
            </a:pPr>
            <a:r>
              <a:rPr lang="en-US" b="0" i="0" dirty="0">
                <a:solidFill>
                  <a:srgbClr val="ECECEC"/>
                </a:solidFill>
                <a:effectLst/>
                <a:latin typeface="ui-sans-serif"/>
              </a:rPr>
              <a:t>The results of different models are compared to determine the most suitable approach, considering factors like model performance, speed, and scalability.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USED</a:t>
            </a:r>
            <a:endParaRPr lang="en-IN" dirty="0"/>
          </a:p>
        </p:txBody>
      </p:sp>
      <p:sp>
        <p:nvSpPr>
          <p:cNvPr id="3" name="Content Placeholder 2"/>
          <p:cNvSpPr>
            <a:spLocks noGrp="1"/>
          </p:cNvSpPr>
          <p:nvPr>
            <p:ph idx="1"/>
          </p:nvPr>
        </p:nvSpPr>
        <p:spPr/>
        <p:txBody>
          <a:bodyPr/>
          <a:lstStyle/>
          <a:p>
            <a:pPr algn="l">
              <a:buFont typeface="Wingdings" panose="05000000000000000000" pitchFamily="2" charset="2"/>
              <a:buChar char="Ø"/>
            </a:pPr>
            <a:r>
              <a:rPr lang="en-US" b="0" i="0" dirty="0">
                <a:solidFill>
                  <a:srgbClr val="ECECEC"/>
                </a:solidFill>
                <a:effectLst/>
                <a:latin typeface="ui-sans-serif"/>
              </a:rPr>
              <a:t>The dataset consists of two labeled sets: one for fake news, containing 23,481 articles, and the other for true news, with 21,417 articles. These articles cover a wide range of topics and sources to ensure variety and relevance.</a:t>
            </a:r>
          </a:p>
          <a:p>
            <a:pPr algn="l">
              <a:buFont typeface="Wingdings" panose="05000000000000000000" pitchFamily="2" charset="2"/>
              <a:buChar char="Ø"/>
            </a:pPr>
            <a:r>
              <a:rPr lang="en-US" b="0" i="0" dirty="0">
                <a:solidFill>
                  <a:srgbClr val="ECECEC"/>
                </a:solidFill>
                <a:effectLst/>
                <a:latin typeface="ui-sans-serif"/>
              </a:rPr>
              <a:t>The datasets are obtained from publicly available sources, including online news outlets, fact-checking websites, and social media platforms, to ensure a comprehensive representation of news content.</a:t>
            </a:r>
          </a:p>
          <a:p>
            <a:pPr algn="l">
              <a:buFont typeface="Wingdings" panose="05000000000000000000" pitchFamily="2" charset="2"/>
              <a:buChar char="Ø"/>
            </a:pPr>
            <a:r>
              <a:rPr lang="en-US" b="0" i="0" dirty="0">
                <a:solidFill>
                  <a:srgbClr val="ECECEC"/>
                </a:solidFill>
                <a:effectLst/>
                <a:latin typeface="ui-sans-serif"/>
              </a:rPr>
              <a:t>Both datasets are curated to include diverse writing styles and topics, making them suitable for training a robust fake news detection model.</a:t>
            </a:r>
          </a:p>
          <a:p>
            <a:pPr algn="l">
              <a:buFont typeface="Wingdings" panose="05000000000000000000" pitchFamily="2" charset="2"/>
              <a:buChar char="Ø"/>
            </a:pPr>
            <a:r>
              <a:rPr lang="en-US" b="0" i="0" dirty="0">
                <a:solidFill>
                  <a:srgbClr val="ECECEC"/>
                </a:solidFill>
                <a:effectLst/>
                <a:latin typeface="ui-sans-serif"/>
              </a:rPr>
              <a:t>The balanced size of the fake and true news datasets helps ensure fair model training, reducing the risk of class imbalance in classification tasks.</a:t>
            </a:r>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idx="1"/>
          </p:nvPr>
        </p:nvSpPr>
        <p:spPr>
          <a:xfrm>
            <a:off x="790222" y="1399822"/>
            <a:ext cx="9259631" cy="4848577"/>
          </a:xfrm>
        </p:spPr>
        <p:txBody>
          <a:bodyPr/>
          <a:lstStyle/>
          <a:p>
            <a:pPr>
              <a:buFont typeface="Wingdings" panose="05000000000000000000" pitchFamily="2" charset="2"/>
              <a:buChar char="Ø"/>
            </a:pPr>
            <a:r>
              <a:rPr lang="en-US" b="0" i="0" dirty="0">
                <a:solidFill>
                  <a:srgbClr val="ECECEC"/>
                </a:solidFill>
                <a:effectLst/>
                <a:latin typeface="ui-sans-serif"/>
              </a:rPr>
              <a:t>The data is first cleaned to remove irrelevant elements such as special characters, unnecessary punctuation, and stop words that do not contribute meaningful information to the analysis.</a:t>
            </a:r>
          </a:p>
          <a:p>
            <a:pPr>
              <a:buFont typeface="Wingdings" panose="05000000000000000000" pitchFamily="2" charset="2"/>
              <a:buChar char="Ø"/>
            </a:pPr>
            <a:r>
              <a:rPr lang="en-US" b="0" i="0" dirty="0">
                <a:solidFill>
                  <a:srgbClr val="ECECEC"/>
                </a:solidFill>
                <a:effectLst/>
                <a:latin typeface="ui-sans-serif"/>
              </a:rPr>
              <a:t>Text normalization techniques are applied to standardize the content, including converting all text to lowercase to ensure consistency across different articles.</a:t>
            </a:r>
          </a:p>
          <a:p>
            <a:pPr>
              <a:buFont typeface="Wingdings" panose="05000000000000000000" pitchFamily="2" charset="2"/>
              <a:buChar char="Ø"/>
            </a:pPr>
            <a:r>
              <a:rPr lang="en-US" b="0" i="0" dirty="0">
                <a:solidFill>
                  <a:srgbClr val="ECECEC"/>
                </a:solidFill>
                <a:effectLst/>
                <a:latin typeface="ui-sans-serif"/>
              </a:rPr>
              <a:t>The text is then tokenized, breaking it into individual words or phrases, which facilitates feature extraction and allows for better understanding of the content.</a:t>
            </a:r>
          </a:p>
          <a:p>
            <a:pPr>
              <a:buFont typeface="Wingdings" panose="05000000000000000000" pitchFamily="2" charset="2"/>
              <a:buChar char="Ø"/>
            </a:pPr>
            <a:r>
              <a:rPr lang="en-US" b="0" i="0" dirty="0">
                <a:solidFill>
                  <a:srgbClr val="ECECEC"/>
                </a:solidFill>
                <a:effectLst/>
                <a:latin typeface="ui-sans-serif"/>
              </a:rPr>
              <a:t>Additional preprocessing steps, such as stemming or lemmatization, may be performed to reduce words to their base form, further improving the accuracy of model training.</a:t>
            </a:r>
          </a:p>
          <a:p>
            <a:pPr marL="0" indent="0">
              <a:buNone/>
            </a:pPr>
            <a:endParaRPr lang="en-US" b="0" i="0" dirty="0">
              <a:solidFill>
                <a:srgbClr val="ECECEC"/>
              </a:solidFill>
              <a:effectLst/>
              <a:latin typeface="ui-sans-serif"/>
            </a:endParaRPr>
          </a:p>
          <a:p>
            <a:pPr marL="0" indent="0">
              <a:buNone/>
            </a:pPr>
            <a:endParaRPr lang="en-US" b="0" i="0" dirty="0">
              <a:solidFill>
                <a:srgbClr val="ECECEC"/>
              </a:solidFill>
              <a:effectLst/>
              <a:latin typeface="ui-sans-serif"/>
            </a:endParaRPr>
          </a:p>
          <a:p>
            <a:pPr marL="0" indent="0">
              <a:buNone/>
            </a:pPr>
            <a:endParaRPr lang="en-US" b="0" i="0" dirty="0">
              <a:solidFill>
                <a:srgbClr val="ECECEC"/>
              </a:solidFill>
              <a:effectLst/>
              <a:latin typeface="ui-sans-serif"/>
            </a:endParaRPr>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Extraction</a:t>
            </a:r>
          </a:p>
        </p:txBody>
      </p:sp>
      <p:sp>
        <p:nvSpPr>
          <p:cNvPr id="3" name="Content Placeholder 2"/>
          <p:cNvSpPr>
            <a:spLocks noGrp="1"/>
          </p:cNvSpPr>
          <p:nvPr>
            <p:ph idx="1"/>
          </p:nvPr>
        </p:nvSpPr>
        <p:spPr>
          <a:xfrm>
            <a:off x="1103312" y="1467556"/>
            <a:ext cx="8946541" cy="4780843"/>
          </a:xfrm>
        </p:spPr>
        <p:txBody>
          <a:bodyPr/>
          <a:lstStyle/>
          <a:p>
            <a:pPr>
              <a:buFont typeface="Wingdings" panose="05000000000000000000" pitchFamily="2" charset="2"/>
              <a:buChar char="Ø"/>
            </a:pPr>
            <a:r>
              <a:rPr lang="en-US" b="0" i="0" dirty="0">
                <a:solidFill>
                  <a:srgbClr val="ECECEC"/>
                </a:solidFill>
                <a:effectLst/>
                <a:latin typeface="ui-sans-serif"/>
              </a:rPr>
              <a:t>Textual features are extracted using Natural Language Processing (NLP) techniques to convert raw text into usable data for machine learning models.</a:t>
            </a:r>
          </a:p>
          <a:p>
            <a:pPr>
              <a:buFont typeface="Wingdings" panose="05000000000000000000" pitchFamily="2" charset="2"/>
              <a:buChar char="Ø"/>
            </a:pPr>
            <a:r>
              <a:rPr lang="en-US" b="0" i="0" dirty="0">
                <a:solidFill>
                  <a:srgbClr val="ECECEC"/>
                </a:solidFill>
                <a:effectLst/>
                <a:latin typeface="ui-sans-serif"/>
              </a:rPr>
              <a:t>Count Vectorization is used to transform the text into a matrix of token counts, representing the frequency of each word in the document.</a:t>
            </a:r>
          </a:p>
          <a:p>
            <a:pPr>
              <a:buFont typeface="Wingdings" panose="05000000000000000000" pitchFamily="2" charset="2"/>
              <a:buChar char="Ø"/>
            </a:pPr>
            <a:r>
              <a:rPr lang="en-US" b="0" i="0" dirty="0">
                <a:solidFill>
                  <a:srgbClr val="ECECEC"/>
                </a:solidFill>
                <a:effectLst/>
                <a:latin typeface="ui-sans-serif"/>
              </a:rPr>
              <a:t>TF-IDF (Term Frequency-Inverse Document Frequency) adjusts these term frequencies by weighing terms based on their importance relative to the entire dataset, giving more significance to distinctive and relevant terms.</a:t>
            </a:r>
          </a:p>
          <a:p>
            <a:pPr>
              <a:buFont typeface="Wingdings" panose="05000000000000000000" pitchFamily="2" charset="2"/>
              <a:buChar char="Ø"/>
            </a:pPr>
            <a:r>
              <a:rPr lang="en-US" b="0" i="0" dirty="0">
                <a:solidFill>
                  <a:srgbClr val="ECECEC"/>
                </a:solidFill>
                <a:effectLst/>
                <a:latin typeface="ui-sans-serif"/>
              </a:rPr>
              <a:t>These techniques ensure that the most informative features are captured and used for model training, improving the accuracy of the fake news detection system.</a:t>
            </a:r>
          </a:p>
          <a:p>
            <a:pPr marL="0" indent="0">
              <a:buNone/>
            </a:pPr>
            <a:endParaRPr lang="en-US" b="0" i="0" dirty="0">
              <a:solidFill>
                <a:srgbClr val="ECECEC"/>
              </a:solidFill>
              <a:effectLst/>
              <a:latin typeface="ui-sans-serif"/>
            </a:endParaRPr>
          </a:p>
          <a:p>
            <a:pPr marL="0" indent="0">
              <a:buNone/>
            </a:pPr>
            <a:endParaRPr lang="en-US" b="0" i="0" dirty="0">
              <a:solidFill>
                <a:srgbClr val="ECECEC"/>
              </a:solidFill>
              <a:effectLst/>
              <a:latin typeface="ui-sans-serif"/>
            </a:endParaRPr>
          </a:p>
          <a:p>
            <a:pPr marL="0" indent="0">
              <a:buNone/>
            </a:pPr>
            <a:endParaRPr lang="en-US" b="0" i="0" dirty="0">
              <a:solidFill>
                <a:srgbClr val="ECECEC"/>
              </a:solidFill>
              <a:effectLst/>
              <a:latin typeface="ui-sans-serif"/>
            </a:endParaRPr>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Selection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0" i="0" dirty="0">
                <a:solidFill>
                  <a:srgbClr val="ECECEC"/>
                </a:solidFill>
                <a:effectLst/>
                <a:latin typeface="ui-sans-serif"/>
              </a:rPr>
              <a:t>Various machine learning algorithms are applied to classify news articles as fake or true, with Logistic Regression, Decision Trees, and Random Forests as key models.</a:t>
            </a:r>
          </a:p>
          <a:p>
            <a:pPr>
              <a:buFont typeface="Wingdings" panose="05000000000000000000" pitchFamily="2" charset="2"/>
              <a:buChar char="Ø"/>
            </a:pPr>
            <a:r>
              <a:rPr lang="en-US" b="0" i="0" dirty="0">
                <a:solidFill>
                  <a:srgbClr val="ECECEC"/>
                </a:solidFill>
                <a:effectLst/>
                <a:latin typeface="ui-sans-serif"/>
              </a:rPr>
              <a:t>Logistic Regression is chosen for its simplicity and effectiveness in modeling the probability of an article being fake or true.</a:t>
            </a:r>
          </a:p>
          <a:p>
            <a:pPr>
              <a:buFont typeface="Wingdings" panose="05000000000000000000" pitchFamily="2" charset="2"/>
              <a:buChar char="Ø"/>
            </a:pPr>
            <a:r>
              <a:rPr lang="en-US" b="0" i="0" dirty="0">
                <a:solidFill>
                  <a:srgbClr val="ECECEC"/>
                </a:solidFill>
                <a:effectLst/>
                <a:latin typeface="ui-sans-serif"/>
              </a:rPr>
              <a:t>Decision Trees are selected for their ability to capture non-linear relationships in the data by splitting features at different levels.</a:t>
            </a:r>
          </a:p>
          <a:p>
            <a:pPr>
              <a:buFont typeface="Wingdings" panose="05000000000000000000" pitchFamily="2" charset="2"/>
              <a:buChar char="Ø"/>
            </a:pPr>
            <a:r>
              <a:rPr lang="en-US" b="0" i="0" dirty="0">
                <a:solidFill>
                  <a:srgbClr val="ECECEC"/>
                </a:solidFill>
                <a:effectLst/>
                <a:latin typeface="ui-sans-serif"/>
              </a:rPr>
              <a:t>Random Forest, an ensemble method, is used to aggregate predictions from multiple decision trees to improve accuracy and reduce overfitting.</a:t>
            </a:r>
          </a:p>
          <a:p>
            <a:pPr marL="0" indent="0">
              <a:buNone/>
            </a:pPr>
            <a:endParaRPr lang="en-US" b="0" i="0" dirty="0">
              <a:solidFill>
                <a:srgbClr val="ECECEC"/>
              </a:solidFill>
              <a:effectLst/>
              <a:latin typeface="ui-sans-serif"/>
            </a:endParaRPr>
          </a:p>
          <a:p>
            <a:pPr marL="0" indent="0">
              <a:buNone/>
            </a:pPr>
            <a:endParaRPr lang="en-US" b="0" i="0" dirty="0">
              <a:solidFill>
                <a:srgbClr val="ECECEC"/>
              </a:solidFill>
              <a:effectLst/>
              <a:latin typeface="ui-sans-serif"/>
            </a:endParaRPr>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Training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0" i="0" dirty="0">
                <a:solidFill>
                  <a:srgbClr val="ECECEC"/>
                </a:solidFill>
                <a:effectLst/>
                <a:latin typeface="ui-sans-serif"/>
              </a:rPr>
              <a:t>The dataset is split into training (80%) and testing (20%) sets to ensure proper model evaluation.</a:t>
            </a:r>
          </a:p>
          <a:p>
            <a:pPr>
              <a:buFont typeface="Wingdings" panose="05000000000000000000" pitchFamily="2" charset="2"/>
              <a:buChar char="Ø"/>
            </a:pPr>
            <a:r>
              <a:rPr lang="en-US" b="0" i="0" dirty="0">
                <a:solidFill>
                  <a:srgbClr val="ECECEC"/>
                </a:solidFill>
                <a:effectLst/>
                <a:latin typeface="ui-sans-serif"/>
              </a:rPr>
              <a:t>Each model is trained using the training set, and hyperparameters are fine-tuned to optimize performance and reduce errors.</a:t>
            </a:r>
          </a:p>
          <a:p>
            <a:pPr>
              <a:buFont typeface="Wingdings" panose="05000000000000000000" pitchFamily="2" charset="2"/>
              <a:buChar char="Ø"/>
            </a:pPr>
            <a:r>
              <a:rPr lang="en-US" b="0" i="0" dirty="0">
                <a:solidFill>
                  <a:srgbClr val="ECECEC"/>
                </a:solidFill>
                <a:effectLst/>
                <a:latin typeface="ui-sans-serif"/>
              </a:rPr>
              <a:t>Model training focuses on improving the accuracy of the classification task while minimizing false positives and false negatives.</a:t>
            </a:r>
          </a:p>
          <a:p>
            <a:pPr>
              <a:buFont typeface="Wingdings" panose="05000000000000000000" pitchFamily="2" charset="2"/>
              <a:buChar char="Ø"/>
            </a:pPr>
            <a:r>
              <a:rPr lang="en-US" b="0" i="0" dirty="0">
                <a:solidFill>
                  <a:srgbClr val="ECECEC"/>
                </a:solidFill>
                <a:effectLst/>
                <a:latin typeface="ui-sans-serif"/>
              </a:rPr>
              <a:t>Cross-validation is applied to ensure that models generalize well and avoid overfitting to specific subsets of the data.</a:t>
            </a:r>
          </a:p>
          <a:p>
            <a:pPr marL="0" indent="0">
              <a:buNone/>
            </a:pPr>
            <a:endParaRPr lang="en-US" b="0" i="0" dirty="0">
              <a:solidFill>
                <a:srgbClr val="ECECEC"/>
              </a:solidFill>
              <a:effectLst/>
              <a:latin typeface="ui-sans-serif"/>
            </a:endParaRPr>
          </a:p>
          <a:p>
            <a:pPr marL="0" indent="0">
              <a:buNone/>
            </a:pPr>
            <a:endParaRPr lang="en-US" b="0" i="0" dirty="0">
              <a:solidFill>
                <a:srgbClr val="ECECEC"/>
              </a:solidFill>
              <a:effectLst/>
              <a:latin typeface="ui-sans-serif"/>
            </a:endParaRPr>
          </a:p>
          <a:p>
            <a:pPr marL="0" indent="0">
              <a:buNone/>
            </a:pPr>
            <a:endParaRPr lang="en-US" b="0" i="0" dirty="0">
              <a:solidFill>
                <a:srgbClr val="ECECEC"/>
              </a:solidFill>
              <a:effectLst/>
              <a:latin typeface="ui-sans-serif"/>
            </a:endParaRPr>
          </a:p>
          <a:p>
            <a:pPr marL="0" indent="0">
              <a:buNone/>
            </a:pP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C30393A-FEC6-4A44-9E4A-6EA49F1F7DC0}">
  <ds:schemaRefs/>
</ds:datastoreItem>
</file>

<file path=customXml/itemProps2.xml><?xml version="1.0" encoding="utf-8"?>
<ds:datastoreItem xmlns:ds="http://schemas.openxmlformats.org/officeDocument/2006/customXml" ds:itemID="{0D16958A-754B-4396-9457-FD7A427A37DD}">
  <ds:schemaRefs/>
</ds:datastoreItem>
</file>

<file path=customXml/itemProps3.xml><?xml version="1.0" encoding="utf-8"?>
<ds:datastoreItem xmlns:ds="http://schemas.openxmlformats.org/officeDocument/2006/customXml" ds:itemID="{048C88F1-1664-415F-AFCE-F6CF45809817}">
  <ds:schemaRefs/>
</ds:datastoreItem>
</file>

<file path=docProps/app.xml><?xml version="1.0" encoding="utf-8"?>
<Properties xmlns="http://schemas.openxmlformats.org/officeDocument/2006/extended-properties" xmlns:vt="http://schemas.openxmlformats.org/officeDocument/2006/docPropsVTypes">
  <Template>Digital design</Template>
  <TotalTime>58</TotalTime>
  <Words>1503</Words>
  <Application>Microsoft Office PowerPoint</Application>
  <PresentationFormat>Widescreen</PresentationFormat>
  <Paragraphs>108</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Century Gothic</vt:lpstr>
      <vt:lpstr>Times New Roman</vt:lpstr>
      <vt:lpstr>ui-sans-serif</vt:lpstr>
      <vt:lpstr>Wingdings</vt:lpstr>
      <vt:lpstr>Wingdings 3</vt:lpstr>
      <vt:lpstr>Ion</vt:lpstr>
      <vt:lpstr>FAKE NEW DETECTION </vt:lpstr>
      <vt:lpstr>INTRODUCTION </vt:lpstr>
      <vt:lpstr>LITERATURE REVIEW </vt:lpstr>
      <vt:lpstr>METHODOLOGY</vt:lpstr>
      <vt:lpstr>DATA USED</vt:lpstr>
      <vt:lpstr>DATA PREPROCESSING</vt:lpstr>
      <vt:lpstr>Feature Extraction</vt:lpstr>
      <vt:lpstr>Model Selection</vt:lpstr>
      <vt:lpstr>Model Training</vt:lpstr>
      <vt:lpstr>PowerPoint Presentation</vt:lpstr>
      <vt:lpstr>PowerPoint Presentation</vt:lpstr>
      <vt:lpstr>PowerPoint Presentation</vt:lpstr>
      <vt:lpstr>PowerPoint Presentation</vt:lpstr>
      <vt:lpstr>PowerPoint Presentation</vt:lpstr>
      <vt:lpstr>PowerPoint Presentation</vt:lpstr>
      <vt:lpstr>RESULTS  </vt:lpstr>
      <vt:lpstr>Future Work and Improvements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Gajula hari Chandana</dc:creator>
  <cp:lastModifiedBy>Sreeja Bandi</cp:lastModifiedBy>
  <cp:revision>4</cp:revision>
  <dcterms:created xsi:type="dcterms:W3CDTF">2024-11-27T07:16:00Z</dcterms:created>
  <dcterms:modified xsi:type="dcterms:W3CDTF">2024-11-27T16:21:23Z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00FC089E57FE434B9F1295887049FC00_12</vt:lpwstr>
  </property>
  <property fmtid="{D5CDD505-2E9C-101B-9397-08002B2CF9AE}" pid="4" name="KSOProductBuildVer">
    <vt:lpwstr>1033-12.2.0.18911</vt:lpwstr>
  </property>
</Properties>
</file>