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315" r:id="rId7"/>
    <p:sldId id="282" r:id="rId8"/>
    <p:sldId id="323" r:id="rId9"/>
    <p:sldId id="319" r:id="rId10"/>
    <p:sldId id="324" r:id="rId11"/>
    <p:sldId id="281" r:id="rId12"/>
    <p:sldId id="325" r:id="rId13"/>
    <p:sldId id="326" r:id="rId14"/>
    <p:sldId id="327" r:id="rId15"/>
    <p:sldId id="328" r:id="rId16"/>
    <p:sldId id="329" r:id="rId17"/>
    <p:sldId id="321"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A957A2-4201-4DA1-BA60-FF1C539BF1DC}">
          <p14:sldIdLst>
            <p14:sldId id="312"/>
            <p14:sldId id="304"/>
            <p14:sldId id="315"/>
            <p14:sldId id="282"/>
            <p14:sldId id="323"/>
            <p14:sldId id="319"/>
            <p14:sldId id="324"/>
            <p14:sldId id="281"/>
            <p14:sldId id="325"/>
            <p14:sldId id="326"/>
            <p14:sldId id="327"/>
            <p14:sldId id="328"/>
            <p14:sldId id="329"/>
            <p14:sldId id="321"/>
            <p14:sldId id="297"/>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5388" autoAdjust="0"/>
  </p:normalViewPr>
  <p:slideViewPr>
    <p:cSldViewPr snapToGrid="0" snapToObjects="1">
      <p:cViewPr varScale="1">
        <p:scale>
          <a:sx n="85" d="100"/>
          <a:sy n="85" d="100"/>
        </p:scale>
        <p:origin x="744" y="4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28071" y="361990"/>
            <a:ext cx="6392421" cy="3831221"/>
          </a:xfrm>
        </p:spPr>
        <p:txBody>
          <a:bodyPr anchor="ctr"/>
          <a:lstStyle/>
          <a:p>
            <a:r>
              <a:rPr lang="en-US" dirty="0"/>
              <a:t>Traffic sign detection and recognition system</a:t>
            </a:r>
          </a:p>
        </p:txBody>
      </p:sp>
      <p:sp>
        <p:nvSpPr>
          <p:cNvPr id="3" name="TextBox 2">
            <a:extLst>
              <a:ext uri="{FF2B5EF4-FFF2-40B4-BE49-F238E27FC236}">
                <a16:creationId xmlns:a16="http://schemas.microsoft.com/office/drawing/2014/main" id="{6EA1BBBC-0AB1-A302-D84E-167515F3ADF4}"/>
              </a:ext>
            </a:extLst>
          </p:cNvPr>
          <p:cNvSpPr txBox="1"/>
          <p:nvPr/>
        </p:nvSpPr>
        <p:spPr>
          <a:xfrm>
            <a:off x="6096000" y="3269881"/>
            <a:ext cx="2205318" cy="923330"/>
          </a:xfrm>
          <a:prstGeom prst="rect">
            <a:avLst/>
          </a:prstGeom>
          <a:noFill/>
        </p:spPr>
        <p:txBody>
          <a:bodyPr wrap="square" rtlCol="0">
            <a:spAutoFit/>
          </a:bodyPr>
          <a:lstStyle/>
          <a:p>
            <a:r>
              <a:rPr lang="en-IN" b="1" i="1" dirty="0">
                <a:solidFill>
                  <a:srgbClr val="202C8F"/>
                </a:solidFill>
              </a:rPr>
              <a:t>By</a:t>
            </a:r>
          </a:p>
          <a:p>
            <a:r>
              <a:rPr lang="en-IN" b="1" i="1" dirty="0">
                <a:solidFill>
                  <a:srgbClr val="202C8F"/>
                </a:solidFill>
              </a:rPr>
              <a:t>Abhisatwika Reddy</a:t>
            </a:r>
          </a:p>
          <a:p>
            <a:r>
              <a:rPr lang="en-IN" b="1" i="1" dirty="0">
                <a:solidFill>
                  <a:srgbClr val="202C8F"/>
                </a:solidFill>
              </a:rPr>
              <a:t>Divyanshu Shekhar</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7A3A29-66C3-E1D7-8E37-6D2A0C31DB19}"/>
              </a:ext>
            </a:extLst>
          </p:cNvPr>
          <p:cNvSpPr>
            <a:spLocks noGrp="1"/>
          </p:cNvSpPr>
          <p:nvPr>
            <p:ph type="body" sz="quarter" idx="13"/>
          </p:nvPr>
        </p:nvSpPr>
        <p:spPr>
          <a:xfrm>
            <a:off x="1398164" y="934011"/>
            <a:ext cx="9825648" cy="5942465"/>
          </a:xfrm>
        </p:spPr>
        <p:txBody>
          <a:bodyPr/>
          <a:lstStyle/>
          <a:p>
            <a:r>
              <a:rPr lang="en-US" b="1" i="1" dirty="0"/>
              <a:t>Algorithms</a:t>
            </a:r>
          </a:p>
          <a:p>
            <a:r>
              <a:rPr lang="en-US" b="1" i="1" dirty="0"/>
              <a:t>- </a:t>
            </a:r>
            <a:r>
              <a:rPr lang="en-US" i="1" dirty="0"/>
              <a:t>CNN Model</a:t>
            </a:r>
            <a:r>
              <a:rPr lang="en-US" dirty="0"/>
              <a:t>: Trained on the preprocessed dataset to classify traffic signs into their respective categories.</a:t>
            </a:r>
          </a:p>
          <a:p>
            <a:r>
              <a:rPr lang="en-US" dirty="0"/>
              <a:t>- </a:t>
            </a:r>
            <a:r>
              <a:rPr lang="en-US" i="1" dirty="0"/>
              <a:t>YOLOv9 with Spatial Attention</a:t>
            </a:r>
            <a:r>
              <a:rPr lang="en-US" dirty="0"/>
              <a:t>: Used for object detection, particularly for real-time localization and classification of traffic signs in images.</a:t>
            </a:r>
          </a:p>
          <a:p>
            <a:r>
              <a:rPr lang="en-US" b="1" i="1" dirty="0"/>
              <a:t>Performance Inference</a:t>
            </a:r>
          </a:p>
          <a:p>
            <a:r>
              <a:rPr lang="en-US" dirty="0"/>
              <a:t>Performance evaluation involves comparing the accuracy, precision, recall, and F1 scores of both models on test datasets. Metrics such as inference speed and detection accuracy are crucial for assessing real-time performance and model robustness under varying conditions.</a:t>
            </a:r>
          </a:p>
          <a:p>
            <a:r>
              <a:rPr lang="en-US" b="1" i="1" dirty="0"/>
              <a:t>Hardware Integration with CNN Model</a:t>
            </a:r>
          </a:p>
          <a:p>
            <a:r>
              <a:rPr lang="en-US" dirty="0"/>
              <a:t>Integration with the ESP32 camera module enables real-time traffic sign recognition. The CNN model is optimized for deployment on resource-constrained hardware, ensuring efficient inference and reliable operation in practical applications.</a:t>
            </a:r>
          </a:p>
          <a:p>
            <a:endParaRPr lang="en-IN" dirty="0"/>
          </a:p>
        </p:txBody>
      </p:sp>
    </p:spTree>
    <p:extLst>
      <p:ext uri="{BB962C8B-B14F-4D97-AF65-F5344CB8AC3E}">
        <p14:creationId xmlns:p14="http://schemas.microsoft.com/office/powerpoint/2010/main" val="50437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6378-ABAE-E9C3-9F6E-E7704BE56084}"/>
              </a:ext>
            </a:extLst>
          </p:cNvPr>
          <p:cNvSpPr>
            <a:spLocks noGrp="1"/>
          </p:cNvSpPr>
          <p:nvPr>
            <p:ph type="title"/>
          </p:nvPr>
        </p:nvSpPr>
        <p:spPr>
          <a:xfrm>
            <a:off x="1546589" y="103888"/>
            <a:ext cx="9879437" cy="980844"/>
          </a:xfrm>
        </p:spPr>
        <p:txBody>
          <a:bodyPr/>
          <a:lstStyle/>
          <a:p>
            <a:r>
              <a:rPr lang="en-IN" dirty="0"/>
              <a:t>Algorithms used</a:t>
            </a:r>
          </a:p>
        </p:txBody>
      </p:sp>
      <p:sp>
        <p:nvSpPr>
          <p:cNvPr id="3" name="Text Placeholder 2">
            <a:extLst>
              <a:ext uri="{FF2B5EF4-FFF2-40B4-BE49-F238E27FC236}">
                <a16:creationId xmlns:a16="http://schemas.microsoft.com/office/drawing/2014/main" id="{53044C61-F09A-5397-AB6C-BBE73DD2CE21}"/>
              </a:ext>
            </a:extLst>
          </p:cNvPr>
          <p:cNvSpPr>
            <a:spLocks noGrp="1"/>
          </p:cNvSpPr>
          <p:nvPr>
            <p:ph type="body" sz="quarter" idx="13"/>
          </p:nvPr>
        </p:nvSpPr>
        <p:spPr>
          <a:xfrm>
            <a:off x="1631246" y="1354805"/>
            <a:ext cx="9395342" cy="4875666"/>
          </a:xfrm>
        </p:spPr>
        <p:txBody>
          <a:bodyPr/>
          <a:lstStyle/>
          <a:p>
            <a:r>
              <a:rPr lang="en-US" b="1" i="1" dirty="0"/>
              <a:t>Convolutional Neural Network (CNN):</a:t>
            </a:r>
          </a:p>
          <a:p>
            <a:r>
              <a:rPr lang="en-US" dirty="0"/>
              <a:t>Performance: Achieved high accuracy in classifying traffic signs into 43 different classes. Evaluated on test datasets, the CNN model demonstrated robust performance in terms of accuracy metrics such as precision, recall, and F1 score.</a:t>
            </a:r>
          </a:p>
          <a:p>
            <a:r>
              <a:rPr lang="en-US" b="1" i="1" dirty="0"/>
              <a:t>YOLOv9 with Spatial Attention:</a:t>
            </a:r>
          </a:p>
          <a:p>
            <a:r>
              <a:rPr lang="en-US" dirty="0"/>
              <a:t>Performance: Evaluated for object detection accuracy and speed. The YOLOv9 model, enhanced with a Spatial Attention module, showed superior performance in detecting and localizing traffic signs in real-time video streams. It excelled in terms of speed and maintained high accuracy levels across diverse environmental conditions, crucial for applications requiring rapid decision-making.</a:t>
            </a:r>
          </a:p>
          <a:p>
            <a:pPr>
              <a:lnSpc>
                <a:spcPct val="107000"/>
              </a:lnSpc>
              <a:spcAft>
                <a:spcPts val="800"/>
              </a:spcAft>
            </a:pPr>
            <a:r>
              <a:rPr lang="en-IN" sz="1800" b="1" i="1" kern="100" dirty="0">
                <a:effectLst/>
                <a:ea typeface="Calibri" panose="020F0502020204030204" pitchFamily="34" charset="0"/>
                <a:cs typeface="Times New Roman" panose="02020603050405020304" pitchFamily="18" charset="0"/>
              </a:rPr>
              <a:t>Comparative Analysis:</a:t>
            </a:r>
          </a:p>
          <a:p>
            <a:pPr marL="342900" marR="25400" lvl="0" indent="-342900" algn="just">
              <a:lnSpc>
                <a:spcPct val="102000"/>
              </a:lnSpc>
              <a:buFont typeface="Calibri" panose="020F0502020204030204" pitchFamily="34" charset="0"/>
              <a:buChar char="-"/>
            </a:pPr>
            <a:r>
              <a:rPr lang="en-IN" kern="100" dirty="0">
                <a:solidFill>
                  <a:srgbClr val="202C8F"/>
                </a:solidFill>
                <a:effectLst/>
                <a:ea typeface="Calibri" panose="020F0502020204030204" pitchFamily="34" charset="0"/>
              </a:rPr>
              <a:t>The CNN model is efficient for quick training and generalization.</a:t>
            </a:r>
          </a:p>
          <a:p>
            <a:pPr marL="342900" marR="25400" lvl="0" indent="-342900" algn="just">
              <a:lnSpc>
                <a:spcPct val="102000"/>
              </a:lnSpc>
              <a:buFont typeface="Calibri" panose="020F0502020204030204" pitchFamily="34" charset="0"/>
              <a:buChar char="-"/>
            </a:pPr>
            <a:r>
              <a:rPr lang="en-IN" kern="100" dirty="0">
                <a:solidFill>
                  <a:srgbClr val="202C8F"/>
                </a:solidFill>
                <a:effectLst/>
                <a:ea typeface="Calibri" panose="020F0502020204030204" pitchFamily="34" charset="0"/>
              </a:rPr>
              <a:t>The YOLO model is superior for real-time applications requiring high accuracy and reliability</a:t>
            </a:r>
            <a:r>
              <a:rPr lang="en-IN" kern="100" dirty="0">
                <a:solidFill>
                  <a:srgbClr val="202C8F"/>
                </a:solidFill>
                <a:effectLst/>
                <a:latin typeface="Sitka Banner" pitchFamily="2" charset="0"/>
                <a:ea typeface="Calibri" panose="020F0502020204030204" pitchFamily="34" charset="0"/>
              </a:rPr>
              <a:t>.</a:t>
            </a:r>
          </a:p>
          <a:p>
            <a:pPr marL="457200" marR="25400" indent="-234950" algn="just">
              <a:lnSpc>
                <a:spcPct val="102000"/>
              </a:lnSpc>
              <a:spcAft>
                <a:spcPts val="20"/>
              </a:spcAft>
            </a:pPr>
            <a:r>
              <a:rPr lang="en-IN" sz="1800" kern="100" dirty="0">
                <a:solidFill>
                  <a:srgbClr val="202C8F"/>
                </a:solidFill>
                <a:effectLst/>
                <a:latin typeface="Sitka Banner" pitchFamily="2"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42841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3E65-6CB2-853C-1B40-276FEB182E5A}"/>
              </a:ext>
            </a:extLst>
          </p:cNvPr>
          <p:cNvSpPr>
            <a:spLocks noGrp="1"/>
          </p:cNvSpPr>
          <p:nvPr>
            <p:ph type="title"/>
          </p:nvPr>
        </p:nvSpPr>
        <p:spPr>
          <a:xfrm>
            <a:off x="1553610" y="158974"/>
            <a:ext cx="9879437" cy="980844"/>
          </a:xfrm>
        </p:spPr>
        <p:txBody>
          <a:bodyPr/>
          <a:lstStyle/>
          <a:p>
            <a:r>
              <a:rPr lang="en-IN" dirty="0"/>
              <a:t>RESULT</a:t>
            </a:r>
          </a:p>
        </p:txBody>
      </p:sp>
      <p:sp>
        <p:nvSpPr>
          <p:cNvPr id="3" name="Text Placeholder 2">
            <a:extLst>
              <a:ext uri="{FF2B5EF4-FFF2-40B4-BE49-F238E27FC236}">
                <a16:creationId xmlns:a16="http://schemas.microsoft.com/office/drawing/2014/main" id="{CE36B20A-0706-9E53-1ABD-5B4767BCB8D4}"/>
              </a:ext>
            </a:extLst>
          </p:cNvPr>
          <p:cNvSpPr>
            <a:spLocks noGrp="1"/>
          </p:cNvSpPr>
          <p:nvPr>
            <p:ph type="body" sz="quarter" idx="13"/>
          </p:nvPr>
        </p:nvSpPr>
        <p:spPr>
          <a:xfrm>
            <a:off x="1442988" y="1345839"/>
            <a:ext cx="9565671" cy="4561901"/>
          </a:xfrm>
        </p:spPr>
        <p:txBody>
          <a:bodyPr/>
          <a:lstStyle/>
          <a:p>
            <a:r>
              <a:rPr lang="en-IN" dirty="0"/>
              <a:t>For CNN Model </a:t>
            </a:r>
          </a:p>
        </p:txBody>
      </p:sp>
      <p:pic>
        <p:nvPicPr>
          <p:cNvPr id="4" name="Picture 3">
            <a:extLst>
              <a:ext uri="{FF2B5EF4-FFF2-40B4-BE49-F238E27FC236}">
                <a16:creationId xmlns:a16="http://schemas.microsoft.com/office/drawing/2014/main" id="{933B0530-084B-EFC1-1A09-81FEAC9824A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2987" y="1991029"/>
            <a:ext cx="2788353" cy="2381564"/>
          </a:xfrm>
          <a:prstGeom prst="rect">
            <a:avLst/>
          </a:prstGeom>
          <a:noFill/>
          <a:ln>
            <a:noFill/>
          </a:ln>
        </p:spPr>
      </p:pic>
      <p:pic>
        <p:nvPicPr>
          <p:cNvPr id="6" name="Picture 5">
            <a:extLst>
              <a:ext uri="{FF2B5EF4-FFF2-40B4-BE49-F238E27FC236}">
                <a16:creationId xmlns:a16="http://schemas.microsoft.com/office/drawing/2014/main" id="{8E8DD03D-D4F7-6022-AA88-98D0362DB0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0672" y="2020240"/>
            <a:ext cx="2869303" cy="2352353"/>
          </a:xfrm>
          <a:prstGeom prst="rect">
            <a:avLst/>
          </a:prstGeom>
          <a:noFill/>
          <a:ln>
            <a:noFill/>
          </a:ln>
        </p:spPr>
      </p:pic>
      <p:pic>
        <p:nvPicPr>
          <p:cNvPr id="7" name="Picture 6">
            <a:extLst>
              <a:ext uri="{FF2B5EF4-FFF2-40B4-BE49-F238E27FC236}">
                <a16:creationId xmlns:a16="http://schemas.microsoft.com/office/drawing/2014/main" id="{0853E6EA-26BE-BF48-379C-CE6EEF8634E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09953" y="2020240"/>
            <a:ext cx="3007342" cy="2426717"/>
          </a:xfrm>
          <a:prstGeom prst="rect">
            <a:avLst/>
          </a:prstGeom>
          <a:noFill/>
          <a:ln>
            <a:noFill/>
          </a:ln>
        </p:spPr>
      </p:pic>
    </p:spTree>
    <p:extLst>
      <p:ext uri="{BB962C8B-B14F-4D97-AF65-F5344CB8AC3E}">
        <p14:creationId xmlns:p14="http://schemas.microsoft.com/office/powerpoint/2010/main" val="138566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29569-4569-A7BD-6582-D0AB76769A4A}"/>
              </a:ext>
            </a:extLst>
          </p:cNvPr>
          <p:cNvSpPr>
            <a:spLocks noGrp="1"/>
          </p:cNvSpPr>
          <p:nvPr>
            <p:ph type="title"/>
          </p:nvPr>
        </p:nvSpPr>
        <p:spPr>
          <a:xfrm>
            <a:off x="1553610" y="313970"/>
            <a:ext cx="9879437" cy="980844"/>
          </a:xfrm>
        </p:spPr>
        <p:txBody>
          <a:bodyPr/>
          <a:lstStyle/>
          <a:p>
            <a:r>
              <a:rPr lang="en-IN" sz="1800" dirty="0">
                <a:latin typeface="+mn-lt"/>
              </a:rPr>
              <a:t>For YOLOV9 model</a:t>
            </a:r>
          </a:p>
        </p:txBody>
      </p:sp>
      <p:sp>
        <p:nvSpPr>
          <p:cNvPr id="3" name="Text Placeholder 2">
            <a:extLst>
              <a:ext uri="{FF2B5EF4-FFF2-40B4-BE49-F238E27FC236}">
                <a16:creationId xmlns:a16="http://schemas.microsoft.com/office/drawing/2014/main" id="{9D72E9C7-B7FE-64D1-F825-975D046EF789}"/>
              </a:ext>
            </a:extLst>
          </p:cNvPr>
          <p:cNvSpPr>
            <a:spLocks noGrp="1"/>
          </p:cNvSpPr>
          <p:nvPr>
            <p:ph type="body" sz="quarter" idx="13"/>
          </p:nvPr>
        </p:nvSpPr>
        <p:spPr>
          <a:xfrm>
            <a:off x="1553610" y="1516170"/>
            <a:ext cx="10181190" cy="886371"/>
          </a:xfrm>
        </p:spPr>
        <p:txBody>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We made predictions on test data available in the dataset itself to identify model’s accuracy. It detected , made contour boxes around the relevant traffic signs and made correct predictions indicating model is just working fine.</a:t>
            </a:r>
          </a:p>
          <a:p>
            <a:endParaRPr lang="en-IN" dirty="0"/>
          </a:p>
        </p:txBody>
      </p:sp>
      <p:pic>
        <p:nvPicPr>
          <p:cNvPr id="6" name="Picture 5">
            <a:extLst>
              <a:ext uri="{FF2B5EF4-FFF2-40B4-BE49-F238E27FC236}">
                <a16:creationId xmlns:a16="http://schemas.microsoft.com/office/drawing/2014/main" id="{E6BD4E59-E531-0FDD-7B47-D072A3B0AC1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3610" y="2792374"/>
            <a:ext cx="5411966" cy="3246295"/>
          </a:xfrm>
          <a:prstGeom prst="rect">
            <a:avLst/>
          </a:prstGeom>
          <a:noFill/>
          <a:ln>
            <a:noFill/>
          </a:ln>
        </p:spPr>
      </p:pic>
      <p:pic>
        <p:nvPicPr>
          <p:cNvPr id="7" name="Picture 6">
            <a:extLst>
              <a:ext uri="{FF2B5EF4-FFF2-40B4-BE49-F238E27FC236}">
                <a16:creationId xmlns:a16="http://schemas.microsoft.com/office/drawing/2014/main" id="{FCC9277E-353F-8700-0800-D5145FBD9B7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5700" y="3002280"/>
            <a:ext cx="4493386" cy="1453180"/>
          </a:xfrm>
          <a:prstGeom prst="rect">
            <a:avLst/>
          </a:prstGeom>
          <a:noFill/>
          <a:ln>
            <a:noFill/>
          </a:ln>
        </p:spPr>
      </p:pic>
    </p:spTree>
    <p:extLst>
      <p:ext uri="{BB962C8B-B14F-4D97-AF65-F5344CB8AC3E}">
        <p14:creationId xmlns:p14="http://schemas.microsoft.com/office/powerpoint/2010/main" val="3248090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Conclusion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9"/>
            <a:ext cx="9117436" cy="3837796"/>
          </a:xfrm>
        </p:spPr>
        <p:txBody>
          <a:bodyPr>
            <a:normAutofit/>
          </a:bodyPr>
          <a:lstStyle/>
          <a:p>
            <a:pPr marL="0" indent="0">
              <a:buNone/>
            </a:pPr>
            <a:r>
              <a:rPr lang="en-US" dirty="0"/>
              <a:t>In conclusion, our study focused on enhancing traffic sign recognition and detection using two main algorithms: a Convolutional Neural Network (CNN) for classification and YOLOv9 with Spatial Attention for real-time detection. The CNN excelled in accurately classifying traffic signs across diverse classes, while YOLOv9 demonstrated superior performance in fast and precise object detection in real-world scenarios. By leveraging these algorithms, we aimed to improve safety and efficiency in autonomous driving and smart transportation systems, showcasing their complementary roles in enhancing traffic management and driver assistance technologies.</a:t>
            </a:r>
          </a:p>
        </p:txBody>
      </p:sp>
    </p:spTree>
    <p:extLst>
      <p:ext uri="{BB962C8B-B14F-4D97-AF65-F5344CB8AC3E}">
        <p14:creationId xmlns:p14="http://schemas.microsoft.com/office/powerpoint/2010/main" val="249802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0" y="1100794"/>
            <a:ext cx="6149787" cy="3184335"/>
          </a:xfrm>
        </p:spPr>
        <p:txBody>
          <a:bodyPr/>
          <a:lstStyle/>
          <a:p>
            <a:r>
              <a:rPr lang="en-US" dirty="0"/>
              <a:t>Thankyou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242047" y="50337"/>
            <a:ext cx="6583680" cy="1531357"/>
          </a:xfrm>
        </p:spPr>
        <p:txBody>
          <a:bodyPr/>
          <a:lstStyle/>
          <a:p>
            <a:r>
              <a:rPr lang="en-US" dirty="0"/>
              <a:t>Table of content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358589" y="2045746"/>
            <a:ext cx="6583680" cy="3207344"/>
          </a:xfrm>
        </p:spPr>
        <p:txBody>
          <a:bodyPr numCol="2">
            <a:normAutofit fontScale="92500" lnSpcReduction="20000"/>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Overview</a:t>
            </a:r>
          </a:p>
          <a:p>
            <a:pPr marL="342900" indent="-342900">
              <a:buFont typeface="Arial" panose="020B0604020202020204" pitchFamily="34" charset="0"/>
              <a:buChar char="•"/>
            </a:pPr>
            <a:r>
              <a:rPr lang="en-US" dirty="0"/>
              <a:t>Objective</a:t>
            </a:r>
          </a:p>
          <a:p>
            <a:pPr marL="342900" indent="-342900">
              <a:buFont typeface="Arial" panose="020B0604020202020204" pitchFamily="34" charset="0"/>
              <a:buChar char="•"/>
            </a:pPr>
            <a:r>
              <a:rPr lang="en-US" dirty="0"/>
              <a:t>Background Information</a:t>
            </a:r>
          </a:p>
          <a:p>
            <a:pPr marL="342900" indent="-342900">
              <a:buFont typeface="Arial" panose="020B0604020202020204" pitchFamily="34" charset="0"/>
              <a:buChar char="•"/>
            </a:pPr>
            <a:r>
              <a:rPr lang="en-US" dirty="0"/>
              <a:t>Definition of the Problem</a:t>
            </a:r>
          </a:p>
          <a:p>
            <a:pPr marL="342900" indent="-342900">
              <a:buFont typeface="Arial" panose="020B0604020202020204" pitchFamily="34" charset="0"/>
              <a:buChar char="•"/>
            </a:pPr>
            <a:r>
              <a:rPr lang="en-US" dirty="0"/>
              <a:t>Key Challenges</a:t>
            </a:r>
          </a:p>
          <a:p>
            <a:pPr marL="342900" indent="-342900">
              <a:buFont typeface="Arial" panose="020B0604020202020204" pitchFamily="34" charset="0"/>
              <a:buChar char="•"/>
            </a:pPr>
            <a:r>
              <a:rPr lang="en-US" dirty="0"/>
              <a:t>Flowchart</a:t>
            </a:r>
          </a:p>
          <a:p>
            <a:pPr marL="342900" indent="-342900">
              <a:buFont typeface="Arial" panose="020B0604020202020204" pitchFamily="34" charset="0"/>
              <a:buChar char="•"/>
            </a:pPr>
            <a:r>
              <a:rPr lang="en-US" dirty="0"/>
              <a:t>Methodology</a:t>
            </a:r>
          </a:p>
          <a:p>
            <a:pPr marL="342900" indent="-342900">
              <a:buFont typeface="Arial" panose="020B0604020202020204" pitchFamily="34" charset="0"/>
              <a:buChar char="•"/>
            </a:pPr>
            <a:r>
              <a:rPr lang="en-US" dirty="0"/>
              <a:t>Algorithms used</a:t>
            </a:r>
          </a:p>
          <a:p>
            <a:pPr marL="342900" indent="-342900">
              <a:buFont typeface="Arial" panose="020B0604020202020204" pitchFamily="34" charset="0"/>
              <a:buChar char="•"/>
            </a:pPr>
            <a:r>
              <a:rPr lang="en-US" dirty="0"/>
              <a:t>Result</a:t>
            </a:r>
          </a:p>
          <a:p>
            <a:pPr marL="342900" indent="-342900">
              <a:buFont typeface="Arial" panose="020B0604020202020204" pitchFamily="34" charset="0"/>
              <a:buChar char="•"/>
            </a:pPr>
            <a:r>
              <a:rPr lang="en-US" dirty="0"/>
              <a:t>Conclusion</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85482" y="0"/>
            <a:ext cx="7796464" cy="1222385"/>
          </a:xfrm>
        </p:spPr>
        <p:txBody>
          <a:bodyPr/>
          <a:lstStyle/>
          <a:p>
            <a:r>
              <a:rPr lang="en-US" dirty="0"/>
              <a:t>INTRODUCTION</a:t>
            </a: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385482" y="1568831"/>
            <a:ext cx="8113059" cy="4894722"/>
          </a:xfrm>
        </p:spPr>
        <p:txBody>
          <a:bodyPr>
            <a:normAutofit/>
          </a:bodyPr>
          <a:lstStyle/>
          <a:p>
            <a:r>
              <a:rPr lang="en-US" dirty="0"/>
              <a:t>Traffic sign detection and recognition are crucial components for autonomous driving and advanced driver-assistance systems ,ensuring vehicles can navigate safely and comply with traffic rules. This project aims to develop a robust, real-time traffic sign recognition and detection system with enhanced accuracy and speed using advanced deep learning models. We employed Convolutional Neural Networks (CNN) trained on the GTSRB dataset for traffic sign classification and YOLOv9 with Spatial Attention trained on the Kaggle Traffic Sign Detection dataset for precise object detection. Additionally, we integrated the CNN model with an ESP32 camera to enable live video streaming and real-time traffic sign prediction, enhancing the practical application of the system in improving the safety and efficiency of autonomous driving.</a:t>
            </a:r>
          </a:p>
        </p:txBody>
      </p:sp>
    </p:spTree>
    <p:extLst>
      <p:ext uri="{BB962C8B-B14F-4D97-AF65-F5344CB8AC3E}">
        <p14:creationId xmlns:p14="http://schemas.microsoft.com/office/powerpoint/2010/main" val="246859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546165" y="17367"/>
            <a:ext cx="7965461" cy="994164"/>
          </a:xfrm>
        </p:spPr>
        <p:txBody>
          <a:bodyPr/>
          <a:lstStyle/>
          <a:p>
            <a:r>
              <a:rPr lang="en-US" sz="3200" dirty="0"/>
              <a:t>Overview</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635812" y="1236230"/>
            <a:ext cx="7965460" cy="2304830"/>
          </a:xfrm>
        </p:spPr>
        <p:txBody>
          <a:bodyPr>
            <a:normAutofit/>
          </a:bodyPr>
          <a:lstStyle/>
          <a:p>
            <a:pPr marL="0" indent="0">
              <a:buNone/>
            </a:pPr>
            <a:r>
              <a:rPr lang="en-US" dirty="0"/>
              <a:t>The project aims to create a highly accurate and efficient traffic sign recognition and detection system to enhance autonomous driving. By training Convolutional Neural Networks (CNN) and YOLOv9 with Spatial Attention on different datasets ,we make comparison in robust classification and detection capabilities. The system is further enhanced with an ESP32 camera for real-time video streaming and immediate traffic sign prediction, offering a practical solution for improving vehicle safety and navigation. </a:t>
            </a:r>
          </a:p>
          <a:p>
            <a:pPr marL="0" indent="0">
              <a:buNone/>
            </a:pPr>
            <a:endParaRPr lang="en-US" dirty="0"/>
          </a:p>
        </p:txBody>
      </p:sp>
      <p:sp>
        <p:nvSpPr>
          <p:cNvPr id="4" name="Title 1">
            <a:extLst>
              <a:ext uri="{FF2B5EF4-FFF2-40B4-BE49-F238E27FC236}">
                <a16:creationId xmlns:a16="http://schemas.microsoft.com/office/drawing/2014/main" id="{C693631C-8DAF-FF96-0DEB-E24EF9DD0A7B}"/>
              </a:ext>
            </a:extLst>
          </p:cNvPr>
          <p:cNvSpPr txBox="1">
            <a:spLocks/>
          </p:cNvSpPr>
          <p:nvPr/>
        </p:nvSpPr>
        <p:spPr>
          <a:xfrm>
            <a:off x="2635811" y="2931918"/>
            <a:ext cx="7965461" cy="994164"/>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r>
              <a:rPr lang="en-US" sz="3200" dirty="0"/>
              <a:t>OBJECTIVE</a:t>
            </a:r>
          </a:p>
        </p:txBody>
      </p:sp>
      <p:sp>
        <p:nvSpPr>
          <p:cNvPr id="5" name="Title 1">
            <a:extLst>
              <a:ext uri="{FF2B5EF4-FFF2-40B4-BE49-F238E27FC236}">
                <a16:creationId xmlns:a16="http://schemas.microsoft.com/office/drawing/2014/main" id="{34AB8990-C35D-2BB0-B476-BA10C1D4E2E5}"/>
              </a:ext>
            </a:extLst>
          </p:cNvPr>
          <p:cNvSpPr txBox="1">
            <a:spLocks/>
          </p:cNvSpPr>
          <p:nvPr/>
        </p:nvSpPr>
        <p:spPr>
          <a:xfrm>
            <a:off x="2635812" y="3765758"/>
            <a:ext cx="9072094" cy="2715723"/>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endParaRPr lang="en-US" sz="3200" dirty="0"/>
          </a:p>
        </p:txBody>
      </p:sp>
      <p:sp>
        <p:nvSpPr>
          <p:cNvPr id="6" name="TextBox 5">
            <a:extLst>
              <a:ext uri="{FF2B5EF4-FFF2-40B4-BE49-F238E27FC236}">
                <a16:creationId xmlns:a16="http://schemas.microsoft.com/office/drawing/2014/main" id="{8BA31096-C22E-9FF4-8AD8-CAC12F34D9BC}"/>
              </a:ext>
            </a:extLst>
          </p:cNvPr>
          <p:cNvSpPr txBox="1"/>
          <p:nvPr/>
        </p:nvSpPr>
        <p:spPr>
          <a:xfrm>
            <a:off x="2635812" y="4092143"/>
            <a:ext cx="8615083" cy="1754326"/>
          </a:xfrm>
          <a:prstGeom prst="rect">
            <a:avLst/>
          </a:prstGeom>
          <a:noFill/>
        </p:spPr>
        <p:txBody>
          <a:bodyPr wrap="square" rtlCol="0">
            <a:spAutoFit/>
          </a:bodyPr>
          <a:lstStyle/>
          <a:p>
            <a:r>
              <a:rPr lang="en-US" dirty="0">
                <a:solidFill>
                  <a:srgbClr val="202C8F"/>
                </a:solidFill>
              </a:rPr>
              <a:t>The objective of this project is to develop a highly accurate and efficient traffic sign recognition and detection system. By leveraging advanced deep learning models and real-time hardware integration, the system aims to enhance road safety and vehicle functionality. The project focuses on achieving robust classification and detection capabilities, addressing dynamic real-world conditions, and ensuring rapid, reliable traffic sign identification.</a:t>
            </a:r>
            <a:endParaRPr lang="en-IN" dirty="0">
              <a:solidFill>
                <a:srgbClr val="202C8F"/>
              </a:solidFill>
            </a:endParaRPr>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71C5-A71C-AC32-8350-2792348B9A93}"/>
              </a:ext>
            </a:extLst>
          </p:cNvPr>
          <p:cNvSpPr>
            <a:spLocks noGrp="1"/>
          </p:cNvSpPr>
          <p:nvPr>
            <p:ph type="title"/>
          </p:nvPr>
        </p:nvSpPr>
        <p:spPr>
          <a:xfrm>
            <a:off x="2689787" y="472067"/>
            <a:ext cx="7965461" cy="994164"/>
          </a:xfrm>
        </p:spPr>
        <p:txBody>
          <a:bodyPr/>
          <a:lstStyle/>
          <a:p>
            <a:r>
              <a:rPr lang="en-IN" sz="2800" dirty="0"/>
              <a:t>Background information</a:t>
            </a:r>
          </a:p>
        </p:txBody>
      </p:sp>
      <p:sp>
        <p:nvSpPr>
          <p:cNvPr id="3" name="Content Placeholder 2">
            <a:extLst>
              <a:ext uri="{FF2B5EF4-FFF2-40B4-BE49-F238E27FC236}">
                <a16:creationId xmlns:a16="http://schemas.microsoft.com/office/drawing/2014/main" id="{9CD6DDB4-F205-65E1-14A0-10FE3217D933}"/>
              </a:ext>
            </a:extLst>
          </p:cNvPr>
          <p:cNvSpPr>
            <a:spLocks noGrp="1"/>
          </p:cNvSpPr>
          <p:nvPr>
            <p:ph sz="half" idx="2"/>
          </p:nvPr>
        </p:nvSpPr>
        <p:spPr>
          <a:xfrm>
            <a:off x="2689788" y="1917613"/>
            <a:ext cx="7965460" cy="3497698"/>
          </a:xfrm>
        </p:spPr>
        <p:txBody>
          <a:bodyPr/>
          <a:lstStyle/>
          <a:p>
            <a:pPr marL="0" indent="0">
              <a:buNone/>
            </a:pPr>
            <a:r>
              <a:rPr lang="en-US" dirty="0"/>
              <a:t>Traffic sign recognition and detection are essential for modern vehicle systems to navigate safely and sticky by traffic laws. Traditional methods, which relied on basic image processing techniques, often failed under varying conditions like poor lighting and occlusions. The advent of deep learning, particularly CNNs and object detection models such as YOLO, has greatly enhanced the precision and reliability of traffic sign detection. This project harnesses these advanced techniques to create a system that can perform real-time traffic sign recognition and prediction using an ESP32 camera, thereby addressing the limitations of earlier approaches and improving overall road safety.</a:t>
            </a:r>
            <a:endParaRPr lang="en-IN" dirty="0"/>
          </a:p>
        </p:txBody>
      </p:sp>
    </p:spTree>
    <p:extLst>
      <p:ext uri="{BB962C8B-B14F-4D97-AF65-F5344CB8AC3E}">
        <p14:creationId xmlns:p14="http://schemas.microsoft.com/office/powerpoint/2010/main" val="38396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299664" y="598791"/>
            <a:ext cx="9879437" cy="980844"/>
          </a:xfrm>
        </p:spPr>
        <p:txBody>
          <a:bodyPr/>
          <a:lstStyle/>
          <a:p>
            <a:r>
              <a:rPr lang="en-US" sz="2800" dirty="0"/>
              <a:t>DEFINITION OF THE PROBLEM</a:t>
            </a:r>
          </a:p>
        </p:txBody>
      </p:sp>
      <p:sp>
        <p:nvSpPr>
          <p:cNvPr id="12" name="TextBox 11">
            <a:extLst>
              <a:ext uri="{FF2B5EF4-FFF2-40B4-BE49-F238E27FC236}">
                <a16:creationId xmlns:a16="http://schemas.microsoft.com/office/drawing/2014/main" id="{335652BA-B153-5FE0-9197-425418F3543F}"/>
              </a:ext>
            </a:extLst>
          </p:cNvPr>
          <p:cNvSpPr txBox="1"/>
          <p:nvPr/>
        </p:nvSpPr>
        <p:spPr>
          <a:xfrm>
            <a:off x="1299664" y="1855694"/>
            <a:ext cx="9619348" cy="3139321"/>
          </a:xfrm>
          <a:prstGeom prst="rect">
            <a:avLst/>
          </a:prstGeom>
          <a:noFill/>
        </p:spPr>
        <p:txBody>
          <a:bodyPr wrap="square" rtlCol="0">
            <a:spAutoFit/>
          </a:bodyPr>
          <a:lstStyle/>
          <a:p>
            <a:r>
              <a:rPr lang="en-US" dirty="0">
                <a:solidFill>
                  <a:srgbClr val="202C8F"/>
                </a:solidFill>
              </a:rPr>
              <a:t>The primary challenge is to accurately detect and classify traffic signs in diverse and often challenging conditions, including variations in weather and lighting. Traditional methods for traffic sign recognition often struggle with these factors, leading to potential safety risks in autonomous driving and traffic management systems. To address these challenges, this project employs advanced deep learning models like Convolutional Neural Networks (CNNs) and YOLOv9 with spacial attention module, which excel in feature extraction and object detection. By leveraging these algorithms, we aim to enhance the system's ability to identify and classify traffic signs reliably across different environmental conditions. This involves data acquisition to train the models effectively, efficient feature extraction to capture relevant sign characteristics, and integration with an ESP32 camera for real-time application, ensuring  traffic sign recognition on the road.</a:t>
            </a:r>
            <a:endParaRPr lang="en-IN" dirty="0">
              <a:solidFill>
                <a:srgbClr val="202C8F"/>
              </a:solidFill>
            </a:endParaRPr>
          </a:p>
        </p:txBody>
      </p:sp>
    </p:spTree>
    <p:extLst>
      <p:ext uri="{BB962C8B-B14F-4D97-AF65-F5344CB8AC3E}">
        <p14:creationId xmlns:p14="http://schemas.microsoft.com/office/powerpoint/2010/main" val="39699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2BD7-3F43-3493-04B0-0C124548E860}"/>
              </a:ext>
            </a:extLst>
          </p:cNvPr>
          <p:cNvSpPr>
            <a:spLocks noGrp="1"/>
          </p:cNvSpPr>
          <p:nvPr>
            <p:ph type="title"/>
          </p:nvPr>
        </p:nvSpPr>
        <p:spPr>
          <a:xfrm>
            <a:off x="358587" y="0"/>
            <a:ext cx="7796464" cy="1222385"/>
          </a:xfrm>
        </p:spPr>
        <p:txBody>
          <a:bodyPr/>
          <a:lstStyle/>
          <a:p>
            <a:r>
              <a:rPr lang="en-IN" dirty="0"/>
              <a:t>Key CHALLENGES</a:t>
            </a:r>
          </a:p>
        </p:txBody>
      </p:sp>
      <p:sp>
        <p:nvSpPr>
          <p:cNvPr id="6" name="TextBox 5">
            <a:extLst>
              <a:ext uri="{FF2B5EF4-FFF2-40B4-BE49-F238E27FC236}">
                <a16:creationId xmlns:a16="http://schemas.microsoft.com/office/drawing/2014/main" id="{07571F91-284B-69AB-AB16-A18D4A968257}"/>
              </a:ext>
            </a:extLst>
          </p:cNvPr>
          <p:cNvSpPr txBox="1"/>
          <p:nvPr/>
        </p:nvSpPr>
        <p:spPr>
          <a:xfrm>
            <a:off x="358587" y="1078950"/>
            <a:ext cx="6974542" cy="5355312"/>
          </a:xfrm>
          <a:prstGeom prst="rect">
            <a:avLst/>
          </a:prstGeom>
          <a:noFill/>
        </p:spPr>
        <p:txBody>
          <a:bodyPr wrap="square" rtlCol="0">
            <a:spAutoFit/>
          </a:bodyPr>
          <a:lstStyle/>
          <a:p>
            <a:endParaRPr lang="en-US" dirty="0"/>
          </a:p>
          <a:p>
            <a:r>
              <a:rPr lang="en-US" dirty="0">
                <a:solidFill>
                  <a:srgbClr val="202C8F"/>
                </a:solidFill>
              </a:rPr>
              <a:t>1. </a:t>
            </a:r>
            <a:r>
              <a:rPr lang="en-US" b="1" dirty="0">
                <a:solidFill>
                  <a:srgbClr val="202C8F"/>
                </a:solidFill>
              </a:rPr>
              <a:t>Environmental Variability</a:t>
            </a:r>
            <a:r>
              <a:rPr lang="en-US" dirty="0">
                <a:solidFill>
                  <a:srgbClr val="202C8F"/>
                </a:solidFill>
              </a:rPr>
              <a:t>: Coping with weather changes, varying lighting conditions, and potential obstacles that affect traffic sign visibility.</a:t>
            </a:r>
          </a:p>
          <a:p>
            <a:endParaRPr lang="en-US" dirty="0">
              <a:solidFill>
                <a:srgbClr val="202C8F"/>
              </a:solidFill>
            </a:endParaRPr>
          </a:p>
          <a:p>
            <a:r>
              <a:rPr lang="en-US" dirty="0">
                <a:solidFill>
                  <a:srgbClr val="202C8F"/>
                </a:solidFill>
              </a:rPr>
              <a:t>2. </a:t>
            </a:r>
            <a:r>
              <a:rPr lang="en-US" b="1" dirty="0">
                <a:solidFill>
                  <a:srgbClr val="202C8F"/>
                </a:solidFill>
              </a:rPr>
              <a:t>Sign Complexity</a:t>
            </a:r>
            <a:r>
              <a:rPr lang="en-US" dirty="0">
                <a:solidFill>
                  <a:srgbClr val="202C8F"/>
                </a:solidFill>
              </a:rPr>
              <a:t>: Handling the diverse shapes, colors, and sizes of traffic signs, which require robust detection and classification methods.</a:t>
            </a:r>
          </a:p>
          <a:p>
            <a:endParaRPr lang="en-US" dirty="0">
              <a:solidFill>
                <a:srgbClr val="202C8F"/>
              </a:solidFill>
            </a:endParaRPr>
          </a:p>
          <a:p>
            <a:r>
              <a:rPr lang="en-US" dirty="0">
                <a:solidFill>
                  <a:srgbClr val="202C8F"/>
                </a:solidFill>
              </a:rPr>
              <a:t>3. </a:t>
            </a:r>
            <a:r>
              <a:rPr lang="en-US" b="1" dirty="0">
                <a:solidFill>
                  <a:srgbClr val="202C8F"/>
                </a:solidFill>
              </a:rPr>
              <a:t>Real-Time Processing</a:t>
            </a:r>
            <a:r>
              <a:rPr lang="en-US" dirty="0">
                <a:solidFill>
                  <a:srgbClr val="202C8F"/>
                </a:solidFill>
              </a:rPr>
              <a:t>: Meeting the demand for quick decision-making in real-world scenarios while ensuring accuracy on hardware-constrained platforms.</a:t>
            </a:r>
          </a:p>
          <a:p>
            <a:endParaRPr lang="en-US" dirty="0">
              <a:solidFill>
                <a:srgbClr val="202C8F"/>
              </a:solidFill>
            </a:endParaRPr>
          </a:p>
          <a:p>
            <a:r>
              <a:rPr lang="en-US" dirty="0">
                <a:solidFill>
                  <a:srgbClr val="202C8F"/>
                </a:solidFill>
              </a:rPr>
              <a:t>4. </a:t>
            </a:r>
            <a:r>
              <a:rPr lang="en-US" b="1" dirty="0">
                <a:solidFill>
                  <a:srgbClr val="202C8F"/>
                </a:solidFill>
              </a:rPr>
              <a:t>Data Diversity</a:t>
            </a:r>
            <a:r>
              <a:rPr lang="en-US" dirty="0">
                <a:solidFill>
                  <a:srgbClr val="202C8F"/>
                </a:solidFill>
              </a:rPr>
              <a:t>: Acquiring comprehensive datasets that capture the full spectrum of traffic sign variations to train models effectively.</a:t>
            </a:r>
          </a:p>
          <a:p>
            <a:endParaRPr lang="en-US" dirty="0">
              <a:solidFill>
                <a:srgbClr val="202C8F"/>
              </a:solidFill>
            </a:endParaRPr>
          </a:p>
          <a:p>
            <a:r>
              <a:rPr lang="en-US" dirty="0">
                <a:solidFill>
                  <a:srgbClr val="202C8F"/>
                </a:solidFill>
              </a:rPr>
              <a:t>5. </a:t>
            </a:r>
            <a:r>
              <a:rPr lang="en-US" b="1" dirty="0">
                <a:solidFill>
                  <a:srgbClr val="202C8F"/>
                </a:solidFill>
              </a:rPr>
              <a:t>Hardware Integration</a:t>
            </a:r>
            <a:r>
              <a:rPr lang="en-US" dirty="0">
                <a:solidFill>
                  <a:srgbClr val="202C8F"/>
                </a:solidFill>
              </a:rPr>
              <a:t>: Integrating deep learning algorithms seamlessly with devices like the ESP32 camera for reliable real-time operation and prediction.</a:t>
            </a:r>
            <a:endParaRPr lang="en-IN" dirty="0">
              <a:solidFill>
                <a:srgbClr val="202C8F"/>
              </a:solidFill>
            </a:endParaRPr>
          </a:p>
        </p:txBody>
      </p:sp>
    </p:spTree>
    <p:extLst>
      <p:ext uri="{BB962C8B-B14F-4D97-AF65-F5344CB8AC3E}">
        <p14:creationId xmlns:p14="http://schemas.microsoft.com/office/powerpoint/2010/main" val="868704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33111" y="410780"/>
            <a:ext cx="4581041" cy="870259"/>
          </a:xfrm>
        </p:spPr>
        <p:txBody>
          <a:bodyPr/>
          <a:lstStyle/>
          <a:p>
            <a:r>
              <a:rPr lang="en-US" dirty="0"/>
              <a:t>FLOWCHART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699246" y="1565302"/>
            <a:ext cx="7019366" cy="5032722"/>
          </a:xfrm>
        </p:spPr>
        <p:txBody>
          <a:bodyPr>
            <a:normAutofit fontScale="32500" lnSpcReduction="20000"/>
          </a:bodyPr>
          <a:lstStyle/>
          <a:p>
            <a:r>
              <a:rPr lang="en-US" sz="4800" dirty="0"/>
              <a:t>1. Collect Dataset: This step involves gathering a collection of images that will be used to train the CNN. The dataset should be labeled so that the CNN can learn to identify the different objects or concepts in the images.</a:t>
            </a:r>
          </a:p>
          <a:p>
            <a:r>
              <a:rPr lang="en-US" sz="4800" dirty="0"/>
              <a:t>2. Preprocess Data: The data preprocessing step involves preparing the images in the dataset for training. This may include resizing the images, normalizing the pixel values, and converting the images to a format that the CNN can understand.</a:t>
            </a:r>
          </a:p>
          <a:p>
            <a:r>
              <a:rPr lang="en-US" sz="4800" dirty="0"/>
              <a:t>3. Feature Selection: In this step, a subset of features is selected from the images. These features will be used by the CNN to classify the images.</a:t>
            </a:r>
          </a:p>
          <a:p>
            <a:r>
              <a:rPr lang="en-US" sz="4800" dirty="0"/>
              <a:t>4.  Classification: The classification step is divided to 2 sub branches CNN model and YOLOV9 with special attention module </a:t>
            </a:r>
          </a:p>
          <a:p>
            <a:pPr lvl="2">
              <a:buFont typeface="Wingdings" panose="05000000000000000000" pitchFamily="2" charset="2"/>
              <a:buChar char="§"/>
            </a:pPr>
            <a:r>
              <a:rPr lang="en-US" sz="4800" dirty="0"/>
              <a:t>CNN Model : The flowchart then splits into two paths, which appear to be two different CNN models for classification. </a:t>
            </a:r>
          </a:p>
          <a:p>
            <a:pPr lvl="2">
              <a:buFont typeface="Wingdings" panose="05000000000000000000" pitchFamily="2" charset="2"/>
              <a:buChar char="§"/>
            </a:pPr>
            <a:r>
              <a:rPr lang="en-US" sz="4800" dirty="0"/>
              <a:t>   YOLOv9 detection: This path trains a YOLOv9 detection model. YOLOv9 is a real-time object detection system that can identify multiple    objects in an image. </a:t>
            </a:r>
          </a:p>
          <a:p>
            <a:r>
              <a:rPr lang="en-US" sz="4800" dirty="0"/>
              <a:t>5.Performance Comparison: Once both models are trained, their performance is compared on a test dataset. The test dataset is a set of images that the CNN has not seen before. The performance comparison helps to determine which model is more accurate for the task at hand.</a:t>
            </a:r>
          </a:p>
          <a:p>
            <a:r>
              <a:rPr lang="en-US" sz="4800" dirty="0"/>
              <a:t>6. Click Test Image: Here, a test image is clicked using ESP32 Camera to make predictions later</a:t>
            </a:r>
          </a:p>
          <a:p>
            <a:r>
              <a:rPr lang="en-US" sz="4800" dirty="0"/>
              <a:t>7. Make Predictions: Make predictions on test image clicked with trained CNN model.</a:t>
            </a:r>
          </a:p>
          <a:p>
            <a:r>
              <a:rPr lang="en-US" sz="4800" dirty="0"/>
              <a:t>8. Show Result: The results of the predictions are then displayed. </a:t>
            </a:r>
          </a:p>
        </p:txBody>
      </p:sp>
      <p:pic>
        <p:nvPicPr>
          <p:cNvPr id="4" name="Picture 3">
            <a:extLst>
              <a:ext uri="{FF2B5EF4-FFF2-40B4-BE49-F238E27FC236}">
                <a16:creationId xmlns:a16="http://schemas.microsoft.com/office/drawing/2014/main" id="{2BD8FAFB-609D-64BB-FF7E-2BA169C0F0E7}"/>
              </a:ext>
            </a:extLst>
          </p:cNvPr>
          <p:cNvPicPr>
            <a:picLocks noChangeAspect="1"/>
          </p:cNvPicPr>
          <p:nvPr/>
        </p:nvPicPr>
        <p:blipFill>
          <a:blip r:embed="rId3"/>
          <a:stretch>
            <a:fillRect/>
          </a:stretch>
        </p:blipFill>
        <p:spPr>
          <a:xfrm>
            <a:off x="8097235" y="517635"/>
            <a:ext cx="3661655" cy="6080389"/>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D6AC-CE78-0CEC-FAA3-12C4E5B465CF}"/>
              </a:ext>
            </a:extLst>
          </p:cNvPr>
          <p:cNvSpPr>
            <a:spLocks noGrp="1"/>
          </p:cNvSpPr>
          <p:nvPr>
            <p:ph type="title"/>
          </p:nvPr>
        </p:nvSpPr>
        <p:spPr>
          <a:xfrm>
            <a:off x="1631246" y="136563"/>
            <a:ext cx="9879437" cy="980844"/>
          </a:xfrm>
        </p:spPr>
        <p:txBody>
          <a:bodyPr/>
          <a:lstStyle/>
          <a:p>
            <a:r>
              <a:rPr lang="en-IN" dirty="0"/>
              <a:t>Methodology</a:t>
            </a:r>
          </a:p>
        </p:txBody>
      </p:sp>
      <p:sp>
        <p:nvSpPr>
          <p:cNvPr id="3" name="Text Placeholder 2">
            <a:extLst>
              <a:ext uri="{FF2B5EF4-FFF2-40B4-BE49-F238E27FC236}">
                <a16:creationId xmlns:a16="http://schemas.microsoft.com/office/drawing/2014/main" id="{1A0917DA-8492-DC3B-D29E-6BAB0E32CB07}"/>
              </a:ext>
            </a:extLst>
          </p:cNvPr>
          <p:cNvSpPr>
            <a:spLocks noGrp="1"/>
          </p:cNvSpPr>
          <p:nvPr>
            <p:ph type="body" sz="quarter" idx="13"/>
          </p:nvPr>
        </p:nvSpPr>
        <p:spPr>
          <a:xfrm>
            <a:off x="1084729" y="1524000"/>
            <a:ext cx="10201836" cy="5065059"/>
          </a:xfrm>
        </p:spPr>
        <p:txBody>
          <a:bodyPr/>
          <a:lstStyle/>
          <a:p>
            <a:r>
              <a:rPr lang="en-US" b="1" i="1" dirty="0"/>
              <a:t>Data Acquisition</a:t>
            </a:r>
          </a:p>
          <a:p>
            <a:r>
              <a:rPr lang="en-US" dirty="0"/>
              <a:t>Data acquisition involved gathering images from two main datasets: the German Traffic Sign Recognition Benchmark (GTSRB) dataset and the Kaggle Traffic Sign Detection (KTSR) dataset. The GTSRB dataset provided a wide range of traffic sign images with 43 different classes, while the KTSR dataset included diverse scenarios such as green lights, red lights, and various speed limit signs. </a:t>
            </a:r>
          </a:p>
          <a:p>
            <a:r>
              <a:rPr lang="en-US" b="1" i="1" dirty="0"/>
              <a:t> Preprocessing</a:t>
            </a:r>
          </a:p>
          <a:p>
            <a:r>
              <a:rPr lang="en-US" dirty="0"/>
              <a:t>Preprocessing prepares the data for training by standardizing image sizes, normalizing pixel values, and augmenting the dataset through techniques like rotation, translation, and flipping. This step ensures the model's robustness and generalization capability.</a:t>
            </a:r>
          </a:p>
          <a:p>
            <a:r>
              <a:rPr lang="en-US" b="1" i="1" dirty="0"/>
              <a:t>Feature Extraction</a:t>
            </a:r>
          </a:p>
          <a:p>
            <a:r>
              <a:rPr lang="en-US" dirty="0"/>
              <a:t>Feature extraction utilizes Convolutional Neural Networks (CNNs) to automatically learn and extract hierarchical features from traffic sign images. The CNN architecture is designed to capture both low-level features (such as edges and textures) and high-level semantic features (such as sign shapes and symbols).</a:t>
            </a:r>
          </a:p>
          <a:p>
            <a:endParaRPr lang="en-US" dirty="0"/>
          </a:p>
        </p:txBody>
      </p:sp>
    </p:spTree>
    <p:extLst>
      <p:ext uri="{BB962C8B-B14F-4D97-AF65-F5344CB8AC3E}">
        <p14:creationId xmlns:p14="http://schemas.microsoft.com/office/powerpoint/2010/main" val="834465673"/>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{5CBB79EF-3A66-4F1D-A634-C0D37BDF517D}tf78438558_win32</Template>
  <TotalTime>86</TotalTime>
  <Words>1548</Words>
  <Application>Microsoft Office PowerPoint</Application>
  <PresentationFormat>Widescreen</PresentationFormat>
  <Paragraphs>78</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Sabon Next LT</vt:lpstr>
      <vt:lpstr>Sitka Banner</vt:lpstr>
      <vt:lpstr>Wingdings</vt:lpstr>
      <vt:lpstr>Custom</vt:lpstr>
      <vt:lpstr>Traffic sign detection and recognition system</vt:lpstr>
      <vt:lpstr>Table of content</vt:lpstr>
      <vt:lpstr>INTRODUCTION</vt:lpstr>
      <vt:lpstr>Overview</vt:lpstr>
      <vt:lpstr>Background information</vt:lpstr>
      <vt:lpstr>DEFINITION OF THE PROBLEM</vt:lpstr>
      <vt:lpstr>Key CHALLENGES</vt:lpstr>
      <vt:lpstr>FLOWCHART</vt:lpstr>
      <vt:lpstr>Methodology</vt:lpstr>
      <vt:lpstr>PowerPoint Presentation</vt:lpstr>
      <vt:lpstr>Algorithms used</vt:lpstr>
      <vt:lpstr>RESULT</vt:lpstr>
      <vt:lpstr>For YOLOV9 model</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Abhi Satwika</dc:creator>
  <cp:lastModifiedBy>Abhi Satwika</cp:lastModifiedBy>
  <cp:revision>2</cp:revision>
  <dcterms:created xsi:type="dcterms:W3CDTF">2024-07-03T01:39:11Z</dcterms:created>
  <dcterms:modified xsi:type="dcterms:W3CDTF">2024-07-03T06:27:53Z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