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13000" cy="10693400"/>
  <p:notesSz cx="151130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86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951" y="3314954"/>
            <a:ext cx="12851448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7902" y="5988304"/>
            <a:ext cx="1058354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5967" y="2459482"/>
            <a:ext cx="657691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6465" y="2459482"/>
            <a:ext cx="657691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414009"/>
            <a:ext cx="15115540" cy="5275580"/>
          </a:xfrm>
          <a:custGeom>
            <a:avLst/>
            <a:gdLst/>
            <a:ahLst/>
            <a:cxnLst/>
            <a:rect l="l" t="t" r="r" b="b"/>
            <a:pathLst>
              <a:path w="15115540" h="5275580">
                <a:moveTo>
                  <a:pt x="0" y="5275326"/>
                </a:moveTo>
                <a:lnTo>
                  <a:pt x="15115032" y="5275326"/>
                </a:lnTo>
                <a:lnTo>
                  <a:pt x="15115032" y="0"/>
                </a:lnTo>
                <a:lnTo>
                  <a:pt x="0" y="0"/>
                </a:lnTo>
                <a:lnTo>
                  <a:pt x="0" y="5275326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5115540" cy="5414010"/>
          </a:xfrm>
          <a:custGeom>
            <a:avLst/>
            <a:gdLst/>
            <a:ahLst/>
            <a:cxnLst/>
            <a:rect l="l" t="t" r="r" b="b"/>
            <a:pathLst>
              <a:path w="15115540" h="5414010">
                <a:moveTo>
                  <a:pt x="0" y="5414009"/>
                </a:moveTo>
                <a:lnTo>
                  <a:pt x="15115032" y="5414009"/>
                </a:lnTo>
                <a:lnTo>
                  <a:pt x="15115032" y="0"/>
                </a:lnTo>
                <a:lnTo>
                  <a:pt x="0" y="0"/>
                </a:lnTo>
                <a:lnTo>
                  <a:pt x="0" y="541400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967" y="427736"/>
            <a:ext cx="1360741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967" y="2459482"/>
            <a:ext cx="1360741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0579" y="9944862"/>
            <a:ext cx="483819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5967" y="9944862"/>
            <a:ext cx="347745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85932" y="9944862"/>
            <a:ext cx="347745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715" y="1612391"/>
            <a:ext cx="4525010" cy="4216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425"/>
              </a:spcBef>
            </a:pPr>
            <a:r>
              <a:rPr sz="1100" dirty="0">
                <a:latin typeface="Calibri"/>
                <a:cs typeface="Calibri"/>
              </a:rPr>
              <a:t>`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0520" y="403859"/>
            <a:ext cx="14488667" cy="10024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947" y="387095"/>
            <a:ext cx="14472919" cy="1000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947" y="387095"/>
            <a:ext cx="14472919" cy="10008235"/>
          </a:xfrm>
          <a:custGeom>
            <a:avLst/>
            <a:gdLst/>
            <a:ahLst/>
            <a:cxnLst/>
            <a:rect l="l" t="t" r="r" b="b"/>
            <a:pathLst>
              <a:path w="14472919" h="10008235">
                <a:moveTo>
                  <a:pt x="0" y="10008235"/>
                </a:moveTo>
                <a:lnTo>
                  <a:pt x="14472919" y="10008235"/>
                </a:lnTo>
                <a:lnTo>
                  <a:pt x="14472919" y="0"/>
                </a:lnTo>
                <a:lnTo>
                  <a:pt x="0" y="0"/>
                </a:lnTo>
                <a:lnTo>
                  <a:pt x="0" y="10008235"/>
                </a:lnTo>
                <a:close/>
              </a:path>
            </a:pathLst>
          </a:custGeom>
          <a:ln w="127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11807" y="1501774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7823" y="0"/>
                </a:lnTo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709" y="1501774"/>
            <a:ext cx="14408785" cy="0"/>
          </a:xfrm>
          <a:custGeom>
            <a:avLst/>
            <a:gdLst/>
            <a:ahLst/>
            <a:cxnLst/>
            <a:rect l="l" t="t" r="r" b="b"/>
            <a:pathLst>
              <a:path w="14408785">
                <a:moveTo>
                  <a:pt x="0" y="0"/>
                </a:moveTo>
                <a:lnTo>
                  <a:pt x="14408404" y="0"/>
                </a:lnTo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095" y="1616963"/>
            <a:ext cx="4565904" cy="4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4715" y="1612391"/>
            <a:ext cx="4525010" cy="421640"/>
          </a:xfrm>
          <a:custGeom>
            <a:avLst/>
            <a:gdLst/>
            <a:ahLst/>
            <a:cxnLst/>
            <a:rect l="l" t="t" r="r" b="b"/>
            <a:pathLst>
              <a:path w="4525010" h="421639">
                <a:moveTo>
                  <a:pt x="0" y="421640"/>
                </a:moveTo>
                <a:lnTo>
                  <a:pt x="4525010" y="421640"/>
                </a:lnTo>
                <a:lnTo>
                  <a:pt x="4525010" y="0"/>
                </a:lnTo>
                <a:lnTo>
                  <a:pt x="0" y="0"/>
                </a:lnTo>
                <a:lnTo>
                  <a:pt x="0" y="42164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004" y="1677923"/>
            <a:ext cx="4486656" cy="2926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4715" y="1612391"/>
            <a:ext cx="4525010" cy="421640"/>
          </a:xfrm>
          <a:prstGeom prst="rect">
            <a:avLst/>
          </a:prstGeom>
          <a:ln w="38100">
            <a:solidFill>
              <a:srgbClr val="F1F1F1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355725">
              <a:lnSpc>
                <a:spcPct val="100000"/>
              </a:lnSpc>
              <a:spcBef>
                <a:spcPts val="530"/>
              </a:spcBef>
            </a:pPr>
            <a:r>
              <a:rPr sz="1600" b="1" spc="-5" dirty="0">
                <a:solidFill>
                  <a:srgbClr val="FFFFFF"/>
                </a:solidFill>
                <a:latin typeface="Arial Black"/>
                <a:cs typeface="Arial Black"/>
              </a:rPr>
              <a:t>INTRODUCTION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18759" y="1627631"/>
            <a:ext cx="4565903" cy="4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26379" y="1623059"/>
            <a:ext cx="4525010" cy="421640"/>
          </a:xfrm>
          <a:custGeom>
            <a:avLst/>
            <a:gdLst/>
            <a:ahLst/>
            <a:cxnLst/>
            <a:rect l="l" t="t" r="r" b="b"/>
            <a:pathLst>
              <a:path w="4525009" h="421639">
                <a:moveTo>
                  <a:pt x="0" y="421640"/>
                </a:moveTo>
                <a:lnTo>
                  <a:pt x="4525010" y="421640"/>
                </a:lnTo>
                <a:lnTo>
                  <a:pt x="4525010" y="0"/>
                </a:lnTo>
                <a:lnTo>
                  <a:pt x="0" y="0"/>
                </a:lnTo>
                <a:lnTo>
                  <a:pt x="0" y="42164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4667" y="1687067"/>
            <a:ext cx="4486655" cy="2926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26379" y="1623059"/>
            <a:ext cx="4525010" cy="421640"/>
          </a:xfrm>
          <a:prstGeom prst="rect">
            <a:avLst/>
          </a:prstGeom>
          <a:ln w="38100">
            <a:solidFill>
              <a:srgbClr val="F1F1F1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243330">
              <a:lnSpc>
                <a:spcPct val="100000"/>
              </a:lnSpc>
              <a:spcBef>
                <a:spcPts val="520"/>
              </a:spcBef>
            </a:pPr>
            <a:r>
              <a:rPr sz="1600" b="1" spc="-10" dirty="0">
                <a:solidFill>
                  <a:srgbClr val="FFFFFF"/>
                </a:solidFill>
                <a:latin typeface="Arial Black"/>
                <a:cs typeface="Arial Black"/>
              </a:rPr>
              <a:t>DATA AT</a:t>
            </a:r>
            <a:r>
              <a:rPr sz="1600" b="1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 Black"/>
                <a:cs typeface="Arial Black"/>
              </a:rPr>
              <a:t>GLANCE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011156" y="8264652"/>
            <a:ext cx="4695444" cy="461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8776" y="8260079"/>
            <a:ext cx="4655185" cy="419734"/>
          </a:xfrm>
          <a:custGeom>
            <a:avLst/>
            <a:gdLst/>
            <a:ahLst/>
            <a:cxnLst/>
            <a:rect l="l" t="t" r="r" b="b"/>
            <a:pathLst>
              <a:path w="4655184" h="419734">
                <a:moveTo>
                  <a:pt x="0" y="419734"/>
                </a:moveTo>
                <a:lnTo>
                  <a:pt x="4655185" y="419734"/>
                </a:lnTo>
                <a:lnTo>
                  <a:pt x="4655185" y="0"/>
                </a:lnTo>
                <a:lnTo>
                  <a:pt x="0" y="0"/>
                </a:lnTo>
                <a:lnTo>
                  <a:pt x="0" y="419734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38588" y="8324088"/>
            <a:ext cx="4616196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018776" y="8260079"/>
            <a:ext cx="4655185" cy="419734"/>
          </a:xfrm>
          <a:prstGeom prst="rect">
            <a:avLst/>
          </a:prstGeom>
          <a:ln w="38100">
            <a:solidFill>
              <a:srgbClr val="F1F1F1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25"/>
              </a:spcBef>
            </a:pPr>
            <a:r>
              <a:rPr sz="1600" b="1" spc="-5" dirty="0">
                <a:solidFill>
                  <a:srgbClr val="FFFFFF"/>
                </a:solidFill>
                <a:latin typeface="Arial Black"/>
                <a:cs typeface="Arial Black"/>
              </a:rPr>
              <a:t>CONCLUSION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8327" y="5885688"/>
            <a:ext cx="4565904" cy="4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5947" y="5881115"/>
            <a:ext cx="4525010" cy="421640"/>
          </a:xfrm>
          <a:custGeom>
            <a:avLst/>
            <a:gdLst/>
            <a:ahLst/>
            <a:cxnLst/>
            <a:rect l="l" t="t" r="r" b="b"/>
            <a:pathLst>
              <a:path w="4525010" h="421639">
                <a:moveTo>
                  <a:pt x="0" y="421639"/>
                </a:moveTo>
                <a:lnTo>
                  <a:pt x="4525010" y="421639"/>
                </a:lnTo>
                <a:lnTo>
                  <a:pt x="45250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5947" y="5881115"/>
            <a:ext cx="4525010" cy="421640"/>
          </a:xfrm>
          <a:custGeom>
            <a:avLst/>
            <a:gdLst/>
            <a:ahLst/>
            <a:cxnLst/>
            <a:rect l="l" t="t" r="r" b="b"/>
            <a:pathLst>
              <a:path w="4525010" h="421639">
                <a:moveTo>
                  <a:pt x="0" y="421639"/>
                </a:moveTo>
                <a:lnTo>
                  <a:pt x="4525010" y="421639"/>
                </a:lnTo>
                <a:lnTo>
                  <a:pt x="4525010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759" y="5945123"/>
            <a:ext cx="4486656" cy="292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874266" y="5966840"/>
            <a:ext cx="146875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Arial Black"/>
                <a:cs typeface="Arial Black"/>
              </a:rPr>
              <a:t>OBJ</a:t>
            </a:r>
            <a:r>
              <a:rPr sz="1600" b="1" spc="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600" b="1" spc="-15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600" b="1" spc="-1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600" b="1" spc="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600" b="1" spc="-10" dirty="0">
                <a:solidFill>
                  <a:srgbClr val="FFFFFF"/>
                </a:solidFill>
                <a:latin typeface="Arial Black"/>
                <a:cs typeface="Arial Black"/>
              </a:rPr>
              <a:t>VES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776" y="2269235"/>
            <a:ext cx="4410456" cy="34335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7519" y="2207259"/>
            <a:ext cx="4441825" cy="3557270"/>
          </a:xfrm>
          <a:prstGeom prst="rect">
            <a:avLst/>
          </a:prstGeom>
          <a:ln w="31750">
            <a:solidFill>
              <a:srgbClr val="4AACC5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1440" marR="84455" algn="just">
              <a:lnSpc>
                <a:spcPct val="110200"/>
              </a:lnSpc>
              <a:spcBef>
                <a:spcPts val="65"/>
              </a:spcBef>
            </a:pPr>
            <a:r>
              <a:rPr sz="1400" spc="-5" dirty="0">
                <a:latin typeface="Times New Roman"/>
                <a:cs typeface="Times New Roman"/>
              </a:rPr>
              <a:t>The National Earthquake Information </a:t>
            </a:r>
            <a:r>
              <a:rPr sz="1400" dirty="0">
                <a:latin typeface="Times New Roman"/>
                <a:cs typeface="Times New Roman"/>
              </a:rPr>
              <a:t>Center </a:t>
            </a:r>
            <a:r>
              <a:rPr sz="1400" spc="-5" dirty="0">
                <a:latin typeface="Times New Roman"/>
                <a:cs typeface="Times New Roman"/>
              </a:rPr>
              <a:t>(NEIC)  determines the location and size </a:t>
            </a:r>
            <a:r>
              <a:rPr sz="1400" dirty="0">
                <a:latin typeface="Times New Roman"/>
                <a:cs typeface="Times New Roman"/>
              </a:rPr>
              <a:t>of all </a:t>
            </a:r>
            <a:r>
              <a:rPr sz="1400" spc="-5" dirty="0">
                <a:latin typeface="Times New Roman"/>
                <a:cs typeface="Times New Roman"/>
              </a:rPr>
              <a:t>significant  earthquakes that occur worldwide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disseminates this  information immediately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national and international  agencies, scientists, critical facilities, </a:t>
            </a:r>
            <a:r>
              <a:rPr sz="1400" spc="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general  public.</a:t>
            </a:r>
            <a:endParaRPr sz="1400">
              <a:latin typeface="Times New Roman"/>
              <a:cs typeface="Times New Roman"/>
            </a:endParaRPr>
          </a:p>
          <a:p>
            <a:pPr marL="91440" marR="81915" indent="43815" algn="just">
              <a:lnSpc>
                <a:spcPct val="95900"/>
              </a:lnSpc>
              <a:spcBef>
                <a:spcPts val="1245"/>
              </a:spcBef>
            </a:pPr>
            <a:r>
              <a:rPr sz="1400" spc="-5" dirty="0">
                <a:latin typeface="Times New Roman"/>
                <a:cs typeface="Times New Roman"/>
              </a:rPr>
              <a:t>The NEIC compiles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provides to scientists and to </a:t>
            </a:r>
            <a:r>
              <a:rPr sz="1400" dirty="0">
                <a:latin typeface="Times New Roman"/>
                <a:cs typeface="Times New Roman"/>
              </a:rPr>
              <a:t>the  </a:t>
            </a:r>
            <a:r>
              <a:rPr sz="1400" spc="-5" dirty="0">
                <a:latin typeface="Times New Roman"/>
                <a:cs typeface="Times New Roman"/>
              </a:rPr>
              <a:t>public </a:t>
            </a:r>
            <a:r>
              <a:rPr sz="1400" spc="-1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extensive seismic database that serves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dirty="0">
                <a:latin typeface="Times New Roman"/>
                <a:cs typeface="Times New Roman"/>
              </a:rPr>
              <a:t>a  </a:t>
            </a:r>
            <a:r>
              <a:rPr sz="1400" spc="-5" dirty="0">
                <a:latin typeface="Times New Roman"/>
                <a:cs typeface="Times New Roman"/>
              </a:rPr>
              <a:t>foundation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scientific research through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operation </a:t>
            </a:r>
            <a:r>
              <a:rPr sz="1400" dirty="0">
                <a:latin typeface="Times New Roman"/>
                <a:cs typeface="Times New Roman"/>
              </a:rPr>
              <a:t>of  </a:t>
            </a:r>
            <a:r>
              <a:rPr sz="1400" spc="-5" dirty="0">
                <a:latin typeface="Times New Roman"/>
                <a:cs typeface="Times New Roman"/>
              </a:rPr>
              <a:t>modern digital national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global seismograph networks  and cooperative international agreements.Here we </a:t>
            </a:r>
            <a:r>
              <a:rPr sz="1400" dirty="0">
                <a:latin typeface="Times New Roman"/>
                <a:cs typeface="Times New Roman"/>
              </a:rPr>
              <a:t>can use  </a:t>
            </a:r>
            <a:r>
              <a:rPr sz="1400" spc="-5" dirty="0">
                <a:latin typeface="Times New Roman"/>
                <a:cs typeface="Times New Roman"/>
              </a:rPr>
              <a:t>stastistical and machine learning approaches to predict the  earthquakes.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3859" y="6393179"/>
            <a:ext cx="4515485" cy="3875404"/>
          </a:xfrm>
          <a:custGeom>
            <a:avLst/>
            <a:gdLst/>
            <a:ahLst/>
            <a:cxnLst/>
            <a:rect l="l" t="t" r="r" b="b"/>
            <a:pathLst>
              <a:path w="4515485" h="3875404">
                <a:moveTo>
                  <a:pt x="0" y="3875404"/>
                </a:moveTo>
                <a:lnTo>
                  <a:pt x="4515485" y="3875404"/>
                </a:lnTo>
                <a:lnTo>
                  <a:pt x="4515485" y="0"/>
                </a:lnTo>
                <a:lnTo>
                  <a:pt x="0" y="0"/>
                </a:lnTo>
                <a:lnTo>
                  <a:pt x="0" y="3875404"/>
                </a:lnTo>
                <a:close/>
              </a:path>
            </a:pathLst>
          </a:custGeom>
          <a:ln w="3174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9100" y="6454139"/>
            <a:ext cx="4485132" cy="37536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6440" y="6789292"/>
            <a:ext cx="4099560" cy="5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65" dirty="0">
                <a:latin typeface="Georgia"/>
                <a:cs typeface="Georgia"/>
              </a:rPr>
              <a:t>Analysis </a:t>
            </a:r>
            <a:r>
              <a:rPr sz="1400" spc="10" dirty="0">
                <a:latin typeface="Georgia"/>
                <a:cs typeface="Georgia"/>
              </a:rPr>
              <a:t>of </a:t>
            </a:r>
            <a:r>
              <a:rPr sz="1400" spc="35" dirty="0">
                <a:latin typeface="Georgia"/>
                <a:cs typeface="Georgia"/>
              </a:rPr>
              <a:t>different </a:t>
            </a:r>
            <a:r>
              <a:rPr sz="1400" spc="80" dirty="0">
                <a:latin typeface="Georgia"/>
                <a:cs typeface="Georgia"/>
              </a:rPr>
              <a:t>earthquakes  </a:t>
            </a:r>
            <a:r>
              <a:rPr sz="1400" spc="55" dirty="0">
                <a:latin typeface="Georgia"/>
                <a:cs typeface="Georgia"/>
              </a:rPr>
              <a:t>depending</a:t>
            </a:r>
            <a:endParaRPr sz="1400">
              <a:latin typeface="Georgia"/>
              <a:cs typeface="Georgia"/>
            </a:endParaRPr>
          </a:p>
          <a:p>
            <a:pPr marL="241300">
              <a:lnSpc>
                <a:spcPct val="100000"/>
              </a:lnSpc>
              <a:spcBef>
                <a:spcPts val="780"/>
              </a:spcBef>
            </a:pPr>
            <a:r>
              <a:rPr sz="1400" spc="65" dirty="0">
                <a:latin typeface="Georgia"/>
                <a:cs typeface="Georgia"/>
              </a:rPr>
              <a:t>on </a:t>
            </a:r>
            <a:r>
              <a:rPr sz="1400" spc="50" dirty="0">
                <a:latin typeface="Georgia"/>
                <a:cs typeface="Georgia"/>
              </a:rPr>
              <a:t>their</a:t>
            </a:r>
            <a:r>
              <a:rPr sz="1400" spc="40" dirty="0">
                <a:latin typeface="Georgia"/>
                <a:cs typeface="Georgia"/>
              </a:rPr>
              <a:t> </a:t>
            </a:r>
            <a:r>
              <a:rPr sz="1400" spc="60" dirty="0">
                <a:latin typeface="Georgia"/>
                <a:cs typeface="Georgia"/>
              </a:rPr>
              <a:t>intensity.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6440" y="7639273"/>
            <a:ext cx="4098925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ct val="146800"/>
              </a:lnSpc>
              <a:buFont typeface="Symbol"/>
              <a:buChar char=""/>
              <a:tabLst>
                <a:tab pos="241300" algn="l"/>
              </a:tabLst>
            </a:pPr>
            <a:r>
              <a:rPr sz="1400" spc="65" dirty="0">
                <a:latin typeface="Georgia"/>
                <a:cs typeface="Georgia"/>
              </a:rPr>
              <a:t>Evaluation </a:t>
            </a:r>
            <a:r>
              <a:rPr sz="1400" spc="10" dirty="0">
                <a:latin typeface="Georgia"/>
                <a:cs typeface="Georgia"/>
              </a:rPr>
              <a:t>of </a:t>
            </a:r>
            <a:r>
              <a:rPr sz="1400" spc="75" dirty="0">
                <a:latin typeface="Georgia"/>
                <a:cs typeface="Georgia"/>
              </a:rPr>
              <a:t>earthquake </a:t>
            </a:r>
            <a:r>
              <a:rPr sz="1400" spc="60" dirty="0">
                <a:latin typeface="Georgia"/>
                <a:cs typeface="Georgia"/>
              </a:rPr>
              <a:t>depending </a:t>
            </a:r>
            <a:r>
              <a:rPr sz="1400" spc="65" dirty="0">
                <a:latin typeface="Georgia"/>
                <a:cs typeface="Georgia"/>
              </a:rPr>
              <a:t>on  date, </a:t>
            </a:r>
            <a:r>
              <a:rPr sz="1400" spc="50" dirty="0">
                <a:latin typeface="Georgia"/>
                <a:cs typeface="Georgia"/>
              </a:rPr>
              <a:t>time, location, </a:t>
            </a:r>
            <a:r>
              <a:rPr sz="1400" spc="65" dirty="0">
                <a:latin typeface="Georgia"/>
                <a:cs typeface="Georgia"/>
              </a:rPr>
              <a:t>depth, </a:t>
            </a:r>
            <a:r>
              <a:rPr sz="1400" spc="70" dirty="0">
                <a:latin typeface="Georgia"/>
                <a:cs typeface="Georgia"/>
              </a:rPr>
              <a:t>magnitude, </a:t>
            </a:r>
            <a:r>
              <a:rPr sz="1400" spc="95" dirty="0">
                <a:latin typeface="Georgia"/>
                <a:cs typeface="Georgia"/>
              </a:rPr>
              <a:t>and  </a:t>
            </a:r>
            <a:r>
              <a:rPr sz="1400" spc="80" dirty="0">
                <a:latin typeface="Georgia"/>
                <a:cs typeface="Georgia"/>
              </a:rPr>
              <a:t>source.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6440" y="9244076"/>
            <a:ext cx="406844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SzPct val="114285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65" dirty="0">
                <a:latin typeface="Georgia"/>
                <a:cs typeface="Georgia"/>
              </a:rPr>
              <a:t>Analysis </a:t>
            </a:r>
            <a:r>
              <a:rPr sz="1400" spc="10" dirty="0">
                <a:latin typeface="Georgia"/>
                <a:cs typeface="Georgia"/>
              </a:rPr>
              <a:t>of </a:t>
            </a:r>
            <a:r>
              <a:rPr sz="1400" spc="40" dirty="0">
                <a:latin typeface="Georgia"/>
                <a:cs typeface="Georgia"/>
              </a:rPr>
              <a:t>world wide </a:t>
            </a:r>
            <a:r>
              <a:rPr sz="1400" spc="100" dirty="0">
                <a:latin typeface="Georgia"/>
                <a:cs typeface="Georgia"/>
              </a:rPr>
              <a:t>cause </a:t>
            </a:r>
            <a:r>
              <a:rPr sz="1400" spc="10" dirty="0">
                <a:latin typeface="Georgia"/>
                <a:cs typeface="Georgia"/>
              </a:rPr>
              <a:t>of </a:t>
            </a:r>
            <a:r>
              <a:rPr sz="1400" spc="35" dirty="0">
                <a:latin typeface="Georgia"/>
                <a:cs typeface="Georgia"/>
              </a:rPr>
              <a:t> </a:t>
            </a:r>
            <a:r>
              <a:rPr sz="1400" spc="75" dirty="0">
                <a:latin typeface="Georgia"/>
                <a:cs typeface="Georgia"/>
              </a:rPr>
              <a:t>earthquake</a:t>
            </a:r>
            <a:r>
              <a:rPr sz="1600" spc="75" dirty="0">
                <a:latin typeface="Georgia"/>
                <a:cs typeface="Georgia"/>
              </a:rPr>
              <a:t>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03850" y="2172969"/>
            <a:ext cx="4441825" cy="8095615"/>
          </a:xfrm>
          <a:custGeom>
            <a:avLst/>
            <a:gdLst/>
            <a:ahLst/>
            <a:cxnLst/>
            <a:rect l="l" t="t" r="r" b="b"/>
            <a:pathLst>
              <a:path w="4441825" h="8095615">
                <a:moveTo>
                  <a:pt x="0" y="8095615"/>
                </a:moveTo>
                <a:lnTo>
                  <a:pt x="4441825" y="8095615"/>
                </a:lnTo>
                <a:lnTo>
                  <a:pt x="4441825" y="0"/>
                </a:lnTo>
                <a:lnTo>
                  <a:pt x="0" y="0"/>
                </a:lnTo>
                <a:lnTo>
                  <a:pt x="0" y="8095615"/>
                </a:lnTo>
                <a:close/>
              </a:path>
            </a:pathLst>
          </a:custGeom>
          <a:ln w="3175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19344" y="2234183"/>
            <a:ext cx="4410456" cy="7973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51803" y="2227326"/>
            <a:ext cx="208915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Year wise earthquake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count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454396" y="2612135"/>
            <a:ext cx="4329684" cy="13761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602094" y="4143375"/>
            <a:ext cx="198755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Magnitude type and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count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90971" y="4526279"/>
            <a:ext cx="4210812" cy="28163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16651" y="7498333"/>
            <a:ext cx="375666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Density </a:t>
            </a:r>
            <a:r>
              <a:rPr sz="1400" b="1" spc="-5" dirty="0">
                <a:latin typeface="Calibri"/>
                <a:cs typeface="Calibri"/>
              </a:rPr>
              <a:t>can </a:t>
            </a:r>
            <a:r>
              <a:rPr sz="1400" b="1" dirty="0">
                <a:latin typeface="Calibri"/>
                <a:cs typeface="Calibri"/>
              </a:rPr>
              <a:t>be </a:t>
            </a:r>
            <a:r>
              <a:rPr sz="1400" b="1" spc="-5" dirty="0">
                <a:latin typeface="Calibri"/>
                <a:cs typeface="Calibri"/>
              </a:rPr>
              <a:t>predicted with respect </a:t>
            </a:r>
            <a:r>
              <a:rPr sz="1400" b="1" dirty="0">
                <a:latin typeface="Calibri"/>
                <a:cs typeface="Calibri"/>
              </a:rPr>
              <a:t>to the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count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83352" y="7880604"/>
            <a:ext cx="4226052" cy="23256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011156" y="1627631"/>
            <a:ext cx="4706111" cy="4632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18776" y="1623059"/>
            <a:ext cx="4664710" cy="421640"/>
          </a:xfrm>
          <a:custGeom>
            <a:avLst/>
            <a:gdLst/>
            <a:ahLst/>
            <a:cxnLst/>
            <a:rect l="l" t="t" r="r" b="b"/>
            <a:pathLst>
              <a:path w="4664709" h="421639">
                <a:moveTo>
                  <a:pt x="0" y="421640"/>
                </a:moveTo>
                <a:lnTo>
                  <a:pt x="4664710" y="421640"/>
                </a:lnTo>
                <a:lnTo>
                  <a:pt x="4664710" y="0"/>
                </a:lnTo>
                <a:lnTo>
                  <a:pt x="0" y="0"/>
                </a:lnTo>
                <a:lnTo>
                  <a:pt x="0" y="42164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38588" y="1687067"/>
            <a:ext cx="4626863" cy="2926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018776" y="1623059"/>
            <a:ext cx="4664710" cy="421640"/>
          </a:xfrm>
          <a:prstGeom prst="rect">
            <a:avLst/>
          </a:prstGeom>
          <a:ln w="38100">
            <a:solidFill>
              <a:srgbClr val="F1F1F1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520"/>
              </a:spcBef>
            </a:pPr>
            <a:r>
              <a:rPr sz="1600" b="1" spc="-5" dirty="0">
                <a:solidFill>
                  <a:srgbClr val="FFFFFF"/>
                </a:solidFill>
                <a:latin typeface="Arial Black"/>
                <a:cs typeface="Arial Black"/>
              </a:rPr>
              <a:t>Results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044683" y="8875776"/>
            <a:ext cx="4623816" cy="1255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028555" y="8814434"/>
            <a:ext cx="4655185" cy="1378585"/>
          </a:xfrm>
          <a:prstGeom prst="rect">
            <a:avLst/>
          </a:prstGeom>
          <a:ln w="31749">
            <a:solidFill>
              <a:srgbClr val="4AACC5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50495" algn="just">
              <a:lnSpc>
                <a:spcPct val="100000"/>
              </a:lnSpc>
              <a:spcBef>
                <a:spcPts val="325"/>
              </a:spcBef>
            </a:pPr>
            <a:r>
              <a:rPr sz="1400" spc="-5" dirty="0">
                <a:latin typeface="Palatino Linotype"/>
                <a:cs typeface="Palatino Linotype"/>
              </a:rPr>
              <a:t>Earthquake  data  includes  the  </a:t>
            </a:r>
            <a:r>
              <a:rPr sz="1400" dirty="0">
                <a:latin typeface="Palatino Linotype"/>
                <a:cs typeface="Palatino Linotype"/>
              </a:rPr>
              <a:t>record  of</a:t>
            </a:r>
            <a:r>
              <a:rPr sz="1400" spc="7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date,location,</a:t>
            </a:r>
            <a:endParaRPr sz="1400">
              <a:latin typeface="Palatino Linotype"/>
              <a:cs typeface="Palatino Linotype"/>
            </a:endParaRPr>
          </a:p>
          <a:p>
            <a:pPr marL="150495" marR="80645" algn="just">
              <a:lnSpc>
                <a:spcPct val="155400"/>
              </a:lnSpc>
              <a:spcBef>
                <a:spcPts val="5"/>
              </a:spcBef>
            </a:pPr>
            <a:r>
              <a:rPr sz="1400" spc="-5" dirty="0">
                <a:latin typeface="Palatino Linotype"/>
                <a:cs typeface="Palatino Linotype"/>
              </a:rPr>
              <a:t>depth </a:t>
            </a:r>
            <a:r>
              <a:rPr sz="1400" dirty="0">
                <a:latin typeface="Palatino Linotype"/>
                <a:cs typeface="Palatino Linotype"/>
              </a:rPr>
              <a:t>and magnitude of all </a:t>
            </a:r>
            <a:r>
              <a:rPr sz="1400" spc="-5" dirty="0">
                <a:latin typeface="Palatino Linotype"/>
                <a:cs typeface="Palatino Linotype"/>
              </a:rPr>
              <a:t>the earthquakes starting  </a:t>
            </a:r>
            <a:r>
              <a:rPr sz="1400" dirty="0">
                <a:latin typeface="Palatino Linotype"/>
                <a:cs typeface="Palatino Linotype"/>
              </a:rPr>
              <a:t>from 0.5 and </a:t>
            </a:r>
            <a:r>
              <a:rPr sz="1400" spc="-5" dirty="0">
                <a:latin typeface="Palatino Linotype"/>
                <a:cs typeface="Palatino Linotype"/>
              </a:rPr>
              <a:t>higher </a:t>
            </a:r>
            <a:r>
              <a:rPr sz="1400" dirty="0">
                <a:latin typeface="Palatino Linotype"/>
                <a:cs typeface="Palatino Linotype"/>
              </a:rPr>
              <a:t>intensity. This can </a:t>
            </a:r>
            <a:r>
              <a:rPr sz="1400" spc="-5" dirty="0">
                <a:latin typeface="Palatino Linotype"/>
                <a:cs typeface="Palatino Linotype"/>
              </a:rPr>
              <a:t>analyse the  </a:t>
            </a:r>
            <a:r>
              <a:rPr sz="1400" dirty="0">
                <a:latin typeface="Palatino Linotype"/>
                <a:cs typeface="Palatino Linotype"/>
              </a:rPr>
              <a:t>entire count </a:t>
            </a:r>
            <a:r>
              <a:rPr sz="1400" spc="-10" dirty="0">
                <a:latin typeface="Palatino Linotype"/>
                <a:cs typeface="Palatino Linotype"/>
              </a:rPr>
              <a:t>of </a:t>
            </a:r>
            <a:r>
              <a:rPr sz="1400" dirty="0">
                <a:latin typeface="Palatino Linotype"/>
                <a:cs typeface="Palatino Linotype"/>
              </a:rPr>
              <a:t>the </a:t>
            </a:r>
            <a:r>
              <a:rPr sz="1400" spc="-5" dirty="0">
                <a:latin typeface="Palatino Linotype"/>
                <a:cs typeface="Palatino Linotype"/>
              </a:rPr>
              <a:t>earthquakes around </a:t>
            </a:r>
            <a:r>
              <a:rPr sz="1400" dirty="0">
                <a:latin typeface="Palatino Linotype"/>
                <a:cs typeface="Palatino Linotype"/>
              </a:rPr>
              <a:t>the</a:t>
            </a:r>
            <a:r>
              <a:rPr sz="1400" spc="-35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world.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028555" y="2207259"/>
            <a:ext cx="4655185" cy="5962650"/>
          </a:xfrm>
          <a:custGeom>
            <a:avLst/>
            <a:gdLst/>
            <a:ahLst/>
            <a:cxnLst/>
            <a:rect l="l" t="t" r="r" b="b"/>
            <a:pathLst>
              <a:path w="4655184" h="5962650">
                <a:moveTo>
                  <a:pt x="0" y="5962650"/>
                </a:moveTo>
                <a:lnTo>
                  <a:pt x="4655185" y="5962650"/>
                </a:lnTo>
                <a:lnTo>
                  <a:pt x="4655185" y="0"/>
                </a:lnTo>
                <a:lnTo>
                  <a:pt x="0" y="0"/>
                </a:lnTo>
                <a:lnTo>
                  <a:pt x="0" y="5962650"/>
                </a:lnTo>
                <a:close/>
              </a:path>
            </a:pathLst>
          </a:custGeom>
          <a:ln w="3174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44683" y="2269235"/>
            <a:ext cx="4623816" cy="58384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130408" y="2253233"/>
            <a:ext cx="445452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Amount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earthquakes observed according to magnitude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139171" y="2631947"/>
            <a:ext cx="4434839" cy="24566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736960" y="5231764"/>
            <a:ext cx="32410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Reported magnitude </a:t>
            </a:r>
            <a:r>
              <a:rPr sz="1400" dirty="0">
                <a:latin typeface="Times New Roman"/>
                <a:cs typeface="Times New Roman"/>
              </a:rPr>
              <a:t>5.5 or </a:t>
            </a:r>
            <a:r>
              <a:rPr sz="1400" spc="-5" dirty="0">
                <a:latin typeface="Times New Roman"/>
                <a:cs typeface="Times New Roman"/>
              </a:rPr>
              <a:t>higher since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1965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259568" y="5609844"/>
            <a:ext cx="4192524" cy="24566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7012" y="489584"/>
            <a:ext cx="12039600" cy="48272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7012" y="925194"/>
            <a:ext cx="12175236" cy="37719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93776" y="572001"/>
            <a:ext cx="112537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1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b="1" spc="30" dirty="0">
                <a:solidFill>
                  <a:srgbClr val="001F5F"/>
                </a:solidFill>
                <a:latin typeface="Georgia"/>
                <a:cs typeface="Georgia"/>
              </a:rPr>
              <a:t>EARTHQUAKE</a:t>
            </a:r>
            <a:r>
              <a:rPr sz="2400" b="1" spc="-8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400" b="1" spc="45" dirty="0">
                <a:solidFill>
                  <a:srgbClr val="001F5F"/>
                </a:solidFill>
                <a:latin typeface="Georgia"/>
                <a:cs typeface="Georgia"/>
              </a:rPr>
              <a:t>ANALYSIS</a:t>
            </a:r>
            <a:r>
              <a:rPr lang="en-US" sz="2400" b="1" spc="45" dirty="0">
                <a:solidFill>
                  <a:srgbClr val="001F5F"/>
                </a:solidFill>
                <a:latin typeface="Georgia"/>
                <a:cs typeface="Georgia"/>
              </a:rPr>
              <a:t> FROM 1965-2012 USING CLUSTERING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1188" y="332993"/>
            <a:ext cx="14394180" cy="0"/>
          </a:xfrm>
          <a:custGeom>
            <a:avLst/>
            <a:gdLst/>
            <a:ahLst/>
            <a:cxnLst/>
            <a:rect l="l" t="t" r="r" b="b"/>
            <a:pathLst>
              <a:path w="14394180">
                <a:moveTo>
                  <a:pt x="0" y="0"/>
                </a:moveTo>
                <a:lnTo>
                  <a:pt x="14393926" y="0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2993" y="304799"/>
            <a:ext cx="0" cy="10081260"/>
          </a:xfrm>
          <a:custGeom>
            <a:avLst/>
            <a:gdLst/>
            <a:ahLst/>
            <a:cxnLst/>
            <a:rect l="l" t="t" r="r" b="b"/>
            <a:pathLst>
              <a:path h="10081260">
                <a:moveTo>
                  <a:pt x="0" y="0"/>
                </a:moveTo>
                <a:lnTo>
                  <a:pt x="0" y="10081260"/>
                </a:lnTo>
              </a:path>
            </a:pathLst>
          </a:custGeom>
          <a:ln w="56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783460" y="304799"/>
            <a:ext cx="0" cy="10081260"/>
          </a:xfrm>
          <a:custGeom>
            <a:avLst/>
            <a:gdLst/>
            <a:ahLst/>
            <a:cxnLst/>
            <a:rect l="l" t="t" r="r" b="b"/>
            <a:pathLst>
              <a:path h="10081260">
                <a:moveTo>
                  <a:pt x="0" y="0"/>
                </a:moveTo>
                <a:lnTo>
                  <a:pt x="0" y="10081260"/>
                </a:lnTo>
              </a:path>
            </a:pathLst>
          </a:custGeom>
          <a:ln w="566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188" y="10357866"/>
            <a:ext cx="14394180" cy="0"/>
          </a:xfrm>
          <a:custGeom>
            <a:avLst/>
            <a:gdLst/>
            <a:ahLst/>
            <a:cxnLst/>
            <a:rect l="l" t="t" r="r" b="b"/>
            <a:pathLst>
              <a:path w="14394180">
                <a:moveTo>
                  <a:pt x="0" y="0"/>
                </a:moveTo>
                <a:lnTo>
                  <a:pt x="14393926" y="0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213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Black</vt:lpstr>
      <vt:lpstr>Calibri</vt:lpstr>
      <vt:lpstr>Georgia</vt:lpstr>
      <vt:lpstr>Palatino Linotype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Nithisha Reddy Boyapati</cp:lastModifiedBy>
  <cp:revision>3</cp:revision>
  <dcterms:created xsi:type="dcterms:W3CDTF">2017-05-05T07:22:31Z</dcterms:created>
  <dcterms:modified xsi:type="dcterms:W3CDTF">2019-05-07T03:17:17Z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2017-05-04T00:00:00Z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2017-05-05T00:00:00Z</vt:filetime>
  </property>
</Properties>
</file>