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113000" cy="10693400"/>
  <p:notesSz cx="151130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86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3951" y="3314954"/>
            <a:ext cx="12851448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7902" y="5988304"/>
            <a:ext cx="1058354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5967" y="2459482"/>
            <a:ext cx="657691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6465" y="2459482"/>
            <a:ext cx="657691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414009"/>
            <a:ext cx="15115540" cy="5275580"/>
          </a:xfrm>
          <a:custGeom>
            <a:avLst/>
            <a:gdLst/>
            <a:ahLst/>
            <a:cxnLst/>
            <a:rect l="l" t="t" r="r" b="b"/>
            <a:pathLst>
              <a:path w="15115540" h="5275580">
                <a:moveTo>
                  <a:pt x="0" y="5275325"/>
                </a:moveTo>
                <a:lnTo>
                  <a:pt x="15115032" y="5275325"/>
                </a:lnTo>
                <a:lnTo>
                  <a:pt x="15115032" y="0"/>
                </a:lnTo>
                <a:lnTo>
                  <a:pt x="0" y="0"/>
                </a:lnTo>
                <a:lnTo>
                  <a:pt x="0" y="5275325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5115540" cy="5414010"/>
          </a:xfrm>
          <a:custGeom>
            <a:avLst/>
            <a:gdLst/>
            <a:ahLst/>
            <a:cxnLst/>
            <a:rect l="l" t="t" r="r" b="b"/>
            <a:pathLst>
              <a:path w="15115540" h="5414010">
                <a:moveTo>
                  <a:pt x="15115031" y="0"/>
                </a:moveTo>
                <a:lnTo>
                  <a:pt x="0" y="0"/>
                </a:lnTo>
                <a:lnTo>
                  <a:pt x="0" y="5414009"/>
                </a:lnTo>
                <a:lnTo>
                  <a:pt x="15115031" y="5414009"/>
                </a:lnTo>
                <a:lnTo>
                  <a:pt x="1511503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967" y="427736"/>
            <a:ext cx="1360741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967" y="2459482"/>
            <a:ext cx="1360741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0579" y="9944862"/>
            <a:ext cx="483819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5967" y="9944862"/>
            <a:ext cx="347745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85932" y="9944862"/>
            <a:ext cx="347745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715" y="1612391"/>
            <a:ext cx="4591685" cy="4216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637790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Calibri"/>
                <a:cs typeface="Calibri"/>
              </a:rPr>
              <a:t>`  </a:t>
            </a:r>
            <a:r>
              <a:rPr sz="1600" b="1" spc="-5" dirty="0">
                <a:latin typeface="Times New Roman"/>
                <a:cs typeface="Times New Roman"/>
              </a:rPr>
              <a:t>Automated Sewage</a:t>
            </a:r>
            <a:r>
              <a:rPr sz="1600" b="1" spc="-1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5977" y="1658111"/>
            <a:ext cx="3816350" cy="3619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600" b="1" spc="-5" dirty="0">
                <a:latin typeface="Times New Roman"/>
                <a:cs typeface="Times New Roman"/>
              </a:rPr>
              <a:t>rain </a:t>
            </a:r>
            <a:r>
              <a:rPr sz="1600" b="1" dirty="0">
                <a:latin typeface="Times New Roman"/>
                <a:cs typeface="Times New Roman"/>
              </a:rPr>
              <a:t>Block </a:t>
            </a:r>
            <a:r>
              <a:rPr sz="1600" b="1" spc="-5" dirty="0">
                <a:latin typeface="Times New Roman"/>
                <a:cs typeface="Times New Roman"/>
              </a:rPr>
              <a:t>Identification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System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" y="403859"/>
            <a:ext cx="14486382" cy="10022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947" y="347906"/>
            <a:ext cx="14472919" cy="1000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947" y="387095"/>
            <a:ext cx="14472919" cy="10008235"/>
          </a:xfrm>
          <a:custGeom>
            <a:avLst/>
            <a:gdLst/>
            <a:ahLst/>
            <a:cxnLst/>
            <a:rect l="l" t="t" r="r" b="b"/>
            <a:pathLst>
              <a:path w="14472919" h="10008235">
                <a:moveTo>
                  <a:pt x="0" y="10008235"/>
                </a:moveTo>
                <a:lnTo>
                  <a:pt x="14472919" y="10008235"/>
                </a:lnTo>
                <a:lnTo>
                  <a:pt x="14472919" y="0"/>
                </a:lnTo>
                <a:lnTo>
                  <a:pt x="0" y="0"/>
                </a:lnTo>
                <a:lnTo>
                  <a:pt x="0" y="10008235"/>
                </a:lnTo>
                <a:close/>
              </a:path>
            </a:pathLst>
          </a:custGeom>
          <a:ln w="127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4329" y="427354"/>
            <a:ext cx="14382750" cy="39433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"/>
              </a:spcBef>
            </a:pPr>
            <a:r>
              <a:rPr sz="1100" dirty="0">
                <a:latin typeface="Calibri"/>
                <a:cs typeface="Calibri"/>
              </a:rPr>
              <a:t>x  </a:t>
            </a:r>
            <a:r>
              <a:rPr sz="1200" spc="50" dirty="0">
                <a:latin typeface="Arial"/>
                <a:cs typeface="Arial"/>
              </a:rPr>
              <a:t>AXXXXXX </a:t>
            </a:r>
            <a:r>
              <a:rPr sz="1200" spc="55" dirty="0">
                <a:latin typeface="Arial"/>
                <a:cs typeface="Arial"/>
              </a:rPr>
              <a:t>XXXXXXXXXXXXX XXXXXXXXXXXXXXXXXXXX XXXXXXXXXXX XXXXXXXXXX XXXXXXX XXXXXXX </a:t>
            </a:r>
            <a:r>
              <a:rPr sz="1200" spc="60" dirty="0">
                <a:latin typeface="Arial"/>
                <a:cs typeface="Arial"/>
              </a:rPr>
              <a:t>XXXXXXXXXXXX </a:t>
            </a:r>
            <a:r>
              <a:rPr sz="1200" spc="55" dirty="0">
                <a:latin typeface="Arial"/>
                <a:cs typeface="Arial"/>
              </a:rPr>
              <a:t>XXXXXXXXXXXXXXX XXXXXX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XXXXXX</a:t>
            </a:r>
            <a:endParaRPr sz="1200">
              <a:latin typeface="Arial"/>
              <a:cs typeface="Arial"/>
            </a:endParaRPr>
          </a:p>
          <a:p>
            <a:pPr marL="90170">
              <a:lnSpc>
                <a:spcPts val="1435"/>
              </a:lnSpc>
              <a:spcBef>
                <a:spcPts val="204"/>
              </a:spcBef>
            </a:pPr>
            <a:r>
              <a:rPr sz="1200" spc="55" dirty="0">
                <a:latin typeface="Arial"/>
                <a:cs typeface="Arial"/>
              </a:rPr>
              <a:t>XXXXXXXXXXX XXXXXX XXXXXXXXXX XXXXXXX XXXXX XXXXX XXXXX  XXXXXXXXXXXXXXXXXXXXXX </a:t>
            </a:r>
            <a:r>
              <a:rPr sz="1200" spc="60" dirty="0">
                <a:latin typeface="Arial"/>
                <a:cs typeface="Arial"/>
              </a:rPr>
              <a:t>XXX </a:t>
            </a:r>
            <a:r>
              <a:rPr sz="1200" spc="55" dirty="0">
                <a:latin typeface="Arial"/>
                <a:cs typeface="Arial"/>
              </a:rPr>
              <a:t>XXXXXXXXXX XXXXXXXXXX</a:t>
            </a:r>
            <a:r>
              <a:rPr sz="1200" spc="33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XXXXXXXXXX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811757" y="1501774"/>
            <a:ext cx="8255" cy="0"/>
          </a:xfrm>
          <a:custGeom>
            <a:avLst/>
            <a:gdLst/>
            <a:ahLst/>
            <a:cxnLst/>
            <a:rect l="l" t="t" r="r" b="b"/>
            <a:pathLst>
              <a:path w="8255">
                <a:moveTo>
                  <a:pt x="0" y="0"/>
                </a:moveTo>
                <a:lnTo>
                  <a:pt x="7872" y="0"/>
                </a:lnTo>
              </a:path>
            </a:pathLst>
          </a:custGeom>
          <a:ln w="571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709" y="1501774"/>
            <a:ext cx="14408785" cy="0"/>
          </a:xfrm>
          <a:custGeom>
            <a:avLst/>
            <a:gdLst/>
            <a:ahLst/>
            <a:cxnLst/>
            <a:rect l="l" t="t" r="r" b="b"/>
            <a:pathLst>
              <a:path w="14408785">
                <a:moveTo>
                  <a:pt x="0" y="0"/>
                </a:moveTo>
                <a:lnTo>
                  <a:pt x="14408658" y="0"/>
                </a:lnTo>
              </a:path>
            </a:pathLst>
          </a:custGeom>
          <a:ln w="571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329" y="427354"/>
            <a:ext cx="14382750" cy="318770"/>
          </a:xfrm>
          <a:custGeom>
            <a:avLst/>
            <a:gdLst/>
            <a:ahLst/>
            <a:cxnLst/>
            <a:rect l="l" t="t" r="r" b="b"/>
            <a:pathLst>
              <a:path w="14382750" h="318770">
                <a:moveTo>
                  <a:pt x="0" y="318770"/>
                </a:moveTo>
                <a:lnTo>
                  <a:pt x="14382750" y="318770"/>
                </a:lnTo>
                <a:lnTo>
                  <a:pt x="14382750" y="0"/>
                </a:lnTo>
                <a:lnTo>
                  <a:pt x="0" y="0"/>
                </a:lnTo>
                <a:lnTo>
                  <a:pt x="0" y="318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329" y="746124"/>
            <a:ext cx="14382750" cy="349250"/>
          </a:xfrm>
          <a:custGeom>
            <a:avLst/>
            <a:gdLst/>
            <a:ahLst/>
            <a:cxnLst/>
            <a:rect l="l" t="t" r="r" b="b"/>
            <a:pathLst>
              <a:path w="14382750" h="349250">
                <a:moveTo>
                  <a:pt x="0" y="349250"/>
                </a:moveTo>
                <a:lnTo>
                  <a:pt x="14382750" y="349250"/>
                </a:lnTo>
                <a:lnTo>
                  <a:pt x="1438275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329" y="1096009"/>
            <a:ext cx="14382750" cy="377190"/>
          </a:xfrm>
          <a:custGeom>
            <a:avLst/>
            <a:gdLst/>
            <a:ahLst/>
            <a:cxnLst/>
            <a:rect l="l" t="t" r="r" b="b"/>
            <a:pathLst>
              <a:path w="14382750" h="377190">
                <a:moveTo>
                  <a:pt x="0" y="377190"/>
                </a:moveTo>
                <a:lnTo>
                  <a:pt x="14382750" y="377190"/>
                </a:lnTo>
                <a:lnTo>
                  <a:pt x="14382750" y="0"/>
                </a:lnTo>
                <a:lnTo>
                  <a:pt x="0" y="0"/>
                </a:lnTo>
                <a:lnTo>
                  <a:pt x="0" y="3771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3831" y="598726"/>
            <a:ext cx="11200512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lang="en-US" b="1" spc="285" dirty="0">
                <a:solidFill>
                  <a:srgbClr val="234060"/>
                </a:solidFill>
                <a:latin typeface="Times New Roman"/>
                <a:cs typeface="Times New Roman"/>
              </a:rPr>
              <a:t>SEWAGE PIPELINE BLOCKAGE DETECTION USING FEATURE EXTRACTION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7095" y="1616976"/>
            <a:ext cx="4563618" cy="460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4715" y="1612391"/>
            <a:ext cx="4525010" cy="421640"/>
          </a:xfrm>
          <a:custGeom>
            <a:avLst/>
            <a:gdLst/>
            <a:ahLst/>
            <a:cxnLst/>
            <a:rect l="l" t="t" r="r" b="b"/>
            <a:pathLst>
              <a:path w="4525010" h="421639">
                <a:moveTo>
                  <a:pt x="0" y="421640"/>
                </a:moveTo>
                <a:lnTo>
                  <a:pt x="4525010" y="421640"/>
                </a:lnTo>
                <a:lnTo>
                  <a:pt x="4525010" y="0"/>
                </a:lnTo>
                <a:lnTo>
                  <a:pt x="0" y="0"/>
                </a:lnTo>
                <a:lnTo>
                  <a:pt x="0" y="42164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3004" y="1677923"/>
            <a:ext cx="4486656" cy="2926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4715" y="1612391"/>
            <a:ext cx="4525010" cy="421640"/>
          </a:xfrm>
          <a:prstGeom prst="rect">
            <a:avLst/>
          </a:prstGeom>
          <a:ln w="38100">
            <a:solidFill>
              <a:srgbClr val="F1F1F1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600" b="1" spc="-10" dirty="0">
                <a:solidFill>
                  <a:srgbClr val="FFFFFF"/>
                </a:solidFill>
                <a:latin typeface="Arial Black"/>
                <a:cs typeface="Arial Black"/>
              </a:rPr>
              <a:t>ABSTRACT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08091" y="1662696"/>
            <a:ext cx="3524250" cy="4015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5711" y="1658111"/>
            <a:ext cx="3486150" cy="361950"/>
          </a:xfrm>
          <a:custGeom>
            <a:avLst/>
            <a:gdLst/>
            <a:ahLst/>
            <a:cxnLst/>
            <a:rect l="l" t="t" r="r" b="b"/>
            <a:pathLst>
              <a:path w="3486150" h="361950">
                <a:moveTo>
                  <a:pt x="0" y="361950"/>
                </a:moveTo>
                <a:lnTo>
                  <a:pt x="3486149" y="361950"/>
                </a:lnTo>
                <a:lnTo>
                  <a:pt x="3486149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5711" y="1658111"/>
            <a:ext cx="3486150" cy="361950"/>
          </a:xfrm>
          <a:custGeom>
            <a:avLst/>
            <a:gdLst/>
            <a:ahLst/>
            <a:cxnLst/>
            <a:rect l="l" t="t" r="r" b="b"/>
            <a:pathLst>
              <a:path w="3486150" h="361950">
                <a:moveTo>
                  <a:pt x="0" y="361950"/>
                </a:moveTo>
                <a:lnTo>
                  <a:pt x="3486149" y="361950"/>
                </a:lnTo>
                <a:lnTo>
                  <a:pt x="3486149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34000" y="1722119"/>
            <a:ext cx="3448811" cy="2331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154039" y="1744726"/>
            <a:ext cx="180721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600" b="1" spc="-10" dirty="0">
                <a:solidFill>
                  <a:srgbClr val="FFFFFF"/>
                </a:solidFill>
                <a:latin typeface="Arial Black"/>
                <a:cs typeface="Arial Black"/>
              </a:rPr>
              <a:t>ETHODOL</a:t>
            </a:r>
            <a:r>
              <a:rPr sz="1600" b="1" spc="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 Black"/>
                <a:cs typeface="Arial Black"/>
              </a:rPr>
              <a:t>GY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74480" y="1604784"/>
            <a:ext cx="5531358" cy="4792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82100" y="1600199"/>
            <a:ext cx="5492115" cy="440690"/>
          </a:xfrm>
          <a:custGeom>
            <a:avLst/>
            <a:gdLst/>
            <a:ahLst/>
            <a:cxnLst/>
            <a:rect l="l" t="t" r="r" b="b"/>
            <a:pathLst>
              <a:path w="5492115" h="440689">
                <a:moveTo>
                  <a:pt x="0" y="440690"/>
                </a:moveTo>
                <a:lnTo>
                  <a:pt x="5492115" y="440690"/>
                </a:lnTo>
                <a:lnTo>
                  <a:pt x="5492115" y="0"/>
                </a:lnTo>
                <a:lnTo>
                  <a:pt x="0" y="0"/>
                </a:lnTo>
                <a:lnTo>
                  <a:pt x="0" y="44069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01911" y="1665731"/>
            <a:ext cx="5452872" cy="3108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182100" y="1600199"/>
            <a:ext cx="5492115" cy="440690"/>
          </a:xfrm>
          <a:prstGeom prst="rect">
            <a:avLst/>
          </a:prstGeom>
          <a:ln w="38100">
            <a:solidFill>
              <a:srgbClr val="F1F1F1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10" dirty="0">
                <a:solidFill>
                  <a:srgbClr val="FFFFFF"/>
                </a:solidFill>
                <a:latin typeface="Arial Black"/>
                <a:cs typeface="Arial Black"/>
              </a:rPr>
              <a:t>RESULTS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27091" y="1682495"/>
            <a:ext cx="427482" cy="85641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26329" y="1665604"/>
            <a:ext cx="406400" cy="85420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26329" y="1665604"/>
            <a:ext cx="406400" cy="8542020"/>
          </a:xfrm>
          <a:custGeom>
            <a:avLst/>
            <a:gdLst/>
            <a:ahLst/>
            <a:cxnLst/>
            <a:rect l="l" t="t" r="r" b="b"/>
            <a:pathLst>
              <a:path w="406400" h="8542020">
                <a:moveTo>
                  <a:pt x="406400" y="8140852"/>
                </a:moveTo>
                <a:lnTo>
                  <a:pt x="267970" y="8140852"/>
                </a:lnTo>
                <a:lnTo>
                  <a:pt x="267970" y="0"/>
                </a:lnTo>
                <a:lnTo>
                  <a:pt x="138430" y="0"/>
                </a:lnTo>
                <a:lnTo>
                  <a:pt x="138430" y="8140852"/>
                </a:lnTo>
                <a:lnTo>
                  <a:pt x="0" y="8140852"/>
                </a:lnTo>
                <a:lnTo>
                  <a:pt x="203200" y="8542020"/>
                </a:lnTo>
                <a:lnTo>
                  <a:pt x="406400" y="8140852"/>
                </a:lnTo>
                <a:close/>
              </a:path>
            </a:pathLst>
          </a:custGeom>
          <a:ln w="12700">
            <a:solidFill>
              <a:srgbClr val="94B3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41992" y="6336791"/>
            <a:ext cx="331470" cy="39463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40594" y="6319011"/>
            <a:ext cx="310514" cy="39249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40594" y="6319011"/>
            <a:ext cx="310515" cy="3924935"/>
          </a:xfrm>
          <a:custGeom>
            <a:avLst/>
            <a:gdLst/>
            <a:ahLst/>
            <a:cxnLst/>
            <a:rect l="l" t="t" r="r" b="b"/>
            <a:pathLst>
              <a:path w="310515" h="3924934">
                <a:moveTo>
                  <a:pt x="310514" y="3618395"/>
                </a:moveTo>
                <a:lnTo>
                  <a:pt x="204724" y="3618395"/>
                </a:lnTo>
                <a:lnTo>
                  <a:pt x="204724" y="0"/>
                </a:lnTo>
                <a:lnTo>
                  <a:pt x="105790" y="0"/>
                </a:lnTo>
                <a:lnTo>
                  <a:pt x="105790" y="3618395"/>
                </a:lnTo>
                <a:lnTo>
                  <a:pt x="0" y="3618395"/>
                </a:lnTo>
                <a:lnTo>
                  <a:pt x="155194" y="3924909"/>
                </a:lnTo>
                <a:lnTo>
                  <a:pt x="310514" y="3618395"/>
                </a:lnTo>
                <a:close/>
              </a:path>
            </a:pathLst>
          </a:custGeom>
          <a:ln w="12700">
            <a:solidFill>
              <a:srgbClr val="94B3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6240" y="5449836"/>
            <a:ext cx="4563618" cy="460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3859" y="5445251"/>
            <a:ext cx="4525010" cy="421640"/>
          </a:xfrm>
          <a:custGeom>
            <a:avLst/>
            <a:gdLst/>
            <a:ahLst/>
            <a:cxnLst/>
            <a:rect l="l" t="t" r="r" b="b"/>
            <a:pathLst>
              <a:path w="4525010" h="421639">
                <a:moveTo>
                  <a:pt x="0" y="421639"/>
                </a:moveTo>
                <a:lnTo>
                  <a:pt x="4525010" y="421639"/>
                </a:lnTo>
                <a:lnTo>
                  <a:pt x="4525010" y="0"/>
                </a:lnTo>
                <a:lnTo>
                  <a:pt x="0" y="0"/>
                </a:lnTo>
                <a:lnTo>
                  <a:pt x="0" y="421639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3859" y="5445251"/>
            <a:ext cx="4525010" cy="421640"/>
          </a:xfrm>
          <a:custGeom>
            <a:avLst/>
            <a:gdLst/>
            <a:ahLst/>
            <a:cxnLst/>
            <a:rect l="l" t="t" r="r" b="b"/>
            <a:pathLst>
              <a:path w="4525010" h="421639">
                <a:moveTo>
                  <a:pt x="0" y="421639"/>
                </a:moveTo>
                <a:lnTo>
                  <a:pt x="4525010" y="421639"/>
                </a:lnTo>
                <a:lnTo>
                  <a:pt x="4525010" y="0"/>
                </a:lnTo>
                <a:lnTo>
                  <a:pt x="0" y="0"/>
                </a:lnTo>
                <a:lnTo>
                  <a:pt x="0" y="421639"/>
                </a:lnTo>
                <a:close/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3672" y="5510783"/>
            <a:ext cx="4486656" cy="2926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89803" y="6310896"/>
            <a:ext cx="4563617" cy="460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97423" y="6306311"/>
            <a:ext cx="4525010" cy="421640"/>
          </a:xfrm>
          <a:custGeom>
            <a:avLst/>
            <a:gdLst/>
            <a:ahLst/>
            <a:cxnLst/>
            <a:rect l="l" t="t" r="r" b="b"/>
            <a:pathLst>
              <a:path w="4525009" h="421640">
                <a:moveTo>
                  <a:pt x="0" y="421639"/>
                </a:moveTo>
                <a:lnTo>
                  <a:pt x="4525010" y="421639"/>
                </a:lnTo>
                <a:lnTo>
                  <a:pt x="4525010" y="0"/>
                </a:lnTo>
                <a:lnTo>
                  <a:pt x="0" y="0"/>
                </a:lnTo>
                <a:lnTo>
                  <a:pt x="0" y="421639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97423" y="6306311"/>
            <a:ext cx="4525010" cy="421640"/>
          </a:xfrm>
          <a:custGeom>
            <a:avLst/>
            <a:gdLst/>
            <a:ahLst/>
            <a:cxnLst/>
            <a:rect l="l" t="t" r="r" b="b"/>
            <a:pathLst>
              <a:path w="4525009" h="421640">
                <a:moveTo>
                  <a:pt x="0" y="421639"/>
                </a:moveTo>
                <a:lnTo>
                  <a:pt x="4525010" y="421639"/>
                </a:lnTo>
                <a:lnTo>
                  <a:pt x="4525010" y="0"/>
                </a:lnTo>
                <a:lnTo>
                  <a:pt x="0" y="0"/>
                </a:lnTo>
                <a:lnTo>
                  <a:pt x="0" y="421639"/>
                </a:lnTo>
                <a:close/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15711" y="6370320"/>
            <a:ext cx="4488180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242430" y="6393560"/>
            <a:ext cx="263017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b="1" spc="-5" dirty="0">
                <a:solidFill>
                  <a:srgbClr val="FFFFFF"/>
                </a:solidFill>
                <a:latin typeface="Arial Black"/>
                <a:cs typeface="Arial Black"/>
              </a:rPr>
              <a:t>CONFUSION MATRIX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115038" y="10139374"/>
            <a:ext cx="82931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100" dirty="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678662" y="10130231"/>
            <a:ext cx="82169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17365D"/>
                </a:solidFill>
                <a:latin typeface="Calibri"/>
                <a:cs typeface="Calibri"/>
              </a:rPr>
              <a:t>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77519" y="2207259"/>
            <a:ext cx="4441825" cy="3155315"/>
          </a:xfrm>
          <a:custGeom>
            <a:avLst/>
            <a:gdLst/>
            <a:ahLst/>
            <a:cxnLst/>
            <a:rect l="l" t="t" r="r" b="b"/>
            <a:pathLst>
              <a:path w="4441825" h="3155315">
                <a:moveTo>
                  <a:pt x="0" y="3155315"/>
                </a:moveTo>
                <a:lnTo>
                  <a:pt x="4441825" y="3155315"/>
                </a:lnTo>
                <a:lnTo>
                  <a:pt x="4441825" y="0"/>
                </a:lnTo>
                <a:lnTo>
                  <a:pt x="0" y="0"/>
                </a:lnTo>
                <a:lnTo>
                  <a:pt x="0" y="3155315"/>
                </a:lnTo>
                <a:close/>
              </a:path>
            </a:pathLst>
          </a:custGeom>
          <a:ln w="3175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3859" y="2234305"/>
            <a:ext cx="4525010" cy="363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marR="106680" algn="just">
              <a:lnSpc>
                <a:spcPct val="110300"/>
              </a:lnSpc>
            </a:pPr>
            <a:r>
              <a:rPr sz="1400" b="1" spc="-5" dirty="0">
                <a:latin typeface="Times New Roman"/>
                <a:cs typeface="Times New Roman"/>
              </a:rPr>
              <a:t>All over </a:t>
            </a:r>
            <a:r>
              <a:rPr sz="1400" b="1" dirty="0">
                <a:latin typeface="Times New Roman"/>
                <a:cs typeface="Times New Roman"/>
              </a:rPr>
              <a:t>globe, </a:t>
            </a:r>
            <a:r>
              <a:rPr sz="1400" b="1" spc="-5" dirty="0">
                <a:latin typeface="Times New Roman"/>
                <a:cs typeface="Times New Roman"/>
              </a:rPr>
              <a:t>technologies are being developed for  various detection of obstacles </a:t>
            </a:r>
            <a:r>
              <a:rPr sz="1400" b="1" dirty="0">
                <a:latin typeface="Times New Roman"/>
                <a:cs typeface="Times New Roman"/>
              </a:rPr>
              <a:t>and </a:t>
            </a:r>
            <a:r>
              <a:rPr sz="1400" b="1" spc="-5" dirty="0">
                <a:latin typeface="Times New Roman"/>
                <a:cs typeface="Times New Roman"/>
              </a:rPr>
              <a:t>specially </a:t>
            </a:r>
            <a:r>
              <a:rPr sz="1400" b="1" dirty="0">
                <a:latin typeface="Times New Roman"/>
                <a:cs typeface="Times New Roman"/>
              </a:rPr>
              <a:t>when it  </a:t>
            </a:r>
            <a:r>
              <a:rPr sz="1400" b="1" spc="-5" dirty="0">
                <a:latin typeface="Times New Roman"/>
                <a:cs typeface="Times New Roman"/>
              </a:rPr>
              <a:t>comes </a:t>
            </a:r>
            <a:r>
              <a:rPr sz="1400" b="1" spc="-10" dirty="0">
                <a:latin typeface="Times New Roman"/>
                <a:cs typeface="Times New Roman"/>
              </a:rPr>
              <a:t>to </a:t>
            </a:r>
            <a:r>
              <a:rPr sz="1400" b="1" spc="-5" dirty="0">
                <a:latin typeface="Times New Roman"/>
                <a:cs typeface="Times New Roman"/>
              </a:rPr>
              <a:t>block identification </a:t>
            </a:r>
            <a:r>
              <a:rPr sz="1400" b="1" dirty="0">
                <a:latin typeface="Times New Roman"/>
                <a:cs typeface="Times New Roman"/>
              </a:rPr>
              <a:t>in </a:t>
            </a:r>
            <a:r>
              <a:rPr sz="1400" b="1" spc="-5" dirty="0">
                <a:latin typeface="Times New Roman"/>
                <a:cs typeface="Times New Roman"/>
              </a:rPr>
              <a:t>sewage systems,  </a:t>
            </a:r>
            <a:r>
              <a:rPr sz="1400" b="1" dirty="0">
                <a:latin typeface="Times New Roman"/>
                <a:cs typeface="Times New Roman"/>
              </a:rPr>
              <a:t>numerous </a:t>
            </a:r>
            <a:r>
              <a:rPr sz="1400" b="1" spc="-5" dirty="0">
                <a:latin typeface="Times New Roman"/>
                <a:cs typeface="Times New Roman"/>
              </a:rPr>
              <a:t>advancements </a:t>
            </a:r>
            <a:r>
              <a:rPr sz="1400" b="1" dirty="0">
                <a:latin typeface="Times New Roman"/>
                <a:cs typeface="Times New Roman"/>
              </a:rPr>
              <a:t>and </a:t>
            </a:r>
            <a:r>
              <a:rPr sz="1400" b="1" spc="-5" dirty="0">
                <a:latin typeface="Times New Roman"/>
                <a:cs typeface="Times New Roman"/>
              </a:rPr>
              <a:t>varieties </a:t>
            </a:r>
            <a:r>
              <a:rPr sz="1400" b="1" dirty="0">
                <a:latin typeface="Times New Roman"/>
                <a:cs typeface="Times New Roman"/>
              </a:rPr>
              <a:t>are </a:t>
            </a:r>
            <a:r>
              <a:rPr sz="1400" b="1" spc="-5" dirty="0">
                <a:latin typeface="Times New Roman"/>
                <a:cs typeface="Times New Roman"/>
              </a:rPr>
              <a:t>being  </a:t>
            </a:r>
            <a:r>
              <a:rPr sz="1400" b="1" dirty="0">
                <a:latin typeface="Times New Roman"/>
                <a:cs typeface="Times New Roman"/>
              </a:rPr>
              <a:t>observed in </a:t>
            </a:r>
            <a:r>
              <a:rPr sz="1400" b="1" spc="-5" dirty="0">
                <a:latin typeface="Times New Roman"/>
                <a:cs typeface="Times New Roman"/>
              </a:rPr>
              <a:t>acoustic, ultrasonic, infrared rays, etc. </a:t>
            </a:r>
            <a:r>
              <a:rPr sz="1400" b="1" dirty="0">
                <a:latin typeface="Times New Roman"/>
                <a:cs typeface="Times New Roman"/>
              </a:rPr>
              <a:t>But  </a:t>
            </a:r>
            <a:r>
              <a:rPr sz="1400" b="1" spc="-5" dirty="0">
                <a:latin typeface="Times New Roman"/>
                <a:cs typeface="Times New Roman"/>
              </a:rPr>
              <a:t>all these leads </a:t>
            </a:r>
            <a:r>
              <a:rPr sz="1400" b="1" dirty="0">
                <a:latin typeface="Times New Roman"/>
                <a:cs typeface="Times New Roman"/>
              </a:rPr>
              <a:t>to </a:t>
            </a:r>
            <a:r>
              <a:rPr sz="1400" b="1" spc="-5" dirty="0">
                <a:latin typeface="Times New Roman"/>
                <a:cs typeface="Times New Roman"/>
              </a:rPr>
              <a:t>block identification only </a:t>
            </a:r>
            <a:r>
              <a:rPr sz="1400" b="1" spc="-10" dirty="0">
                <a:latin typeface="Times New Roman"/>
                <a:cs typeface="Times New Roman"/>
              </a:rPr>
              <a:t>by </a:t>
            </a:r>
            <a:r>
              <a:rPr sz="1400" b="1" spc="-5" dirty="0">
                <a:latin typeface="Times New Roman"/>
                <a:cs typeface="Times New Roman"/>
              </a:rPr>
              <a:t>size and  position </a:t>
            </a:r>
            <a:r>
              <a:rPr sz="1400" b="1" dirty="0">
                <a:latin typeface="Times New Roman"/>
                <a:cs typeface="Times New Roman"/>
              </a:rPr>
              <a:t>but </a:t>
            </a:r>
            <a:r>
              <a:rPr sz="1400" b="1" spc="-5" dirty="0">
                <a:latin typeface="Times New Roman"/>
                <a:cs typeface="Times New Roman"/>
              </a:rPr>
              <a:t>not exactly </a:t>
            </a:r>
            <a:r>
              <a:rPr sz="1400" b="1" dirty="0">
                <a:latin typeface="Times New Roman"/>
                <a:cs typeface="Times New Roman"/>
              </a:rPr>
              <a:t>what the </a:t>
            </a:r>
            <a:r>
              <a:rPr sz="1400" b="1" spc="-5" dirty="0">
                <a:latin typeface="Times New Roman"/>
                <a:cs typeface="Times New Roman"/>
              </a:rPr>
              <a:t>block </a:t>
            </a:r>
            <a:r>
              <a:rPr sz="1400" b="1" dirty="0">
                <a:latin typeface="Times New Roman"/>
                <a:cs typeface="Times New Roman"/>
              </a:rPr>
              <a:t>is </a:t>
            </a:r>
            <a:r>
              <a:rPr sz="1400" b="1" spc="-5" dirty="0">
                <a:latin typeface="Times New Roman"/>
                <a:cs typeface="Times New Roman"/>
              </a:rPr>
              <a:t>all about. </a:t>
            </a:r>
            <a:r>
              <a:rPr sz="1400" b="1" dirty="0">
                <a:latin typeface="Times New Roman"/>
                <a:cs typeface="Times New Roman"/>
              </a:rPr>
              <a:t>In  this </a:t>
            </a:r>
            <a:r>
              <a:rPr sz="1400" b="1" spc="-5" dirty="0">
                <a:latin typeface="Times New Roman"/>
                <a:cs typeface="Times New Roman"/>
              </a:rPr>
              <a:t>p</a:t>
            </a:r>
            <a:r>
              <a:rPr lang="en-US" sz="1400" b="1" spc="-5" dirty="0">
                <a:latin typeface="Times New Roman"/>
                <a:cs typeface="Times New Roman"/>
              </a:rPr>
              <a:t>roject</a:t>
            </a:r>
            <a:r>
              <a:rPr sz="1400" b="1" spc="-5" dirty="0">
                <a:latin typeface="Times New Roman"/>
                <a:cs typeface="Times New Roman"/>
              </a:rPr>
              <a:t>, </a:t>
            </a:r>
            <a:r>
              <a:rPr sz="1400" b="1" dirty="0">
                <a:latin typeface="Times New Roman"/>
                <a:cs typeface="Times New Roman"/>
              </a:rPr>
              <a:t>we </a:t>
            </a:r>
            <a:r>
              <a:rPr sz="1400" b="1" spc="-5" dirty="0">
                <a:latin typeface="Times New Roman"/>
                <a:cs typeface="Times New Roman"/>
              </a:rPr>
              <a:t>discuss </a:t>
            </a:r>
            <a:r>
              <a:rPr sz="1400" b="1" spc="-10" dirty="0">
                <a:latin typeface="Times New Roman"/>
                <a:cs typeface="Times New Roman"/>
              </a:rPr>
              <a:t>how to </a:t>
            </a:r>
            <a:r>
              <a:rPr sz="1400" b="1" spc="-5" dirty="0">
                <a:latin typeface="Times New Roman"/>
                <a:cs typeface="Times New Roman"/>
              </a:rPr>
              <a:t>identify and classify </a:t>
            </a:r>
            <a:r>
              <a:rPr sz="1400" b="1" dirty="0">
                <a:latin typeface="Times New Roman"/>
                <a:cs typeface="Times New Roman"/>
              </a:rPr>
              <a:t>what  </a:t>
            </a:r>
            <a:r>
              <a:rPr sz="1400" b="1" spc="-5" dirty="0">
                <a:latin typeface="Times New Roman"/>
                <a:cs typeface="Times New Roman"/>
              </a:rPr>
              <a:t>block </a:t>
            </a:r>
            <a:r>
              <a:rPr sz="1400" b="1" dirty="0">
                <a:latin typeface="Times New Roman"/>
                <a:cs typeface="Times New Roman"/>
              </a:rPr>
              <a:t>is </a:t>
            </a:r>
            <a:r>
              <a:rPr sz="1400" b="1" spc="-5" dirty="0">
                <a:latin typeface="Times New Roman"/>
                <a:cs typeface="Times New Roman"/>
              </a:rPr>
              <a:t>being detected specially </a:t>
            </a:r>
            <a:r>
              <a:rPr sz="1400" b="1" dirty="0">
                <a:latin typeface="Times New Roman"/>
                <a:cs typeface="Times New Roman"/>
              </a:rPr>
              <a:t>in Indian sewage  </a:t>
            </a:r>
            <a:r>
              <a:rPr sz="1400" b="1" spc="-5" dirty="0">
                <a:latin typeface="Times New Roman"/>
                <a:cs typeface="Times New Roman"/>
              </a:rPr>
              <a:t>system. Advanced technologies </a:t>
            </a:r>
            <a:r>
              <a:rPr sz="1400" b="1" spc="-10" dirty="0">
                <a:latin typeface="Times New Roman"/>
                <a:cs typeface="Times New Roman"/>
              </a:rPr>
              <a:t>like </a:t>
            </a:r>
            <a:r>
              <a:rPr sz="1400" b="1" spc="-5" dirty="0">
                <a:latin typeface="Times New Roman"/>
                <a:cs typeface="Times New Roman"/>
              </a:rPr>
              <a:t>image processing  </a:t>
            </a:r>
            <a:r>
              <a:rPr sz="1400" b="1" dirty="0">
                <a:latin typeface="Times New Roman"/>
                <a:cs typeface="Times New Roman"/>
              </a:rPr>
              <a:t>and </a:t>
            </a:r>
            <a:r>
              <a:rPr sz="1400" b="1" spc="-5" dirty="0">
                <a:latin typeface="Times New Roman"/>
                <a:cs typeface="Times New Roman"/>
              </a:rPr>
              <a:t>artificial intelligence algorithms will </a:t>
            </a:r>
            <a:r>
              <a:rPr sz="1400" b="1" dirty="0">
                <a:latin typeface="Times New Roman"/>
                <a:cs typeface="Times New Roman"/>
              </a:rPr>
              <a:t>be </a:t>
            </a:r>
            <a:r>
              <a:rPr sz="1400" b="1" spc="-5" dirty="0">
                <a:latin typeface="Times New Roman"/>
                <a:cs typeface="Times New Roman"/>
              </a:rPr>
              <a:t>used </a:t>
            </a:r>
            <a:r>
              <a:rPr sz="1400" b="1" spc="-10" dirty="0">
                <a:latin typeface="Times New Roman"/>
                <a:cs typeface="Times New Roman"/>
              </a:rPr>
              <a:t>to  </a:t>
            </a:r>
            <a:r>
              <a:rPr sz="1400" b="1" spc="-5" dirty="0">
                <a:latin typeface="Times New Roman"/>
                <a:cs typeface="Times New Roman"/>
              </a:rPr>
              <a:t>achieve this goal considering suitable load  environments.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 dirty="0">
              <a:latin typeface="Times New Roman"/>
              <a:cs typeface="Times New Roman"/>
            </a:endParaRPr>
          </a:p>
          <a:p>
            <a:pPr marL="97028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Arial Black"/>
                <a:cs typeface="Arial Black"/>
              </a:rPr>
              <a:t>PROBLEM</a:t>
            </a:r>
            <a:r>
              <a:rPr sz="1600" b="1" spc="-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lang="en-US" sz="1600" b="1" spc="-5" dirty="0">
                <a:solidFill>
                  <a:srgbClr val="FFFFFF"/>
                </a:solidFill>
                <a:latin typeface="Arial Black"/>
                <a:cs typeface="Arial Black"/>
              </a:rPr>
              <a:t>STATEMENT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5300" y="6058026"/>
            <a:ext cx="4457700" cy="1737655"/>
          </a:xfrm>
          <a:prstGeom prst="rect">
            <a:avLst/>
          </a:prstGeom>
          <a:ln w="31750">
            <a:solidFill>
              <a:srgbClr val="4AACC5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548005" marR="87630" indent="-228600">
              <a:lnSpc>
                <a:spcPts val="1610"/>
              </a:lnSpc>
              <a:spcBef>
                <a:spcPts val="450"/>
              </a:spcBef>
              <a:buFont typeface="Symbol"/>
              <a:buChar char=""/>
              <a:tabLst>
                <a:tab pos="547370" algn="l"/>
                <a:tab pos="548005" algn="l"/>
              </a:tabLst>
            </a:pPr>
            <a:r>
              <a:rPr sz="1400" dirty="0">
                <a:latin typeface="Times New Roman"/>
                <a:cs typeface="Times New Roman"/>
              </a:rPr>
              <a:t>Sewer </a:t>
            </a:r>
            <a:r>
              <a:rPr sz="1400" spc="-5" dirty="0">
                <a:latin typeface="Times New Roman"/>
                <a:cs typeface="Times New Roman"/>
              </a:rPr>
              <a:t>blockage problem </a:t>
            </a:r>
            <a:r>
              <a:rPr sz="1400" dirty="0">
                <a:latin typeface="Times New Roman"/>
                <a:cs typeface="Times New Roman"/>
              </a:rPr>
              <a:t>is a big </a:t>
            </a:r>
            <a:r>
              <a:rPr sz="1400" spc="-5" dirty="0">
                <a:latin typeface="Times New Roman"/>
                <a:cs typeface="Times New Roman"/>
              </a:rPr>
              <a:t>issue with huge  population and poor sewer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planning.</a:t>
            </a:r>
            <a:endParaRPr sz="1400" dirty="0">
              <a:latin typeface="Times New Roman"/>
              <a:cs typeface="Times New Roman"/>
            </a:endParaRPr>
          </a:p>
          <a:p>
            <a:pPr marL="548005" marR="86360" indent="-228600">
              <a:lnSpc>
                <a:spcPts val="1610"/>
              </a:lnSpc>
              <a:spcBef>
                <a:spcPts val="105"/>
              </a:spcBef>
              <a:buFont typeface="Symbol"/>
              <a:buChar char=""/>
              <a:tabLst>
                <a:tab pos="547370" algn="l"/>
                <a:tab pos="548005" algn="l"/>
                <a:tab pos="1358900" algn="l"/>
                <a:tab pos="2108835" algn="l"/>
                <a:tab pos="2435860" algn="l"/>
                <a:tab pos="2948940" algn="l"/>
                <a:tab pos="3491229" algn="l"/>
                <a:tab pos="3807460" algn="l"/>
              </a:tabLst>
            </a:pPr>
            <a:r>
              <a:rPr sz="1400" spc="-5" dirty="0">
                <a:latin typeface="Times New Roman"/>
                <a:cs typeface="Times New Roman"/>
              </a:rPr>
              <a:t>Frequent	choking	</a:t>
            </a:r>
            <a:r>
              <a:rPr sz="1400" dirty="0">
                <a:latin typeface="Times New Roman"/>
                <a:cs typeface="Times New Roman"/>
              </a:rPr>
              <a:t>of	</a:t>
            </a:r>
            <a:r>
              <a:rPr sz="1400" spc="-5" dirty="0">
                <a:latin typeface="Times New Roman"/>
                <a:cs typeface="Times New Roman"/>
              </a:rPr>
              <a:t>lines	leads	</a:t>
            </a:r>
            <a:r>
              <a:rPr sz="1400" dirty="0">
                <a:latin typeface="Times New Roman"/>
                <a:cs typeface="Times New Roman"/>
              </a:rPr>
              <a:t>to	</a:t>
            </a:r>
            <a:r>
              <a:rPr sz="1400" spc="-5" dirty="0">
                <a:latin typeface="Times New Roman"/>
                <a:cs typeface="Times New Roman"/>
              </a:rPr>
              <a:t>sewage  accumulation, foul sme</a:t>
            </a:r>
            <a:r>
              <a:rPr lang="en-US" sz="1400" spc="-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 and health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hazards.</a:t>
            </a:r>
            <a:endParaRPr sz="1400" dirty="0">
              <a:latin typeface="Times New Roman"/>
              <a:cs typeface="Times New Roman"/>
            </a:endParaRPr>
          </a:p>
          <a:p>
            <a:pPr marL="548005" marR="86360" indent="-228600">
              <a:lnSpc>
                <a:spcPts val="1610"/>
              </a:lnSpc>
              <a:spcBef>
                <a:spcPts val="95"/>
              </a:spcBef>
              <a:buFont typeface="Symbol"/>
              <a:buChar char=""/>
              <a:tabLst>
                <a:tab pos="591820" algn="l"/>
                <a:tab pos="592455" algn="l"/>
              </a:tabLst>
            </a:pPr>
            <a:r>
              <a:rPr sz="1400" dirty="0">
                <a:latin typeface="Times New Roman"/>
                <a:cs typeface="Times New Roman"/>
              </a:rPr>
              <a:t>A cheap </a:t>
            </a:r>
            <a:r>
              <a:rPr sz="1400" spc="-5" dirty="0">
                <a:latin typeface="Times New Roman"/>
                <a:cs typeface="Times New Roman"/>
              </a:rPr>
              <a:t>and feasible system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required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identify  </a:t>
            </a:r>
            <a:r>
              <a:rPr sz="1400" dirty="0">
                <a:latin typeface="Times New Roman"/>
                <a:cs typeface="Times New Roman"/>
              </a:rPr>
              <a:t>area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nature of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block.</a:t>
            </a:r>
            <a:endParaRPr sz="1400" dirty="0">
              <a:latin typeface="Times New Roman"/>
              <a:cs typeface="Times New Roman"/>
            </a:endParaRPr>
          </a:p>
          <a:p>
            <a:pPr marL="548005" marR="86360" indent="-228600">
              <a:lnSpc>
                <a:spcPts val="1610"/>
              </a:lnSpc>
              <a:spcBef>
                <a:spcPts val="105"/>
              </a:spcBef>
              <a:buFont typeface="Symbol"/>
              <a:buChar char=""/>
              <a:tabLst>
                <a:tab pos="547370" algn="l"/>
                <a:tab pos="548005" algn="l"/>
              </a:tabLst>
            </a:pPr>
            <a:r>
              <a:rPr sz="1400" spc="-5" dirty="0">
                <a:latin typeface="Times New Roman"/>
                <a:cs typeface="Times New Roman"/>
              </a:rPr>
              <a:t>To automate the identification system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better  comfort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operator.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410200" y="2152776"/>
            <a:ext cx="3390900" cy="4080510"/>
          </a:xfrm>
          <a:custGeom>
            <a:avLst/>
            <a:gdLst/>
            <a:ahLst/>
            <a:cxnLst/>
            <a:rect l="l" t="t" r="r" b="b"/>
            <a:pathLst>
              <a:path w="3390900" h="4080510">
                <a:moveTo>
                  <a:pt x="0" y="4080510"/>
                </a:moveTo>
                <a:lnTo>
                  <a:pt x="3390900" y="4080510"/>
                </a:lnTo>
                <a:lnTo>
                  <a:pt x="3390900" y="0"/>
                </a:lnTo>
                <a:lnTo>
                  <a:pt x="0" y="0"/>
                </a:lnTo>
                <a:lnTo>
                  <a:pt x="0" y="4080510"/>
                </a:lnTo>
                <a:close/>
              </a:path>
            </a:pathLst>
          </a:custGeom>
          <a:ln w="3174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17515" y="2214371"/>
            <a:ext cx="3176904" cy="39406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146792" y="6256032"/>
            <a:ext cx="4604765" cy="4609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54411" y="6251447"/>
            <a:ext cx="4565650" cy="421640"/>
          </a:xfrm>
          <a:custGeom>
            <a:avLst/>
            <a:gdLst/>
            <a:ahLst/>
            <a:cxnLst/>
            <a:rect l="l" t="t" r="r" b="b"/>
            <a:pathLst>
              <a:path w="4565650" h="421640">
                <a:moveTo>
                  <a:pt x="0" y="421639"/>
                </a:moveTo>
                <a:lnTo>
                  <a:pt x="4565650" y="421639"/>
                </a:lnTo>
                <a:lnTo>
                  <a:pt x="4565650" y="0"/>
                </a:lnTo>
                <a:lnTo>
                  <a:pt x="0" y="0"/>
                </a:lnTo>
                <a:lnTo>
                  <a:pt x="0" y="421639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172700" y="6315455"/>
            <a:ext cx="4527804" cy="2926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0154411" y="6239192"/>
            <a:ext cx="4565650" cy="327013"/>
          </a:xfrm>
          <a:prstGeom prst="rect">
            <a:avLst/>
          </a:prstGeom>
          <a:ln w="38100">
            <a:solidFill>
              <a:srgbClr val="F1F1F1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507490">
              <a:lnSpc>
                <a:spcPct val="100000"/>
              </a:lnSpc>
              <a:spcBef>
                <a:spcPts val="630"/>
              </a:spcBef>
            </a:pPr>
            <a:r>
              <a:rPr lang="en-US" sz="1600" b="1" spc="-5" dirty="0">
                <a:solidFill>
                  <a:srgbClr val="FFFFFF"/>
                </a:solidFill>
                <a:latin typeface="Arial Black"/>
                <a:cs typeface="Arial Black"/>
              </a:rPr>
              <a:t>CONCLUSION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239250" y="2152776"/>
            <a:ext cx="5448300" cy="4039235"/>
          </a:xfrm>
          <a:custGeom>
            <a:avLst/>
            <a:gdLst/>
            <a:ahLst/>
            <a:cxnLst/>
            <a:rect l="l" t="t" r="r" b="b"/>
            <a:pathLst>
              <a:path w="5448300" h="4039235">
                <a:moveTo>
                  <a:pt x="0" y="4039235"/>
                </a:moveTo>
                <a:lnTo>
                  <a:pt x="5448300" y="4039235"/>
                </a:lnTo>
                <a:lnTo>
                  <a:pt x="5448300" y="0"/>
                </a:lnTo>
                <a:lnTo>
                  <a:pt x="0" y="0"/>
                </a:lnTo>
                <a:lnTo>
                  <a:pt x="0" y="4039235"/>
                </a:lnTo>
                <a:close/>
              </a:path>
            </a:pathLst>
          </a:custGeom>
          <a:ln w="3175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346692" y="2214371"/>
            <a:ext cx="5223383" cy="16000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346692" y="3988561"/>
            <a:ext cx="2514473" cy="211709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988165" y="3972178"/>
            <a:ext cx="2446655" cy="213283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8244" y="7978140"/>
            <a:ext cx="4547615" cy="47091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7387" y="8031479"/>
            <a:ext cx="4530852" cy="3611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0725" y="7997761"/>
            <a:ext cx="4467225" cy="3905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968754" y="8074914"/>
            <a:ext cx="1468755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Arial Black"/>
                <a:cs typeface="Arial Black"/>
              </a:rPr>
              <a:t>OBJ</a:t>
            </a:r>
            <a:r>
              <a:rPr sz="1600" b="1" spc="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600" b="1" spc="-15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600" b="1" spc="-1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600" b="1" spc="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600" b="1" spc="-15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1600" b="1" spc="-10" dirty="0">
                <a:solidFill>
                  <a:srgbClr val="FFFFFF"/>
                </a:solidFill>
                <a:latin typeface="Arial Black"/>
                <a:cs typeface="Arial Black"/>
              </a:rPr>
              <a:t>ES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66344" y="8508492"/>
            <a:ext cx="4453128" cy="178612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5487" y="8561831"/>
            <a:ext cx="4434840" cy="16764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8825" y="8531161"/>
            <a:ext cx="4371975" cy="17049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25500" y="8652509"/>
            <a:ext cx="3965575" cy="148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61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spc="-5" dirty="0">
                <a:latin typeface="Times New Roman"/>
                <a:cs typeface="Times New Roman"/>
              </a:rPr>
              <a:t>To develop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simple system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object identification 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sewer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lines.</a:t>
            </a:r>
            <a:endParaRPr sz="1400" dirty="0">
              <a:latin typeface="Times New Roman"/>
              <a:cs typeface="Times New Roman"/>
            </a:endParaRPr>
          </a:p>
          <a:p>
            <a:pPr marL="241300" marR="7620" indent="-228600">
              <a:lnSpc>
                <a:spcPts val="1610"/>
              </a:lnSpc>
              <a:spcBef>
                <a:spcPts val="1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spc="-5" dirty="0">
                <a:latin typeface="Times New Roman"/>
                <a:cs typeface="Times New Roman"/>
              </a:rPr>
              <a:t>To facilitate cheap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best system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Indian  sewage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pipes.</a:t>
            </a:r>
            <a:endParaRPr sz="1400" dirty="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610"/>
              </a:lnSpc>
              <a:spcBef>
                <a:spcPts val="1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spc="-5" dirty="0">
                <a:latin typeface="Times New Roman"/>
                <a:cs typeface="Times New Roman"/>
              </a:rPr>
              <a:t>To reduce load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5" dirty="0">
                <a:latin typeface="Times New Roman"/>
                <a:cs typeface="Times New Roman"/>
              </a:rPr>
              <a:t>operator and </a:t>
            </a:r>
            <a:r>
              <a:rPr sz="1400" spc="-10" dirty="0">
                <a:latin typeface="Times New Roman"/>
                <a:cs typeface="Times New Roman"/>
              </a:rPr>
              <a:t>achieve </a:t>
            </a:r>
            <a:r>
              <a:rPr sz="1400" spc="-5" dirty="0">
                <a:latin typeface="Times New Roman"/>
                <a:cs typeface="Times New Roman"/>
              </a:rPr>
              <a:t>results  without compromising on work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quality.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spc="-5" dirty="0">
                <a:latin typeface="Times New Roman"/>
                <a:cs typeface="Times New Roman"/>
              </a:rPr>
              <a:t>To automate the process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block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identification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402579" y="6801611"/>
            <a:ext cx="4416552" cy="34701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11723" y="6854952"/>
            <a:ext cx="4398264" cy="336042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45061" y="6824281"/>
            <a:ext cx="4335780" cy="338962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22435" y="1629155"/>
            <a:ext cx="374954" cy="472135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877300" y="1657350"/>
            <a:ext cx="269875" cy="462851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877300" y="1657350"/>
            <a:ext cx="269875" cy="4628515"/>
          </a:xfrm>
          <a:custGeom>
            <a:avLst/>
            <a:gdLst/>
            <a:ahLst/>
            <a:cxnLst/>
            <a:rect l="l" t="t" r="r" b="b"/>
            <a:pathLst>
              <a:path w="269875" h="4628515">
                <a:moveTo>
                  <a:pt x="0" y="4493640"/>
                </a:moveTo>
                <a:lnTo>
                  <a:pt x="67436" y="4493640"/>
                </a:lnTo>
                <a:lnTo>
                  <a:pt x="67436" y="0"/>
                </a:lnTo>
                <a:lnTo>
                  <a:pt x="202438" y="0"/>
                </a:lnTo>
                <a:lnTo>
                  <a:pt x="202438" y="4493640"/>
                </a:lnTo>
                <a:lnTo>
                  <a:pt x="269875" y="4493640"/>
                </a:lnTo>
                <a:lnTo>
                  <a:pt x="135000" y="4628514"/>
                </a:lnTo>
                <a:lnTo>
                  <a:pt x="0" y="449364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1188" y="332993"/>
            <a:ext cx="14394180" cy="0"/>
          </a:xfrm>
          <a:custGeom>
            <a:avLst/>
            <a:gdLst/>
            <a:ahLst/>
            <a:cxnLst/>
            <a:rect l="l" t="t" r="r" b="b"/>
            <a:pathLst>
              <a:path w="14394180">
                <a:moveTo>
                  <a:pt x="0" y="0"/>
                </a:moveTo>
                <a:lnTo>
                  <a:pt x="14394180" y="0"/>
                </a:lnTo>
              </a:path>
            </a:pathLst>
          </a:custGeom>
          <a:ln w="5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2993" y="304799"/>
            <a:ext cx="0" cy="10081260"/>
          </a:xfrm>
          <a:custGeom>
            <a:avLst/>
            <a:gdLst/>
            <a:ahLst/>
            <a:cxnLst/>
            <a:rect l="l" t="t" r="r" b="b"/>
            <a:pathLst>
              <a:path h="10081260">
                <a:moveTo>
                  <a:pt x="0" y="0"/>
                </a:moveTo>
                <a:lnTo>
                  <a:pt x="0" y="10080955"/>
                </a:lnTo>
              </a:path>
            </a:pathLst>
          </a:custGeom>
          <a:ln w="56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83562" y="304799"/>
            <a:ext cx="0" cy="10081260"/>
          </a:xfrm>
          <a:custGeom>
            <a:avLst/>
            <a:gdLst/>
            <a:ahLst/>
            <a:cxnLst/>
            <a:rect l="l" t="t" r="r" b="b"/>
            <a:pathLst>
              <a:path h="10081260">
                <a:moveTo>
                  <a:pt x="0" y="0"/>
                </a:moveTo>
                <a:lnTo>
                  <a:pt x="0" y="10080955"/>
                </a:lnTo>
              </a:path>
            </a:pathLst>
          </a:custGeom>
          <a:ln w="56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1188" y="10357560"/>
            <a:ext cx="14394180" cy="0"/>
          </a:xfrm>
          <a:custGeom>
            <a:avLst/>
            <a:gdLst/>
            <a:ahLst/>
            <a:cxnLst/>
            <a:rect l="l" t="t" r="r" b="b"/>
            <a:pathLst>
              <a:path w="14394180">
                <a:moveTo>
                  <a:pt x="0" y="0"/>
                </a:moveTo>
                <a:lnTo>
                  <a:pt x="14394180" y="0"/>
                </a:lnTo>
              </a:path>
            </a:pathLst>
          </a:custGeom>
          <a:ln w="5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Picture 88"/>
          <p:cNvPicPr/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5379084" y="6911163"/>
            <a:ext cx="4439157" cy="329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tangle 89"/>
          <p:cNvSpPr/>
          <p:nvPr/>
        </p:nvSpPr>
        <p:spPr>
          <a:xfrm>
            <a:off x="10245851" y="6827976"/>
            <a:ext cx="4324223" cy="11415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identification of the block on a sewage pipeline  can be done using feature extraction technique and the input mage is classified as no blockage, roots and sediments using SVM algorithm.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2115038" y="8261170"/>
            <a:ext cx="2413381" cy="1811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NITHISHA  BOYAPATI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253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Nithisha Reddy Boyapati</cp:lastModifiedBy>
  <cp:revision>5</cp:revision>
  <dcterms:created xsi:type="dcterms:W3CDTF">2017-05-04T20:40:47Z</dcterms:created>
  <dcterms:modified xsi:type="dcterms:W3CDTF">2019-05-07T02:49:23Z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2017-05-03T00:00:00Z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2017-05-04T00:00:00Z</vt:filetime>
  </property>
</Properties>
</file>