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5113000" cy="10693400"/>
  <p:notesSz cx="151130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9" d="100"/>
          <a:sy n="49" d="100"/>
        </p:scale>
        <p:origin x="86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133951" y="3314954"/>
            <a:ext cx="12851448"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267902" y="5988304"/>
            <a:ext cx="1058354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755967" y="2459482"/>
            <a:ext cx="6576917"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786465" y="2459482"/>
            <a:ext cx="6576917"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5414009"/>
            <a:ext cx="15115540" cy="5275580"/>
          </a:xfrm>
          <a:custGeom>
            <a:avLst/>
            <a:gdLst/>
            <a:ahLst/>
            <a:cxnLst/>
            <a:rect l="l" t="t" r="r" b="b"/>
            <a:pathLst>
              <a:path w="15115540" h="5275580">
                <a:moveTo>
                  <a:pt x="0" y="5275326"/>
                </a:moveTo>
                <a:lnTo>
                  <a:pt x="15115032" y="5275326"/>
                </a:lnTo>
                <a:lnTo>
                  <a:pt x="15115032" y="0"/>
                </a:lnTo>
                <a:lnTo>
                  <a:pt x="0" y="0"/>
                </a:lnTo>
                <a:lnTo>
                  <a:pt x="0" y="5275326"/>
                </a:lnTo>
                <a:close/>
              </a:path>
            </a:pathLst>
          </a:custGeom>
          <a:solidFill>
            <a:srgbClr val="C5D9F0"/>
          </a:solidFill>
        </p:spPr>
        <p:txBody>
          <a:bodyPr wrap="square" lIns="0" tIns="0" rIns="0" bIns="0" rtlCol="0"/>
          <a:lstStyle/>
          <a:p>
            <a:endParaRPr/>
          </a:p>
        </p:txBody>
      </p:sp>
      <p:sp>
        <p:nvSpPr>
          <p:cNvPr id="17" name="bk object 17"/>
          <p:cNvSpPr/>
          <p:nvPr/>
        </p:nvSpPr>
        <p:spPr>
          <a:xfrm>
            <a:off x="0" y="0"/>
            <a:ext cx="15115540" cy="5414010"/>
          </a:xfrm>
          <a:custGeom>
            <a:avLst/>
            <a:gdLst/>
            <a:ahLst/>
            <a:cxnLst/>
            <a:rect l="l" t="t" r="r" b="b"/>
            <a:pathLst>
              <a:path w="15115540" h="5414010">
                <a:moveTo>
                  <a:pt x="0" y="5414009"/>
                </a:moveTo>
                <a:lnTo>
                  <a:pt x="15115032" y="5414009"/>
                </a:lnTo>
                <a:lnTo>
                  <a:pt x="15115032" y="0"/>
                </a:lnTo>
                <a:lnTo>
                  <a:pt x="0" y="0"/>
                </a:lnTo>
                <a:lnTo>
                  <a:pt x="0" y="5414009"/>
                </a:lnTo>
                <a:close/>
              </a:path>
            </a:pathLst>
          </a:custGeom>
          <a:solidFill>
            <a:srgbClr val="006FC0"/>
          </a:solidFill>
        </p:spPr>
        <p:txBody>
          <a:bodyPr wrap="square" lIns="0" tIns="0" rIns="0" bIns="0" rtlCol="0"/>
          <a:lstStyle/>
          <a:p>
            <a:endParaRPr/>
          </a:p>
        </p:txBody>
      </p:sp>
      <p:sp>
        <p:nvSpPr>
          <p:cNvPr id="2" name="Holder 2"/>
          <p:cNvSpPr>
            <a:spLocks noGrp="1"/>
          </p:cNvSpPr>
          <p:nvPr>
            <p:ph type="title"/>
          </p:nvPr>
        </p:nvSpPr>
        <p:spPr>
          <a:xfrm>
            <a:off x="755967" y="427736"/>
            <a:ext cx="13607415" cy="1710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755967" y="2459482"/>
            <a:ext cx="1360741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140579" y="9944862"/>
            <a:ext cx="483819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755967" y="9944862"/>
            <a:ext cx="3477450"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5/6/2019</a:t>
            </a:fld>
            <a:endParaRPr lang="en-US"/>
          </a:p>
        </p:txBody>
      </p:sp>
      <p:sp>
        <p:nvSpPr>
          <p:cNvPr id="6" name="Holder 6"/>
          <p:cNvSpPr>
            <a:spLocks noGrp="1"/>
          </p:cNvSpPr>
          <p:nvPr>
            <p:ph type="sldNum" sz="quarter" idx="7"/>
          </p:nvPr>
        </p:nvSpPr>
        <p:spPr>
          <a:xfrm>
            <a:off x="10885932" y="9944862"/>
            <a:ext cx="3477450"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4715" y="1612391"/>
            <a:ext cx="4525010" cy="421640"/>
          </a:xfrm>
          <a:prstGeom prst="rect">
            <a:avLst/>
          </a:prstGeom>
        </p:spPr>
        <p:txBody>
          <a:bodyPr vert="horz" wrap="square" lIns="0" tIns="53975" rIns="0" bIns="0" rtlCol="0">
            <a:spAutoFit/>
          </a:bodyPr>
          <a:lstStyle/>
          <a:p>
            <a:pPr marL="519430">
              <a:lnSpc>
                <a:spcPct val="100000"/>
              </a:lnSpc>
              <a:spcBef>
                <a:spcPts val="425"/>
              </a:spcBef>
            </a:pPr>
            <a:r>
              <a:rPr sz="1100" dirty="0">
                <a:latin typeface="Calibri"/>
                <a:cs typeface="Calibri"/>
              </a:rPr>
              <a:t>`</a:t>
            </a:r>
            <a:endParaRPr sz="1100">
              <a:latin typeface="Calibri"/>
              <a:cs typeface="Calibri"/>
            </a:endParaRPr>
          </a:p>
        </p:txBody>
      </p:sp>
      <p:sp>
        <p:nvSpPr>
          <p:cNvPr id="3" name="object 3"/>
          <p:cNvSpPr/>
          <p:nvPr/>
        </p:nvSpPr>
        <p:spPr>
          <a:xfrm>
            <a:off x="350520" y="403859"/>
            <a:ext cx="14488667" cy="1002487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45947" y="387095"/>
            <a:ext cx="14472919" cy="1000823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45947" y="387095"/>
            <a:ext cx="14472919" cy="10008235"/>
          </a:xfrm>
          <a:custGeom>
            <a:avLst/>
            <a:gdLst/>
            <a:ahLst/>
            <a:cxnLst/>
            <a:rect l="l" t="t" r="r" b="b"/>
            <a:pathLst>
              <a:path w="14472919" h="10008235">
                <a:moveTo>
                  <a:pt x="0" y="10008235"/>
                </a:moveTo>
                <a:lnTo>
                  <a:pt x="14472919" y="10008235"/>
                </a:lnTo>
                <a:lnTo>
                  <a:pt x="14472919" y="0"/>
                </a:lnTo>
                <a:lnTo>
                  <a:pt x="0" y="0"/>
                </a:lnTo>
                <a:lnTo>
                  <a:pt x="0" y="10008235"/>
                </a:lnTo>
                <a:close/>
              </a:path>
            </a:pathLst>
          </a:custGeom>
          <a:ln w="12700">
            <a:solidFill>
              <a:srgbClr val="006FC0"/>
            </a:solidFill>
          </a:ln>
        </p:spPr>
        <p:txBody>
          <a:bodyPr wrap="square" lIns="0" tIns="0" rIns="0" bIns="0" rtlCol="0"/>
          <a:lstStyle/>
          <a:p>
            <a:endParaRPr/>
          </a:p>
        </p:txBody>
      </p:sp>
      <p:sp>
        <p:nvSpPr>
          <p:cNvPr id="6" name="object 6"/>
          <p:cNvSpPr/>
          <p:nvPr/>
        </p:nvSpPr>
        <p:spPr>
          <a:xfrm>
            <a:off x="14811807" y="1501774"/>
            <a:ext cx="8255" cy="0"/>
          </a:xfrm>
          <a:custGeom>
            <a:avLst/>
            <a:gdLst/>
            <a:ahLst/>
            <a:cxnLst/>
            <a:rect l="l" t="t" r="r" b="b"/>
            <a:pathLst>
              <a:path w="8255">
                <a:moveTo>
                  <a:pt x="0" y="0"/>
                </a:moveTo>
                <a:lnTo>
                  <a:pt x="7823" y="0"/>
                </a:lnTo>
              </a:path>
            </a:pathLst>
          </a:custGeom>
          <a:ln w="57150">
            <a:solidFill>
              <a:srgbClr val="006FC0"/>
            </a:solidFill>
          </a:ln>
        </p:spPr>
        <p:txBody>
          <a:bodyPr wrap="square" lIns="0" tIns="0" rIns="0" bIns="0" rtlCol="0"/>
          <a:lstStyle/>
          <a:p>
            <a:endParaRPr/>
          </a:p>
        </p:txBody>
      </p:sp>
      <p:sp>
        <p:nvSpPr>
          <p:cNvPr id="7" name="object 7"/>
          <p:cNvSpPr/>
          <p:nvPr/>
        </p:nvSpPr>
        <p:spPr>
          <a:xfrm>
            <a:off x="346709" y="1501774"/>
            <a:ext cx="14408785" cy="0"/>
          </a:xfrm>
          <a:custGeom>
            <a:avLst/>
            <a:gdLst/>
            <a:ahLst/>
            <a:cxnLst/>
            <a:rect l="l" t="t" r="r" b="b"/>
            <a:pathLst>
              <a:path w="14408785">
                <a:moveTo>
                  <a:pt x="0" y="0"/>
                </a:moveTo>
                <a:lnTo>
                  <a:pt x="14408404" y="0"/>
                </a:lnTo>
              </a:path>
            </a:pathLst>
          </a:custGeom>
          <a:ln w="57150">
            <a:solidFill>
              <a:srgbClr val="006FC0"/>
            </a:solidFill>
          </a:ln>
        </p:spPr>
        <p:txBody>
          <a:bodyPr wrap="square" lIns="0" tIns="0" rIns="0" bIns="0" rtlCol="0"/>
          <a:lstStyle/>
          <a:p>
            <a:endParaRPr/>
          </a:p>
        </p:txBody>
      </p:sp>
      <p:sp>
        <p:nvSpPr>
          <p:cNvPr id="9" name="object 9"/>
          <p:cNvSpPr/>
          <p:nvPr/>
        </p:nvSpPr>
        <p:spPr>
          <a:xfrm>
            <a:off x="387095" y="1616963"/>
            <a:ext cx="4565904" cy="463296"/>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394715" y="1612390"/>
            <a:ext cx="4525010" cy="438331"/>
          </a:xfrm>
          <a:custGeom>
            <a:avLst/>
            <a:gdLst/>
            <a:ahLst/>
            <a:cxnLst/>
            <a:rect l="l" t="t" r="r" b="b"/>
            <a:pathLst>
              <a:path w="4525010" h="421639">
                <a:moveTo>
                  <a:pt x="0" y="421640"/>
                </a:moveTo>
                <a:lnTo>
                  <a:pt x="4525010" y="421640"/>
                </a:lnTo>
                <a:lnTo>
                  <a:pt x="4525010" y="0"/>
                </a:lnTo>
                <a:lnTo>
                  <a:pt x="0" y="0"/>
                </a:lnTo>
                <a:lnTo>
                  <a:pt x="0" y="421640"/>
                </a:lnTo>
                <a:close/>
              </a:path>
            </a:pathLst>
          </a:custGeom>
          <a:solidFill>
            <a:srgbClr val="4AACC5"/>
          </a:solidFill>
        </p:spPr>
        <p:txBody>
          <a:bodyPr wrap="square" lIns="0" tIns="0" rIns="0" bIns="0" rtlCol="0"/>
          <a:lstStyle/>
          <a:p>
            <a:endParaRPr/>
          </a:p>
        </p:txBody>
      </p:sp>
      <p:sp>
        <p:nvSpPr>
          <p:cNvPr id="11" name="object 11"/>
          <p:cNvSpPr/>
          <p:nvPr/>
        </p:nvSpPr>
        <p:spPr>
          <a:xfrm>
            <a:off x="413004" y="1677923"/>
            <a:ext cx="4486656" cy="292607"/>
          </a:xfrm>
          <a:prstGeom prst="rect">
            <a:avLst/>
          </a:prstGeom>
          <a:blipFill>
            <a:blip r:embed="rId5" cstate="print"/>
            <a:stretch>
              <a:fillRect/>
            </a:stretch>
          </a:blipFill>
        </p:spPr>
        <p:txBody>
          <a:bodyPr wrap="square" lIns="0" tIns="0" rIns="0" bIns="0" rtlCol="0"/>
          <a:lstStyle/>
          <a:p>
            <a:endParaRPr/>
          </a:p>
        </p:txBody>
      </p:sp>
      <p:sp>
        <p:nvSpPr>
          <p:cNvPr id="12" name="object 12"/>
          <p:cNvSpPr txBox="1"/>
          <p:nvPr/>
        </p:nvSpPr>
        <p:spPr>
          <a:xfrm>
            <a:off x="394715" y="1612391"/>
            <a:ext cx="4525010" cy="314189"/>
          </a:xfrm>
          <a:prstGeom prst="rect">
            <a:avLst/>
          </a:prstGeom>
          <a:ln w="38100">
            <a:solidFill>
              <a:srgbClr val="F1F1F1"/>
            </a:solidFill>
          </a:ln>
        </p:spPr>
        <p:txBody>
          <a:bodyPr vert="horz" wrap="square" lIns="0" tIns="67310" rIns="0" bIns="0" rtlCol="0">
            <a:spAutoFit/>
          </a:bodyPr>
          <a:lstStyle/>
          <a:p>
            <a:pPr marL="1355725">
              <a:lnSpc>
                <a:spcPct val="100000"/>
              </a:lnSpc>
              <a:spcBef>
                <a:spcPts val="530"/>
              </a:spcBef>
            </a:pPr>
            <a:r>
              <a:rPr lang="en-US" sz="1600" b="1" spc="-5" dirty="0">
                <a:solidFill>
                  <a:srgbClr val="FFFFFF"/>
                </a:solidFill>
                <a:latin typeface="Arial Black"/>
                <a:cs typeface="Arial Black"/>
              </a:rPr>
              <a:t>ABSTRACT</a:t>
            </a:r>
            <a:endParaRPr sz="1600" dirty="0">
              <a:latin typeface="Arial Black"/>
              <a:cs typeface="Arial Black"/>
            </a:endParaRPr>
          </a:p>
        </p:txBody>
      </p:sp>
      <p:sp>
        <p:nvSpPr>
          <p:cNvPr id="13" name="object 13"/>
          <p:cNvSpPr/>
          <p:nvPr/>
        </p:nvSpPr>
        <p:spPr>
          <a:xfrm>
            <a:off x="5318759" y="1627631"/>
            <a:ext cx="4565903" cy="463296"/>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5192266" y="1623059"/>
            <a:ext cx="4659124" cy="586402"/>
          </a:xfrm>
          <a:custGeom>
            <a:avLst/>
            <a:gdLst/>
            <a:ahLst/>
            <a:cxnLst/>
            <a:rect l="l" t="t" r="r" b="b"/>
            <a:pathLst>
              <a:path w="4525009" h="421639">
                <a:moveTo>
                  <a:pt x="0" y="421640"/>
                </a:moveTo>
                <a:lnTo>
                  <a:pt x="4525010" y="421640"/>
                </a:lnTo>
                <a:lnTo>
                  <a:pt x="4525010" y="0"/>
                </a:lnTo>
                <a:lnTo>
                  <a:pt x="0" y="0"/>
                </a:lnTo>
                <a:lnTo>
                  <a:pt x="0" y="421640"/>
                </a:lnTo>
                <a:close/>
              </a:path>
            </a:pathLst>
          </a:custGeom>
          <a:solidFill>
            <a:srgbClr val="4AACC5"/>
          </a:solidFill>
        </p:spPr>
        <p:txBody>
          <a:bodyPr wrap="square" lIns="0" tIns="0" rIns="0" bIns="0" rtlCol="0"/>
          <a:lstStyle/>
          <a:p>
            <a:pPr algn="ctr"/>
            <a:r>
              <a:rPr lang="en-US" sz="1600" dirty="0">
                <a:latin typeface="Arial Black" panose="020B0A04020102020204" pitchFamily="34" charset="0"/>
              </a:rPr>
              <a:t> </a:t>
            </a:r>
            <a:r>
              <a:rPr lang="en-US" sz="1600" dirty="0">
                <a:solidFill>
                  <a:schemeClr val="bg1"/>
                </a:solidFill>
                <a:latin typeface="Arial Black" panose="020B0A04020102020204" pitchFamily="34" charset="0"/>
              </a:rPr>
              <a:t>ALGORITHM FOR CRYPTOGRAPHICALLY      GENERATED ADDRESSES</a:t>
            </a:r>
            <a:endParaRPr sz="1600" dirty="0">
              <a:solidFill>
                <a:schemeClr val="bg1"/>
              </a:solidFill>
              <a:latin typeface="Arial Black" panose="020B0A04020102020204" pitchFamily="34" charset="0"/>
            </a:endParaRPr>
          </a:p>
        </p:txBody>
      </p:sp>
      <p:sp>
        <p:nvSpPr>
          <p:cNvPr id="18" name="object 18"/>
          <p:cNvSpPr/>
          <p:nvPr/>
        </p:nvSpPr>
        <p:spPr>
          <a:xfrm>
            <a:off x="9913975" y="6379179"/>
            <a:ext cx="4759987" cy="313547"/>
          </a:xfrm>
          <a:custGeom>
            <a:avLst/>
            <a:gdLst/>
            <a:ahLst/>
            <a:cxnLst/>
            <a:rect l="l" t="t" r="r" b="b"/>
            <a:pathLst>
              <a:path w="4655184" h="419734">
                <a:moveTo>
                  <a:pt x="0" y="419734"/>
                </a:moveTo>
                <a:lnTo>
                  <a:pt x="4655185" y="419734"/>
                </a:lnTo>
                <a:lnTo>
                  <a:pt x="4655185" y="0"/>
                </a:lnTo>
                <a:lnTo>
                  <a:pt x="0" y="0"/>
                </a:lnTo>
                <a:lnTo>
                  <a:pt x="0" y="419734"/>
                </a:lnTo>
                <a:close/>
              </a:path>
            </a:pathLst>
          </a:custGeom>
          <a:solidFill>
            <a:srgbClr val="4AACC5"/>
          </a:solidFill>
        </p:spPr>
        <p:txBody>
          <a:bodyPr wrap="square" lIns="0" tIns="0" rIns="0" bIns="0" rtlCol="0"/>
          <a:lstStyle/>
          <a:p>
            <a:endParaRPr/>
          </a:p>
        </p:txBody>
      </p:sp>
      <p:sp>
        <p:nvSpPr>
          <p:cNvPr id="19" name="object 19"/>
          <p:cNvSpPr/>
          <p:nvPr/>
        </p:nvSpPr>
        <p:spPr>
          <a:xfrm>
            <a:off x="10038588" y="8324088"/>
            <a:ext cx="4616196" cy="291084"/>
          </a:xfrm>
          <a:prstGeom prst="rect">
            <a:avLst/>
          </a:prstGeom>
          <a:blipFill>
            <a:blip r:embed="rId6" cstate="print"/>
            <a:stretch>
              <a:fillRect/>
            </a:stretch>
          </a:blipFill>
        </p:spPr>
        <p:txBody>
          <a:bodyPr wrap="square" lIns="0" tIns="0" rIns="0" bIns="0" rtlCol="0"/>
          <a:lstStyle/>
          <a:p>
            <a:endParaRPr/>
          </a:p>
        </p:txBody>
      </p:sp>
      <p:sp>
        <p:nvSpPr>
          <p:cNvPr id="20" name="object 20"/>
          <p:cNvSpPr txBox="1"/>
          <p:nvPr/>
        </p:nvSpPr>
        <p:spPr>
          <a:xfrm>
            <a:off x="9934296" y="6379179"/>
            <a:ext cx="4782971" cy="313547"/>
          </a:xfrm>
          <a:prstGeom prst="rect">
            <a:avLst/>
          </a:prstGeom>
          <a:ln w="38100">
            <a:solidFill>
              <a:srgbClr val="F1F1F1"/>
            </a:solidFill>
          </a:ln>
        </p:spPr>
        <p:txBody>
          <a:bodyPr vert="horz" wrap="square" lIns="0" tIns="66675" rIns="0" bIns="0" rtlCol="0">
            <a:spAutoFit/>
          </a:bodyPr>
          <a:lstStyle/>
          <a:p>
            <a:pPr marL="1905" algn="ctr">
              <a:lnSpc>
                <a:spcPct val="100000"/>
              </a:lnSpc>
              <a:spcBef>
                <a:spcPts val="525"/>
              </a:spcBef>
            </a:pPr>
            <a:r>
              <a:rPr lang="en-US" sz="1600" b="1" spc="-5" dirty="0">
                <a:solidFill>
                  <a:srgbClr val="FFFFFF"/>
                </a:solidFill>
                <a:latin typeface="Arial Black"/>
                <a:cs typeface="Arial Black"/>
              </a:rPr>
              <a:t>CONCLUSION</a:t>
            </a:r>
            <a:endParaRPr sz="1600" dirty="0">
              <a:latin typeface="Arial Black"/>
              <a:cs typeface="Arial Black"/>
            </a:endParaRPr>
          </a:p>
        </p:txBody>
      </p:sp>
      <p:sp>
        <p:nvSpPr>
          <p:cNvPr id="24" name="object 24"/>
          <p:cNvSpPr/>
          <p:nvPr/>
        </p:nvSpPr>
        <p:spPr>
          <a:xfrm>
            <a:off x="365758" y="5547831"/>
            <a:ext cx="4486657" cy="337857"/>
          </a:xfrm>
          <a:prstGeom prst="rect">
            <a:avLst/>
          </a:prstGeom>
          <a:blipFill>
            <a:blip r:embed="rId5" cstate="print"/>
            <a:stretch>
              <a:fillRect/>
            </a:stretch>
          </a:blipFill>
        </p:spPr>
        <p:txBody>
          <a:bodyPr wrap="square" lIns="0" tIns="0" rIns="0" bIns="0" rtlCol="0"/>
          <a:lstStyle/>
          <a:p>
            <a:endParaRPr/>
          </a:p>
        </p:txBody>
      </p:sp>
      <p:sp>
        <p:nvSpPr>
          <p:cNvPr id="26" name="object 26"/>
          <p:cNvSpPr/>
          <p:nvPr/>
        </p:nvSpPr>
        <p:spPr>
          <a:xfrm>
            <a:off x="493776" y="2269235"/>
            <a:ext cx="4410456" cy="3131693"/>
          </a:xfrm>
          <a:prstGeom prst="rect">
            <a:avLst/>
          </a:prstGeom>
          <a:blipFill>
            <a:blip r:embed="rId7" cstate="print"/>
            <a:stretch>
              <a:fillRect/>
            </a:stretch>
          </a:blipFill>
        </p:spPr>
        <p:txBody>
          <a:bodyPr wrap="square" lIns="0" tIns="0" rIns="0" bIns="0" rtlCol="0"/>
          <a:lstStyle/>
          <a:p>
            <a:endParaRPr/>
          </a:p>
        </p:txBody>
      </p:sp>
      <p:sp>
        <p:nvSpPr>
          <p:cNvPr id="27" name="object 27"/>
          <p:cNvSpPr txBox="1"/>
          <p:nvPr/>
        </p:nvSpPr>
        <p:spPr>
          <a:xfrm>
            <a:off x="477520" y="2207259"/>
            <a:ext cx="4374896" cy="3239990"/>
          </a:xfrm>
          <a:prstGeom prst="rect">
            <a:avLst/>
          </a:prstGeom>
          <a:ln w="31750">
            <a:solidFill>
              <a:srgbClr val="4AACC5"/>
            </a:solidFill>
          </a:ln>
        </p:spPr>
        <p:txBody>
          <a:bodyPr vert="horz" wrap="square" lIns="0" tIns="8255" rIns="0" bIns="0" rtlCol="0">
            <a:spAutoFit/>
          </a:bodyPr>
          <a:lstStyle/>
          <a:p>
            <a:pPr marL="91440" marR="84455" algn="just">
              <a:spcBef>
                <a:spcPts val="65"/>
              </a:spcBef>
            </a:pPr>
            <a:r>
              <a:rPr lang="en-US" sz="1400" dirty="0">
                <a:latin typeface="Times New Roman"/>
                <a:cs typeface="Times New Roman"/>
              </a:rPr>
              <a:t>The usage of Internet Protocol Version (IPv6) is drastically increasing now a days due to the scarcity of addresses for existing protocol. Several threats for security is faced by this protocol and is also under research for many years. IPsec does not support communication over link local though it is compulsory to communicate in end-to- end for IPv6 security. While dealing with auto-configuration security issues over link local are said to be important. SeND an existing mechanism provides security for auto-configuration also faced some issues that are related to complexity of an algorithm, functionality implications of a router and generation of key. Security problems in IPv6 not only effects auto-configuration but also causes disturbances in most of the networks during service delivering.</a:t>
            </a:r>
          </a:p>
        </p:txBody>
      </p:sp>
      <p:sp>
        <p:nvSpPr>
          <p:cNvPr id="28" name="object 28"/>
          <p:cNvSpPr/>
          <p:nvPr/>
        </p:nvSpPr>
        <p:spPr>
          <a:xfrm>
            <a:off x="477012" y="5979412"/>
            <a:ext cx="4442332" cy="4289171"/>
          </a:xfrm>
          <a:custGeom>
            <a:avLst/>
            <a:gdLst/>
            <a:ahLst/>
            <a:cxnLst/>
            <a:rect l="l" t="t" r="r" b="b"/>
            <a:pathLst>
              <a:path w="4515485" h="3875404">
                <a:moveTo>
                  <a:pt x="0" y="3875404"/>
                </a:moveTo>
                <a:lnTo>
                  <a:pt x="4515485" y="3875404"/>
                </a:lnTo>
                <a:lnTo>
                  <a:pt x="4515485" y="0"/>
                </a:lnTo>
                <a:lnTo>
                  <a:pt x="0" y="0"/>
                </a:lnTo>
                <a:lnTo>
                  <a:pt x="0" y="3875404"/>
                </a:lnTo>
                <a:close/>
              </a:path>
            </a:pathLst>
          </a:custGeom>
          <a:ln w="31749">
            <a:solidFill>
              <a:srgbClr val="4AACC5"/>
            </a:solidFill>
          </a:ln>
        </p:spPr>
        <p:txBody>
          <a:bodyPr wrap="square" lIns="0" tIns="0" rIns="0" bIns="0" rtlCol="0"/>
          <a:lstStyle/>
          <a:p>
            <a:endParaRPr/>
          </a:p>
        </p:txBody>
      </p:sp>
      <p:sp>
        <p:nvSpPr>
          <p:cNvPr id="29" name="object 29"/>
          <p:cNvSpPr/>
          <p:nvPr/>
        </p:nvSpPr>
        <p:spPr>
          <a:xfrm>
            <a:off x="547879" y="6126315"/>
            <a:ext cx="4304537" cy="4032161"/>
          </a:xfrm>
          <a:prstGeom prst="rect">
            <a:avLst/>
          </a:prstGeom>
          <a:blipFill>
            <a:blip r:embed="rId8" cstate="print"/>
            <a:stretch>
              <a:fillRect/>
            </a:stretch>
          </a:blipFill>
        </p:spPr>
        <p:txBody>
          <a:bodyPr wrap="square" lIns="0" tIns="0" rIns="0" bIns="0" rtlCol="0"/>
          <a:lstStyle/>
          <a:p>
            <a:pPr algn="just"/>
            <a:r>
              <a:rPr lang="en-US" sz="1400" dirty="0">
                <a:latin typeface="Times New Roman" panose="02020603050405020304" pitchFamily="18" charset="0"/>
                <a:cs typeface="Times New Roman" panose="02020603050405020304" pitchFamily="18" charset="0"/>
              </a:rPr>
              <a:t>In order to deal with the problem of limited address size</a:t>
            </a:r>
          </a:p>
          <a:p>
            <a:pPr algn="just"/>
            <a:r>
              <a:rPr lang="en-US" sz="1400" dirty="0">
                <a:latin typeface="Times New Roman" panose="02020603050405020304" pitchFamily="18" charset="0"/>
                <a:cs typeface="Times New Roman" panose="02020603050405020304" pitchFamily="18" charset="0"/>
              </a:rPr>
              <a:t>Internet Engineering Task Force (IEFT) developed IPv6. The addresses are not enough because of 4-byte addresses. The address length in IPv6 is increased to 128 bits, which will be sufficient to have a different address for every person, thing or place practically. IPSec an end to end mechanism provides security and integrity for data which is lagging in IPv4.</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There is a belief that IPSec will take care of issues regarding security over transmission of packets, thus while developing protocol mechanisms of security for different layers were ignored including security of link local that uses neighbor discovery protocol is the main concern of this project.</a:t>
            </a:r>
          </a:p>
          <a:p>
            <a:pPr algn="just"/>
            <a:endParaRPr sz="1400" dirty="0">
              <a:latin typeface="Times New Roman" panose="02020603050405020304" pitchFamily="18" charset="0"/>
              <a:cs typeface="Times New Roman" panose="02020603050405020304" pitchFamily="18" charset="0"/>
            </a:endParaRPr>
          </a:p>
        </p:txBody>
      </p:sp>
      <p:sp>
        <p:nvSpPr>
          <p:cNvPr id="33" name="object 33"/>
          <p:cNvSpPr/>
          <p:nvPr/>
        </p:nvSpPr>
        <p:spPr>
          <a:xfrm>
            <a:off x="5082692" y="2310079"/>
            <a:ext cx="4778375" cy="8095615"/>
          </a:xfrm>
          <a:custGeom>
            <a:avLst/>
            <a:gdLst/>
            <a:ahLst/>
            <a:cxnLst/>
            <a:rect l="l" t="t" r="r" b="b"/>
            <a:pathLst>
              <a:path w="4441825" h="8095615">
                <a:moveTo>
                  <a:pt x="0" y="8095615"/>
                </a:moveTo>
                <a:lnTo>
                  <a:pt x="4441825" y="8095615"/>
                </a:lnTo>
                <a:lnTo>
                  <a:pt x="4441825" y="0"/>
                </a:lnTo>
                <a:lnTo>
                  <a:pt x="0" y="0"/>
                </a:lnTo>
                <a:lnTo>
                  <a:pt x="0" y="8095615"/>
                </a:lnTo>
                <a:close/>
              </a:path>
            </a:pathLst>
          </a:custGeom>
          <a:ln w="31750">
            <a:solidFill>
              <a:srgbClr val="4AACC5"/>
            </a:solidFill>
          </a:ln>
        </p:spPr>
        <p:txBody>
          <a:bodyPr wrap="square" lIns="0" tIns="0" rIns="0" bIns="0" rtlCol="0"/>
          <a:lstStyle/>
          <a:p>
            <a:endParaRPr/>
          </a:p>
        </p:txBody>
      </p:sp>
      <p:sp>
        <p:nvSpPr>
          <p:cNvPr id="34" name="object 34"/>
          <p:cNvSpPr/>
          <p:nvPr/>
        </p:nvSpPr>
        <p:spPr>
          <a:xfrm>
            <a:off x="5196711" y="2428409"/>
            <a:ext cx="4550338" cy="7779342"/>
          </a:xfrm>
          <a:prstGeom prst="rect">
            <a:avLst/>
          </a:prstGeom>
          <a:blipFill>
            <a:blip r:embed="rId9" cstate="print"/>
            <a:stretch>
              <a:fillRect/>
            </a:stretch>
          </a:blipFill>
        </p:spPr>
        <p:txBody>
          <a:bodyPr wrap="square" lIns="0" tIns="0" rIns="0" bIns="0" rtlCol="0"/>
          <a:lstStyle/>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 Modifier is to be set to a 128 bit value of random or pseudo random bits.</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messages that are sent by each neighboring node is analyzed by new node.</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public key that is encoded, any chosen fields that are extended and nine zero octets are to be concantenated from left to right in the modifier. Execution of SHA-1 algorithm on concatenation is done. Collect 112 leftmost bits of SHA-1 hash value which is the result of hash2.</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 Comparision of 16*sec left most bits of hash2 with zero is done. If the output is zero, continue with same step else modifier incrimination by one I done ad return to step2.</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 Collision count of 8 bit is set to Zero.</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Prefix of subnet, public key that is encoded, count of collision and chosen fields of extension are to be concatenated in the final modifier from right to left. SHA-1 algorithm on concatenation is executed. Collect leftmost 64 bits of SHA-1 hash value which is the</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output of Hash1.</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 Interface identifier is formed from hash1 by writing the sec value to three left most bits and setting sixth and seventh bits to zero.</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To form 128 bit address of IPv6 with the prefix of subnet to the left and interface identifier in the right 64 bit interface identifier and 64 bit prefix of subnet should be concatenated which gives standard IPv6 addresses.</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 Return to step5 by incrementing count of collision to one if any detection of address collision is found on preforming duplicate detection for addresses. Report and stop the error after three collisions.</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By concatenation of left to right, the prefix of subnet, final value of collision count, public key that is encoded final value of modifier and any opted extended fields data structure for CGA parameters are formed.</a:t>
            </a:r>
            <a:endParaRPr sz="1400" dirty="0">
              <a:latin typeface="Times New Roman" panose="02020603050405020304" pitchFamily="18" charset="0"/>
              <a:cs typeface="Times New Roman" panose="02020603050405020304" pitchFamily="18" charset="0"/>
            </a:endParaRPr>
          </a:p>
        </p:txBody>
      </p:sp>
      <p:sp>
        <p:nvSpPr>
          <p:cNvPr id="41" name="object 41"/>
          <p:cNvSpPr/>
          <p:nvPr/>
        </p:nvSpPr>
        <p:spPr>
          <a:xfrm>
            <a:off x="10011156" y="1627631"/>
            <a:ext cx="4706111" cy="463296"/>
          </a:xfrm>
          <a:prstGeom prst="rect">
            <a:avLst/>
          </a:prstGeom>
          <a:blipFill>
            <a:blip r:embed="rId10" cstate="print"/>
            <a:stretch>
              <a:fillRect/>
            </a:stretch>
          </a:blipFill>
        </p:spPr>
        <p:txBody>
          <a:bodyPr wrap="square" lIns="0" tIns="0" rIns="0" bIns="0" rtlCol="0"/>
          <a:lstStyle/>
          <a:p>
            <a:endParaRPr/>
          </a:p>
        </p:txBody>
      </p:sp>
      <p:sp>
        <p:nvSpPr>
          <p:cNvPr id="42" name="object 42"/>
          <p:cNvSpPr/>
          <p:nvPr/>
        </p:nvSpPr>
        <p:spPr>
          <a:xfrm>
            <a:off x="10018776" y="1623059"/>
            <a:ext cx="4664710" cy="421640"/>
          </a:xfrm>
          <a:custGeom>
            <a:avLst/>
            <a:gdLst/>
            <a:ahLst/>
            <a:cxnLst/>
            <a:rect l="l" t="t" r="r" b="b"/>
            <a:pathLst>
              <a:path w="4664709" h="421639">
                <a:moveTo>
                  <a:pt x="0" y="421640"/>
                </a:moveTo>
                <a:lnTo>
                  <a:pt x="4664710" y="421640"/>
                </a:lnTo>
                <a:lnTo>
                  <a:pt x="4664710" y="0"/>
                </a:lnTo>
                <a:lnTo>
                  <a:pt x="0" y="0"/>
                </a:lnTo>
                <a:lnTo>
                  <a:pt x="0" y="421640"/>
                </a:lnTo>
                <a:close/>
              </a:path>
            </a:pathLst>
          </a:custGeom>
          <a:solidFill>
            <a:srgbClr val="4AACC5"/>
          </a:solidFill>
        </p:spPr>
        <p:txBody>
          <a:bodyPr wrap="square" lIns="0" tIns="0" rIns="0" bIns="0" rtlCol="0"/>
          <a:lstStyle/>
          <a:p>
            <a:endParaRPr/>
          </a:p>
        </p:txBody>
      </p:sp>
      <p:sp>
        <p:nvSpPr>
          <p:cNvPr id="43" name="object 43"/>
          <p:cNvSpPr/>
          <p:nvPr/>
        </p:nvSpPr>
        <p:spPr>
          <a:xfrm>
            <a:off x="10038588" y="1687067"/>
            <a:ext cx="4626863" cy="292607"/>
          </a:xfrm>
          <a:prstGeom prst="rect">
            <a:avLst/>
          </a:prstGeom>
          <a:blipFill>
            <a:blip r:embed="rId11" cstate="print"/>
            <a:stretch>
              <a:fillRect/>
            </a:stretch>
          </a:blipFill>
        </p:spPr>
        <p:txBody>
          <a:bodyPr wrap="square" lIns="0" tIns="0" rIns="0" bIns="0" rtlCol="0"/>
          <a:lstStyle/>
          <a:p>
            <a:endParaRPr/>
          </a:p>
        </p:txBody>
      </p:sp>
      <p:sp>
        <p:nvSpPr>
          <p:cNvPr id="44" name="object 44"/>
          <p:cNvSpPr txBox="1"/>
          <p:nvPr/>
        </p:nvSpPr>
        <p:spPr>
          <a:xfrm>
            <a:off x="9999623" y="1623058"/>
            <a:ext cx="4717644" cy="312906"/>
          </a:xfrm>
          <a:prstGeom prst="rect">
            <a:avLst/>
          </a:prstGeom>
          <a:ln w="38100">
            <a:solidFill>
              <a:srgbClr val="F1F1F1"/>
            </a:solidFill>
          </a:ln>
        </p:spPr>
        <p:txBody>
          <a:bodyPr vert="horz" wrap="square" lIns="0" tIns="66040" rIns="0" bIns="0" rtlCol="0">
            <a:spAutoFit/>
          </a:bodyPr>
          <a:lstStyle/>
          <a:p>
            <a:pPr marL="2540" algn="ctr">
              <a:lnSpc>
                <a:spcPct val="100000"/>
              </a:lnSpc>
              <a:spcBef>
                <a:spcPts val="520"/>
              </a:spcBef>
            </a:pPr>
            <a:r>
              <a:rPr lang="en-US" sz="1600" b="1" spc="-5" dirty="0">
                <a:solidFill>
                  <a:srgbClr val="FFFFFF"/>
                </a:solidFill>
                <a:latin typeface="Arial Black"/>
                <a:cs typeface="Arial Black"/>
              </a:rPr>
              <a:t>CGA  GENERATION IN SeND</a:t>
            </a:r>
            <a:endParaRPr sz="1600" dirty="0">
              <a:latin typeface="Arial Black"/>
              <a:cs typeface="Arial Black"/>
            </a:endParaRPr>
          </a:p>
        </p:txBody>
      </p:sp>
      <p:sp>
        <p:nvSpPr>
          <p:cNvPr id="45" name="object 45"/>
          <p:cNvSpPr/>
          <p:nvPr/>
        </p:nvSpPr>
        <p:spPr>
          <a:xfrm>
            <a:off x="10044683" y="8875776"/>
            <a:ext cx="4623816" cy="1255776"/>
          </a:xfrm>
          <a:prstGeom prst="rect">
            <a:avLst/>
          </a:prstGeom>
          <a:blipFill>
            <a:blip r:embed="rId12" cstate="print"/>
            <a:stretch>
              <a:fillRect/>
            </a:stretch>
          </a:blipFill>
        </p:spPr>
        <p:txBody>
          <a:bodyPr wrap="square" lIns="0" tIns="0" rIns="0" bIns="0" rtlCol="0"/>
          <a:lstStyle/>
          <a:p>
            <a:endParaRPr/>
          </a:p>
        </p:txBody>
      </p:sp>
      <p:sp>
        <p:nvSpPr>
          <p:cNvPr id="46" name="object 46"/>
          <p:cNvSpPr txBox="1"/>
          <p:nvPr/>
        </p:nvSpPr>
        <p:spPr>
          <a:xfrm>
            <a:off x="9955708" y="6743882"/>
            <a:ext cx="4728033" cy="3558025"/>
          </a:xfrm>
          <a:prstGeom prst="rect">
            <a:avLst/>
          </a:prstGeom>
          <a:ln w="31749">
            <a:solidFill>
              <a:srgbClr val="4AACC5"/>
            </a:solidFill>
          </a:ln>
        </p:spPr>
        <p:txBody>
          <a:bodyPr vert="horz" wrap="square" lIns="0" tIns="41275" rIns="0" bIns="0" rtlCol="0">
            <a:spAutoFit/>
          </a:bodyPr>
          <a:lstStyle/>
          <a:p>
            <a:pPr marL="150495" algn="just">
              <a:lnSpc>
                <a:spcPct val="100000"/>
              </a:lnSpc>
              <a:spcBef>
                <a:spcPts val="325"/>
              </a:spcBef>
            </a:pPr>
            <a:r>
              <a:rPr lang="en-US" sz="1400" dirty="0">
                <a:latin typeface="Times New Roman" panose="02020603050405020304" pitchFamily="18" charset="0"/>
                <a:cs typeface="Times New Roman" panose="02020603050405020304" pitchFamily="18" charset="0"/>
              </a:rPr>
              <a:t>IPv6 has a method for secured auto configuration of their own</a:t>
            </a:r>
          </a:p>
          <a:p>
            <a:pPr marL="150495" algn="just">
              <a:lnSpc>
                <a:spcPct val="100000"/>
              </a:lnSpc>
              <a:spcBef>
                <a:spcPts val="325"/>
              </a:spcBef>
            </a:pPr>
            <a:r>
              <a:rPr lang="en-US" sz="1400" dirty="0">
                <a:latin typeface="Times New Roman" panose="02020603050405020304" pitchFamily="18" charset="0"/>
                <a:cs typeface="Times New Roman" panose="02020603050405020304" pitchFamily="18" charset="0"/>
              </a:rPr>
              <a:t>addresses via cryptographically generated addresses (CGAs)</a:t>
            </a:r>
          </a:p>
          <a:p>
            <a:pPr marL="150495" algn="just">
              <a:lnSpc>
                <a:spcPct val="100000"/>
              </a:lnSpc>
              <a:spcBef>
                <a:spcPts val="325"/>
              </a:spcBef>
            </a:pPr>
            <a:r>
              <a:rPr lang="en-US" sz="1400" dirty="0">
                <a:latin typeface="Times New Roman" panose="02020603050405020304" pitchFamily="18" charset="0"/>
                <a:cs typeface="Times New Roman" panose="02020603050405020304" pitchFamily="18" charset="0"/>
              </a:rPr>
              <a:t>for devices. Without depending on any trusted authority the</a:t>
            </a:r>
          </a:p>
          <a:p>
            <a:pPr marL="150495" algn="just">
              <a:lnSpc>
                <a:spcPct val="100000"/>
              </a:lnSpc>
              <a:spcBef>
                <a:spcPts val="325"/>
              </a:spcBef>
            </a:pPr>
            <a:r>
              <a:rPr lang="en-US" sz="1400" dirty="0">
                <a:latin typeface="Times New Roman" panose="02020603050405020304" pitchFamily="18" charset="0"/>
                <a:cs typeface="Times New Roman" panose="02020603050405020304" pitchFamily="18" charset="0"/>
              </a:rPr>
              <a:t>necessary ownership proof for IPv6 address is provided by</a:t>
            </a:r>
          </a:p>
          <a:p>
            <a:pPr marL="150495" algn="just">
              <a:lnSpc>
                <a:spcPct val="100000"/>
              </a:lnSpc>
              <a:spcBef>
                <a:spcPts val="325"/>
              </a:spcBef>
            </a:pPr>
            <a:r>
              <a:rPr lang="en-US" sz="1400" dirty="0">
                <a:latin typeface="Times New Roman" panose="02020603050405020304" pitchFamily="18" charset="0"/>
                <a:cs typeface="Times New Roman" panose="02020603050405020304" pitchFamily="18" charset="0"/>
              </a:rPr>
              <a:t>CGAs. By the security parameter used for high level security</a:t>
            </a:r>
          </a:p>
          <a:p>
            <a:pPr marL="150495" algn="just">
              <a:lnSpc>
                <a:spcPct val="100000"/>
              </a:lnSpc>
              <a:spcBef>
                <a:spcPts val="325"/>
              </a:spcBef>
            </a:pPr>
            <a:r>
              <a:rPr lang="en-US" sz="1400" dirty="0">
                <a:latin typeface="Times New Roman" panose="02020603050405020304" pitchFamily="18" charset="0"/>
                <a:cs typeface="Times New Roman" panose="02020603050405020304" pitchFamily="18" charset="0"/>
              </a:rPr>
              <a:t>the computation of CGA is very high. Due to the high cost in</a:t>
            </a:r>
          </a:p>
          <a:p>
            <a:pPr marL="150495" algn="just">
              <a:lnSpc>
                <a:spcPct val="100000"/>
              </a:lnSpc>
              <a:spcBef>
                <a:spcPts val="325"/>
              </a:spcBef>
            </a:pPr>
            <a:r>
              <a:rPr lang="en-US" sz="1400" dirty="0">
                <a:latin typeface="Times New Roman" panose="02020603050405020304" pitchFamily="18" charset="0"/>
                <a:cs typeface="Times New Roman" panose="02020603050405020304" pitchFamily="18" charset="0"/>
              </a:rPr>
              <a:t>generation of addresses the usage of high sec values is</a:t>
            </a:r>
          </a:p>
          <a:p>
            <a:pPr marL="150495" algn="just">
              <a:lnSpc>
                <a:spcPct val="100000"/>
              </a:lnSpc>
              <a:spcBef>
                <a:spcPts val="325"/>
              </a:spcBef>
            </a:pPr>
            <a:r>
              <a:rPr lang="en-US" sz="1400" dirty="0">
                <a:latin typeface="Times New Roman" panose="02020603050405020304" pitchFamily="18" charset="0"/>
                <a:cs typeface="Times New Roman" panose="02020603050405020304" pitchFamily="18" charset="0"/>
              </a:rPr>
              <a:t>refrained in this technique by challenging the CGA usage for</a:t>
            </a:r>
          </a:p>
          <a:p>
            <a:pPr marL="150495" algn="just">
              <a:lnSpc>
                <a:spcPct val="100000"/>
              </a:lnSpc>
              <a:spcBef>
                <a:spcPts val="325"/>
              </a:spcBef>
            </a:pPr>
            <a:r>
              <a:rPr lang="en-US" sz="1400" dirty="0">
                <a:latin typeface="Times New Roman" panose="02020603050405020304" pitchFamily="18" charset="0"/>
                <a:cs typeface="Times New Roman" panose="02020603050405020304" pitchFamily="18" charset="0"/>
              </a:rPr>
              <a:t>secured auto configuration in several systems. Thus the</a:t>
            </a:r>
          </a:p>
          <a:p>
            <a:pPr marL="150495" algn="just">
              <a:lnSpc>
                <a:spcPct val="100000"/>
              </a:lnSpc>
              <a:spcBef>
                <a:spcPts val="325"/>
              </a:spcBef>
            </a:pPr>
            <a:r>
              <a:rPr lang="en-US" sz="1400" dirty="0">
                <a:latin typeface="Times New Roman" panose="02020603050405020304" pitchFamily="18" charset="0"/>
                <a:cs typeface="Times New Roman" panose="02020603050405020304" pitchFamily="18" charset="0"/>
              </a:rPr>
              <a:t>HAVEGE algorithm has been implemented to overcome the</a:t>
            </a:r>
          </a:p>
          <a:p>
            <a:pPr marL="150495" algn="just">
              <a:lnSpc>
                <a:spcPct val="100000"/>
              </a:lnSpc>
              <a:spcBef>
                <a:spcPts val="325"/>
              </a:spcBef>
            </a:pPr>
            <a:r>
              <a:rPr lang="en-US" sz="1400" dirty="0">
                <a:latin typeface="Times New Roman" panose="02020603050405020304" pitchFamily="18" charset="0"/>
                <a:cs typeface="Times New Roman" panose="02020603050405020304" pitchFamily="18" charset="0"/>
              </a:rPr>
              <a:t>challenges posed by the CGA. Through minimized</a:t>
            </a:r>
          </a:p>
          <a:p>
            <a:pPr marL="150495" algn="just">
              <a:lnSpc>
                <a:spcPct val="100000"/>
              </a:lnSpc>
              <a:spcBef>
                <a:spcPts val="325"/>
              </a:spcBef>
            </a:pPr>
            <a:r>
              <a:rPr lang="en-US" sz="1400" dirty="0">
                <a:latin typeface="Times New Roman" panose="02020603050405020304" pitchFamily="18" charset="0"/>
                <a:cs typeface="Times New Roman" panose="02020603050405020304" pitchFamily="18" charset="0"/>
              </a:rPr>
              <a:t>computations high rate of randomness is possessed by</a:t>
            </a:r>
          </a:p>
          <a:p>
            <a:pPr marL="150495" algn="just">
              <a:lnSpc>
                <a:spcPct val="100000"/>
              </a:lnSpc>
              <a:spcBef>
                <a:spcPts val="325"/>
              </a:spcBef>
            </a:pPr>
            <a:r>
              <a:rPr lang="en-US" sz="1400" dirty="0">
                <a:latin typeface="Times New Roman" panose="02020603050405020304" pitchFamily="18" charset="0"/>
                <a:cs typeface="Times New Roman" panose="02020603050405020304" pitchFamily="18" charset="0"/>
              </a:rPr>
              <a:t>HAVEGE by ensuring high secured auto configuration</a:t>
            </a:r>
          </a:p>
          <a:p>
            <a:pPr marL="150495" algn="just">
              <a:lnSpc>
                <a:spcPct val="100000"/>
              </a:lnSpc>
              <a:spcBef>
                <a:spcPts val="325"/>
              </a:spcBef>
            </a:pPr>
            <a:r>
              <a:rPr lang="en-US" sz="1400" dirty="0">
                <a:latin typeface="Times New Roman" panose="02020603050405020304" pitchFamily="18" charset="0"/>
                <a:cs typeface="Times New Roman" panose="02020603050405020304" pitchFamily="18" charset="0"/>
              </a:rPr>
              <a:t>process for stateless addresses.</a:t>
            </a:r>
            <a:endParaRPr sz="1400" dirty="0">
              <a:latin typeface="Times New Roman" panose="02020603050405020304" pitchFamily="18" charset="0"/>
              <a:cs typeface="Times New Roman" panose="02020603050405020304" pitchFamily="18" charset="0"/>
            </a:endParaRPr>
          </a:p>
        </p:txBody>
      </p:sp>
      <p:sp>
        <p:nvSpPr>
          <p:cNvPr id="47" name="object 47"/>
          <p:cNvSpPr/>
          <p:nvPr/>
        </p:nvSpPr>
        <p:spPr>
          <a:xfrm>
            <a:off x="10059795" y="2207259"/>
            <a:ext cx="4623945" cy="4021805"/>
          </a:xfrm>
          <a:custGeom>
            <a:avLst/>
            <a:gdLst/>
            <a:ahLst/>
            <a:cxnLst/>
            <a:rect l="l" t="t" r="r" b="b"/>
            <a:pathLst>
              <a:path w="4655184" h="5962650">
                <a:moveTo>
                  <a:pt x="0" y="5962650"/>
                </a:moveTo>
                <a:lnTo>
                  <a:pt x="4655185" y="5962650"/>
                </a:lnTo>
                <a:lnTo>
                  <a:pt x="4655185" y="0"/>
                </a:lnTo>
                <a:lnTo>
                  <a:pt x="0" y="0"/>
                </a:lnTo>
                <a:lnTo>
                  <a:pt x="0" y="5962650"/>
                </a:lnTo>
                <a:close/>
              </a:path>
            </a:pathLst>
          </a:custGeom>
          <a:ln w="31749">
            <a:solidFill>
              <a:srgbClr val="4AACC5"/>
            </a:solidFill>
          </a:ln>
        </p:spPr>
        <p:txBody>
          <a:bodyPr wrap="square" lIns="0" tIns="0" rIns="0" bIns="0" rtlCol="0"/>
          <a:lstStyle/>
          <a:p>
            <a:endParaRPr/>
          </a:p>
        </p:txBody>
      </p:sp>
      <p:sp>
        <p:nvSpPr>
          <p:cNvPr id="48" name="object 48"/>
          <p:cNvSpPr/>
          <p:nvPr/>
        </p:nvSpPr>
        <p:spPr>
          <a:xfrm>
            <a:off x="10044683" y="2269235"/>
            <a:ext cx="4623816" cy="3959829"/>
          </a:xfrm>
          <a:prstGeom prst="rect">
            <a:avLst/>
          </a:prstGeom>
          <a:blipFill>
            <a:blip r:embed="rId13" cstate="print"/>
            <a:stretch>
              <a:fillRect/>
            </a:stretch>
          </a:blipFill>
        </p:spPr>
        <p:txBody>
          <a:bodyPr wrap="square" lIns="0" tIns="0" rIns="0" bIns="0" rtlCol="0"/>
          <a:lstStyle/>
          <a:p>
            <a:endParaRPr/>
          </a:p>
        </p:txBody>
      </p:sp>
      <p:sp>
        <p:nvSpPr>
          <p:cNvPr id="53" name="object 53"/>
          <p:cNvSpPr/>
          <p:nvPr/>
        </p:nvSpPr>
        <p:spPr>
          <a:xfrm>
            <a:off x="477012" y="489584"/>
            <a:ext cx="12039600" cy="482726"/>
          </a:xfrm>
          <a:prstGeom prst="rect">
            <a:avLst/>
          </a:prstGeom>
          <a:blipFill>
            <a:blip r:embed="rId14" cstate="print"/>
            <a:stretch>
              <a:fillRect/>
            </a:stretch>
          </a:blipFill>
        </p:spPr>
        <p:txBody>
          <a:bodyPr wrap="square" lIns="0" tIns="0" rIns="0" bIns="0" rtlCol="0"/>
          <a:lstStyle/>
          <a:p>
            <a:endParaRPr/>
          </a:p>
        </p:txBody>
      </p:sp>
      <p:sp>
        <p:nvSpPr>
          <p:cNvPr id="54" name="object 54"/>
          <p:cNvSpPr/>
          <p:nvPr/>
        </p:nvSpPr>
        <p:spPr>
          <a:xfrm>
            <a:off x="477012" y="925194"/>
            <a:ext cx="12175236" cy="377190"/>
          </a:xfrm>
          <a:prstGeom prst="rect">
            <a:avLst/>
          </a:prstGeom>
          <a:blipFill>
            <a:blip r:embed="rId15" cstate="print"/>
            <a:stretch>
              <a:fillRect/>
            </a:stretch>
          </a:blipFill>
        </p:spPr>
        <p:txBody>
          <a:bodyPr wrap="square" lIns="0" tIns="0" rIns="0" bIns="0" rtlCol="0"/>
          <a:lstStyle/>
          <a:p>
            <a:endParaRPr/>
          </a:p>
        </p:txBody>
      </p:sp>
      <p:sp>
        <p:nvSpPr>
          <p:cNvPr id="55" name="object 55"/>
          <p:cNvSpPr txBox="1"/>
          <p:nvPr/>
        </p:nvSpPr>
        <p:spPr>
          <a:xfrm>
            <a:off x="493776" y="572001"/>
            <a:ext cx="11406124" cy="1107996"/>
          </a:xfrm>
          <a:prstGeom prst="rect">
            <a:avLst/>
          </a:prstGeom>
        </p:spPr>
        <p:txBody>
          <a:bodyPr vert="horz" wrap="square" lIns="0" tIns="0" rIns="0" bIns="0" rtlCol="0">
            <a:spAutoFit/>
          </a:bodyPr>
          <a:lstStyle/>
          <a:p>
            <a:pPr marL="12700" algn="ctr">
              <a:lnSpc>
                <a:spcPct val="100000"/>
              </a:lnSpc>
            </a:pPr>
            <a:r>
              <a:rPr sz="2400" b="1" spc="10" dirty="0">
                <a:solidFill>
                  <a:srgbClr val="001F5F"/>
                </a:solidFill>
                <a:latin typeface="Georgia"/>
                <a:cs typeface="Georgia"/>
              </a:rPr>
              <a:t> </a:t>
            </a:r>
            <a:r>
              <a:rPr lang="en-US" sz="2000" b="1" spc="30" dirty="0">
                <a:solidFill>
                  <a:srgbClr val="001F5F"/>
                </a:solidFill>
                <a:latin typeface="Georgia"/>
                <a:cs typeface="Georgia"/>
              </a:rPr>
              <a:t>SECURED AUTO-CONFIGURATION USING IPv6 ADDRESS GENERATION</a:t>
            </a:r>
          </a:p>
          <a:p>
            <a:pPr marL="12700">
              <a:lnSpc>
                <a:spcPct val="100000"/>
              </a:lnSpc>
            </a:pPr>
            <a:r>
              <a:rPr lang="en-US" sz="2000" b="1" i="1" spc="30" dirty="0">
                <a:solidFill>
                  <a:srgbClr val="001F5F"/>
                </a:solidFill>
                <a:latin typeface="Georgia"/>
                <a:cs typeface="Arial"/>
              </a:rPr>
              <a:t>       </a:t>
            </a:r>
            <a:r>
              <a:rPr lang="en-US" sz="1400" b="1" i="1" dirty="0">
                <a:latin typeface="Arial"/>
                <a:cs typeface="Arial"/>
              </a:rPr>
              <a:t>UNER THR GUIDANCE OF :                                                                                                                                                      By</a:t>
            </a:r>
          </a:p>
          <a:p>
            <a:pPr marL="12700">
              <a:lnSpc>
                <a:spcPct val="100000"/>
              </a:lnSpc>
            </a:pPr>
            <a:r>
              <a:rPr lang="en-US" sz="1400" b="1" i="1" dirty="0">
                <a:latin typeface="Arial"/>
                <a:cs typeface="Arial"/>
              </a:rPr>
              <a:t>          Dr. Neelanarayanan  </a:t>
            </a:r>
            <a:r>
              <a:rPr lang="en-US" sz="1400" b="1" i="1">
                <a:latin typeface="Arial"/>
                <a:cs typeface="Arial"/>
              </a:rPr>
              <a:t>V                                                                                                                                                    Nithisha </a:t>
            </a:r>
            <a:r>
              <a:rPr lang="en-US" sz="1400" b="1" i="1" dirty="0">
                <a:latin typeface="Arial"/>
                <a:cs typeface="Arial"/>
              </a:rPr>
              <a:t>Boyapati</a:t>
            </a:r>
          </a:p>
          <a:p>
            <a:pPr marL="12700" algn="ctr">
              <a:lnSpc>
                <a:spcPct val="100000"/>
              </a:lnSpc>
            </a:pPr>
            <a:endParaRPr sz="1400" dirty="0">
              <a:latin typeface="Arial"/>
              <a:cs typeface="Arial"/>
            </a:endParaRPr>
          </a:p>
        </p:txBody>
      </p:sp>
      <p:sp>
        <p:nvSpPr>
          <p:cNvPr id="56" name="object 56"/>
          <p:cNvSpPr/>
          <p:nvPr/>
        </p:nvSpPr>
        <p:spPr>
          <a:xfrm>
            <a:off x="361188" y="332993"/>
            <a:ext cx="14394180" cy="0"/>
          </a:xfrm>
          <a:custGeom>
            <a:avLst/>
            <a:gdLst/>
            <a:ahLst/>
            <a:cxnLst/>
            <a:rect l="l" t="t" r="r" b="b"/>
            <a:pathLst>
              <a:path w="14394180">
                <a:moveTo>
                  <a:pt x="0" y="0"/>
                </a:moveTo>
                <a:lnTo>
                  <a:pt x="14393926" y="0"/>
                </a:lnTo>
              </a:path>
            </a:pathLst>
          </a:custGeom>
          <a:ln w="56388">
            <a:solidFill>
              <a:srgbClr val="000000"/>
            </a:solidFill>
          </a:ln>
        </p:spPr>
        <p:txBody>
          <a:bodyPr wrap="square" lIns="0" tIns="0" rIns="0" bIns="0" rtlCol="0"/>
          <a:lstStyle/>
          <a:p>
            <a:endParaRPr/>
          </a:p>
        </p:txBody>
      </p:sp>
      <p:sp>
        <p:nvSpPr>
          <p:cNvPr id="57" name="object 57"/>
          <p:cNvSpPr/>
          <p:nvPr/>
        </p:nvSpPr>
        <p:spPr>
          <a:xfrm>
            <a:off x="332993" y="304799"/>
            <a:ext cx="0" cy="10081260"/>
          </a:xfrm>
          <a:custGeom>
            <a:avLst/>
            <a:gdLst/>
            <a:ahLst/>
            <a:cxnLst/>
            <a:rect l="l" t="t" r="r" b="b"/>
            <a:pathLst>
              <a:path h="10081260">
                <a:moveTo>
                  <a:pt x="0" y="0"/>
                </a:moveTo>
                <a:lnTo>
                  <a:pt x="0" y="10081260"/>
                </a:lnTo>
              </a:path>
            </a:pathLst>
          </a:custGeom>
          <a:ln w="56387">
            <a:solidFill>
              <a:srgbClr val="000000"/>
            </a:solidFill>
          </a:ln>
        </p:spPr>
        <p:txBody>
          <a:bodyPr wrap="square" lIns="0" tIns="0" rIns="0" bIns="0" rtlCol="0"/>
          <a:lstStyle/>
          <a:p>
            <a:endParaRPr/>
          </a:p>
        </p:txBody>
      </p:sp>
      <p:sp>
        <p:nvSpPr>
          <p:cNvPr id="58" name="object 58"/>
          <p:cNvSpPr/>
          <p:nvPr/>
        </p:nvSpPr>
        <p:spPr>
          <a:xfrm>
            <a:off x="14783460" y="304799"/>
            <a:ext cx="0" cy="10081260"/>
          </a:xfrm>
          <a:custGeom>
            <a:avLst/>
            <a:gdLst/>
            <a:ahLst/>
            <a:cxnLst/>
            <a:rect l="l" t="t" r="r" b="b"/>
            <a:pathLst>
              <a:path h="10081260">
                <a:moveTo>
                  <a:pt x="0" y="0"/>
                </a:moveTo>
                <a:lnTo>
                  <a:pt x="0" y="10081260"/>
                </a:lnTo>
              </a:path>
            </a:pathLst>
          </a:custGeom>
          <a:ln w="56692">
            <a:solidFill>
              <a:srgbClr val="000000"/>
            </a:solidFill>
          </a:ln>
        </p:spPr>
        <p:txBody>
          <a:bodyPr wrap="square" lIns="0" tIns="0" rIns="0" bIns="0" rtlCol="0"/>
          <a:lstStyle/>
          <a:p>
            <a:endParaRPr/>
          </a:p>
        </p:txBody>
      </p:sp>
      <p:sp>
        <p:nvSpPr>
          <p:cNvPr id="59" name="object 59"/>
          <p:cNvSpPr/>
          <p:nvPr/>
        </p:nvSpPr>
        <p:spPr>
          <a:xfrm>
            <a:off x="361188" y="10357866"/>
            <a:ext cx="14394180" cy="0"/>
          </a:xfrm>
          <a:custGeom>
            <a:avLst/>
            <a:gdLst/>
            <a:ahLst/>
            <a:cxnLst/>
            <a:rect l="l" t="t" r="r" b="b"/>
            <a:pathLst>
              <a:path w="14394180">
                <a:moveTo>
                  <a:pt x="0" y="0"/>
                </a:moveTo>
                <a:lnTo>
                  <a:pt x="14393926" y="0"/>
                </a:lnTo>
              </a:path>
            </a:pathLst>
          </a:custGeom>
          <a:ln w="56388">
            <a:solidFill>
              <a:srgbClr val="000000"/>
            </a:solidFill>
          </a:ln>
        </p:spPr>
        <p:txBody>
          <a:bodyPr wrap="square" lIns="0" tIns="0" rIns="0" bIns="0" rtlCol="0"/>
          <a:lstStyle/>
          <a:p>
            <a:endParaRPr/>
          </a:p>
        </p:txBody>
      </p:sp>
      <p:sp>
        <p:nvSpPr>
          <p:cNvPr id="60" name="Rectangle 59"/>
          <p:cNvSpPr/>
          <p:nvPr/>
        </p:nvSpPr>
        <p:spPr>
          <a:xfrm>
            <a:off x="489612" y="5463940"/>
            <a:ext cx="4358639" cy="421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ln>
                  <a:solidFill>
                    <a:schemeClr val="accent5">
                      <a:lumMod val="60000"/>
                      <a:lumOff val="40000"/>
                    </a:schemeClr>
                  </a:solidFill>
                </a:ln>
                <a:solidFill>
                  <a:schemeClr val="bg1"/>
                </a:solidFill>
                <a:latin typeface="Arial Black" panose="020B0A04020102020204" pitchFamily="34" charset="0"/>
              </a:rPr>
              <a:t>                INTROUCTION</a:t>
            </a:r>
          </a:p>
        </p:txBody>
      </p:sp>
      <p:pic>
        <p:nvPicPr>
          <p:cNvPr id="61" name="Picture 6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091342" y="2351848"/>
            <a:ext cx="4491229" cy="387721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TotalTime>
  <Words>750</Words>
  <Application>Microsoft Office PowerPoint</Application>
  <PresentationFormat>Custom</PresentationFormat>
  <Paragraphs>39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Black</vt:lpstr>
      <vt:lpstr>Calibri</vt:lpstr>
      <vt:lpstr>Georgia</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Nithisha Reddy Boyapati</cp:lastModifiedBy>
  <cp:revision>9</cp:revision>
  <dcterms:created xsi:type="dcterms:W3CDTF">2017-05-05T07:22:31Z</dcterms:created>
  <dcterms:modified xsi:type="dcterms:W3CDTF">2019-05-07T03:38:52Z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2017-05-04T00:00:00Z</vt:filetime>
  </property>
  <property fmtid="{D5CDD505-2E9C-101B-9397-08002B2CF9AE}" pid="3" name="Creator">
    <vt:lpwstr>Microsoft® Word 2010</vt:lpwstr>
  </property>
  <property fmtid="{D5CDD505-2E9C-101B-9397-08002B2CF9AE}" pid="4" name="LastSaved">
    <vt:filetime>2017-05-05T00:00:00Z</vt:filetime>
  </property>
</Properties>
</file>