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35" autoAdjust="0"/>
    <p:restoredTop sz="94660"/>
  </p:normalViewPr>
  <p:slideViewPr>
    <p:cSldViewPr snapToGrid="0">
      <p:cViewPr varScale="1">
        <p:scale>
          <a:sx n="54" d="100"/>
          <a:sy n="54" d="100"/>
        </p:scale>
        <p:origin x="5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0" y="0"/>
            <a:ext cx="12191040" cy="6856920"/>
          </a:xfrm>
          <a:prstGeom prst="rect">
            <a:avLst/>
          </a:prstGeom>
          <a:noFill/>
          <a:ln w="57240">
            <a:solidFill>
              <a:srgbClr val="000000"/>
            </a:solidFill>
            <a:round/>
          </a:ln>
        </p:spPr>
        <p:style>
          <a:lnRef idx="0">
            <a:scrgbClr r="0" g="0" b="0"/>
          </a:lnRef>
          <a:fillRef idx="0">
            <a:scrgbClr r="0" g="0" b="0"/>
          </a:fillRef>
          <a:effectRef idx="0">
            <a:scrgbClr r="0" g="0" b="0"/>
          </a:effectRef>
          <a:fontRef idx="minor"/>
        </p:style>
      </p:sp>
      <p:sp>
        <p:nvSpPr>
          <p:cNvPr id="37" name="CustomShape 2"/>
          <p:cNvSpPr/>
          <p:nvPr/>
        </p:nvSpPr>
        <p:spPr>
          <a:xfrm>
            <a:off x="1828800" y="86760"/>
            <a:ext cx="9823680" cy="1059840"/>
          </a:xfrm>
          <a:prstGeom prst="rect">
            <a:avLst/>
          </a:prstGeom>
          <a:noFill/>
          <a:ln>
            <a:noFill/>
          </a:ln>
        </p:spPr>
        <p:style>
          <a:lnRef idx="0">
            <a:scrgbClr r="0" g="0" b="0"/>
          </a:lnRef>
          <a:fillRef idx="0">
            <a:scrgbClr r="0" g="0" b="0"/>
          </a:fillRef>
          <a:effectRef idx="0">
            <a:scrgbClr r="0" g="0" b="0"/>
          </a:effectRef>
          <a:fontRef idx="minor"/>
        </p:style>
        <p:txBody>
          <a:bodyPr lIns="295200" tIns="147600" rIns="295200" bIns="14760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39" name="CustomShape 3"/>
          <p:cNvSpPr/>
          <p:nvPr/>
        </p:nvSpPr>
        <p:spPr>
          <a:xfrm>
            <a:off x="111240" y="1191240"/>
            <a:ext cx="3849660" cy="311760"/>
          </a:xfrm>
          <a:prstGeom prst="rect">
            <a:avLst/>
          </a:prstGeom>
          <a:gradFill>
            <a:gsLst>
              <a:gs pos="0">
                <a:srgbClr val="BFECFF"/>
              </a:gs>
              <a:gs pos="100000">
                <a:srgbClr val="E6F7FF"/>
              </a:gs>
            </a:gsLst>
            <a:lin ang="16200000"/>
          </a:gradFill>
          <a:ln w="9360">
            <a:solidFill>
              <a:srgbClr val="46AAC4"/>
            </a:solidFill>
            <a:round/>
          </a:ln>
        </p:spPr>
        <p:style>
          <a:lnRef idx="0">
            <a:scrgbClr r="0" g="0" b="0"/>
          </a:lnRef>
          <a:fillRef idx="0">
            <a:scrgbClr r="0" g="0" b="0"/>
          </a:fillRef>
          <a:effectRef idx="0">
            <a:scrgbClr r="0" g="0" b="0"/>
          </a:effectRef>
          <a:fontRef idx="minor"/>
        </p:style>
        <p:txBody>
          <a:bodyPr lIns="129240" tIns="64800" rIns="129240" bIns="64800"/>
          <a:lstStyle/>
          <a:p>
            <a:pPr algn="ctr"/>
            <a:r>
              <a:rPr lang="en-US" sz="1200" b="1" strike="noStrike" spc="-1" dirty="0">
                <a:solidFill>
                  <a:schemeClr val="accent4">
                    <a:lumMod val="50000"/>
                  </a:schemeClr>
                </a:solidFill>
                <a:uFill>
                  <a:solidFill>
                    <a:srgbClr val="FFFFFF"/>
                  </a:solidFill>
                </a:uFill>
                <a:latin typeface="Calibri"/>
                <a:ea typeface="DejaVu Sans"/>
              </a:rPr>
              <a:t>Objective </a:t>
            </a:r>
            <a:endParaRPr lang="en-US" sz="1800" b="0" strike="noStrike" spc="-1" dirty="0">
              <a:solidFill>
                <a:schemeClr val="accent4">
                  <a:lumMod val="50000"/>
                </a:schemeClr>
              </a:solidFill>
              <a:uFill>
                <a:solidFill>
                  <a:srgbClr val="FFFFFF"/>
                </a:solidFill>
              </a:uFill>
              <a:latin typeface="Arial"/>
            </a:endParaRPr>
          </a:p>
        </p:txBody>
      </p:sp>
      <p:sp>
        <p:nvSpPr>
          <p:cNvPr id="41" name="CustomShape 5"/>
          <p:cNvSpPr/>
          <p:nvPr/>
        </p:nvSpPr>
        <p:spPr>
          <a:xfrm>
            <a:off x="124919" y="3581100"/>
            <a:ext cx="3844801" cy="427016"/>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ctr">
              <a:lnSpc>
                <a:spcPct val="100000"/>
              </a:lnSpc>
            </a:pPr>
            <a:r>
              <a:rPr lang="en-US" sz="1200" b="1" strike="noStrike" spc="-1" dirty="0">
                <a:solidFill>
                  <a:srgbClr val="7030A0"/>
                </a:solidFill>
                <a:uFill>
                  <a:solidFill>
                    <a:srgbClr val="FFFFFF"/>
                  </a:solidFill>
                </a:uFill>
                <a:latin typeface="Calibri"/>
                <a:ea typeface="DejaVu Sans"/>
              </a:rPr>
              <a:t>Introduction </a:t>
            </a:r>
            <a:endParaRPr lang="en-US" sz="1800" b="0" strike="noStrike" spc="-1" dirty="0">
              <a:solidFill>
                <a:srgbClr val="000000"/>
              </a:solidFill>
              <a:uFill>
                <a:solidFill>
                  <a:srgbClr val="FFFFFF"/>
                </a:solidFill>
              </a:uFill>
              <a:latin typeface="Arial"/>
            </a:endParaRPr>
          </a:p>
        </p:txBody>
      </p:sp>
      <p:sp>
        <p:nvSpPr>
          <p:cNvPr id="42" name="CustomShape 6"/>
          <p:cNvSpPr/>
          <p:nvPr/>
        </p:nvSpPr>
        <p:spPr>
          <a:xfrm>
            <a:off x="124920" y="4091354"/>
            <a:ext cx="3844800" cy="2541265"/>
          </a:xfrm>
          <a:prstGeom prst="rect">
            <a:avLst/>
          </a:prstGeom>
          <a:gradFill>
            <a:gsLst>
              <a:gs pos="0">
                <a:srgbClr val="FFDED0"/>
              </a:gs>
              <a:gs pos="100000">
                <a:srgbClr val="FFF1EC"/>
              </a:gs>
            </a:gsLst>
            <a:lin ang="16200000"/>
          </a:gradFill>
          <a:ln w="9360">
            <a:solidFill>
              <a:srgbClr val="F59240"/>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marL="1080">
              <a:buClr>
                <a:srgbClr val="000000"/>
              </a:buClr>
            </a:pPr>
            <a:r>
              <a:rPr lang="en-US" sz="1100" dirty="0"/>
              <a:t>The dataset chosen contains three global university rankings from very different places.</a:t>
            </a:r>
            <a:endParaRPr lang="en-US" sz="1100" spc="-1" dirty="0">
              <a:solidFill>
                <a:srgbClr val="000000"/>
              </a:solidFill>
              <a:uFill>
                <a:solidFill>
                  <a:srgbClr val="FFFFFF"/>
                </a:solidFill>
              </a:uFill>
              <a:latin typeface="Calibri"/>
            </a:endParaRPr>
          </a:p>
          <a:p>
            <a:pPr marL="1080">
              <a:buClr>
                <a:srgbClr val="000000"/>
              </a:buClr>
            </a:pPr>
            <a:r>
              <a:rPr lang="en-US" sz="1100" b="1" dirty="0"/>
              <a:t>University Ranking Data</a:t>
            </a:r>
          </a:p>
          <a:p>
            <a:pPr marL="172530" indent="-171450">
              <a:buClr>
                <a:srgbClr val="000000"/>
              </a:buClr>
              <a:buFont typeface="Arial" panose="020B0604020202020204" pitchFamily="34" charset="0"/>
              <a:buChar char="•"/>
            </a:pPr>
            <a:r>
              <a:rPr lang="en-US" sz="1100" dirty="0"/>
              <a:t>The Times Higher Education World University Ranking is widely regarded as one of the most influential and widely observed university measures. It has been criticized for its commercialization and for undermining non-English-instructing institutions.</a:t>
            </a:r>
          </a:p>
          <a:p>
            <a:pPr marL="172530" indent="-171450">
              <a:buClr>
                <a:srgbClr val="000000"/>
              </a:buClr>
              <a:buFont typeface="Arial" panose="020B0604020202020204" pitchFamily="34" charset="0"/>
              <a:buChar char="•"/>
            </a:pPr>
            <a:r>
              <a:rPr lang="en-US" sz="1100" dirty="0"/>
              <a:t>The Shanghai Ranking, is an equally influential ranking. It was criticized for focusing on raw research power and for undermining humanities and quality of instruction.</a:t>
            </a:r>
          </a:p>
          <a:p>
            <a:pPr marL="172530" indent="-171450">
              <a:buClr>
                <a:srgbClr val="000000"/>
              </a:buClr>
              <a:buFont typeface="Arial" panose="020B0604020202020204" pitchFamily="34" charset="0"/>
              <a:buChar char="•"/>
            </a:pPr>
            <a:r>
              <a:rPr lang="en-US" sz="1100" dirty="0"/>
              <a:t>The Center for World University Rankings, is a less well know listing that comes from Saudi Arabia.</a:t>
            </a:r>
          </a:p>
          <a:p>
            <a:pPr marL="172530" indent="-171450">
              <a:buClr>
                <a:srgbClr val="000000"/>
              </a:buClr>
              <a:buFont typeface="Arial" panose="020B0604020202020204" pitchFamily="34" charset="0"/>
              <a:buChar char="•"/>
            </a:pPr>
            <a:endParaRPr lang="en-US" sz="1100" b="1" dirty="0"/>
          </a:p>
          <a:p>
            <a:pPr marL="1080">
              <a:buClr>
                <a:srgbClr val="000000"/>
              </a:buClr>
            </a:pPr>
            <a:endParaRPr lang="en-US" sz="1100" spc="-1" dirty="0">
              <a:solidFill>
                <a:srgbClr val="000000"/>
              </a:solidFill>
              <a:uFill>
                <a:solidFill>
                  <a:srgbClr val="FFFFFF"/>
                </a:solidFill>
              </a:uFill>
              <a:latin typeface="Calibri"/>
            </a:endParaRPr>
          </a:p>
        </p:txBody>
      </p:sp>
      <p:sp>
        <p:nvSpPr>
          <p:cNvPr id="44" name="CustomShape 8"/>
          <p:cNvSpPr/>
          <p:nvPr/>
        </p:nvSpPr>
        <p:spPr>
          <a:xfrm>
            <a:off x="8158470" y="5865050"/>
            <a:ext cx="3878280" cy="767568"/>
          </a:xfrm>
          <a:prstGeom prst="rect">
            <a:avLst/>
          </a:prstGeom>
          <a:solidFill>
            <a:srgbClr val="FFFF6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just">
              <a:lnSpc>
                <a:spcPct val="100000"/>
              </a:lnSpc>
            </a:pPr>
            <a:r>
              <a:rPr lang="en-US" sz="1100" b="0" strike="noStrike" spc="-1" dirty="0">
                <a:solidFill>
                  <a:srgbClr val="000000"/>
                </a:solidFill>
                <a:uFill>
                  <a:solidFill>
                    <a:srgbClr val="FFFFFF"/>
                  </a:solidFill>
                </a:uFill>
                <a:latin typeface="Arial"/>
              </a:rPr>
              <a:t>By applying regression and exploratory analysis, the factors that make an education institute ranks higher  can be found out.</a:t>
            </a:r>
          </a:p>
          <a:p>
            <a:pPr algn="just">
              <a:lnSpc>
                <a:spcPct val="100000"/>
              </a:lnSpc>
            </a:pPr>
            <a:endParaRPr lang="en-US" sz="1100" b="0" strike="noStrike" spc="-1" dirty="0">
              <a:solidFill>
                <a:srgbClr val="000000"/>
              </a:solidFill>
              <a:uFill>
                <a:solidFill>
                  <a:srgbClr val="FFFFFF"/>
                </a:solidFill>
              </a:uFill>
              <a:latin typeface="Arial"/>
            </a:endParaRPr>
          </a:p>
        </p:txBody>
      </p:sp>
      <p:sp>
        <p:nvSpPr>
          <p:cNvPr id="46" name="CustomShape 10"/>
          <p:cNvSpPr/>
          <p:nvPr/>
        </p:nvSpPr>
        <p:spPr>
          <a:xfrm>
            <a:off x="155520" y="-144360"/>
            <a:ext cx="303840" cy="303840"/>
          </a:xfrm>
          <a:prstGeom prst="rect">
            <a:avLst/>
          </a:prstGeom>
          <a:noFill/>
          <a:ln>
            <a:noFill/>
          </a:ln>
        </p:spPr>
        <p:style>
          <a:lnRef idx="0">
            <a:scrgbClr r="0" g="0" b="0"/>
          </a:lnRef>
          <a:fillRef idx="0">
            <a:scrgbClr r="0" g="0" b="0"/>
          </a:fillRef>
          <a:effectRef idx="0">
            <a:scrgbClr r="0" g="0" b="0"/>
          </a:effectRef>
          <a:fontRef idx="minor"/>
        </p:style>
      </p:sp>
      <p:sp>
        <p:nvSpPr>
          <p:cNvPr id="48" name="CustomShape 11"/>
          <p:cNvSpPr/>
          <p:nvPr/>
        </p:nvSpPr>
        <p:spPr>
          <a:xfrm>
            <a:off x="8138880" y="3674875"/>
            <a:ext cx="3877560" cy="1593977"/>
          </a:xfrm>
          <a:prstGeom prst="rect">
            <a:avLst/>
          </a:prstGeom>
          <a:solidFill>
            <a:srgbClr val="FFFF6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endParaRPr lang="en-US" sz="1100" b="0" strike="noStrike" spc="-1" dirty="0">
              <a:solidFill>
                <a:srgbClr val="000000"/>
              </a:solidFill>
              <a:uFill>
                <a:solidFill>
                  <a:srgbClr val="FFFFFF"/>
                </a:solidFill>
              </a:uFill>
              <a:latin typeface="Arial"/>
            </a:endParaRPr>
          </a:p>
        </p:txBody>
      </p:sp>
      <p:sp>
        <p:nvSpPr>
          <p:cNvPr id="49" name="CustomShape 12"/>
          <p:cNvSpPr/>
          <p:nvPr/>
        </p:nvSpPr>
        <p:spPr>
          <a:xfrm>
            <a:off x="3050640" y="181097"/>
            <a:ext cx="7382897" cy="3934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dirty="0"/>
              <a:t>WORLD </a:t>
            </a:r>
            <a:r>
              <a:rPr lang="en-US" sz="2400" b="1"/>
              <a:t>UNIVERSITY RANKINGS</a:t>
            </a:r>
            <a:endParaRPr lang="en-US" sz="2400" b="0" strike="noStrike" spc="-1" dirty="0">
              <a:solidFill>
                <a:srgbClr val="0070C0"/>
              </a:solidFill>
              <a:uFill>
                <a:solidFill>
                  <a:srgbClr val="FFFFFF"/>
                </a:solidFill>
              </a:uFill>
              <a:latin typeface="Arial"/>
            </a:endParaRPr>
          </a:p>
        </p:txBody>
      </p:sp>
      <p:sp>
        <p:nvSpPr>
          <p:cNvPr id="50" name="CustomShape 13"/>
          <p:cNvSpPr/>
          <p:nvPr/>
        </p:nvSpPr>
        <p:spPr>
          <a:xfrm>
            <a:off x="3050641" y="594106"/>
            <a:ext cx="8836560" cy="46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b="1" spc="-1">
                <a:solidFill>
                  <a:srgbClr val="00B050"/>
                </a:solidFill>
                <a:uFill>
                  <a:solidFill>
                    <a:srgbClr val="FFFFFF"/>
                  </a:solidFill>
                </a:uFill>
                <a:latin typeface="Calibri"/>
              </a:rPr>
              <a:t>NITHISHA BOYAPATI</a:t>
            </a:r>
            <a:endParaRPr lang="en-US" sz="1600" b="0" strike="noStrike" spc="-1" dirty="0">
              <a:solidFill>
                <a:srgbClr val="00B050"/>
              </a:solidFill>
              <a:uFill>
                <a:solidFill>
                  <a:srgbClr val="FFFFFF"/>
                </a:solidFill>
              </a:uFill>
              <a:latin typeface="Arial"/>
            </a:endParaRPr>
          </a:p>
        </p:txBody>
      </p:sp>
      <p:sp>
        <p:nvSpPr>
          <p:cNvPr id="51" name="CustomShape 14"/>
          <p:cNvSpPr/>
          <p:nvPr/>
        </p:nvSpPr>
        <p:spPr>
          <a:xfrm>
            <a:off x="8164260" y="3192159"/>
            <a:ext cx="3831120" cy="388942"/>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ctr">
              <a:lnSpc>
                <a:spcPct val="100000"/>
              </a:lnSpc>
            </a:pPr>
            <a:r>
              <a:rPr lang="en-US" sz="1200" b="1" strike="noStrike" spc="-1" dirty="0">
                <a:solidFill>
                  <a:srgbClr val="7030A0"/>
                </a:solidFill>
                <a:uFill>
                  <a:solidFill>
                    <a:srgbClr val="FFFFFF"/>
                  </a:solidFill>
                </a:uFill>
                <a:latin typeface="Calibri"/>
                <a:ea typeface="DejaVu Sans"/>
              </a:rPr>
              <a:t>RESULTS</a:t>
            </a:r>
            <a:endParaRPr lang="en-US" sz="1800" b="0" strike="noStrike" spc="-1" dirty="0">
              <a:solidFill>
                <a:srgbClr val="000000"/>
              </a:solidFill>
              <a:uFill>
                <a:solidFill>
                  <a:srgbClr val="FFFFFF"/>
                </a:solidFill>
              </a:uFill>
              <a:latin typeface="Arial"/>
            </a:endParaRPr>
          </a:p>
        </p:txBody>
      </p:sp>
      <p:sp>
        <p:nvSpPr>
          <p:cNvPr id="52" name="CustomShape 15"/>
          <p:cNvSpPr/>
          <p:nvPr/>
        </p:nvSpPr>
        <p:spPr>
          <a:xfrm>
            <a:off x="4178880" y="1186656"/>
            <a:ext cx="3830580" cy="31176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ctr">
              <a:lnSpc>
                <a:spcPct val="100000"/>
              </a:lnSpc>
            </a:pPr>
            <a:r>
              <a:rPr lang="en-US" sz="1200" b="1" strike="noStrike" spc="-1" dirty="0">
                <a:solidFill>
                  <a:srgbClr val="7030A0"/>
                </a:solidFill>
                <a:uFill>
                  <a:solidFill>
                    <a:srgbClr val="FFFFFF"/>
                  </a:solidFill>
                </a:uFill>
                <a:latin typeface="Calibri"/>
                <a:ea typeface="DejaVu Sans"/>
              </a:rPr>
              <a:t>TOOL USED </a:t>
            </a:r>
            <a:endParaRPr lang="en-US" sz="1800" b="0" strike="noStrike" spc="-1" dirty="0">
              <a:solidFill>
                <a:srgbClr val="000000"/>
              </a:solidFill>
              <a:uFill>
                <a:solidFill>
                  <a:srgbClr val="FFFFFF"/>
                </a:solidFill>
              </a:uFill>
              <a:latin typeface="Arial"/>
            </a:endParaRPr>
          </a:p>
        </p:txBody>
      </p:sp>
      <p:sp>
        <p:nvSpPr>
          <p:cNvPr id="53" name="CustomShape 16"/>
          <p:cNvSpPr/>
          <p:nvPr/>
        </p:nvSpPr>
        <p:spPr>
          <a:xfrm>
            <a:off x="4125900" y="1613058"/>
            <a:ext cx="3878280" cy="1815402"/>
          </a:xfrm>
          <a:prstGeom prst="rect">
            <a:avLst/>
          </a:prstGeom>
          <a:gradFill>
            <a:gsLst>
              <a:gs pos="0">
                <a:srgbClr val="FFC1BE"/>
              </a:gs>
              <a:gs pos="100000">
                <a:srgbClr val="FFE5E5"/>
              </a:gs>
            </a:gsLst>
            <a:lin ang="16200000"/>
          </a:gradFill>
          <a:ln w="9360">
            <a:solidFill>
              <a:srgbClr val="BE4B48"/>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just">
              <a:lnSpc>
                <a:spcPct val="100000"/>
              </a:lnSpc>
            </a:pPr>
            <a:r>
              <a:rPr lang="en-US" sz="1100" b="1" dirty="0"/>
              <a:t>Tool used: </a:t>
            </a:r>
            <a:r>
              <a:rPr lang="en-US" sz="1100" dirty="0"/>
              <a:t>R Studio </a:t>
            </a:r>
          </a:p>
          <a:p>
            <a:pPr algn="just">
              <a:lnSpc>
                <a:spcPct val="100000"/>
              </a:lnSpc>
            </a:pPr>
            <a:endParaRPr lang="en-US" sz="1100" b="1" dirty="0"/>
          </a:p>
          <a:p>
            <a:pPr algn="just">
              <a:lnSpc>
                <a:spcPct val="100000"/>
              </a:lnSpc>
            </a:pPr>
            <a:r>
              <a:rPr lang="en-US" sz="1100" b="1" dirty="0"/>
              <a:t>Work Flow:</a:t>
            </a:r>
          </a:p>
          <a:p>
            <a:pPr marL="171450" indent="-171450" algn="just">
              <a:lnSpc>
                <a:spcPct val="100000"/>
              </a:lnSpc>
              <a:buFont typeface="Arial" panose="020B0604020202020204" pitchFamily="34" charset="0"/>
              <a:buChar char="•"/>
            </a:pPr>
            <a:r>
              <a:rPr lang="en-US" sz="1100" strike="noStrike" spc="-1" dirty="0">
                <a:solidFill>
                  <a:srgbClr val="000000"/>
                </a:solidFill>
                <a:uFill>
                  <a:solidFill>
                    <a:srgbClr val="FFFFFF"/>
                  </a:solidFill>
                </a:uFill>
                <a:latin typeface="Arial"/>
              </a:rPr>
              <a:t>Preprocessing of data</a:t>
            </a:r>
            <a:r>
              <a:rPr lang="en-US" sz="1100" b="1" strike="noStrike" spc="-1" dirty="0">
                <a:solidFill>
                  <a:srgbClr val="000000"/>
                </a:solidFill>
                <a:uFill>
                  <a:solidFill>
                    <a:srgbClr val="FFFFFF"/>
                  </a:solidFill>
                </a:uFill>
                <a:latin typeface="Arial"/>
              </a:rPr>
              <a:t>.</a:t>
            </a:r>
          </a:p>
          <a:p>
            <a:pPr marL="171450" indent="-171450" algn="just">
              <a:lnSpc>
                <a:spcPct val="100000"/>
              </a:lnSpc>
              <a:buFont typeface="Arial" panose="020B0604020202020204" pitchFamily="34" charset="0"/>
              <a:buChar char="•"/>
            </a:pPr>
            <a:r>
              <a:rPr lang="en-US" sz="1100" spc="-1" dirty="0">
                <a:solidFill>
                  <a:srgbClr val="000000"/>
                </a:solidFill>
                <a:uFill>
                  <a:solidFill>
                    <a:srgbClr val="FFFFFF"/>
                  </a:solidFill>
                </a:uFill>
                <a:latin typeface="Arial"/>
              </a:rPr>
              <a:t>Normalizing each variable in data frame to obtain more scientific result.</a:t>
            </a:r>
          </a:p>
          <a:p>
            <a:pPr marL="171450" indent="-171450" algn="just">
              <a:lnSpc>
                <a:spcPct val="100000"/>
              </a:lnSpc>
              <a:buFont typeface="Arial" panose="020B0604020202020204" pitchFamily="34" charset="0"/>
              <a:buChar char="•"/>
            </a:pPr>
            <a:r>
              <a:rPr lang="en-US" sz="1100" spc="-1" dirty="0">
                <a:solidFill>
                  <a:srgbClr val="000000"/>
                </a:solidFill>
                <a:uFill>
                  <a:solidFill>
                    <a:srgbClr val="FFFFFF"/>
                  </a:solidFill>
                </a:uFill>
                <a:latin typeface="Arial"/>
              </a:rPr>
              <a:t>Regression summary</a:t>
            </a:r>
          </a:p>
          <a:p>
            <a:pPr marL="171450" indent="-171450" algn="just">
              <a:lnSpc>
                <a:spcPct val="100000"/>
              </a:lnSpc>
              <a:buFont typeface="Arial" panose="020B0604020202020204" pitchFamily="34" charset="0"/>
              <a:buChar char="•"/>
            </a:pPr>
            <a:r>
              <a:rPr lang="en-US" sz="1100" spc="-1" dirty="0">
                <a:solidFill>
                  <a:srgbClr val="000000"/>
                </a:solidFill>
                <a:uFill>
                  <a:solidFill>
                    <a:srgbClr val="FFFFFF"/>
                  </a:solidFill>
                </a:uFill>
                <a:latin typeface="Arial"/>
              </a:rPr>
              <a:t>Creation of plots.</a:t>
            </a:r>
          </a:p>
          <a:p>
            <a:pPr marL="171450" indent="-171450" algn="just">
              <a:lnSpc>
                <a:spcPct val="100000"/>
              </a:lnSpc>
              <a:buFont typeface="Arial" panose="020B0604020202020204" pitchFamily="34" charset="0"/>
              <a:buChar char="•"/>
            </a:pPr>
            <a:r>
              <a:rPr lang="en-US" sz="1100" spc="-1" dirty="0">
                <a:solidFill>
                  <a:srgbClr val="000000"/>
                </a:solidFill>
                <a:uFill>
                  <a:solidFill>
                    <a:srgbClr val="FFFFFF"/>
                  </a:solidFill>
                </a:uFill>
                <a:latin typeface="Arial"/>
              </a:rPr>
              <a:t>Report</a:t>
            </a:r>
          </a:p>
          <a:p>
            <a:pPr marL="171450" indent="-171450" algn="just">
              <a:lnSpc>
                <a:spcPct val="100000"/>
              </a:lnSpc>
              <a:buFont typeface="Arial" panose="020B0604020202020204" pitchFamily="34" charset="0"/>
              <a:buChar char="•"/>
            </a:pPr>
            <a:endParaRPr lang="en-US" sz="1100" b="1" spc="-1" dirty="0">
              <a:solidFill>
                <a:srgbClr val="000000"/>
              </a:solidFill>
              <a:uFill>
                <a:solidFill>
                  <a:srgbClr val="FFFFFF"/>
                </a:solidFill>
              </a:uFill>
              <a:latin typeface="Arial"/>
            </a:endParaRPr>
          </a:p>
          <a:p>
            <a:pPr marL="171450" indent="-171450" algn="just">
              <a:lnSpc>
                <a:spcPct val="100000"/>
              </a:lnSpc>
              <a:buFont typeface="Arial" panose="020B0604020202020204" pitchFamily="34" charset="0"/>
              <a:buChar char="•"/>
            </a:pPr>
            <a:endParaRPr lang="en-US" sz="1100" b="1" strike="noStrike" spc="-1" dirty="0">
              <a:solidFill>
                <a:srgbClr val="000000"/>
              </a:solidFill>
              <a:uFill>
                <a:solidFill>
                  <a:srgbClr val="FFFFFF"/>
                </a:solidFill>
              </a:uFill>
              <a:latin typeface="Arial"/>
            </a:endParaRPr>
          </a:p>
          <a:p>
            <a:pPr marL="171450" indent="-171450" algn="just">
              <a:lnSpc>
                <a:spcPct val="100000"/>
              </a:lnSpc>
              <a:buFont typeface="Arial" panose="020B0604020202020204" pitchFamily="34" charset="0"/>
              <a:buChar char="•"/>
            </a:pPr>
            <a:endParaRPr lang="en-US" sz="1100" b="0" strike="noStrike" spc="-1" dirty="0">
              <a:solidFill>
                <a:srgbClr val="000000"/>
              </a:solidFill>
              <a:uFill>
                <a:solidFill>
                  <a:srgbClr val="FFFFFF"/>
                </a:solidFill>
              </a:uFill>
              <a:latin typeface="Arial"/>
            </a:endParaRPr>
          </a:p>
          <a:p>
            <a:pPr algn="just">
              <a:lnSpc>
                <a:spcPct val="100000"/>
              </a:lnSpc>
            </a:pPr>
            <a:endParaRPr lang="en-US" sz="1100" b="0" strike="noStrike" spc="-1" dirty="0">
              <a:solidFill>
                <a:srgbClr val="000000"/>
              </a:solidFill>
              <a:uFill>
                <a:solidFill>
                  <a:srgbClr val="FFFFFF"/>
                </a:solidFill>
              </a:uFill>
              <a:latin typeface="Arial"/>
            </a:endParaRPr>
          </a:p>
        </p:txBody>
      </p:sp>
      <p:cxnSp>
        <p:nvCxnSpPr>
          <p:cNvPr id="3" name="Straight Connector 2"/>
          <p:cNvCxnSpPr/>
          <p:nvPr/>
        </p:nvCxnSpPr>
        <p:spPr>
          <a:xfrm flipH="1">
            <a:off x="91442" y="1072105"/>
            <a:ext cx="11924998" cy="7057"/>
          </a:xfrm>
          <a:prstGeom prst="line">
            <a:avLst/>
          </a:prstGeom>
        </p:spPr>
        <p:style>
          <a:lnRef idx="1">
            <a:schemeClr val="accent1"/>
          </a:lnRef>
          <a:fillRef idx="0">
            <a:schemeClr val="accent1"/>
          </a:fillRef>
          <a:effectRef idx="0">
            <a:schemeClr val="accent1"/>
          </a:effectRef>
          <a:fontRef idx="minor">
            <a:schemeClr val="tx1"/>
          </a:fontRef>
        </p:style>
      </p:cxnSp>
      <p:sp>
        <p:nvSpPr>
          <p:cNvPr id="21" name="CustomShape 11"/>
          <p:cNvSpPr/>
          <p:nvPr/>
        </p:nvSpPr>
        <p:spPr>
          <a:xfrm>
            <a:off x="4153011" y="4008115"/>
            <a:ext cx="3877560" cy="2521475"/>
          </a:xfrm>
          <a:prstGeom prst="rect">
            <a:avLst/>
          </a:prstGeom>
          <a:solidFill>
            <a:srgbClr val="FFFF6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just">
              <a:lnSpc>
                <a:spcPct val="100000"/>
              </a:lnSpc>
            </a:pPr>
            <a:endParaRPr lang="en-US" sz="1800" b="0" strike="noStrike" spc="-1" dirty="0">
              <a:solidFill>
                <a:srgbClr val="000000"/>
              </a:solidFill>
              <a:uFill>
                <a:solidFill>
                  <a:srgbClr val="FFFFFF"/>
                </a:solidFill>
              </a:uFill>
              <a:latin typeface="Arial"/>
            </a:endParaRPr>
          </a:p>
        </p:txBody>
      </p:sp>
      <p:sp>
        <p:nvSpPr>
          <p:cNvPr id="23" name="CustomShape 14"/>
          <p:cNvSpPr/>
          <p:nvPr/>
        </p:nvSpPr>
        <p:spPr>
          <a:xfrm>
            <a:off x="8164260" y="5419413"/>
            <a:ext cx="3918420" cy="351863"/>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ctr">
              <a:lnSpc>
                <a:spcPct val="100000"/>
              </a:lnSpc>
            </a:pPr>
            <a:r>
              <a:rPr lang="en-US" sz="1200" b="0" strike="noStrike" spc="-1" dirty="0">
                <a:solidFill>
                  <a:srgbClr val="000000"/>
                </a:solidFill>
                <a:uFill>
                  <a:solidFill>
                    <a:srgbClr val="FFFFFF"/>
                  </a:solidFill>
                </a:uFill>
                <a:latin typeface="Calibri" panose="020F0502020204030204" pitchFamily="34" charset="0"/>
                <a:cs typeface="Calibri" panose="020F0502020204030204" pitchFamily="34" charset="0"/>
              </a:rPr>
              <a:t>CONCLUSION</a:t>
            </a:r>
          </a:p>
        </p:txBody>
      </p:sp>
      <p:sp>
        <p:nvSpPr>
          <p:cNvPr id="24" name="CustomShape 17"/>
          <p:cNvSpPr/>
          <p:nvPr/>
        </p:nvSpPr>
        <p:spPr>
          <a:xfrm>
            <a:off x="4148640" y="3527668"/>
            <a:ext cx="3881931" cy="403560"/>
          </a:xfrm>
          <a:prstGeom prst="rect">
            <a:avLst/>
          </a:prstGeom>
          <a:gradFill>
            <a:gsLst>
              <a:gs pos="0">
                <a:srgbClr val="BFECFF"/>
              </a:gs>
              <a:gs pos="100000">
                <a:srgbClr val="E6F7FF"/>
              </a:gs>
            </a:gsLst>
            <a:lin ang="16200000"/>
          </a:gradFill>
          <a:ln w="9360">
            <a:solidFill>
              <a:srgbClr val="46AAC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ctr">
              <a:lnSpc>
                <a:spcPct val="100000"/>
              </a:lnSpc>
            </a:pPr>
            <a:r>
              <a:rPr lang="en-US" sz="1200" b="1" spc="-1" dirty="0">
                <a:solidFill>
                  <a:srgbClr val="7030A0"/>
                </a:solidFill>
                <a:uFill>
                  <a:solidFill>
                    <a:srgbClr val="FFFFFF"/>
                  </a:solidFill>
                </a:uFill>
                <a:latin typeface="Calibri"/>
              </a:rPr>
              <a:t>GRAPHS</a:t>
            </a:r>
            <a:endParaRPr lang="en-US" sz="1800" b="0" strike="noStrike" spc="-1" dirty="0">
              <a:solidFill>
                <a:srgbClr val="000000"/>
              </a:solidFill>
              <a:uFill>
                <a:solidFill>
                  <a:srgbClr val="FFFFFF"/>
                </a:solidFill>
              </a:uFill>
              <a:latin typeface="Arial"/>
            </a:endParaRPr>
          </a:p>
        </p:txBody>
      </p:sp>
      <p:sp>
        <p:nvSpPr>
          <p:cNvPr id="2" name="Rectangle 1"/>
          <p:cNvSpPr/>
          <p:nvPr/>
        </p:nvSpPr>
        <p:spPr>
          <a:xfrm>
            <a:off x="124919" y="1576708"/>
            <a:ext cx="3814200" cy="193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pPr algn="ctr"/>
            <a:endParaRPr lang="en-US" sz="1100" dirty="0"/>
          </a:p>
          <a:p>
            <a:endParaRPr lang="en-US" sz="1100" dirty="0"/>
          </a:p>
          <a:p>
            <a:r>
              <a:rPr lang="en-US" sz="1100" dirty="0"/>
              <a:t>Ranking universities is a difficult, political, and controversial practice. There are hundreds of different national and international university ranking systems, many of which disagree with each other.</a:t>
            </a:r>
          </a:p>
          <a:p>
            <a:endParaRPr lang="en-US" sz="1100" dirty="0"/>
          </a:p>
          <a:p>
            <a:r>
              <a:rPr lang="en-US" sz="1100" dirty="0"/>
              <a:t>The objective is to find out  the  factors that really make an educational institution ranks higher than the other institution. This can be done by performing  exploratory and regression analysis on the different ranks of world universities. </a:t>
            </a:r>
          </a:p>
          <a:p>
            <a:endParaRPr lang="en-US" sz="1100" dirty="0"/>
          </a:p>
          <a:p>
            <a:endParaRPr lang="en-US" sz="1100" dirty="0"/>
          </a:p>
          <a:p>
            <a:endParaRPr lang="en-US" sz="1100" dirty="0"/>
          </a:p>
          <a:p>
            <a:endParaRPr lang="en-US" sz="1100" dirty="0"/>
          </a:p>
        </p:txBody>
      </p:sp>
      <p:sp>
        <p:nvSpPr>
          <p:cNvPr id="30" name="CustomShape 11"/>
          <p:cNvSpPr/>
          <p:nvPr/>
        </p:nvSpPr>
        <p:spPr>
          <a:xfrm>
            <a:off x="8164260" y="1191241"/>
            <a:ext cx="3877560" cy="1610574"/>
          </a:xfrm>
          <a:prstGeom prst="rect">
            <a:avLst/>
          </a:prstGeom>
          <a:solidFill>
            <a:srgbClr val="FFFF66"/>
          </a:solidFill>
          <a:ln w="38160">
            <a:solidFill>
              <a:srgbClr val="FFFFFF"/>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29240" tIns="64800" rIns="129240" bIns="64800"/>
          <a:lstStyle/>
          <a:p>
            <a:pPr algn="just">
              <a:lnSpc>
                <a:spcPct val="100000"/>
              </a:lnSpc>
            </a:pPr>
            <a:endParaRPr lang="en-US" sz="1800" b="0" strike="noStrike" spc="-1" dirty="0">
              <a:solidFill>
                <a:srgbClr val="000000"/>
              </a:solidFill>
              <a:uFill>
                <a:solidFill>
                  <a:srgbClr val="FFFFFF"/>
                </a:solidFill>
              </a:uFill>
              <a:latin typeface="Aria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8640" y="4075587"/>
            <a:ext cx="3855540" cy="255703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6040" y="1209786"/>
            <a:ext cx="3850709" cy="18425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100" y="3674875"/>
            <a:ext cx="3812280" cy="169146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TotalTime>
  <Words>140</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Nithisha Reddy Boyapati</cp:lastModifiedBy>
  <cp:revision>135</cp:revision>
  <dcterms:created xsi:type="dcterms:W3CDTF">2015-02-19T17:39:03Z</dcterms:created>
  <dcterms:modified xsi:type="dcterms:W3CDTF">2019-05-07T03:33:19Z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