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65" r:id="rId4"/>
    <p:sldId id="266" r:id="rId5"/>
    <p:sldId id="277" r:id="rId6"/>
    <p:sldId id="267" r:id="rId7"/>
    <p:sldId id="268" r:id="rId8"/>
    <p:sldId id="269" r:id="rId9"/>
    <p:sldId id="270" r:id="rId10"/>
    <p:sldId id="271" r:id="rId11"/>
    <p:sldId id="279" r:id="rId12"/>
    <p:sldId id="259" r:id="rId13"/>
    <p:sldId id="272" r:id="rId14"/>
    <p:sldId id="273" r:id="rId15"/>
    <p:sldId id="274" r:id="rId16"/>
    <p:sldId id="275" r:id="rId17"/>
    <p:sldId id="276"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6327"/>
  </p:normalViewPr>
  <p:slideViewPr>
    <p:cSldViewPr snapToGrid="0">
      <p:cViewPr varScale="1">
        <p:scale>
          <a:sx n="59" d="100"/>
          <a:sy n="59" d="100"/>
        </p:scale>
        <p:origin x="2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a:t>Yelp users since 2010</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Users_in_year</c:v>
                </c:pt>
              </c:strCache>
            </c:strRef>
          </c:tx>
          <c:spPr>
            <a:solidFill>
              <a:schemeClr val="accent1">
                <a:alpha val="70000"/>
              </a:schemeClr>
            </a:solidFill>
            <a:ln>
              <a:noFill/>
            </a:ln>
            <a:effectLst/>
          </c:spPr>
          <c:invertIfNegative val="0"/>
          <c:cat>
            <c:numRef>
              <c:f>Sheet1!$A$2:$A$14</c:f>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f>Sheet1!$B$2:$B$14</c:f>
              <c:numCache>
                <c:formatCode>General</c:formatCode>
                <c:ptCount val="13"/>
                <c:pt idx="0">
                  <c:v>109054</c:v>
                </c:pt>
                <c:pt idx="1">
                  <c:v>176435</c:v>
                </c:pt>
                <c:pt idx="2">
                  <c:v>195955</c:v>
                </c:pt>
                <c:pt idx="3">
                  <c:v>209762</c:v>
                </c:pt>
                <c:pt idx="4">
                  <c:v>233465</c:v>
                </c:pt>
                <c:pt idx="5">
                  <c:v>247850</c:v>
                </c:pt>
                <c:pt idx="6">
                  <c:v>217620</c:v>
                </c:pt>
                <c:pt idx="7">
                  <c:v>151024</c:v>
                </c:pt>
                <c:pt idx="8">
                  <c:v>133568</c:v>
                </c:pt>
                <c:pt idx="9">
                  <c:v>104655</c:v>
                </c:pt>
                <c:pt idx="10">
                  <c:v>47444</c:v>
                </c:pt>
                <c:pt idx="11">
                  <c:v>40485</c:v>
                </c:pt>
                <c:pt idx="12">
                  <c:v>2782</c:v>
                </c:pt>
              </c:numCache>
            </c:numRef>
          </c:val>
          <c:extLst>
            <c:ext xmlns:c16="http://schemas.microsoft.com/office/drawing/2014/chart" uri="{C3380CC4-5D6E-409C-BE32-E72D297353CC}">
              <c16:uniqueId val="{00000000-F92F-416D-BF97-4CAFE3044B92}"/>
            </c:ext>
          </c:extLst>
        </c:ser>
        <c:dLbls>
          <c:showLegendKey val="0"/>
          <c:showVal val="0"/>
          <c:showCatName val="0"/>
          <c:showSerName val="0"/>
          <c:showPercent val="0"/>
          <c:showBubbleSize val="0"/>
        </c:dLbls>
        <c:gapWidth val="80"/>
        <c:overlap val="25"/>
        <c:axId val="552419408"/>
        <c:axId val="982973935"/>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Column2</c:v>
                      </c:pt>
                    </c:strCache>
                  </c:strRef>
                </c:tx>
                <c:spPr>
                  <a:solidFill>
                    <a:schemeClr val="accent2">
                      <a:alpha val="70000"/>
                    </a:schemeClr>
                  </a:solidFill>
                  <a:ln>
                    <a:noFill/>
                  </a:ln>
                  <a:effectLst/>
                </c:spPr>
                <c:invertIfNegative val="0"/>
                <c:cat>
                  <c:numRef>
                    <c:extLst>
                      <c:ext uri="{02D57815-91ED-43cb-92C2-25804820EDAC}">
                        <c15:formulaRef>
                          <c15:sqref>Sheet1!$A$2:$A$14</c15:sqref>
                        </c15:formulaRef>
                      </c:ext>
                    </c:extLst>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extLst>
                      <c:ext uri="{02D57815-91ED-43cb-92C2-25804820EDAC}">
                        <c15:formulaRef>
                          <c15:sqref>Sheet1!$C$2:$C$14</c15:sqref>
                        </c15:formulaRef>
                      </c:ext>
                    </c:extLst>
                    <c:numCache>
                      <c:formatCode>General</c:formatCode>
                      <c:ptCount val="13"/>
                    </c:numCache>
                  </c:numRef>
                </c:val>
                <c:extLst>
                  <c:ext xmlns:c16="http://schemas.microsoft.com/office/drawing/2014/chart" uri="{C3380CC4-5D6E-409C-BE32-E72D297353CC}">
                    <c16:uniqueId val="{00000001-F92F-416D-BF97-4CAFE3044B92}"/>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Column1</c:v>
                      </c:pt>
                    </c:strCache>
                  </c:strRef>
                </c:tx>
                <c:spPr>
                  <a:solidFill>
                    <a:schemeClr val="accent3">
                      <a:alpha val="70000"/>
                    </a:schemeClr>
                  </a:solidFill>
                  <a:ln>
                    <a:noFill/>
                  </a:ln>
                  <a:effectLst/>
                </c:spPr>
                <c:invertIfNegative val="0"/>
                <c:cat>
                  <c:numRef>
                    <c:extLst xmlns:c15="http://schemas.microsoft.com/office/drawing/2012/chart">
                      <c:ext xmlns:c15="http://schemas.microsoft.com/office/drawing/2012/chart" uri="{02D57815-91ED-43cb-92C2-25804820EDAC}">
                        <c15:formulaRef>
                          <c15:sqref>Sheet1!$A$2:$A$14</c15:sqref>
                        </c15:formulaRef>
                      </c:ext>
                    </c:extLst>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extLst xmlns:c15="http://schemas.microsoft.com/office/drawing/2012/chart">
                      <c:ext xmlns:c15="http://schemas.microsoft.com/office/drawing/2012/chart" uri="{02D57815-91ED-43cb-92C2-25804820EDAC}">
                        <c15:formulaRef>
                          <c15:sqref>Sheet1!$D$2:$D$14</c15:sqref>
                        </c15:formulaRef>
                      </c:ext>
                    </c:extLst>
                    <c:numCache>
                      <c:formatCode>General</c:formatCode>
                      <c:ptCount val="13"/>
                    </c:numCache>
                  </c:numRef>
                </c:val>
                <c:extLst xmlns:c15="http://schemas.microsoft.com/office/drawing/2012/chart">
                  <c:ext xmlns:c16="http://schemas.microsoft.com/office/drawing/2014/chart" uri="{C3380CC4-5D6E-409C-BE32-E72D297353CC}">
                    <c16:uniqueId val="{00000002-F92F-416D-BF97-4CAFE3044B92}"/>
                  </c:ext>
                </c:extLst>
              </c15:ser>
            </c15:filteredBarSeries>
          </c:ext>
        </c:extLst>
      </c:barChart>
      <c:catAx>
        <c:axId val="55241940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982973935"/>
        <c:crosses val="autoZero"/>
        <c:auto val="1"/>
        <c:lblAlgn val="ctr"/>
        <c:lblOffset val="100"/>
        <c:noMultiLvlLbl val="0"/>
      </c:catAx>
      <c:valAx>
        <c:axId val="982973935"/>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552419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Eliteusers</a:t>
            </a:r>
            <a:r>
              <a:rPr lang="en-US" baseline="0" dirty="0"/>
              <a:t> from 2012 to 2021</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elite_users</c:v>
                </c:pt>
              </c:strCache>
            </c:strRef>
          </c:tx>
          <c:spPr>
            <a:ln w="28575" cap="rnd">
              <a:solidFill>
                <a:schemeClr val="accent1"/>
              </a:solidFill>
              <a:round/>
            </a:ln>
            <a:effectLst/>
          </c:spPr>
          <c:marker>
            <c:symbol val="none"/>
          </c:marker>
          <c:cat>
            <c:numRef>
              <c:f>Sheet1!$A$2:$A$11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Sheet1!$B$2:$B$11</c:f>
              <c:numCache>
                <c:formatCode>General</c:formatCode>
                <c:ptCount val="10"/>
                <c:pt idx="0">
                  <c:v>15222</c:v>
                </c:pt>
                <c:pt idx="1">
                  <c:v>16193</c:v>
                </c:pt>
                <c:pt idx="2">
                  <c:v>18571</c:v>
                </c:pt>
                <c:pt idx="3">
                  <c:v>24175</c:v>
                </c:pt>
                <c:pt idx="4">
                  <c:v>29636</c:v>
                </c:pt>
                <c:pt idx="5">
                  <c:v>36015</c:v>
                </c:pt>
                <c:pt idx="6">
                  <c:v>41009</c:v>
                </c:pt>
                <c:pt idx="7">
                  <c:v>44044</c:v>
                </c:pt>
                <c:pt idx="8">
                  <c:v>39929</c:v>
                </c:pt>
                <c:pt idx="9">
                  <c:v>44542</c:v>
                </c:pt>
              </c:numCache>
            </c:numRef>
          </c:val>
          <c:smooth val="0"/>
          <c:extLst>
            <c:ext xmlns:c16="http://schemas.microsoft.com/office/drawing/2014/chart" uri="{C3380CC4-5D6E-409C-BE32-E72D297353CC}">
              <c16:uniqueId val="{00000000-3C13-47EE-AE50-4D12431543AA}"/>
            </c:ext>
          </c:extLst>
        </c:ser>
        <c:dLbls>
          <c:showLegendKey val="0"/>
          <c:showVal val="0"/>
          <c:showCatName val="0"/>
          <c:showSerName val="0"/>
          <c:showPercent val="0"/>
          <c:showBubbleSize val="0"/>
        </c:dLbls>
        <c:smooth val="0"/>
        <c:axId val="877994079"/>
        <c:axId val="1081529039"/>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Column1</c:v>
                      </c:pt>
                    </c:strCache>
                  </c:strRef>
                </c:tx>
                <c:spPr>
                  <a:ln w="28575" cap="rnd">
                    <a:solidFill>
                      <a:schemeClr val="accent2"/>
                    </a:solidFill>
                    <a:round/>
                  </a:ln>
                  <a:effectLst/>
                </c:spPr>
                <c:marker>
                  <c:symbol val="none"/>
                </c:marker>
                <c:cat>
                  <c:numRef>
                    <c:extLst>
                      <c:ext uri="{02D57815-91ED-43cb-92C2-25804820EDAC}">
                        <c15:formulaRef>
                          <c15:sqref>Sheet1!$A$2:$A$11</c15:sqref>
                        </c15:formulaRef>
                      </c:ext>
                    </c:extLst>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extLst>
                      <c:ext uri="{02D57815-91ED-43cb-92C2-25804820EDAC}">
                        <c15:formulaRef>
                          <c15:sqref>Sheet1!$C$2:$C$11</c15:sqref>
                        </c15:formulaRef>
                      </c:ext>
                    </c:extLst>
                    <c:numCache>
                      <c:formatCode>General</c:formatCode>
                      <c:ptCount val="10"/>
                    </c:numCache>
                  </c:numRef>
                </c:val>
                <c:smooth val="0"/>
                <c:extLst>
                  <c:ext xmlns:c16="http://schemas.microsoft.com/office/drawing/2014/chart" uri="{C3380CC4-5D6E-409C-BE32-E72D297353CC}">
                    <c16:uniqueId val="{00000001-3C13-47EE-AE50-4D12431543AA}"/>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Sheet1!$A$2:$A$11</c15:sqref>
                        </c15:formulaRef>
                      </c:ext>
                    </c:extLst>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extLst xmlns:c15="http://schemas.microsoft.com/office/drawing/2012/chart">
                      <c:ext xmlns:c15="http://schemas.microsoft.com/office/drawing/2012/chart" uri="{02D57815-91ED-43cb-92C2-25804820EDAC}">
                        <c15:formulaRef>
                          <c15:sqref>Sheet1!$D$2:$D$11</c15:sqref>
                        </c15:formulaRef>
                      </c:ext>
                    </c:extLst>
                    <c:numCache>
                      <c:formatCode>General</c:formatCode>
                      <c:ptCount val="10"/>
                    </c:numCache>
                  </c:numRef>
                </c:val>
                <c:smooth val="0"/>
                <c:extLst xmlns:c15="http://schemas.microsoft.com/office/drawing/2012/chart">
                  <c:ext xmlns:c16="http://schemas.microsoft.com/office/drawing/2014/chart" uri="{C3380CC4-5D6E-409C-BE32-E72D297353CC}">
                    <c16:uniqueId val="{00000002-3C13-47EE-AE50-4D12431543AA}"/>
                  </c:ext>
                </c:extLst>
              </c15:ser>
            </c15:filteredLineSeries>
          </c:ext>
        </c:extLst>
      </c:lineChart>
      <c:catAx>
        <c:axId val="877994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1529039"/>
        <c:crosses val="autoZero"/>
        <c:auto val="1"/>
        <c:lblAlgn val="ctr"/>
        <c:lblOffset val="100"/>
        <c:noMultiLvlLbl val="0"/>
      </c:catAx>
      <c:valAx>
        <c:axId val="1081529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7994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1"/>
          <c:tx>
            <c:strRef>
              <c:f>Sheet1!$C$1</c:f>
              <c:strCache>
                <c:ptCount val="1"/>
                <c:pt idx="0">
                  <c:v>useful_votes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Sheet1!$A$2:$A$14</c:f>
              <c:strCache>
                <c:ptCount val="3"/>
                <c:pt idx="0">
                  <c:v>Michael</c:v>
                </c:pt>
                <c:pt idx="1">
                  <c:v>Marielle</c:v>
                </c:pt>
                <c:pt idx="2">
                  <c:v>Michelle</c:v>
                </c:pt>
              </c:strCache>
              <c:extLst/>
            </c:strRef>
          </c:cat>
          <c:val>
            <c:numRef>
              <c:f>Sheet1!$C$2:$C$14</c:f>
              <c:numCache>
                <c:formatCode>General</c:formatCode>
                <c:ptCount val="3"/>
                <c:pt idx="0">
                  <c:v>24381</c:v>
                </c:pt>
                <c:pt idx="1">
                  <c:v>15105</c:v>
                </c:pt>
                <c:pt idx="2">
                  <c:v>28235</c:v>
                </c:pt>
              </c:numCache>
              <c:extLst/>
            </c:numRef>
          </c:val>
          <c:extLst>
            <c:ext xmlns:c16="http://schemas.microsoft.com/office/drawing/2014/chart" uri="{C3380CC4-5D6E-409C-BE32-E72D297353CC}">
              <c16:uniqueId val="{00000000-2176-4576-9395-F08F3969E73A}"/>
            </c:ext>
          </c:extLst>
        </c:ser>
        <c:ser>
          <c:idx val="2"/>
          <c:order val="2"/>
          <c:tx>
            <c:strRef>
              <c:f>Sheet1!$D$1</c:f>
              <c:strCache>
                <c:ptCount val="1"/>
                <c:pt idx="0">
                  <c:v>funny_votes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Sheet1!$A$2:$A$14</c:f>
              <c:strCache>
                <c:ptCount val="3"/>
                <c:pt idx="0">
                  <c:v>Michael</c:v>
                </c:pt>
                <c:pt idx="1">
                  <c:v>Marielle</c:v>
                </c:pt>
                <c:pt idx="2">
                  <c:v>Michelle</c:v>
                </c:pt>
              </c:strCache>
              <c:extLst/>
            </c:strRef>
          </c:cat>
          <c:val>
            <c:numRef>
              <c:f>Sheet1!$D$2:$D$14</c:f>
              <c:numCache>
                <c:formatCode>General</c:formatCode>
                <c:ptCount val="3"/>
                <c:pt idx="0">
                  <c:v>6808</c:v>
                </c:pt>
                <c:pt idx="1">
                  <c:v>6729</c:v>
                </c:pt>
                <c:pt idx="2">
                  <c:v>8198</c:v>
                </c:pt>
              </c:numCache>
              <c:extLst/>
            </c:numRef>
          </c:val>
          <c:extLst>
            <c:ext xmlns:c16="http://schemas.microsoft.com/office/drawing/2014/chart" uri="{C3380CC4-5D6E-409C-BE32-E72D297353CC}">
              <c16:uniqueId val="{00000001-2176-4576-9395-F08F3969E73A}"/>
            </c:ext>
          </c:extLst>
        </c:ser>
        <c:ser>
          <c:idx val="3"/>
          <c:order val="3"/>
          <c:tx>
            <c:strRef>
              <c:f>Sheet1!$E$1</c:f>
              <c:strCache>
                <c:ptCount val="1"/>
                <c:pt idx="0">
                  <c:v>cool_votes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strRef>
              <c:f>Sheet1!$A$2:$A$14</c:f>
              <c:strCache>
                <c:ptCount val="3"/>
                <c:pt idx="0">
                  <c:v>Michael</c:v>
                </c:pt>
                <c:pt idx="1">
                  <c:v>Marielle</c:v>
                </c:pt>
                <c:pt idx="2">
                  <c:v>Michelle</c:v>
                </c:pt>
              </c:strCache>
              <c:extLst/>
            </c:strRef>
          </c:cat>
          <c:val>
            <c:numRef>
              <c:f>Sheet1!$E$2:$E$14</c:f>
              <c:numCache>
                <c:formatCode>General</c:formatCode>
                <c:ptCount val="3"/>
                <c:pt idx="0">
                  <c:v>18391</c:v>
                </c:pt>
                <c:pt idx="1">
                  <c:v>9532</c:v>
                </c:pt>
                <c:pt idx="2">
                  <c:v>18687</c:v>
                </c:pt>
              </c:numCache>
              <c:extLst/>
            </c:numRef>
          </c:val>
          <c:extLst>
            <c:ext xmlns:c16="http://schemas.microsoft.com/office/drawing/2014/chart" uri="{C3380CC4-5D6E-409C-BE32-E72D297353CC}">
              <c16:uniqueId val="{00000002-2176-4576-9395-F08F3969E73A}"/>
            </c:ext>
          </c:extLst>
        </c:ser>
        <c:dLbls>
          <c:showLegendKey val="0"/>
          <c:showVal val="0"/>
          <c:showCatName val="0"/>
          <c:showSerName val="0"/>
          <c:showPercent val="0"/>
          <c:showBubbleSize val="0"/>
        </c:dLbls>
        <c:gapWidth val="100"/>
        <c:overlap val="-24"/>
        <c:axId val="1692221759"/>
        <c:axId val="1224590272"/>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fans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extLst>
                      <c:ext uri="{02D57815-91ED-43cb-92C2-25804820EDAC}">
                        <c15:formulaRef>
                          <c15:sqref>Sheet1!$A$2:$A$14</c15:sqref>
                        </c15:formulaRef>
                      </c:ext>
                    </c:extLst>
                    <c:strCache>
                      <c:ptCount val="3"/>
                      <c:pt idx="0">
                        <c:v>Michael</c:v>
                      </c:pt>
                      <c:pt idx="1">
                        <c:v>Marielle</c:v>
                      </c:pt>
                      <c:pt idx="2">
                        <c:v>Michelle</c:v>
                      </c:pt>
                    </c:strCache>
                  </c:strRef>
                </c:cat>
                <c:val>
                  <c:numRef>
                    <c:extLst>
                      <c:ext uri="{02D57815-91ED-43cb-92C2-25804820EDAC}">
                        <c15:formulaRef>
                          <c15:sqref>Sheet1!$B$2:$B$14</c15:sqref>
                        </c15:formulaRef>
                      </c:ext>
                    </c:extLst>
                    <c:numCache>
                      <c:formatCode>General</c:formatCode>
                      <c:ptCount val="3"/>
                      <c:pt idx="0">
                        <c:v>1251</c:v>
                      </c:pt>
                      <c:pt idx="1">
                        <c:v>379</c:v>
                      </c:pt>
                      <c:pt idx="2">
                        <c:v>1353</c:v>
                      </c:pt>
                    </c:numCache>
                  </c:numRef>
                </c:val>
                <c:extLst>
                  <c:ext xmlns:c16="http://schemas.microsoft.com/office/drawing/2014/chart" uri="{C3380CC4-5D6E-409C-BE32-E72D297353CC}">
                    <c16:uniqueId val="{00000003-2176-4576-9395-F08F3969E73A}"/>
                  </c:ext>
                </c:extLst>
              </c15:ser>
            </c15:filteredBarSeries>
          </c:ext>
        </c:extLst>
      </c:barChart>
      <c:catAx>
        <c:axId val="169222175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92221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no_of_5star_reviews</c:v>
                </c:pt>
              </c:strCache>
            </c:strRef>
          </c:tx>
          <c:spPr>
            <a:noFill/>
            <a:ln w="9525" cap="flat" cmpd="sng" algn="ctr">
              <a:solidFill>
                <a:schemeClr val="accent6">
                  <a:lumMod val="75000"/>
                </a:schemeClr>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Sheet1!$A$2:$A$14</c:f>
              <c:strCache>
                <c:ptCount val="3"/>
                <c:pt idx="0">
                  <c:v>Michael</c:v>
                </c:pt>
                <c:pt idx="1">
                  <c:v>Marielle</c:v>
                </c:pt>
                <c:pt idx="2">
                  <c:v>Michelle</c:v>
                </c:pt>
              </c:strCache>
            </c:strRef>
          </c:cat>
          <c:val>
            <c:numRef>
              <c:f>Sheet1!$B$2:$B$14</c:f>
              <c:numCache>
                <c:formatCode>General</c:formatCode>
                <c:ptCount val="3"/>
                <c:pt idx="0">
                  <c:v>655</c:v>
                </c:pt>
                <c:pt idx="1">
                  <c:v>635</c:v>
                </c:pt>
                <c:pt idx="2">
                  <c:v>583</c:v>
                </c:pt>
              </c:numCache>
            </c:numRef>
          </c:val>
          <c:extLst>
            <c:ext xmlns:c16="http://schemas.microsoft.com/office/drawing/2014/chart" uri="{C3380CC4-5D6E-409C-BE32-E72D297353CC}">
              <c16:uniqueId val="{00000000-D285-40BE-951E-3896B76D651B}"/>
            </c:ext>
          </c:extLst>
        </c:ser>
        <c:ser>
          <c:idx val="1"/>
          <c:order val="1"/>
          <c:tx>
            <c:strRef>
              <c:f>Sheet1!$C$1</c:f>
              <c:strCache>
                <c:ptCount val="1"/>
                <c:pt idx="0">
                  <c:v>fans</c:v>
                </c:pt>
              </c:strCache>
            </c:strRef>
          </c:tx>
          <c:spPr>
            <a:noFill/>
            <a:ln w="9525" cap="flat" cmpd="sng" algn="ctr">
              <a:solidFill>
                <a:srgbClr val="FF0000"/>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Sheet1!$A$2:$A$14</c:f>
              <c:strCache>
                <c:ptCount val="3"/>
                <c:pt idx="0">
                  <c:v>Michael</c:v>
                </c:pt>
                <c:pt idx="1">
                  <c:v>Marielle</c:v>
                </c:pt>
                <c:pt idx="2">
                  <c:v>Michelle</c:v>
                </c:pt>
              </c:strCache>
            </c:strRef>
          </c:cat>
          <c:val>
            <c:numRef>
              <c:f>Sheet1!$C$2:$C$14</c:f>
              <c:numCache>
                <c:formatCode>General</c:formatCode>
                <c:ptCount val="3"/>
                <c:pt idx="0">
                  <c:v>1251</c:v>
                </c:pt>
                <c:pt idx="1">
                  <c:v>379</c:v>
                </c:pt>
                <c:pt idx="2">
                  <c:v>1353</c:v>
                </c:pt>
              </c:numCache>
            </c:numRef>
          </c:val>
          <c:extLst>
            <c:ext xmlns:c16="http://schemas.microsoft.com/office/drawing/2014/chart" uri="{C3380CC4-5D6E-409C-BE32-E72D297353CC}">
              <c16:uniqueId val="{00000001-D285-40BE-951E-3896B76D651B}"/>
            </c:ext>
          </c:extLst>
        </c:ser>
        <c:dLbls>
          <c:dLblPos val="outEnd"/>
          <c:showLegendKey val="0"/>
          <c:showVal val="1"/>
          <c:showCatName val="0"/>
          <c:showSerName val="0"/>
          <c:showPercent val="0"/>
          <c:showBubbleSize val="0"/>
        </c:dLbls>
        <c:gapWidth val="315"/>
        <c:overlap val="-40"/>
        <c:axId val="1692221759"/>
        <c:axId val="1224590272"/>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strRef>
                    <c:extLst>
                      <c:ext uri="{02D57815-91ED-43cb-92C2-25804820EDAC}">
                        <c15:formulaRef>
                          <c15:sqref>Sheet1!$A$2:$A$14</c15:sqref>
                        </c15:formulaRef>
                      </c:ext>
                    </c:extLst>
                    <c:strCache>
                      <c:ptCount val="3"/>
                      <c:pt idx="0">
                        <c:v>Michael</c:v>
                      </c:pt>
                      <c:pt idx="1">
                        <c:v>Marielle</c:v>
                      </c:pt>
                      <c:pt idx="2">
                        <c:v>Michelle</c:v>
                      </c:pt>
                    </c:strCache>
                  </c:strRef>
                </c:cat>
                <c:val>
                  <c:numRef>
                    <c:extLst>
                      <c:ext uri="{02D57815-91ED-43cb-92C2-25804820EDAC}">
                        <c15:formulaRef>
                          <c15:sqref>Sheet1!$D$2:$D$14</c15:sqref>
                        </c15:formulaRef>
                      </c:ext>
                    </c:extLst>
                    <c:numCache>
                      <c:formatCode>General</c:formatCode>
                      <c:ptCount val="3"/>
                    </c:numCache>
                  </c:numRef>
                </c:val>
                <c:extLst>
                  <c:ext xmlns:c16="http://schemas.microsoft.com/office/drawing/2014/chart" uri="{C3380CC4-5D6E-409C-BE32-E72D297353CC}">
                    <c16:uniqueId val="{00000002-D285-40BE-951E-3896B76D651B}"/>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Column2</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Sheet1!$A$2:$A$14</c15:sqref>
                        </c15:formulaRef>
                      </c:ext>
                    </c:extLst>
                    <c:strCache>
                      <c:ptCount val="3"/>
                      <c:pt idx="0">
                        <c:v>Michael</c:v>
                      </c:pt>
                      <c:pt idx="1">
                        <c:v>Marielle</c:v>
                      </c:pt>
                      <c:pt idx="2">
                        <c:v>Michelle</c:v>
                      </c:pt>
                    </c:strCache>
                  </c:strRef>
                </c:cat>
                <c:val>
                  <c:numRef>
                    <c:extLst xmlns:c15="http://schemas.microsoft.com/office/drawing/2012/chart">
                      <c:ext xmlns:c15="http://schemas.microsoft.com/office/drawing/2012/chart" uri="{02D57815-91ED-43cb-92C2-25804820EDAC}">
                        <c15:formulaRef>
                          <c15:sqref>Sheet1!$E$2:$E$14</c15:sqref>
                        </c15:formulaRef>
                      </c:ext>
                    </c:extLst>
                    <c:numCache>
                      <c:formatCode>General</c:formatCode>
                      <c:ptCount val="3"/>
                    </c:numCache>
                  </c:numRef>
                </c:val>
                <c:extLst xmlns:c15="http://schemas.microsoft.com/office/drawing/2012/chart">
                  <c:ext xmlns:c16="http://schemas.microsoft.com/office/drawing/2014/chart" uri="{C3380CC4-5D6E-409C-BE32-E72D297353CC}">
                    <c16:uniqueId val="{00000003-D285-40BE-951E-3896B76D651B}"/>
                  </c:ext>
                </c:extLst>
              </c15:ser>
            </c15:filteredBarSeries>
          </c:ext>
        </c:extLst>
      </c:barChart>
      <c:catAx>
        <c:axId val="169222175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922217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US</a:t>
            </a:r>
            <a:r>
              <a:rPr lang="en-US" baseline="0" dirty="0"/>
              <a:t> states with most businesses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no_of_businesses</c:v>
                </c:pt>
              </c:strCache>
            </c:strRef>
          </c:tx>
          <c:spPr>
            <a:solidFill>
              <a:schemeClr val="accent6">
                <a:lumMod val="75000"/>
              </a:schemeClr>
            </a:solidFill>
            <a:ln>
              <a:noFill/>
            </a:ln>
            <a:effectLst/>
          </c:spPr>
          <c:invertIfNegative val="0"/>
          <c:cat>
            <c:strRef>
              <c:f>Sheet1!$A$2:$A$11</c:f>
              <c:strCache>
                <c:ptCount val="10"/>
                <c:pt idx="0">
                  <c:v>PA</c:v>
                </c:pt>
                <c:pt idx="1">
                  <c:v>FL</c:v>
                </c:pt>
                <c:pt idx="2">
                  <c:v>TN</c:v>
                </c:pt>
                <c:pt idx="3">
                  <c:v>IN</c:v>
                </c:pt>
                <c:pt idx="4">
                  <c:v>MO</c:v>
                </c:pt>
                <c:pt idx="5">
                  <c:v>LA</c:v>
                </c:pt>
                <c:pt idx="6">
                  <c:v>AZ</c:v>
                </c:pt>
                <c:pt idx="7">
                  <c:v>NJ</c:v>
                </c:pt>
                <c:pt idx="8">
                  <c:v>NV</c:v>
                </c:pt>
                <c:pt idx="9">
                  <c:v>CA</c:v>
                </c:pt>
              </c:strCache>
            </c:strRef>
          </c:cat>
          <c:val>
            <c:numRef>
              <c:f>Sheet1!$B$2:$B$11</c:f>
              <c:numCache>
                <c:formatCode>General</c:formatCode>
                <c:ptCount val="10"/>
                <c:pt idx="0">
                  <c:v>34039</c:v>
                </c:pt>
                <c:pt idx="1">
                  <c:v>26330</c:v>
                </c:pt>
                <c:pt idx="2">
                  <c:v>12056</c:v>
                </c:pt>
                <c:pt idx="3">
                  <c:v>11247</c:v>
                </c:pt>
                <c:pt idx="4">
                  <c:v>10913</c:v>
                </c:pt>
                <c:pt idx="5">
                  <c:v>9924</c:v>
                </c:pt>
                <c:pt idx="6">
                  <c:v>9912</c:v>
                </c:pt>
                <c:pt idx="7">
                  <c:v>8536</c:v>
                </c:pt>
                <c:pt idx="8">
                  <c:v>7715</c:v>
                </c:pt>
                <c:pt idx="9">
                  <c:v>5203</c:v>
                </c:pt>
              </c:numCache>
            </c:numRef>
          </c:val>
          <c:extLst>
            <c:ext xmlns:c16="http://schemas.microsoft.com/office/drawing/2014/chart" uri="{C3380CC4-5D6E-409C-BE32-E72D297353CC}">
              <c16:uniqueId val="{00000000-D4C8-45C2-B4A5-E93924CE09E0}"/>
            </c:ext>
          </c:extLst>
        </c:ser>
        <c:dLbls>
          <c:showLegendKey val="0"/>
          <c:showVal val="0"/>
          <c:showCatName val="0"/>
          <c:showSerName val="0"/>
          <c:showPercent val="0"/>
          <c:showBubbleSize val="0"/>
        </c:dLbls>
        <c:gapWidth val="150"/>
        <c:axId val="1192293935"/>
        <c:axId val="1089444543"/>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cat>
                  <c:strRef>
                    <c:extLst>
                      <c:ext uri="{02D57815-91ED-43cb-92C2-25804820EDAC}">
                        <c15:formulaRef>
                          <c15:sqref>Sheet1!$A$2:$A$11</c15:sqref>
                        </c15:formulaRef>
                      </c:ext>
                    </c:extLst>
                    <c:strCache>
                      <c:ptCount val="10"/>
                      <c:pt idx="0">
                        <c:v>PA</c:v>
                      </c:pt>
                      <c:pt idx="1">
                        <c:v>FL</c:v>
                      </c:pt>
                      <c:pt idx="2">
                        <c:v>TN</c:v>
                      </c:pt>
                      <c:pt idx="3">
                        <c:v>IN</c:v>
                      </c:pt>
                      <c:pt idx="4">
                        <c:v>MO</c:v>
                      </c:pt>
                      <c:pt idx="5">
                        <c:v>LA</c:v>
                      </c:pt>
                      <c:pt idx="6">
                        <c:v>AZ</c:v>
                      </c:pt>
                      <c:pt idx="7">
                        <c:v>NJ</c:v>
                      </c:pt>
                      <c:pt idx="8">
                        <c:v>NV</c:v>
                      </c:pt>
                      <c:pt idx="9">
                        <c:v>CA</c:v>
                      </c:pt>
                    </c:strCache>
                  </c:strRef>
                </c:cat>
                <c:val>
                  <c:numRef>
                    <c:extLst>
                      <c:ext uri="{02D57815-91ED-43cb-92C2-25804820EDAC}">
                        <c15:formulaRef>
                          <c15:sqref>Sheet1!$C$2:$C$11</c15:sqref>
                        </c15:formulaRef>
                      </c:ext>
                    </c:extLst>
                    <c:numCache>
                      <c:formatCode>General</c:formatCode>
                      <c:ptCount val="10"/>
                    </c:numCache>
                  </c:numRef>
                </c:val>
                <c:extLst>
                  <c:ext xmlns:c16="http://schemas.microsoft.com/office/drawing/2014/chart" uri="{C3380CC4-5D6E-409C-BE32-E72D297353CC}">
                    <c16:uniqueId val="{00000001-D4C8-45C2-B4A5-E93924CE09E0}"/>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Sheet1!$A$2:$A$11</c15:sqref>
                        </c15:formulaRef>
                      </c:ext>
                    </c:extLst>
                    <c:strCache>
                      <c:ptCount val="10"/>
                      <c:pt idx="0">
                        <c:v>PA</c:v>
                      </c:pt>
                      <c:pt idx="1">
                        <c:v>FL</c:v>
                      </c:pt>
                      <c:pt idx="2">
                        <c:v>TN</c:v>
                      </c:pt>
                      <c:pt idx="3">
                        <c:v>IN</c:v>
                      </c:pt>
                      <c:pt idx="4">
                        <c:v>MO</c:v>
                      </c:pt>
                      <c:pt idx="5">
                        <c:v>LA</c:v>
                      </c:pt>
                      <c:pt idx="6">
                        <c:v>AZ</c:v>
                      </c:pt>
                      <c:pt idx="7">
                        <c:v>NJ</c:v>
                      </c:pt>
                      <c:pt idx="8">
                        <c:v>NV</c:v>
                      </c:pt>
                      <c:pt idx="9">
                        <c:v>CA</c:v>
                      </c:pt>
                    </c:strCache>
                  </c:strRef>
                </c:cat>
                <c:val>
                  <c:numRef>
                    <c:extLst xmlns:c15="http://schemas.microsoft.com/office/drawing/2012/chart">
                      <c:ext xmlns:c15="http://schemas.microsoft.com/office/drawing/2012/chart" uri="{02D57815-91ED-43cb-92C2-25804820EDAC}">
                        <c15:formulaRef>
                          <c15:sqref>Sheet1!$D$2:$D$11</c15:sqref>
                        </c15:formulaRef>
                      </c:ext>
                    </c:extLst>
                    <c:numCache>
                      <c:formatCode>General</c:formatCode>
                      <c:ptCount val="10"/>
                    </c:numCache>
                  </c:numRef>
                </c:val>
                <c:extLst xmlns:c15="http://schemas.microsoft.com/office/drawing/2012/chart">
                  <c:ext xmlns:c16="http://schemas.microsoft.com/office/drawing/2014/chart" uri="{C3380CC4-5D6E-409C-BE32-E72D297353CC}">
                    <c16:uniqueId val="{00000002-D4C8-45C2-B4A5-E93924CE09E0}"/>
                  </c:ext>
                </c:extLst>
              </c15:ser>
            </c15:filteredBarSeries>
          </c:ext>
        </c:extLst>
      </c:barChart>
      <c:catAx>
        <c:axId val="119229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9444543"/>
        <c:crosses val="autoZero"/>
        <c:auto val="1"/>
        <c:lblAlgn val="ctr"/>
        <c:lblOffset val="100"/>
        <c:noMultiLvlLbl val="0"/>
      </c:catAx>
      <c:valAx>
        <c:axId val="10894445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22939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Categories having most businesses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no_of_business</c:v>
                </c:pt>
              </c:strCache>
            </c:strRef>
          </c:tx>
          <c:spPr>
            <a:solidFill>
              <a:schemeClr val="accent1"/>
            </a:solidFill>
            <a:ln>
              <a:noFill/>
            </a:ln>
            <a:effectLst/>
          </c:spPr>
          <c:invertIfNegative val="0"/>
          <c:cat>
            <c:strRef>
              <c:f>Sheet1!$A$2:$A$11</c:f>
              <c:strCache>
                <c:ptCount val="10"/>
                <c:pt idx="0">
                  <c:v>Restaurants</c:v>
                </c:pt>
                <c:pt idx="1">
                  <c:v>Food</c:v>
                </c:pt>
                <c:pt idx="2">
                  <c:v>Shopping</c:v>
                </c:pt>
                <c:pt idx="3">
                  <c:v>Home Services</c:v>
                </c:pt>
                <c:pt idx="4">
                  <c:v>Beauty &amp; Spas</c:v>
                </c:pt>
                <c:pt idx="5">
                  <c:v>Nightlife</c:v>
                </c:pt>
                <c:pt idx="6">
                  <c:v>Health &amp; Medical</c:v>
                </c:pt>
                <c:pt idx="7">
                  <c:v>Local Services</c:v>
                </c:pt>
                <c:pt idx="8">
                  <c:v>Bars</c:v>
                </c:pt>
                <c:pt idx="9">
                  <c:v>Automotive</c:v>
                </c:pt>
              </c:strCache>
            </c:strRef>
          </c:cat>
          <c:val>
            <c:numRef>
              <c:f>Sheet1!$B$2:$B$11</c:f>
              <c:numCache>
                <c:formatCode>General</c:formatCode>
                <c:ptCount val="10"/>
                <c:pt idx="0">
                  <c:v>52268</c:v>
                </c:pt>
                <c:pt idx="1">
                  <c:v>27781</c:v>
                </c:pt>
                <c:pt idx="2">
                  <c:v>24395</c:v>
                </c:pt>
                <c:pt idx="3">
                  <c:v>14356</c:v>
                </c:pt>
                <c:pt idx="4">
                  <c:v>14292</c:v>
                </c:pt>
                <c:pt idx="5">
                  <c:v>12281</c:v>
                </c:pt>
                <c:pt idx="6">
                  <c:v>11890</c:v>
                </c:pt>
                <c:pt idx="7">
                  <c:v>11198</c:v>
                </c:pt>
                <c:pt idx="8">
                  <c:v>11065</c:v>
                </c:pt>
                <c:pt idx="9">
                  <c:v>10773</c:v>
                </c:pt>
              </c:numCache>
            </c:numRef>
          </c:val>
          <c:extLst>
            <c:ext xmlns:c16="http://schemas.microsoft.com/office/drawing/2014/chart" uri="{C3380CC4-5D6E-409C-BE32-E72D297353CC}">
              <c16:uniqueId val="{00000000-638E-4996-9672-1DDD215FBA50}"/>
            </c:ext>
          </c:extLst>
        </c:ser>
        <c:dLbls>
          <c:showLegendKey val="0"/>
          <c:showVal val="0"/>
          <c:showCatName val="0"/>
          <c:showSerName val="0"/>
          <c:showPercent val="0"/>
          <c:showBubbleSize val="0"/>
        </c:dLbls>
        <c:gapWidth val="219"/>
        <c:axId val="985508847"/>
        <c:axId val="875046623"/>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cat>
                  <c:strRef>
                    <c:extLst>
                      <c:ext uri="{02D57815-91ED-43cb-92C2-25804820EDAC}">
                        <c15:formulaRef>
                          <c15:sqref>Sheet1!$A$2:$A$11</c15:sqref>
                        </c15:formulaRef>
                      </c:ext>
                    </c:extLst>
                    <c:strCache>
                      <c:ptCount val="10"/>
                      <c:pt idx="0">
                        <c:v>Restaurants</c:v>
                      </c:pt>
                      <c:pt idx="1">
                        <c:v>Food</c:v>
                      </c:pt>
                      <c:pt idx="2">
                        <c:v>Shopping</c:v>
                      </c:pt>
                      <c:pt idx="3">
                        <c:v>Home Services</c:v>
                      </c:pt>
                      <c:pt idx="4">
                        <c:v>Beauty &amp; Spas</c:v>
                      </c:pt>
                      <c:pt idx="5">
                        <c:v>Nightlife</c:v>
                      </c:pt>
                      <c:pt idx="6">
                        <c:v>Health &amp; Medical</c:v>
                      </c:pt>
                      <c:pt idx="7">
                        <c:v>Local Services</c:v>
                      </c:pt>
                      <c:pt idx="8">
                        <c:v>Bars</c:v>
                      </c:pt>
                      <c:pt idx="9">
                        <c:v>Automotive</c:v>
                      </c:pt>
                    </c:strCache>
                  </c:strRef>
                </c:cat>
                <c:val>
                  <c:numRef>
                    <c:extLst>
                      <c:ext uri="{02D57815-91ED-43cb-92C2-25804820EDAC}">
                        <c15:formulaRef>
                          <c15:sqref>Sheet1!$C$2:$C$11</c15:sqref>
                        </c15:formulaRef>
                      </c:ext>
                    </c:extLst>
                    <c:numCache>
                      <c:formatCode>General</c:formatCode>
                      <c:ptCount val="10"/>
                    </c:numCache>
                  </c:numRef>
                </c:val>
                <c:extLst>
                  <c:ext xmlns:c16="http://schemas.microsoft.com/office/drawing/2014/chart" uri="{C3380CC4-5D6E-409C-BE32-E72D297353CC}">
                    <c16:uniqueId val="{00000001-638E-4996-9672-1DDD215FBA50}"/>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Sheet1!$A$2:$A$11</c15:sqref>
                        </c15:formulaRef>
                      </c:ext>
                    </c:extLst>
                    <c:strCache>
                      <c:ptCount val="10"/>
                      <c:pt idx="0">
                        <c:v>Restaurants</c:v>
                      </c:pt>
                      <c:pt idx="1">
                        <c:v>Food</c:v>
                      </c:pt>
                      <c:pt idx="2">
                        <c:v>Shopping</c:v>
                      </c:pt>
                      <c:pt idx="3">
                        <c:v>Home Services</c:v>
                      </c:pt>
                      <c:pt idx="4">
                        <c:v>Beauty &amp; Spas</c:v>
                      </c:pt>
                      <c:pt idx="5">
                        <c:v>Nightlife</c:v>
                      </c:pt>
                      <c:pt idx="6">
                        <c:v>Health &amp; Medical</c:v>
                      </c:pt>
                      <c:pt idx="7">
                        <c:v>Local Services</c:v>
                      </c:pt>
                      <c:pt idx="8">
                        <c:v>Bars</c:v>
                      </c:pt>
                      <c:pt idx="9">
                        <c:v>Automotive</c:v>
                      </c:pt>
                    </c:strCache>
                  </c:strRef>
                </c:cat>
                <c:val>
                  <c:numRef>
                    <c:extLst xmlns:c15="http://schemas.microsoft.com/office/drawing/2012/chart">
                      <c:ext xmlns:c15="http://schemas.microsoft.com/office/drawing/2012/chart" uri="{02D57815-91ED-43cb-92C2-25804820EDAC}">
                        <c15:formulaRef>
                          <c15:sqref>Sheet1!$D$2:$D$11</c15:sqref>
                        </c15:formulaRef>
                      </c:ext>
                    </c:extLst>
                    <c:numCache>
                      <c:formatCode>General</c:formatCode>
                      <c:ptCount val="10"/>
                    </c:numCache>
                  </c:numRef>
                </c:val>
                <c:extLst xmlns:c15="http://schemas.microsoft.com/office/drawing/2012/chart">
                  <c:ext xmlns:c16="http://schemas.microsoft.com/office/drawing/2014/chart" uri="{C3380CC4-5D6E-409C-BE32-E72D297353CC}">
                    <c16:uniqueId val="{00000002-638E-4996-9672-1DDD215FBA50}"/>
                  </c:ext>
                </c:extLst>
              </c15:ser>
            </c15:filteredBarSeries>
          </c:ext>
        </c:extLst>
      </c:barChart>
      <c:catAx>
        <c:axId val="9855088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5046623"/>
        <c:crosses val="autoZero"/>
        <c:auto val="1"/>
        <c:lblAlgn val="ctr"/>
        <c:lblOffset val="100"/>
        <c:noMultiLvlLbl val="0"/>
      </c:catAx>
      <c:valAx>
        <c:axId val="8750466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5508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Avg_rating</c:v>
                </c:pt>
              </c:strCache>
            </c:strRef>
          </c:tx>
          <c:spPr>
            <a:solidFill>
              <a:schemeClr val="accent1"/>
            </a:solidFill>
            <a:ln>
              <a:noFill/>
            </a:ln>
            <a:effectLst/>
          </c:spPr>
          <c:invertIfNegative val="0"/>
          <c:cat>
            <c:strRef>
              <c:f>Sheet1!$A$2:$A$11</c:f>
              <c:strCache>
                <c:ptCount val="10"/>
                <c:pt idx="0">
                  <c:v>Beauty &amp; Spas</c:v>
                </c:pt>
                <c:pt idx="1">
                  <c:v>Food</c:v>
                </c:pt>
                <c:pt idx="2">
                  <c:v>Nightlife</c:v>
                </c:pt>
                <c:pt idx="3">
                  <c:v>Bars</c:v>
                </c:pt>
                <c:pt idx="4">
                  <c:v>Health &amp; Medical</c:v>
                </c:pt>
                <c:pt idx="5">
                  <c:v>Shopping</c:v>
                </c:pt>
                <c:pt idx="6">
                  <c:v>Local Services</c:v>
                </c:pt>
                <c:pt idx="7">
                  <c:v>Restaurants</c:v>
                </c:pt>
                <c:pt idx="8">
                  <c:v>Automotive</c:v>
                </c:pt>
                <c:pt idx="9">
                  <c:v>Home Services</c:v>
                </c:pt>
              </c:strCache>
            </c:strRef>
          </c:cat>
          <c:val>
            <c:numRef>
              <c:f>Sheet1!$B$2:$B$11</c:f>
              <c:numCache>
                <c:formatCode>General</c:formatCode>
                <c:ptCount val="10"/>
                <c:pt idx="0">
                  <c:v>3.81055835432409</c:v>
                </c:pt>
                <c:pt idx="1">
                  <c:v>3.6689823980418201</c:v>
                </c:pt>
                <c:pt idx="2">
                  <c:v>3.6555247943978499</c:v>
                </c:pt>
                <c:pt idx="3">
                  <c:v>3.64884771802982</c:v>
                </c:pt>
                <c:pt idx="4">
                  <c:v>3.6316652649285102</c:v>
                </c:pt>
                <c:pt idx="5">
                  <c:v>3.6209879073580602</c:v>
                </c:pt>
                <c:pt idx="6">
                  <c:v>3.6153777460260699</c:v>
                </c:pt>
                <c:pt idx="7">
                  <c:v>3.5151718068416602</c:v>
                </c:pt>
                <c:pt idx="8">
                  <c:v>3.5068690244128802</c:v>
                </c:pt>
                <c:pt idx="9">
                  <c:v>3.4567776539425998</c:v>
                </c:pt>
              </c:numCache>
            </c:numRef>
          </c:val>
          <c:extLst>
            <c:ext xmlns:c16="http://schemas.microsoft.com/office/drawing/2014/chart" uri="{C3380CC4-5D6E-409C-BE32-E72D297353CC}">
              <c16:uniqueId val="{00000000-20C1-4A36-BE92-A10C2C589946}"/>
            </c:ext>
          </c:extLst>
        </c:ser>
        <c:dLbls>
          <c:showLegendKey val="0"/>
          <c:showVal val="0"/>
          <c:showCatName val="0"/>
          <c:showSerName val="0"/>
          <c:showPercent val="0"/>
          <c:showBubbleSize val="0"/>
        </c:dLbls>
        <c:gapWidth val="150"/>
        <c:axId val="985506447"/>
        <c:axId val="985372911"/>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cat>
                  <c:strRef>
                    <c:extLst>
                      <c:ext uri="{02D57815-91ED-43cb-92C2-25804820EDAC}">
                        <c15:formulaRef>
                          <c15:sqref>Sheet1!$A$2:$A$11</c15:sqref>
                        </c15:formulaRef>
                      </c:ext>
                    </c:extLst>
                    <c:strCache>
                      <c:ptCount val="10"/>
                      <c:pt idx="0">
                        <c:v>Beauty &amp; Spas</c:v>
                      </c:pt>
                      <c:pt idx="1">
                        <c:v>Food</c:v>
                      </c:pt>
                      <c:pt idx="2">
                        <c:v>Nightlife</c:v>
                      </c:pt>
                      <c:pt idx="3">
                        <c:v>Bars</c:v>
                      </c:pt>
                      <c:pt idx="4">
                        <c:v>Health &amp; Medical</c:v>
                      </c:pt>
                      <c:pt idx="5">
                        <c:v>Shopping</c:v>
                      </c:pt>
                      <c:pt idx="6">
                        <c:v>Local Services</c:v>
                      </c:pt>
                      <c:pt idx="7">
                        <c:v>Restaurants</c:v>
                      </c:pt>
                      <c:pt idx="8">
                        <c:v>Automotive</c:v>
                      </c:pt>
                      <c:pt idx="9">
                        <c:v>Home Services</c:v>
                      </c:pt>
                    </c:strCache>
                  </c:strRef>
                </c:cat>
                <c:val>
                  <c:numRef>
                    <c:extLst>
                      <c:ext uri="{02D57815-91ED-43cb-92C2-25804820EDAC}">
                        <c15:formulaRef>
                          <c15:sqref>Sheet1!$C$2:$C$11</c15:sqref>
                        </c15:formulaRef>
                      </c:ext>
                    </c:extLst>
                    <c:numCache>
                      <c:formatCode>General</c:formatCode>
                      <c:ptCount val="10"/>
                    </c:numCache>
                  </c:numRef>
                </c:val>
                <c:extLst>
                  <c:ext xmlns:c16="http://schemas.microsoft.com/office/drawing/2014/chart" uri="{C3380CC4-5D6E-409C-BE32-E72D297353CC}">
                    <c16:uniqueId val="{00000001-20C1-4A36-BE92-A10C2C589946}"/>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Sheet1!$A$2:$A$11</c15:sqref>
                        </c15:formulaRef>
                      </c:ext>
                    </c:extLst>
                    <c:strCache>
                      <c:ptCount val="10"/>
                      <c:pt idx="0">
                        <c:v>Beauty &amp; Spas</c:v>
                      </c:pt>
                      <c:pt idx="1">
                        <c:v>Food</c:v>
                      </c:pt>
                      <c:pt idx="2">
                        <c:v>Nightlife</c:v>
                      </c:pt>
                      <c:pt idx="3">
                        <c:v>Bars</c:v>
                      </c:pt>
                      <c:pt idx="4">
                        <c:v>Health &amp; Medical</c:v>
                      </c:pt>
                      <c:pt idx="5">
                        <c:v>Shopping</c:v>
                      </c:pt>
                      <c:pt idx="6">
                        <c:v>Local Services</c:v>
                      </c:pt>
                      <c:pt idx="7">
                        <c:v>Restaurants</c:v>
                      </c:pt>
                      <c:pt idx="8">
                        <c:v>Automotive</c:v>
                      </c:pt>
                      <c:pt idx="9">
                        <c:v>Home Services</c:v>
                      </c:pt>
                    </c:strCache>
                  </c:strRef>
                </c:cat>
                <c:val>
                  <c:numRef>
                    <c:extLst xmlns:c15="http://schemas.microsoft.com/office/drawing/2012/chart">
                      <c:ext xmlns:c15="http://schemas.microsoft.com/office/drawing/2012/chart" uri="{02D57815-91ED-43cb-92C2-25804820EDAC}">
                        <c15:formulaRef>
                          <c15:sqref>Sheet1!$D$2:$D$11</c15:sqref>
                        </c15:formulaRef>
                      </c:ext>
                    </c:extLst>
                    <c:numCache>
                      <c:formatCode>General</c:formatCode>
                      <c:ptCount val="10"/>
                    </c:numCache>
                  </c:numRef>
                </c:val>
                <c:extLst xmlns:c15="http://schemas.microsoft.com/office/drawing/2012/chart">
                  <c:ext xmlns:c16="http://schemas.microsoft.com/office/drawing/2014/chart" uri="{C3380CC4-5D6E-409C-BE32-E72D297353CC}">
                    <c16:uniqueId val="{00000002-20C1-4A36-BE92-A10C2C589946}"/>
                  </c:ext>
                </c:extLst>
              </c15:ser>
            </c15:filteredBarSeries>
          </c:ext>
        </c:extLst>
      </c:barChart>
      <c:catAx>
        <c:axId val="9855064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5372911"/>
        <c:crosses val="autoZero"/>
        <c:auto val="1"/>
        <c:lblAlgn val="ctr"/>
        <c:lblOffset val="100"/>
        <c:noMultiLvlLbl val="0"/>
      </c:catAx>
      <c:valAx>
        <c:axId val="985372911"/>
        <c:scaling>
          <c:orientation val="minMax"/>
          <c:min val="3.4"/>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5506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Avg_tip_length</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c:ext xmlns:c15="http://schemas.microsoft.com/office/drawing/2012/chart" uri="{02D57815-91ED-43cb-92C2-25804820EDAC}">
                  <c15:fullRef>
                    <c15:sqref>Sheet1!$A$2:$A$11</c15:sqref>
                  </c15:fullRef>
                </c:ext>
              </c:extLst>
              <c:f>Sheet1!$A$2:$A$3</c:f>
              <c:strCache>
                <c:ptCount val="2"/>
                <c:pt idx="0">
                  <c:v>Top 100 tips</c:v>
                </c:pt>
                <c:pt idx="1">
                  <c:v>Bottom 100 tips</c:v>
                </c:pt>
              </c:strCache>
            </c:strRef>
          </c:cat>
          <c:val>
            <c:numRef>
              <c:extLst>
                <c:ext xmlns:c15="http://schemas.microsoft.com/office/drawing/2012/chart" uri="{02D57815-91ED-43cb-92C2-25804820EDAC}">
                  <c15:fullRef>
                    <c15:sqref>Sheet1!$B$2:$B$11</c15:sqref>
                  </c15:fullRef>
                </c:ext>
              </c:extLst>
              <c:f>Sheet1!$B$2:$B$3</c:f>
              <c:numCache>
                <c:formatCode>General</c:formatCode>
                <c:ptCount val="2"/>
                <c:pt idx="0">
                  <c:v>146.26</c:v>
                </c:pt>
                <c:pt idx="1">
                  <c:v>49.57</c:v>
                </c:pt>
              </c:numCache>
            </c:numRef>
          </c:val>
          <c:extLst>
            <c:ext xmlns:c16="http://schemas.microsoft.com/office/drawing/2014/chart" uri="{C3380CC4-5D6E-409C-BE32-E72D297353CC}">
              <c16:uniqueId val="{00000000-25B9-4C40-8A48-AC53406D8B14}"/>
            </c:ext>
          </c:extLst>
        </c:ser>
        <c:dLbls>
          <c:dLblPos val="outEnd"/>
          <c:showLegendKey val="0"/>
          <c:showVal val="1"/>
          <c:showCatName val="0"/>
          <c:showSerName val="0"/>
          <c:showPercent val="0"/>
          <c:showBubbleSize val="0"/>
        </c:dLbls>
        <c:gapWidth val="444"/>
        <c:overlap val="-90"/>
        <c:axId val="985506447"/>
        <c:axId val="985372911"/>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ullRef>
                          <c15:sqref>Sheet1!$A$2:$A$11</c15:sqref>
                        </c15:fullRef>
                        <c15:formulaRef>
                          <c15:sqref>Sheet1!$A$2:$A$3</c15:sqref>
                        </c15:formulaRef>
                      </c:ext>
                    </c:extLst>
                    <c:strCache>
                      <c:ptCount val="2"/>
                      <c:pt idx="0">
                        <c:v>Top 100 tips</c:v>
                      </c:pt>
                      <c:pt idx="1">
                        <c:v>Bottom 100 tips</c:v>
                      </c:pt>
                    </c:strCache>
                  </c:strRef>
                </c:cat>
                <c:val>
                  <c:numRef>
                    <c:extLst>
                      <c:ext uri="{02D57815-91ED-43cb-92C2-25804820EDAC}">
                        <c15:fullRef>
                          <c15:sqref>Sheet1!$C$2:$C$11</c15:sqref>
                        </c15:fullRef>
                        <c15:formulaRef>
                          <c15:sqref>Sheet1!$C$2:$C$3</c15:sqref>
                        </c15:formulaRef>
                      </c:ext>
                    </c:extLst>
                    <c:numCache>
                      <c:formatCode>General</c:formatCode>
                      <c:ptCount val="2"/>
                    </c:numCache>
                  </c:numRef>
                </c:val>
                <c:extLst>
                  <c:ext xmlns:c16="http://schemas.microsoft.com/office/drawing/2014/chart" uri="{C3380CC4-5D6E-409C-BE32-E72D297353CC}">
                    <c16:uniqueId val="{00000001-25B9-4C40-8A48-AC53406D8B14}"/>
                  </c:ext>
                </c:extLst>
              </c15:ser>
            </c15:filteredBarSeries>
            <c15:filteredBarSeries>
              <c15:ser>
                <c:idx val="2"/>
                <c:order val="2"/>
                <c:tx>
                  <c:strRef>
                    <c:extLs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c:ext xmlns:c15="http://schemas.microsoft.com/office/drawing/2012/chart" uri="{02D57815-91ED-43cb-92C2-25804820EDAC}">
                        <c15:fullRef>
                          <c15:sqref>Sheet1!$A$2:$A$11</c15:sqref>
                        </c15:fullRef>
                        <c15:formulaRef>
                          <c15:sqref>Sheet1!$A$2:$A$3</c15:sqref>
                        </c15:formulaRef>
                      </c:ext>
                    </c:extLst>
                    <c:strCache>
                      <c:ptCount val="2"/>
                      <c:pt idx="0">
                        <c:v>Top 100 tips</c:v>
                      </c:pt>
                      <c:pt idx="1">
                        <c:v>Bottom 100 tips</c:v>
                      </c:pt>
                    </c:strCache>
                  </c:strRef>
                </c:cat>
                <c:val>
                  <c:numRef>
                    <c:extLst>
                      <c:ext xmlns:c15="http://schemas.microsoft.com/office/drawing/2012/chart" uri="{02D57815-91ED-43cb-92C2-25804820EDAC}">
                        <c15:fullRef>
                          <c15:sqref>Sheet1!$D$2:$D$11</c15:sqref>
                        </c15:fullRef>
                        <c15:formulaRef>
                          <c15:sqref>Sheet1!$D$2:$D$3</c15:sqref>
                        </c15:formulaRef>
                      </c:ext>
                    </c:extLst>
                    <c:numCache>
                      <c:formatCode>General</c:formatCode>
                      <c:ptCount val="2"/>
                    </c:numCache>
                  </c:numRef>
                </c:val>
                <c:extLst xmlns:c15="http://schemas.microsoft.com/office/drawing/2012/chart">
                  <c:ext xmlns:c16="http://schemas.microsoft.com/office/drawing/2014/chart" uri="{C3380CC4-5D6E-409C-BE32-E72D297353CC}">
                    <c16:uniqueId val="{00000002-25B9-4C40-8A48-AC53406D8B14}"/>
                  </c:ext>
                </c:extLst>
              </c15:ser>
            </c15:filteredBarSeries>
          </c:ext>
        </c:extLst>
      </c:barChart>
      <c:catAx>
        <c:axId val="9855064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985372911"/>
        <c:crosses val="autoZero"/>
        <c:auto val="1"/>
        <c:lblAlgn val="ctr"/>
        <c:lblOffset val="100"/>
        <c:noMultiLvlLbl val="0"/>
      </c:catAx>
      <c:valAx>
        <c:axId val="985372911"/>
        <c:scaling>
          <c:orientation val="minMax"/>
        </c:scaling>
        <c:delete val="1"/>
        <c:axPos val="l"/>
        <c:numFmt formatCode="General" sourceLinked="1"/>
        <c:majorTickMark val="none"/>
        <c:minorTickMark val="none"/>
        <c:tickLblPos val="nextTo"/>
        <c:crossAx val="98550644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1"/>
          <c:tx>
            <c:strRef>
              <c:f>Sheet1!$C$1</c:f>
              <c:strCache>
                <c:ptCount val="1"/>
                <c:pt idx="0">
                  <c:v>no_of_hours</c:v>
                </c:pt>
              </c:strCache>
            </c:strRef>
          </c:tx>
          <c:spPr>
            <a:solidFill>
              <a:schemeClr val="accent1">
                <a:lumMod val="75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Sheet1!$A$2:$A$14</c:f>
              <c:strCache>
                <c:ptCount val="10"/>
                <c:pt idx="0">
                  <c:v>Acme Oyster House</c:v>
                </c:pt>
                <c:pt idx="1">
                  <c:v>Commander's Palace</c:v>
                </c:pt>
                <c:pt idx="2">
                  <c:v>Cochon</c:v>
                </c:pt>
                <c:pt idx="3">
                  <c:v>Oceana Grill</c:v>
                </c:pt>
                <c:pt idx="4">
                  <c:v>Luke</c:v>
                </c:pt>
                <c:pt idx="5">
                  <c:v>Hattie Bâ€™s Hot Chicken - Nashville</c:v>
                </c:pt>
                <c:pt idx="6">
                  <c:v>Mother's Restaurant</c:v>
                </c:pt>
                <c:pt idx="7">
                  <c:v>Ruby Slipper - New Orleans</c:v>
                </c:pt>
                <c:pt idx="8">
                  <c:v>Royal House</c:v>
                </c:pt>
                <c:pt idx="9">
                  <c:v>Reading Terminal Market</c:v>
                </c:pt>
              </c:strCache>
              <c:extLst/>
            </c:strRef>
          </c:cat>
          <c:val>
            <c:numRef>
              <c:f>Sheet1!$C$2:$C$14</c:f>
              <c:numCache>
                <c:formatCode>General</c:formatCode>
                <c:ptCount val="10"/>
                <c:pt idx="0">
                  <c:v>5</c:v>
                </c:pt>
                <c:pt idx="1">
                  <c:v>7</c:v>
                </c:pt>
                <c:pt idx="2">
                  <c:v>6</c:v>
                </c:pt>
                <c:pt idx="3">
                  <c:v>6</c:v>
                </c:pt>
                <c:pt idx="4">
                  <c:v>7</c:v>
                </c:pt>
                <c:pt idx="5">
                  <c:v>7</c:v>
                </c:pt>
                <c:pt idx="6">
                  <c:v>7</c:v>
                </c:pt>
                <c:pt idx="7">
                  <c:v>7</c:v>
                </c:pt>
                <c:pt idx="8">
                  <c:v>7</c:v>
                </c:pt>
                <c:pt idx="9">
                  <c:v>7</c:v>
                </c:pt>
              </c:numCache>
              <c:extLst/>
            </c:numRef>
          </c:val>
          <c:extLst>
            <c:ext xmlns:c16="http://schemas.microsoft.com/office/drawing/2014/chart" uri="{C3380CC4-5D6E-409C-BE32-E72D297353CC}">
              <c16:uniqueId val="{0000000B-F97A-4D4A-84F5-A97E524AC4A0}"/>
            </c:ext>
          </c:extLst>
        </c:ser>
        <c:dLbls>
          <c:dLblPos val="inEnd"/>
          <c:showLegendKey val="0"/>
          <c:showVal val="1"/>
          <c:showCatName val="0"/>
          <c:showSerName val="0"/>
          <c:showPercent val="0"/>
          <c:showBubbleSize val="0"/>
        </c:dLbls>
        <c:gapWidth val="65"/>
        <c:axId val="1692221759"/>
        <c:axId val="1224590272"/>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Column1</c:v>
                      </c:pt>
                    </c:strCache>
                  </c:strRef>
                </c:tx>
                <c:spPr>
                  <a:solidFill>
                    <a:srgbClr val="39AD81"/>
                  </a:solidFill>
                  <a:ln w="9525" cap="flat" cmpd="sng" algn="ctr">
                    <a:solidFill>
                      <a:schemeClr val="lt1">
                        <a:alpha val="50000"/>
                      </a:schemeClr>
                    </a:solidFill>
                    <a:round/>
                  </a:ln>
                  <a:effectLst/>
                </c:spPr>
                <c:invertIfNegative val="0"/>
                <c:dLbls>
                  <c:dLbl>
                    <c:idx val="0"/>
                    <c:layout>
                      <c:manualLayout>
                        <c:x val="-3.4494428477458809E-3"/>
                        <c:y val="0"/>
                      </c:manualLayout>
                    </c:layout>
                    <c:tx>
                      <c:rich>
                        <a:bodyPr/>
                        <a:lstStyle/>
                        <a:p>
                          <a:fld id="{F7D2A6EE-4688-4804-9761-AE81871C20A5}"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0-F97A-4D4A-84F5-A97E524AC4A0}"/>
                      </c:ext>
                    </c:extLst>
                  </c:dLbl>
                  <c:dLbl>
                    <c:idx val="1"/>
                    <c:layout>
                      <c:manualLayout>
                        <c:x val="-3.6399097802413479E-3"/>
                        <c:y val="1.2057878767523384E-2"/>
                      </c:manualLayout>
                    </c:layout>
                    <c:tx>
                      <c:rich>
                        <a:bodyPr/>
                        <a:lstStyle/>
                        <a:p>
                          <a:fld id="{E2A6C890-3F93-46B9-A5BF-8A6C080DD0AE}"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1-F97A-4D4A-84F5-A97E524AC4A0}"/>
                      </c:ext>
                    </c:extLst>
                  </c:dLbl>
                  <c:dLbl>
                    <c:idx val="2"/>
                    <c:layout>
                      <c:manualLayout>
                        <c:x val="-1.6080273699025304E-3"/>
                        <c:y val="1.7799138051555922E-2"/>
                      </c:manualLayout>
                    </c:layout>
                    <c:tx>
                      <c:rich>
                        <a:bodyPr/>
                        <a:lstStyle/>
                        <a:p>
                          <a:fld id="{ADCF94A1-F33D-4A9C-8838-86FF3FA6867A}"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2-F97A-4D4A-84F5-A97E524AC4A0}"/>
                      </c:ext>
                    </c:extLst>
                  </c:dLbl>
                  <c:dLbl>
                    <c:idx val="3"/>
                    <c:layout>
                      <c:manualLayout>
                        <c:x val="-6.0527185885571886E-3"/>
                        <c:y val="0"/>
                      </c:manualLayout>
                    </c:layout>
                    <c:tx>
                      <c:rich>
                        <a:bodyPr/>
                        <a:lstStyle/>
                        <a:p>
                          <a:fld id="{ACBE0A79-850D-4521-A075-C68A99621B93}"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3-F97A-4D4A-84F5-A97E524AC4A0}"/>
                      </c:ext>
                    </c:extLst>
                  </c:dLbl>
                  <c:dLbl>
                    <c:idx val="4"/>
                    <c:layout>
                      <c:manualLayout>
                        <c:x val="-1.1259270070179852E-2"/>
                        <c:y val="-3.3021698636177847E-3"/>
                      </c:manualLayout>
                    </c:layout>
                    <c:tx>
                      <c:rich>
                        <a:bodyPr/>
                        <a:lstStyle/>
                        <a:p>
                          <a:fld id="{9A53A21A-35E6-416B-BA50-B9A70B031412}"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4-F97A-4D4A-84F5-A97E524AC4A0}"/>
                      </c:ext>
                    </c:extLst>
                  </c:dLbl>
                  <c:dLbl>
                    <c:idx val="5"/>
                    <c:layout>
                      <c:manualLayout>
                        <c:x val="-1.1089954655856171E-2"/>
                        <c:y val="0"/>
                      </c:manualLayout>
                    </c:layout>
                    <c:tx>
                      <c:rich>
                        <a:bodyPr/>
                        <a:lstStyle/>
                        <a:p>
                          <a:fld id="{370E65E3-62DD-46F5-946E-7C72E34D173E}"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5-F97A-4D4A-84F5-A97E524AC4A0}"/>
                      </c:ext>
                    </c:extLst>
                  </c:dLbl>
                  <c:dLbl>
                    <c:idx val="6"/>
                    <c:layout>
                      <c:manualLayout>
                        <c:x val="-1.1089954655856171E-2"/>
                        <c:y val="0"/>
                      </c:manualLayout>
                    </c:layout>
                    <c:tx>
                      <c:rich>
                        <a:bodyPr/>
                        <a:lstStyle/>
                        <a:p>
                          <a:fld id="{D803C7E2-B476-4C19-A4CC-BCF98A07530A}"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6-F97A-4D4A-84F5-A97E524AC4A0}"/>
                      </c:ext>
                    </c:extLst>
                  </c:dLbl>
                  <c:dLbl>
                    <c:idx val="7"/>
                    <c:layout>
                      <c:manualLayout>
                        <c:x val="-8.4866789150448638E-3"/>
                        <c:y val="3.3021698636177847E-3"/>
                      </c:manualLayout>
                    </c:layout>
                    <c:tx>
                      <c:rich>
                        <a:bodyPr/>
                        <a:lstStyle/>
                        <a:p>
                          <a:fld id="{174E4014-7DED-421D-B4EC-E6BDF8C0FFD0}"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7-F97A-4D4A-84F5-A97E524AC4A0}"/>
                      </c:ext>
                    </c:extLst>
                  </c:dLbl>
                  <c:dLbl>
                    <c:idx val="8"/>
                    <c:layout>
                      <c:manualLayout>
                        <c:x val="-8.4866789150448638E-3"/>
                        <c:y val="-3.0269540740178727E-17"/>
                      </c:manualLayout>
                    </c:layout>
                    <c:tx>
                      <c:rich>
                        <a:bodyPr/>
                        <a:lstStyle/>
                        <a:p>
                          <a:fld id="{2C46B774-5C6B-4C5C-A272-9E44A07E5D3F}"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8-F97A-4D4A-84F5-A97E524AC4A0}"/>
                      </c:ext>
                    </c:extLst>
                  </c:dLbl>
                  <c:dLbl>
                    <c:idx val="9"/>
                    <c:layout>
                      <c:manualLayout>
                        <c:x val="-1.1089954655856171E-2"/>
                        <c:y val="-3.0269540740178727E-17"/>
                      </c:manualLayout>
                    </c:layout>
                    <c:tx>
                      <c:rich>
                        <a:bodyPr/>
                        <a:lstStyle/>
                        <a:p>
                          <a:fld id="{C10C833E-D4EE-4AD9-9E77-1E948430D696}"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9-F97A-4D4A-84F5-A97E524AC4A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ormulaRef>
                          <c15:sqref>Sheet1!$A$2:$A$14</c15:sqref>
                        </c15:formulaRef>
                      </c:ext>
                    </c:extLst>
                    <c:strCache>
                      <c:ptCount val="10"/>
                      <c:pt idx="0">
                        <c:v>Acme Oyster House</c:v>
                      </c:pt>
                      <c:pt idx="1">
                        <c:v>Commander's Palace</c:v>
                      </c:pt>
                      <c:pt idx="2">
                        <c:v>Cochon</c:v>
                      </c:pt>
                      <c:pt idx="3">
                        <c:v>Oceana Grill</c:v>
                      </c:pt>
                      <c:pt idx="4">
                        <c:v>Luke</c:v>
                      </c:pt>
                      <c:pt idx="5">
                        <c:v>Hattie Bâ€™s Hot Chicken - Nashville</c:v>
                      </c:pt>
                      <c:pt idx="6">
                        <c:v>Mother's Restaurant</c:v>
                      </c:pt>
                      <c:pt idx="7">
                        <c:v>Ruby Slipper - New Orleans</c:v>
                      </c:pt>
                      <c:pt idx="8">
                        <c:v>Royal House</c:v>
                      </c:pt>
                      <c:pt idx="9">
                        <c:v>Reading Terminal Market</c:v>
                      </c:pt>
                    </c:strCache>
                  </c:strRef>
                </c:cat>
                <c:val>
                  <c:numRef>
                    <c:extLst>
                      <c:ext uri="{02D57815-91ED-43cb-92C2-25804820EDAC}">
                        <c15:formulaRef>
                          <c15:sqref>Sheet1!$B$2:$B$14</c15:sqref>
                        </c15:formulaRef>
                      </c:ext>
                    </c:extLst>
                    <c:numCache>
                      <c:formatCode>General</c:formatCode>
                      <c:ptCount val="10"/>
                    </c:numCache>
                  </c:numRef>
                </c:val>
                <c:extLst>
                  <c:ext xmlns:c16="http://schemas.microsoft.com/office/drawing/2014/chart" uri="{C3380CC4-5D6E-409C-BE32-E72D297353CC}">
                    <c16:uniqueId val="{0000000A-F97A-4D4A-84F5-A97E524AC4A0}"/>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xmlns:c15="http://schemas.microsoft.com/office/drawing/2012/chart">
                      <c:ext xmlns:c15="http://schemas.microsoft.com/office/drawing/2012/chart" uri="{02D57815-91ED-43cb-92C2-25804820EDAC}">
                        <c15:formulaRef>
                          <c15:sqref>Sheet1!$A$2:$A$14</c15:sqref>
                        </c15:formulaRef>
                      </c:ext>
                    </c:extLst>
                    <c:strCache>
                      <c:ptCount val="10"/>
                      <c:pt idx="0">
                        <c:v>Acme Oyster House</c:v>
                      </c:pt>
                      <c:pt idx="1">
                        <c:v>Commander's Palace</c:v>
                      </c:pt>
                      <c:pt idx="2">
                        <c:v>Cochon</c:v>
                      </c:pt>
                      <c:pt idx="3">
                        <c:v>Oceana Grill</c:v>
                      </c:pt>
                      <c:pt idx="4">
                        <c:v>Luke</c:v>
                      </c:pt>
                      <c:pt idx="5">
                        <c:v>Hattie Bâ€™s Hot Chicken - Nashville</c:v>
                      </c:pt>
                      <c:pt idx="6">
                        <c:v>Mother's Restaurant</c:v>
                      </c:pt>
                      <c:pt idx="7">
                        <c:v>Ruby Slipper - New Orleans</c:v>
                      </c:pt>
                      <c:pt idx="8">
                        <c:v>Royal House</c:v>
                      </c:pt>
                      <c:pt idx="9">
                        <c:v>Reading Terminal Market</c:v>
                      </c:pt>
                    </c:strCache>
                  </c:strRef>
                </c:cat>
                <c:val>
                  <c:numRef>
                    <c:extLst xmlns:c15="http://schemas.microsoft.com/office/drawing/2012/chart">
                      <c:ext xmlns:c15="http://schemas.microsoft.com/office/drawing/2012/chart" uri="{02D57815-91ED-43cb-92C2-25804820EDAC}">
                        <c15:formulaRef>
                          <c15:sqref>Sheet1!$D$2:$D$14</c15:sqref>
                        </c15:formulaRef>
                      </c:ext>
                    </c:extLst>
                    <c:numCache>
                      <c:formatCode>General</c:formatCode>
                      <c:ptCount val="10"/>
                    </c:numCache>
                  </c:numRef>
                </c:val>
                <c:extLst xmlns:c15="http://schemas.microsoft.com/office/drawing/2012/chart">
                  <c:ext xmlns:c16="http://schemas.microsoft.com/office/drawing/2014/chart" uri="{C3380CC4-5D6E-409C-BE32-E72D297353CC}">
                    <c16:uniqueId val="{0000000C-F97A-4D4A-84F5-A97E524AC4A0}"/>
                  </c:ext>
                </c:extLst>
              </c15:ser>
            </c15:filteredBarSeries>
          </c:ext>
        </c:extLst>
      </c:barChart>
      <c:catAx>
        <c:axId val="1692221759"/>
        <c:scaling>
          <c:orientation val="minMax"/>
        </c:scaling>
        <c:delete val="0"/>
        <c:axPos val="l"/>
        <c:numFmt formatCode="General"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692221759"/>
        <c:crosses val="autoZero"/>
        <c:crossBetween val="between"/>
      </c:valAx>
      <c:spPr>
        <a:solidFill>
          <a:schemeClr val="bg1"/>
        </a:solid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67CD0-4C4D-4602-8949-F95B6EC68137}"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6F088-91F4-4D58-98A5-6508FC0D19FB}" type="slidenum">
              <a:rPr lang="en-US" smtClean="0"/>
              <a:t>‹#›</a:t>
            </a:fld>
            <a:endParaRPr lang="en-US"/>
          </a:p>
        </p:txBody>
      </p:sp>
    </p:spTree>
    <p:extLst>
      <p:ext uri="{BB962C8B-B14F-4D97-AF65-F5344CB8AC3E}">
        <p14:creationId xmlns:p14="http://schemas.microsoft.com/office/powerpoint/2010/main" val="421644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6F088-91F4-4D58-98A5-6508FC0D19FB}" type="slidenum">
              <a:rPr lang="en-US" smtClean="0"/>
              <a:t>8</a:t>
            </a:fld>
            <a:endParaRPr lang="en-US"/>
          </a:p>
        </p:txBody>
      </p:sp>
    </p:spTree>
    <p:extLst>
      <p:ext uri="{BB962C8B-B14F-4D97-AF65-F5344CB8AC3E}">
        <p14:creationId xmlns:p14="http://schemas.microsoft.com/office/powerpoint/2010/main" val="995216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91D5-68F7-FACD-74E3-113580696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6C2CD-B043-6AD6-BD41-85FC7AC94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5F74C-80D4-F122-39CB-883C1A0AC1C2}"/>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0A20C1AD-4021-5F0D-A365-ABB7969B5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8481E-E1B4-2D66-2731-22BB10A8E1F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7670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56E8-2F42-93AC-0455-5A7655567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4F453-EE2E-EC45-507D-F72649E85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0343-E5C7-CD63-3810-D865C315829A}"/>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F733230F-4EF0-495B-723E-733971AE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74F5B-8C05-6A17-2E87-C11CDCB6F3AA}"/>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11016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03A36-F556-4E96-882E-F092F695E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056AD-CD03-8E79-64C3-F24732AFB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E6255-F3CD-7F16-2699-06F4FB029CC7}"/>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183D85C4-B493-75CA-CD70-3F3E69B3F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CD75A-B497-B5F2-E16A-8134C11A312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23211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DD4D-8302-B9EB-6347-3775A1678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9D2C5-C8F0-E72B-AC8A-BAFDADEAF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EF7D0-4025-7FCA-6D86-7E5D939639CC}"/>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9233EB64-F22F-385A-A1D4-6F62107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6DB52-D692-F1D2-7EFF-BE271C8E0FB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59067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145D-68DD-F42D-0C85-A0AAFCCC1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AA4BEB-9B22-BFB7-FE53-A42746D3C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E2043-D6F6-1F93-57A2-BF8D7638E531}"/>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9E0882CE-7888-8A66-ED95-E650CCFD2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93F76-2501-E1AC-D7D9-B8B90138C0E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50301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AD6F-801A-346E-B4D3-1987D6E97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8E0BE-4CCE-0987-BF59-B409B3FDE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82CE4-10C8-A090-3223-DA1F3837E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70A8D9-BD47-62F5-3199-E0FE70F508A5}"/>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6" name="Footer Placeholder 5">
            <a:extLst>
              <a:ext uri="{FF2B5EF4-FFF2-40B4-BE49-F238E27FC236}">
                <a16:creationId xmlns:a16="http://schemas.microsoft.com/office/drawing/2014/main" id="{A67C6EB2-C8BF-D9A0-63E0-FEA97A002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0BAAB-E950-3E5E-B646-51DB8A32AC10}"/>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62894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18EC-07BE-49E4-D338-E62D0E8B2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CC777-C17D-AC39-FF7B-A6598C86B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DC07D1-EDB6-309D-BFC9-466907A7E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CA22F-A145-0912-1D48-80B31C6C1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470DC-ABD1-31EB-CA6E-63E5D3D1B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70633B-E54F-E132-8576-0B3AD9245334}"/>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8" name="Footer Placeholder 7">
            <a:extLst>
              <a:ext uri="{FF2B5EF4-FFF2-40B4-BE49-F238E27FC236}">
                <a16:creationId xmlns:a16="http://schemas.microsoft.com/office/drawing/2014/main" id="{6FCC457C-0178-E7EF-6B20-C16974C43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1A92A-85E8-CC0C-1494-BF0769FA012E}"/>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8936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2E6E-88EC-AFAD-9586-5CA01EE42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B733C4-357B-7AC2-07D3-16AC11DB93E5}"/>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4" name="Footer Placeholder 3">
            <a:extLst>
              <a:ext uri="{FF2B5EF4-FFF2-40B4-BE49-F238E27FC236}">
                <a16:creationId xmlns:a16="http://schemas.microsoft.com/office/drawing/2014/main" id="{5A090B3A-763C-3AD6-A42A-E4D8C99B17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41BEA-60A3-49A1-978A-152B488BC89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64716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DEF12-0EE7-DE7D-B334-33CF33C30D42}"/>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3" name="Footer Placeholder 2">
            <a:extLst>
              <a:ext uri="{FF2B5EF4-FFF2-40B4-BE49-F238E27FC236}">
                <a16:creationId xmlns:a16="http://schemas.microsoft.com/office/drawing/2014/main" id="{83D6F710-36E4-8AC0-0900-A2F88E999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C7F942-72BC-BBD1-84AC-5328BDD8F194}"/>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37427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916D-E460-E284-5369-64C2191FA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26FD19-8153-6E0C-5137-B5A8C8604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FE5AA-8B48-B1E2-CEB3-DA9AB890A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B6FBB-CC55-C220-A417-7C2A7907F8AD}"/>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6" name="Footer Placeholder 5">
            <a:extLst>
              <a:ext uri="{FF2B5EF4-FFF2-40B4-BE49-F238E27FC236}">
                <a16:creationId xmlns:a16="http://schemas.microsoft.com/office/drawing/2014/main" id="{309906DF-3833-E0E1-F05F-378609F1C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363A-22C1-F008-526F-BDCA4F9FDC9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21539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8C60-E779-248E-CCB8-9C4FE8D85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3E8D0-FFC1-C7BA-76D0-1094B5CA0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B2855F-8953-DB94-F406-02DDB0644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8F8ED-5A5A-E6C2-86F8-46459699DD6A}"/>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6" name="Footer Placeholder 5">
            <a:extLst>
              <a:ext uri="{FF2B5EF4-FFF2-40B4-BE49-F238E27FC236}">
                <a16:creationId xmlns:a16="http://schemas.microsoft.com/office/drawing/2014/main" id="{5663C3C5-68D4-B270-124E-81942322F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E6A9A-D8D0-9FB4-0708-FF33D92AC7B6}"/>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53026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A3FE9-110C-F0EA-7C3B-431C380F4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7E6EF-F3EA-5777-EAF4-F65295A5B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AA6C9-729D-6651-7685-B95C43FD4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444E8CF1-49EB-2E25-30BF-FC7CC18D1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D479A-562A-1019-3212-B9CD04AE3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5F129-8437-0C47-97F0-046B1C578365}" type="slidenum">
              <a:rPr lang="en-US" smtClean="0"/>
              <a:t>‹#›</a:t>
            </a:fld>
            <a:endParaRPr lang="en-US"/>
          </a:p>
        </p:txBody>
      </p:sp>
    </p:spTree>
    <p:extLst>
      <p:ext uri="{BB962C8B-B14F-4D97-AF65-F5344CB8AC3E}">
        <p14:creationId xmlns:p14="http://schemas.microsoft.com/office/powerpoint/2010/main" val="127101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7EFE-5F93-B701-07CC-DC02D11AA9CF}"/>
              </a:ext>
            </a:extLst>
          </p:cNvPr>
          <p:cNvSpPr>
            <a:spLocks noGrp="1"/>
          </p:cNvSpPr>
          <p:nvPr>
            <p:ph type="ctrTitle"/>
          </p:nvPr>
        </p:nvSpPr>
        <p:spPr/>
        <p:txBody>
          <a:bodyPr>
            <a:normAutofit fontScale="90000"/>
          </a:bodyPr>
          <a:lstStyle/>
          <a:p>
            <a:r>
              <a:rPr lang="en-US" dirty="0"/>
              <a:t>MSIT 3860</a:t>
            </a:r>
            <a:br>
              <a:rPr lang="en-US" dirty="0"/>
            </a:br>
            <a:br>
              <a:rPr lang="en-US" dirty="0"/>
            </a:br>
            <a:r>
              <a:rPr lang="en-US" dirty="0"/>
              <a:t>YELP DATABASE</a:t>
            </a:r>
          </a:p>
        </p:txBody>
      </p:sp>
      <p:sp>
        <p:nvSpPr>
          <p:cNvPr id="3" name="Subtitle 2">
            <a:extLst>
              <a:ext uri="{FF2B5EF4-FFF2-40B4-BE49-F238E27FC236}">
                <a16:creationId xmlns:a16="http://schemas.microsoft.com/office/drawing/2014/main" id="{6C26170F-B5AE-5B58-A562-6CC4F9A45A76}"/>
              </a:ext>
            </a:extLst>
          </p:cNvPr>
          <p:cNvSpPr>
            <a:spLocks noGrp="1"/>
          </p:cNvSpPr>
          <p:nvPr>
            <p:ph type="subTitle" idx="1"/>
          </p:nvPr>
        </p:nvSpPr>
        <p:spPr>
          <a:xfrm>
            <a:off x="1524000" y="3897086"/>
            <a:ext cx="10221686" cy="2569027"/>
          </a:xfrm>
        </p:spPr>
        <p:txBody>
          <a:bodyPr>
            <a:normAutofit lnSpcReduction="10000"/>
          </a:bodyPr>
          <a:lstStyle/>
          <a:p>
            <a:pPr algn="r"/>
            <a:endParaRPr lang="en-US" dirty="0"/>
          </a:p>
          <a:p>
            <a:pPr algn="r"/>
            <a:endParaRPr lang="en-US" dirty="0"/>
          </a:p>
          <a:p>
            <a:pPr algn="r"/>
            <a:endParaRPr lang="en-US" dirty="0"/>
          </a:p>
          <a:p>
            <a:pPr algn="r"/>
            <a:endParaRPr lang="en-US" dirty="0"/>
          </a:p>
          <a:p>
            <a:pPr algn="r"/>
            <a:r>
              <a:rPr lang="en-US" dirty="0" err="1"/>
              <a:t>M.Sai</a:t>
            </a:r>
            <a:r>
              <a:rPr lang="en-US" dirty="0"/>
              <a:t> Nithisha</a:t>
            </a:r>
          </a:p>
          <a:p>
            <a:pPr algn="r"/>
            <a:r>
              <a:rPr lang="en-US" dirty="0"/>
              <a:t>Clark ID :7031300911</a:t>
            </a:r>
          </a:p>
        </p:txBody>
      </p:sp>
    </p:spTree>
    <p:extLst>
      <p:ext uri="{BB962C8B-B14F-4D97-AF65-F5344CB8AC3E}">
        <p14:creationId xmlns:p14="http://schemas.microsoft.com/office/powerpoint/2010/main" val="78099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D4216F-2B3C-5BCE-EE05-29B28ED15618}"/>
              </a:ext>
            </a:extLst>
          </p:cNvPr>
          <p:cNvSpPr>
            <a:spLocks noGrp="1"/>
          </p:cNvSpPr>
          <p:nvPr>
            <p:ph type="title"/>
          </p:nvPr>
        </p:nvSpPr>
        <p:spPr>
          <a:xfrm>
            <a:off x="838200" y="365125"/>
            <a:ext cx="10515600" cy="1325563"/>
          </a:xfrm>
        </p:spPr>
        <p:txBody>
          <a:bodyPr/>
          <a:lstStyle/>
          <a:p>
            <a:r>
              <a:rPr lang="en-US" dirty="0"/>
              <a:t>Most and least complimented tips</a:t>
            </a:r>
          </a:p>
        </p:txBody>
      </p:sp>
      <p:sp>
        <p:nvSpPr>
          <p:cNvPr id="5" name="TextBox 4">
            <a:extLst>
              <a:ext uri="{FF2B5EF4-FFF2-40B4-BE49-F238E27FC236}">
                <a16:creationId xmlns:a16="http://schemas.microsoft.com/office/drawing/2014/main" id="{E111087D-880B-2FFB-1239-0148B58F0FFA}"/>
              </a:ext>
            </a:extLst>
          </p:cNvPr>
          <p:cNvSpPr txBox="1"/>
          <p:nvPr/>
        </p:nvSpPr>
        <p:spPr>
          <a:xfrm>
            <a:off x="838200" y="1321356"/>
            <a:ext cx="10515600" cy="923330"/>
          </a:xfrm>
          <a:prstGeom prst="rect">
            <a:avLst/>
          </a:prstGeom>
          <a:noFill/>
        </p:spPr>
        <p:txBody>
          <a:bodyPr wrap="square" rtlCol="0">
            <a:spAutoFit/>
          </a:bodyPr>
          <a:lstStyle/>
          <a:p>
            <a:r>
              <a:rPr lang="en-US" i="1" dirty="0"/>
              <a:t>We think the compliments that tips receive are mostly based on how long the tip is. Can you compare the average length of the tip text for the 100 most-complimented tips with the average length of the 100 least-complimented tips and tell us if that seems to be true? </a:t>
            </a:r>
          </a:p>
        </p:txBody>
      </p:sp>
      <p:sp>
        <p:nvSpPr>
          <p:cNvPr id="6" name="TextBox 5">
            <a:extLst>
              <a:ext uri="{FF2B5EF4-FFF2-40B4-BE49-F238E27FC236}">
                <a16:creationId xmlns:a16="http://schemas.microsoft.com/office/drawing/2014/main" id="{182748D5-06A2-9F3A-8FFA-F009F867E968}"/>
              </a:ext>
            </a:extLst>
          </p:cNvPr>
          <p:cNvSpPr txBox="1"/>
          <p:nvPr/>
        </p:nvSpPr>
        <p:spPr>
          <a:xfrm>
            <a:off x="838200" y="2723637"/>
            <a:ext cx="5049079" cy="2831544"/>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spcBef>
                <a:spcPts val="1200"/>
              </a:spcBef>
              <a:buFont typeface="Arial" panose="020B0604020202020204" pitchFamily="34" charset="0"/>
              <a:buChar char="•"/>
            </a:pPr>
            <a:r>
              <a:rPr lang="en-US" sz="2000" dirty="0"/>
              <a:t>Most complimented tips have the average tip length almost 3 times of the average tip length of the least complimented tips</a:t>
            </a:r>
          </a:p>
          <a:p>
            <a:pPr marL="342900" indent="-342900">
              <a:spcBef>
                <a:spcPts val="1200"/>
              </a:spcBef>
              <a:buFont typeface="Arial" panose="020B0604020202020204" pitchFamily="34" charset="0"/>
              <a:buChar char="•"/>
            </a:pPr>
            <a:r>
              <a:rPr lang="en-US" sz="2000" dirty="0"/>
              <a:t>So, it clearly implies that audience is looking for a more detailed tip rather than a brief one</a:t>
            </a:r>
          </a:p>
          <a:p>
            <a:pPr marL="285750" indent="-285750">
              <a:buFont typeface="Arial" panose="020B0604020202020204" pitchFamily="34" charset="0"/>
              <a:buChar char="•"/>
            </a:pPr>
            <a:endParaRPr lang="en-US" dirty="0"/>
          </a:p>
        </p:txBody>
      </p:sp>
      <p:graphicFrame>
        <p:nvGraphicFramePr>
          <p:cNvPr id="7" name="Chart 6">
            <a:extLst>
              <a:ext uri="{FF2B5EF4-FFF2-40B4-BE49-F238E27FC236}">
                <a16:creationId xmlns:a16="http://schemas.microsoft.com/office/drawing/2014/main" id="{844BC418-A0C1-AFD8-B209-60FC2F8C23D1}"/>
              </a:ext>
            </a:extLst>
          </p:cNvPr>
          <p:cNvGraphicFramePr/>
          <p:nvPr>
            <p:extLst>
              <p:ext uri="{D42A27DB-BD31-4B8C-83A1-F6EECF244321}">
                <p14:modId xmlns:p14="http://schemas.microsoft.com/office/powerpoint/2010/main" val="3859449329"/>
              </p:ext>
            </p:extLst>
          </p:nvPr>
        </p:nvGraphicFramePr>
        <p:xfrm>
          <a:off x="6738258" y="2460171"/>
          <a:ext cx="4833256" cy="39043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43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Restaurant reviews are driven by…</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923330"/>
          </a:xfrm>
          <a:prstGeom prst="rect">
            <a:avLst/>
          </a:prstGeom>
          <a:noFill/>
        </p:spPr>
        <p:txBody>
          <a:bodyPr wrap="square" rtlCol="0">
            <a:spAutoFit/>
          </a:bodyPr>
          <a:lstStyle/>
          <a:p>
            <a:r>
              <a:rPr lang="en-US" i="1" dirty="0"/>
              <a:t>We are trying to figure out whether restaurant reviews are driven mostly by price range, how many hours the restaurant is open, or the days they are open. Can you please give us a spreadsheet with the data we need to answer that question?</a:t>
            </a:r>
          </a:p>
        </p:txBody>
      </p:sp>
      <p:sp>
        <p:nvSpPr>
          <p:cNvPr id="10" name="TextBox 9">
            <a:extLst>
              <a:ext uri="{FF2B5EF4-FFF2-40B4-BE49-F238E27FC236}">
                <a16:creationId xmlns:a16="http://schemas.microsoft.com/office/drawing/2014/main" id="{A3C697AF-68F9-55C5-6B19-3D2D523EA39E}"/>
              </a:ext>
            </a:extLst>
          </p:cNvPr>
          <p:cNvSpPr txBox="1"/>
          <p:nvPr/>
        </p:nvSpPr>
        <p:spPr>
          <a:xfrm>
            <a:off x="1469404" y="3043961"/>
            <a:ext cx="4894566" cy="2616101"/>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a:t>I could not see no of days impacting the no. of reviews</a:t>
            </a:r>
          </a:p>
          <a:p>
            <a:pPr marL="285750" indent="-285750">
              <a:spcBef>
                <a:spcPts val="1200"/>
              </a:spcBef>
              <a:buFont typeface="Arial" panose="020B0604020202020204" pitchFamily="34" charset="0"/>
              <a:buChar char="•"/>
            </a:pPr>
            <a:r>
              <a:rPr lang="en-US" dirty="0"/>
              <a:t>The data is almost random </a:t>
            </a:r>
          </a:p>
          <a:p>
            <a:pPr marL="285750" indent="-285750">
              <a:spcBef>
                <a:spcPts val="1200"/>
              </a:spcBef>
              <a:buFont typeface="Arial" panose="020B0604020202020204" pitchFamily="34" charset="0"/>
              <a:buChar char="•"/>
            </a:pPr>
            <a:r>
              <a:rPr lang="en-US" dirty="0"/>
              <a:t>So, it is safe to say that the number of days or the timings of the restaurant does not play a huge part on accumulating the number of reviews</a:t>
            </a:r>
          </a:p>
          <a:p>
            <a:pPr marL="285750" indent="-285750">
              <a:buFont typeface="Arial" panose="020B0604020202020204" pitchFamily="34" charset="0"/>
              <a:buChar char="•"/>
            </a:pPr>
            <a:endParaRPr lang="en-US" dirty="0"/>
          </a:p>
        </p:txBody>
      </p:sp>
      <p:graphicFrame>
        <p:nvGraphicFramePr>
          <p:cNvPr id="4" name="Chart 3">
            <a:extLst>
              <a:ext uri="{FF2B5EF4-FFF2-40B4-BE49-F238E27FC236}">
                <a16:creationId xmlns:a16="http://schemas.microsoft.com/office/drawing/2014/main" id="{666447FA-C826-9F8F-5AA4-F30E6A07FBCD}"/>
              </a:ext>
            </a:extLst>
          </p:cNvPr>
          <p:cNvGraphicFramePr/>
          <p:nvPr/>
        </p:nvGraphicFramePr>
        <p:xfrm>
          <a:off x="7193898" y="2091070"/>
          <a:ext cx="4843026" cy="3835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404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2: Personal Presentation</a:t>
            </a:r>
          </a:p>
        </p:txBody>
      </p:sp>
    </p:spTree>
    <p:extLst>
      <p:ext uri="{BB962C8B-B14F-4D97-AF65-F5344CB8AC3E}">
        <p14:creationId xmlns:p14="http://schemas.microsoft.com/office/powerpoint/2010/main" val="136834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40FCCE-331B-46DF-5E03-4D2009D4A903}"/>
              </a:ext>
            </a:extLst>
          </p:cNvPr>
          <p:cNvSpPr>
            <a:spLocks noGrp="1"/>
          </p:cNvSpPr>
          <p:nvPr>
            <p:ph type="title"/>
          </p:nvPr>
        </p:nvSpPr>
        <p:spPr>
          <a:xfrm>
            <a:off x="751840" y="365125"/>
            <a:ext cx="10515600" cy="956231"/>
          </a:xfrm>
        </p:spPr>
        <p:txBody>
          <a:bodyPr/>
          <a:lstStyle/>
          <a:p>
            <a:r>
              <a:rPr lang="en-US" dirty="0"/>
              <a:t>The Challenge</a:t>
            </a:r>
          </a:p>
        </p:txBody>
      </p:sp>
      <p:sp>
        <p:nvSpPr>
          <p:cNvPr id="6" name="TextBox 5">
            <a:extLst>
              <a:ext uri="{FF2B5EF4-FFF2-40B4-BE49-F238E27FC236}">
                <a16:creationId xmlns:a16="http://schemas.microsoft.com/office/drawing/2014/main" id="{AB2DF4ED-D804-3C76-0C8D-CBB29A43BA6D}"/>
              </a:ext>
            </a:extLst>
          </p:cNvPr>
          <p:cNvSpPr txBox="1"/>
          <p:nvPr/>
        </p:nvSpPr>
        <p:spPr>
          <a:xfrm>
            <a:off x="751840" y="1321356"/>
            <a:ext cx="11224260" cy="369332"/>
          </a:xfrm>
          <a:prstGeom prst="rect">
            <a:avLst/>
          </a:prstGeom>
          <a:noFill/>
        </p:spPr>
        <p:txBody>
          <a:bodyPr wrap="square" rtlCol="0">
            <a:spAutoFit/>
          </a:bodyPr>
          <a:lstStyle/>
          <a:p>
            <a:r>
              <a:rPr lang="en-US" i="1" dirty="0"/>
              <a:t>What was your biggest challenge in working with this data? How did you overcome it?</a:t>
            </a:r>
          </a:p>
        </p:txBody>
      </p:sp>
      <p:sp>
        <p:nvSpPr>
          <p:cNvPr id="7" name="TextBox 6">
            <a:extLst>
              <a:ext uri="{FF2B5EF4-FFF2-40B4-BE49-F238E27FC236}">
                <a16:creationId xmlns:a16="http://schemas.microsoft.com/office/drawing/2014/main" id="{FD1E4329-AE21-CECA-D67F-8BEEBCE670AB}"/>
              </a:ext>
            </a:extLst>
          </p:cNvPr>
          <p:cNvSpPr txBox="1"/>
          <p:nvPr/>
        </p:nvSpPr>
        <p:spPr>
          <a:xfrm>
            <a:off x="972121" y="2676125"/>
            <a:ext cx="5483108" cy="2339102"/>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a:t>Answering the 10</a:t>
            </a:r>
            <a:r>
              <a:rPr lang="en-US" baseline="30000" dirty="0"/>
              <a:t>th</a:t>
            </a:r>
            <a:r>
              <a:rPr lang="en-US" dirty="0"/>
              <a:t> query was hard for me because it involved joining of multiple tables.</a:t>
            </a:r>
          </a:p>
          <a:p>
            <a:pPr marL="285750" indent="-285750">
              <a:spcBef>
                <a:spcPts val="1200"/>
              </a:spcBef>
              <a:buFont typeface="Arial" panose="020B0604020202020204" pitchFamily="34" charset="0"/>
              <a:buChar char="•"/>
            </a:pPr>
            <a:r>
              <a:rPr lang="en-US" dirty="0"/>
              <a:t>Adding constraints to attributes </a:t>
            </a:r>
          </a:p>
          <a:p>
            <a:pPr marL="285750" indent="-285750">
              <a:spcBef>
                <a:spcPts val="1200"/>
              </a:spcBef>
              <a:buFont typeface="Arial" panose="020B0604020202020204" pitchFamily="34" charset="0"/>
              <a:buChar char="•"/>
            </a:pPr>
            <a:r>
              <a:rPr lang="en-US" dirty="0"/>
              <a:t>Deciding between char and text datatype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 name="Picture 9" descr="A computer generated image of several servers&#10;&#10;Description automatically generated with medium confidence">
            <a:extLst>
              <a:ext uri="{FF2B5EF4-FFF2-40B4-BE49-F238E27FC236}">
                <a16:creationId xmlns:a16="http://schemas.microsoft.com/office/drawing/2014/main" id="{DED22ECA-89A9-CD13-76BB-91F36A5D0505}"/>
              </a:ext>
            </a:extLst>
          </p:cNvPr>
          <p:cNvPicPr>
            <a:picLocks noChangeAspect="1"/>
          </p:cNvPicPr>
          <p:nvPr/>
        </p:nvPicPr>
        <p:blipFill>
          <a:blip r:embed="rId2"/>
          <a:stretch>
            <a:fillRect/>
          </a:stretch>
        </p:blipFill>
        <p:spPr>
          <a:xfrm>
            <a:off x="7471144" y="2405913"/>
            <a:ext cx="4572000" cy="2571750"/>
          </a:xfrm>
          <a:prstGeom prst="rect">
            <a:avLst/>
          </a:prstGeom>
        </p:spPr>
      </p:pic>
    </p:spTree>
    <p:extLst>
      <p:ext uri="{BB962C8B-B14F-4D97-AF65-F5344CB8AC3E}">
        <p14:creationId xmlns:p14="http://schemas.microsoft.com/office/powerpoint/2010/main" val="32829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5581AF-0021-68A4-2AB2-48EDD5E6A3B6}"/>
              </a:ext>
            </a:extLst>
          </p:cNvPr>
          <p:cNvSpPr>
            <a:spLocks noGrp="1"/>
          </p:cNvSpPr>
          <p:nvPr>
            <p:ph type="title"/>
          </p:nvPr>
        </p:nvSpPr>
        <p:spPr>
          <a:xfrm>
            <a:off x="751840" y="365125"/>
            <a:ext cx="10515600" cy="956231"/>
          </a:xfrm>
        </p:spPr>
        <p:txBody>
          <a:bodyPr/>
          <a:lstStyle/>
          <a:p>
            <a:r>
              <a:rPr lang="en-US" dirty="0"/>
              <a:t>The Easy Part</a:t>
            </a:r>
          </a:p>
        </p:txBody>
      </p:sp>
      <p:sp>
        <p:nvSpPr>
          <p:cNvPr id="5" name="TextBox 4">
            <a:extLst>
              <a:ext uri="{FF2B5EF4-FFF2-40B4-BE49-F238E27FC236}">
                <a16:creationId xmlns:a16="http://schemas.microsoft.com/office/drawing/2014/main" id="{510965C1-0C06-5C4B-B6EA-CE29E47FEA82}"/>
              </a:ext>
            </a:extLst>
          </p:cNvPr>
          <p:cNvSpPr txBox="1"/>
          <p:nvPr/>
        </p:nvSpPr>
        <p:spPr>
          <a:xfrm>
            <a:off x="751840" y="1321356"/>
            <a:ext cx="112242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What was the easiest part of the project for you? What made it easy?</a:t>
            </a:r>
          </a:p>
        </p:txBody>
      </p:sp>
      <p:sp>
        <p:nvSpPr>
          <p:cNvPr id="9" name="TextBox 8">
            <a:extLst>
              <a:ext uri="{FF2B5EF4-FFF2-40B4-BE49-F238E27FC236}">
                <a16:creationId xmlns:a16="http://schemas.microsoft.com/office/drawing/2014/main" id="{0912C6B3-A634-06EE-2C3B-6F3123380D36}"/>
              </a:ext>
            </a:extLst>
          </p:cNvPr>
          <p:cNvSpPr txBox="1"/>
          <p:nvPr/>
        </p:nvSpPr>
        <p:spPr>
          <a:xfrm>
            <a:off x="881743" y="2277587"/>
            <a:ext cx="6096000" cy="2339102"/>
          </a:xfrm>
          <a:prstGeom prst="rect">
            <a:avLst/>
          </a:prstGeom>
          <a:noFill/>
        </p:spPr>
        <p:txBody>
          <a:bodyPr wrap="square">
            <a:spAutoFit/>
          </a:bodyPr>
          <a:lstStyle/>
          <a:p>
            <a:pPr marL="285750" indent="-285750">
              <a:spcBef>
                <a:spcPts val="1200"/>
              </a:spcBef>
              <a:buFont typeface="Arial" panose="020B0604020202020204" pitchFamily="34" charset="0"/>
              <a:buChar char="•"/>
            </a:pPr>
            <a:r>
              <a:rPr lang="en-US" dirty="0"/>
              <a:t>Easiest part of the project was loading the data into the tables</a:t>
            </a:r>
          </a:p>
          <a:p>
            <a:pPr marL="285750" indent="-285750">
              <a:spcBef>
                <a:spcPts val="1200"/>
              </a:spcBef>
              <a:buFont typeface="Arial" panose="020B0604020202020204" pitchFamily="34" charset="0"/>
              <a:buChar char="•"/>
            </a:pPr>
            <a:r>
              <a:rPr lang="en-US" dirty="0"/>
              <a:t>Assigning the primary and foreign keys</a:t>
            </a:r>
          </a:p>
          <a:p>
            <a:pPr marL="285750" indent="-285750">
              <a:spcBef>
                <a:spcPts val="1200"/>
              </a:spcBef>
              <a:buFont typeface="Arial" panose="020B0604020202020204" pitchFamily="34" charset="0"/>
              <a:buChar char="•"/>
            </a:pPr>
            <a:r>
              <a:rPr lang="en-US" dirty="0"/>
              <a:t>First few queries were easy as I followed the lab assignments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8628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8A3534-C4F2-3E66-9AF2-3DED51DE9A79}"/>
              </a:ext>
            </a:extLst>
          </p:cNvPr>
          <p:cNvSpPr>
            <a:spLocks noGrp="1"/>
          </p:cNvSpPr>
          <p:nvPr>
            <p:ph type="title"/>
          </p:nvPr>
        </p:nvSpPr>
        <p:spPr>
          <a:xfrm>
            <a:off x="751840" y="365126"/>
            <a:ext cx="10515600" cy="1039132"/>
          </a:xfrm>
        </p:spPr>
        <p:txBody>
          <a:bodyPr/>
          <a:lstStyle/>
          <a:p>
            <a:r>
              <a:rPr lang="en-US" dirty="0"/>
              <a:t>The Surprising Part</a:t>
            </a:r>
          </a:p>
        </p:txBody>
      </p:sp>
      <p:sp>
        <p:nvSpPr>
          <p:cNvPr id="5" name="TextBox 4">
            <a:extLst>
              <a:ext uri="{FF2B5EF4-FFF2-40B4-BE49-F238E27FC236}">
                <a16:creationId xmlns:a16="http://schemas.microsoft.com/office/drawing/2014/main" id="{C06BBAF2-58E3-6CBA-2A23-598299402666}"/>
              </a:ext>
            </a:extLst>
          </p:cNvPr>
          <p:cNvSpPr txBox="1"/>
          <p:nvPr/>
        </p:nvSpPr>
        <p:spPr>
          <a:xfrm>
            <a:off x="751840" y="1321356"/>
            <a:ext cx="11224260" cy="369332"/>
          </a:xfrm>
          <a:prstGeom prst="rect">
            <a:avLst/>
          </a:prstGeom>
          <a:noFill/>
        </p:spPr>
        <p:txBody>
          <a:bodyPr wrap="square" rtlCol="0">
            <a:spAutoFit/>
          </a:bodyPr>
          <a:lstStyle/>
          <a:p>
            <a:r>
              <a:rPr lang="en-US" i="1" dirty="0"/>
              <a:t>Was there anything that surprised you about the data?</a:t>
            </a:r>
          </a:p>
        </p:txBody>
      </p:sp>
      <p:sp>
        <p:nvSpPr>
          <p:cNvPr id="6" name="TextBox 5">
            <a:extLst>
              <a:ext uri="{FF2B5EF4-FFF2-40B4-BE49-F238E27FC236}">
                <a16:creationId xmlns:a16="http://schemas.microsoft.com/office/drawing/2014/main" id="{345895D0-8FA7-FE49-9E65-72DC89BE3F6E}"/>
              </a:ext>
            </a:extLst>
          </p:cNvPr>
          <p:cNvSpPr txBox="1"/>
          <p:nvPr/>
        </p:nvSpPr>
        <p:spPr>
          <a:xfrm>
            <a:off x="751840" y="2360488"/>
            <a:ext cx="7194698" cy="249299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spcBef>
                <a:spcPts val="1200"/>
              </a:spcBef>
              <a:buFont typeface="Arial" panose="020B0604020202020204" pitchFamily="34" charset="0"/>
              <a:buChar char="•"/>
            </a:pPr>
            <a:r>
              <a:rPr lang="en-US" dirty="0"/>
              <a:t>The datasets of yelp were huge</a:t>
            </a:r>
          </a:p>
          <a:p>
            <a:pPr marL="285750" indent="-285750">
              <a:spcBef>
                <a:spcPts val="1200"/>
              </a:spcBef>
              <a:buFont typeface="Arial" panose="020B0604020202020204" pitchFamily="34" charset="0"/>
              <a:buChar char="•"/>
            </a:pPr>
            <a:r>
              <a:rPr lang="en-US" dirty="0"/>
              <a:t>Even though the datasets were huge working with them was fun</a:t>
            </a:r>
          </a:p>
          <a:p>
            <a:pPr marL="285750" indent="-285750">
              <a:spcBef>
                <a:spcPts val="1200"/>
              </a:spcBef>
              <a:buFont typeface="Arial" panose="020B0604020202020204" pitchFamily="34" charset="0"/>
              <a:buChar char="•"/>
            </a:pPr>
            <a:r>
              <a:rPr lang="en-US" dirty="0"/>
              <a:t>This was my first project on databases and I managed to understand the database very well all thanks to the lectures provided by Prof. Jason </a:t>
            </a:r>
            <a:r>
              <a:rPr lang="en-US" dirty="0" err="1"/>
              <a:t>Augustyn</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7080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1CA851-571B-8401-E4A7-86CCEAE490F7}"/>
              </a:ext>
            </a:extLst>
          </p:cNvPr>
          <p:cNvSpPr>
            <a:spLocks noGrp="1"/>
          </p:cNvSpPr>
          <p:nvPr>
            <p:ph type="title"/>
          </p:nvPr>
        </p:nvSpPr>
        <p:spPr>
          <a:xfrm>
            <a:off x="751840" y="163287"/>
            <a:ext cx="10515600" cy="1240970"/>
          </a:xfrm>
        </p:spPr>
        <p:txBody>
          <a:bodyPr/>
          <a:lstStyle/>
          <a:p>
            <a:r>
              <a:rPr lang="en-US" dirty="0"/>
              <a:t>Real Data of Yelp</a:t>
            </a:r>
          </a:p>
        </p:txBody>
      </p:sp>
      <p:sp>
        <p:nvSpPr>
          <p:cNvPr id="5" name="TextBox 4">
            <a:extLst>
              <a:ext uri="{FF2B5EF4-FFF2-40B4-BE49-F238E27FC236}">
                <a16:creationId xmlns:a16="http://schemas.microsoft.com/office/drawing/2014/main" id="{50064D8C-B2D2-0C38-2E11-541AFE8A979A}"/>
              </a:ext>
            </a:extLst>
          </p:cNvPr>
          <p:cNvSpPr txBox="1"/>
          <p:nvPr/>
        </p:nvSpPr>
        <p:spPr>
          <a:xfrm>
            <a:off x="751840" y="1321356"/>
            <a:ext cx="11224260" cy="646331"/>
          </a:xfrm>
          <a:prstGeom prst="rect">
            <a:avLst/>
          </a:prstGeom>
          <a:noFill/>
        </p:spPr>
        <p:txBody>
          <a:bodyPr wrap="square" rtlCol="0">
            <a:spAutoFit/>
          </a:bodyPr>
          <a:lstStyle/>
          <a:p>
            <a:r>
              <a:rPr lang="en-US" i="1" dirty="0"/>
              <a:t>Is there anything you wonder about how Yelp’s real data might look, how their database systems are designed, or what they do with this kind of data?</a:t>
            </a:r>
          </a:p>
        </p:txBody>
      </p:sp>
      <p:sp>
        <p:nvSpPr>
          <p:cNvPr id="6" name="TextBox 5">
            <a:extLst>
              <a:ext uri="{FF2B5EF4-FFF2-40B4-BE49-F238E27FC236}">
                <a16:creationId xmlns:a16="http://schemas.microsoft.com/office/drawing/2014/main" id="{B3638D18-0CFB-2D6B-B11C-86B6CF2D1AFC}"/>
              </a:ext>
            </a:extLst>
          </p:cNvPr>
          <p:cNvSpPr txBox="1"/>
          <p:nvPr/>
        </p:nvSpPr>
        <p:spPr>
          <a:xfrm>
            <a:off x="751840" y="2848412"/>
            <a:ext cx="6032710" cy="2215991"/>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a:t>I think the real data of yelp would be huge</a:t>
            </a:r>
          </a:p>
          <a:p>
            <a:pPr marL="285750" indent="-285750">
              <a:spcBef>
                <a:spcPts val="1200"/>
              </a:spcBef>
              <a:buFont typeface="Arial" panose="020B0604020202020204" pitchFamily="34" charset="0"/>
              <a:buChar char="•"/>
            </a:pPr>
            <a:r>
              <a:rPr lang="en-US" dirty="0"/>
              <a:t>How do they incorporate images in the database</a:t>
            </a:r>
          </a:p>
          <a:p>
            <a:pPr marL="285750" indent="-285750">
              <a:spcBef>
                <a:spcPts val="1200"/>
              </a:spcBef>
              <a:buFont typeface="Arial" panose="020B0604020202020204" pitchFamily="34" charset="0"/>
              <a:buChar char="•"/>
            </a:pPr>
            <a:r>
              <a:rPr lang="en-US" dirty="0"/>
              <a:t>I wonder what strategies they might be using for performance optimization</a:t>
            </a:r>
          </a:p>
          <a:p>
            <a:pPr marL="285750" indent="-285750">
              <a:spcBef>
                <a:spcPts val="1200"/>
              </a:spcBef>
              <a:buFont typeface="Arial" panose="020B0604020202020204" pitchFamily="34" charset="0"/>
              <a:buChar char="•"/>
            </a:pPr>
            <a:r>
              <a:rPr lang="en-US" dirty="0"/>
              <a:t>How they are planning to scale the database</a:t>
            </a:r>
          </a:p>
          <a:p>
            <a:pPr marL="285750" indent="-285750">
              <a:buFont typeface="Arial" panose="020B0604020202020204" pitchFamily="34" charset="0"/>
              <a:buChar char="•"/>
            </a:pPr>
            <a:endParaRPr lang="en-US" dirty="0"/>
          </a:p>
        </p:txBody>
      </p:sp>
      <p:pic>
        <p:nvPicPr>
          <p:cNvPr id="9" name="Picture 8" descr="A red background with black text&#10;&#10;Description automatically generated">
            <a:extLst>
              <a:ext uri="{FF2B5EF4-FFF2-40B4-BE49-F238E27FC236}">
                <a16:creationId xmlns:a16="http://schemas.microsoft.com/office/drawing/2014/main" id="{763167B6-2727-D01A-9567-C0B89B810642}"/>
              </a:ext>
            </a:extLst>
          </p:cNvPr>
          <p:cNvPicPr>
            <a:picLocks noChangeAspect="1"/>
          </p:cNvPicPr>
          <p:nvPr/>
        </p:nvPicPr>
        <p:blipFill>
          <a:blip r:embed="rId2"/>
          <a:stretch>
            <a:fillRect/>
          </a:stretch>
        </p:blipFill>
        <p:spPr>
          <a:xfrm>
            <a:off x="7456714" y="2405913"/>
            <a:ext cx="3558024" cy="3100991"/>
          </a:xfrm>
          <a:prstGeom prst="rect">
            <a:avLst/>
          </a:prstGeom>
        </p:spPr>
      </p:pic>
    </p:spTree>
    <p:extLst>
      <p:ext uri="{BB962C8B-B14F-4D97-AF65-F5344CB8AC3E}">
        <p14:creationId xmlns:p14="http://schemas.microsoft.com/office/powerpoint/2010/main" val="380662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F80CD6-CED5-36C3-7593-825B515209CC}"/>
              </a:ext>
            </a:extLst>
          </p:cNvPr>
          <p:cNvSpPr>
            <a:spLocks noGrp="1"/>
          </p:cNvSpPr>
          <p:nvPr>
            <p:ph type="title"/>
          </p:nvPr>
        </p:nvSpPr>
        <p:spPr>
          <a:xfrm>
            <a:off x="751840" y="365125"/>
            <a:ext cx="10515600" cy="1146099"/>
          </a:xfrm>
        </p:spPr>
        <p:txBody>
          <a:bodyPr/>
          <a:lstStyle/>
          <a:p>
            <a:r>
              <a:rPr lang="en-US" dirty="0"/>
              <a:t>Recommendations</a:t>
            </a:r>
          </a:p>
        </p:txBody>
      </p:sp>
      <p:sp>
        <p:nvSpPr>
          <p:cNvPr id="5" name="TextBox 4">
            <a:extLst>
              <a:ext uri="{FF2B5EF4-FFF2-40B4-BE49-F238E27FC236}">
                <a16:creationId xmlns:a16="http://schemas.microsoft.com/office/drawing/2014/main" id="{32523AD5-252A-9846-B220-19D68B2B51E1}"/>
              </a:ext>
            </a:extLst>
          </p:cNvPr>
          <p:cNvSpPr txBox="1"/>
          <p:nvPr/>
        </p:nvSpPr>
        <p:spPr>
          <a:xfrm>
            <a:off x="848360" y="1346649"/>
            <a:ext cx="11224260" cy="369332"/>
          </a:xfrm>
          <a:prstGeom prst="rect">
            <a:avLst/>
          </a:prstGeom>
          <a:noFill/>
        </p:spPr>
        <p:txBody>
          <a:bodyPr wrap="square" rtlCol="0">
            <a:spAutoFit/>
          </a:bodyPr>
          <a:lstStyle/>
          <a:p>
            <a:r>
              <a:rPr lang="en-US" dirty="0"/>
              <a:t>Are there any changes you would recommend to Yelp to make this data easier to work with?</a:t>
            </a:r>
          </a:p>
        </p:txBody>
      </p:sp>
      <p:sp>
        <p:nvSpPr>
          <p:cNvPr id="9" name="TextBox 8">
            <a:extLst>
              <a:ext uri="{FF2B5EF4-FFF2-40B4-BE49-F238E27FC236}">
                <a16:creationId xmlns:a16="http://schemas.microsoft.com/office/drawing/2014/main" id="{5D873A83-50CF-8324-CD55-1AE77E9EBCEF}"/>
              </a:ext>
            </a:extLst>
          </p:cNvPr>
          <p:cNvSpPr txBox="1"/>
          <p:nvPr/>
        </p:nvSpPr>
        <p:spPr>
          <a:xfrm>
            <a:off x="848360" y="2492748"/>
            <a:ext cx="6096000" cy="2339102"/>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spcBef>
                <a:spcPts val="1200"/>
              </a:spcBef>
              <a:buFont typeface="Arial" panose="020B0604020202020204" pitchFamily="34" charset="0"/>
              <a:buChar char="•"/>
            </a:pPr>
            <a:r>
              <a:rPr lang="en-US" dirty="0"/>
              <a:t>Reviews table had </a:t>
            </a:r>
            <a:r>
              <a:rPr lang="en-US" dirty="0" err="1"/>
              <a:t>user_id’s</a:t>
            </a:r>
            <a:r>
              <a:rPr lang="en-US" dirty="0"/>
              <a:t> which were not in users table</a:t>
            </a:r>
          </a:p>
          <a:p>
            <a:pPr marL="285750" indent="-285750">
              <a:spcBef>
                <a:spcPts val="1200"/>
              </a:spcBef>
              <a:buFont typeface="Arial" panose="020B0604020202020204" pitchFamily="34" charset="0"/>
              <a:buChar char="•"/>
            </a:pPr>
            <a:r>
              <a:rPr lang="en-US" dirty="0"/>
              <a:t>I would recommend yelp to add foreign key constraint on reviews table so that both the tables maintain referential integrity</a:t>
            </a:r>
          </a:p>
          <a:p>
            <a:pPr marL="285750" indent="-285750">
              <a:buFont typeface="Arial" panose="020B0604020202020204" pitchFamily="34" charset="0"/>
              <a:buChar char="•"/>
            </a:pPr>
            <a:r>
              <a:rPr lang="en-US" dirty="0"/>
              <a:t>I would also recommend to add required number of constraints to the entities to maintain data integrity</a:t>
            </a:r>
          </a:p>
        </p:txBody>
      </p:sp>
    </p:spTree>
    <p:extLst>
      <p:ext uri="{BB962C8B-B14F-4D97-AF65-F5344CB8AC3E}">
        <p14:creationId xmlns:p14="http://schemas.microsoft.com/office/powerpoint/2010/main" val="3836535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4FE9-EA2F-75E1-4DD8-F0FB095FA0DA}"/>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45559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1: Business Presentation</a:t>
            </a:r>
          </a:p>
        </p:txBody>
      </p:sp>
      <p:sp>
        <p:nvSpPr>
          <p:cNvPr id="3" name="Text Placeholder 2">
            <a:extLst>
              <a:ext uri="{FF2B5EF4-FFF2-40B4-BE49-F238E27FC236}">
                <a16:creationId xmlns:a16="http://schemas.microsoft.com/office/drawing/2014/main" id="{1AAFF2F6-A7A8-8ED7-E520-87C92CE02CD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983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p:txBody>
          <a:bodyPr/>
          <a:lstStyle/>
          <a:p>
            <a:r>
              <a:rPr lang="en-US" dirty="0"/>
              <a:t>Yelp users since 2010</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21356"/>
            <a:ext cx="8070574" cy="369332"/>
          </a:xfrm>
          <a:prstGeom prst="rect">
            <a:avLst/>
          </a:prstGeom>
          <a:noFill/>
        </p:spPr>
        <p:txBody>
          <a:bodyPr wrap="square" rtlCol="0">
            <a:spAutoFit/>
          </a:bodyPr>
          <a:lstStyle/>
          <a:p>
            <a:r>
              <a:rPr lang="en-US" i="1" dirty="0"/>
              <a:t>How many users have joined Yelp each year since 2010?</a:t>
            </a:r>
          </a:p>
        </p:txBody>
      </p:sp>
      <p:sp>
        <p:nvSpPr>
          <p:cNvPr id="4" name="TextBox 3">
            <a:extLst>
              <a:ext uri="{FF2B5EF4-FFF2-40B4-BE49-F238E27FC236}">
                <a16:creationId xmlns:a16="http://schemas.microsoft.com/office/drawing/2014/main" id="{FEDE022A-5751-F12C-6FA5-B61564D9F956}"/>
              </a:ext>
            </a:extLst>
          </p:cNvPr>
          <p:cNvSpPr txBox="1"/>
          <p:nvPr/>
        </p:nvSpPr>
        <p:spPr>
          <a:xfrm>
            <a:off x="838200" y="2646919"/>
            <a:ext cx="5049079" cy="3062377"/>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US" sz="2000" dirty="0"/>
              <a:t>Yelp experienced growth in user numbers from 2010 to 2015, peaking at 247850 users in 2015</a:t>
            </a:r>
          </a:p>
          <a:p>
            <a:pPr marL="285750" indent="-285750">
              <a:spcBef>
                <a:spcPts val="600"/>
              </a:spcBef>
              <a:buFont typeface="Wingdings" panose="05000000000000000000" pitchFamily="2" charset="2"/>
              <a:buChar char="§"/>
            </a:pPr>
            <a:r>
              <a:rPr lang="en-US" sz="2000" dirty="0"/>
              <a:t>The trend changed in subsequent years, with a noticeable decline in user numbers</a:t>
            </a:r>
          </a:p>
          <a:p>
            <a:pPr marL="285750" indent="-285750">
              <a:spcBef>
                <a:spcPts val="600"/>
              </a:spcBef>
              <a:buFont typeface="Wingdings" panose="05000000000000000000" pitchFamily="2" charset="2"/>
              <a:buChar char="§"/>
            </a:pPr>
            <a:r>
              <a:rPr lang="en-US" sz="2000" dirty="0"/>
              <a:t>Yelp had the least number of users in 2012</a:t>
            </a:r>
          </a:p>
          <a:p>
            <a:pPr marL="285750" indent="-285750">
              <a:spcBef>
                <a:spcPts val="600"/>
              </a:spcBef>
              <a:buFont typeface="Wingdings" panose="05000000000000000000" pitchFamily="2" charset="2"/>
              <a:buChar char="§"/>
            </a:pPr>
            <a:r>
              <a:rPr lang="en-US" sz="2000" dirty="0"/>
              <a:t>This data suggests a need to build a strategy to increase the users</a:t>
            </a:r>
          </a:p>
          <a:p>
            <a:pPr marL="285750" indent="-285750">
              <a:buFont typeface="Wingdings" panose="05000000000000000000" pitchFamily="2" charset="2"/>
              <a:buChar char="§"/>
            </a:pPr>
            <a:endParaRPr lang="en-US" dirty="0"/>
          </a:p>
        </p:txBody>
      </p:sp>
      <p:graphicFrame>
        <p:nvGraphicFramePr>
          <p:cNvPr id="12" name="Chart 11">
            <a:extLst>
              <a:ext uri="{FF2B5EF4-FFF2-40B4-BE49-F238E27FC236}">
                <a16:creationId xmlns:a16="http://schemas.microsoft.com/office/drawing/2014/main" id="{F5A4CB94-04AE-4900-F7AC-A57526215877}"/>
              </a:ext>
            </a:extLst>
          </p:cNvPr>
          <p:cNvGraphicFramePr/>
          <p:nvPr>
            <p:extLst>
              <p:ext uri="{D42A27DB-BD31-4B8C-83A1-F6EECF244321}">
                <p14:modId xmlns:p14="http://schemas.microsoft.com/office/powerpoint/2010/main" val="2504944388"/>
              </p:ext>
            </p:extLst>
          </p:nvPr>
        </p:nvGraphicFramePr>
        <p:xfrm>
          <a:off x="6226629" y="1967493"/>
          <a:ext cx="5577114" cy="41903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374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88DDF0-FAAF-EBE1-2224-B856886F621B}"/>
              </a:ext>
            </a:extLst>
          </p:cNvPr>
          <p:cNvSpPr>
            <a:spLocks noGrp="1"/>
          </p:cNvSpPr>
          <p:nvPr>
            <p:ph type="title"/>
          </p:nvPr>
        </p:nvSpPr>
        <p:spPr>
          <a:xfrm>
            <a:off x="838200" y="365125"/>
            <a:ext cx="10515600" cy="1325563"/>
          </a:xfrm>
        </p:spPr>
        <p:txBody>
          <a:bodyPr/>
          <a:lstStyle/>
          <a:p>
            <a:r>
              <a:rPr lang="en-US" dirty="0"/>
              <a:t>Elite users from 2012 through 2021</a:t>
            </a:r>
          </a:p>
        </p:txBody>
      </p:sp>
      <p:sp>
        <p:nvSpPr>
          <p:cNvPr id="9" name="TextBox 8">
            <a:extLst>
              <a:ext uri="{FF2B5EF4-FFF2-40B4-BE49-F238E27FC236}">
                <a16:creationId xmlns:a16="http://schemas.microsoft.com/office/drawing/2014/main" id="{2A71AE46-402F-0EB3-4204-503654EB82B2}"/>
              </a:ext>
            </a:extLst>
          </p:cNvPr>
          <p:cNvSpPr txBox="1"/>
          <p:nvPr/>
        </p:nvSpPr>
        <p:spPr>
          <a:xfrm>
            <a:off x="838200" y="1321356"/>
            <a:ext cx="8070574" cy="369332"/>
          </a:xfrm>
          <a:prstGeom prst="rect">
            <a:avLst/>
          </a:prstGeom>
          <a:noFill/>
        </p:spPr>
        <p:txBody>
          <a:bodyPr wrap="square" rtlCol="0">
            <a:spAutoFit/>
          </a:bodyPr>
          <a:lstStyle/>
          <a:p>
            <a:r>
              <a:rPr lang="en-US" i="1" dirty="0"/>
              <a:t>How many users were elite from 2012 through 2021</a:t>
            </a:r>
          </a:p>
        </p:txBody>
      </p:sp>
      <p:sp>
        <p:nvSpPr>
          <p:cNvPr id="10" name="TextBox 9">
            <a:extLst>
              <a:ext uri="{FF2B5EF4-FFF2-40B4-BE49-F238E27FC236}">
                <a16:creationId xmlns:a16="http://schemas.microsoft.com/office/drawing/2014/main" id="{08685F85-2FF2-513D-9D51-C2807013F78B}"/>
              </a:ext>
            </a:extLst>
          </p:cNvPr>
          <p:cNvSpPr txBox="1"/>
          <p:nvPr/>
        </p:nvSpPr>
        <p:spPr>
          <a:xfrm>
            <a:off x="838200" y="2705100"/>
            <a:ext cx="5049079" cy="3139321"/>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sz="2000" dirty="0"/>
              <a:t>The data reveals a consistent upward trend in the number of elite users on Yelp from 2012 to 2019</a:t>
            </a:r>
          </a:p>
          <a:p>
            <a:pPr marL="285750" indent="-285750">
              <a:spcBef>
                <a:spcPts val="1200"/>
              </a:spcBef>
              <a:buFont typeface="Wingdings" panose="05000000000000000000" pitchFamily="2" charset="2"/>
              <a:buChar char="§"/>
            </a:pPr>
            <a:r>
              <a:rPr lang="en-US" sz="2000" dirty="0"/>
              <a:t>There is a notable plateau and subsequent decrease in the number of elite users in 2020 and 2021</a:t>
            </a:r>
          </a:p>
          <a:p>
            <a:pPr marL="285750" indent="-285750">
              <a:spcBef>
                <a:spcPts val="1200"/>
              </a:spcBef>
              <a:buFont typeface="Wingdings" panose="05000000000000000000" pitchFamily="2" charset="2"/>
              <a:buChar char="§"/>
            </a:pPr>
            <a:r>
              <a:rPr lang="en-US" sz="2000" dirty="0"/>
              <a:t>Yelp had lowest elite users in 2012 and highest in 2021</a:t>
            </a:r>
          </a:p>
          <a:p>
            <a:pPr marL="285750" indent="-285750">
              <a:buFont typeface="Wingdings" panose="05000000000000000000" pitchFamily="2" charset="2"/>
              <a:buChar char="§"/>
            </a:pPr>
            <a:endParaRPr lang="en-US" dirty="0"/>
          </a:p>
        </p:txBody>
      </p:sp>
      <p:graphicFrame>
        <p:nvGraphicFramePr>
          <p:cNvPr id="14" name="Chart 13">
            <a:extLst>
              <a:ext uri="{FF2B5EF4-FFF2-40B4-BE49-F238E27FC236}">
                <a16:creationId xmlns:a16="http://schemas.microsoft.com/office/drawing/2014/main" id="{93A8741B-E1BC-B892-B92B-4861F846491B}"/>
              </a:ext>
            </a:extLst>
          </p:cNvPr>
          <p:cNvGraphicFramePr/>
          <p:nvPr>
            <p:extLst>
              <p:ext uri="{D42A27DB-BD31-4B8C-83A1-F6EECF244321}">
                <p14:modId xmlns:p14="http://schemas.microsoft.com/office/powerpoint/2010/main" val="656706822"/>
              </p:ext>
            </p:extLst>
          </p:nvPr>
        </p:nvGraphicFramePr>
        <p:xfrm>
          <a:off x="6533953" y="2375165"/>
          <a:ext cx="4923971" cy="34914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723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88DDF0-FAAF-EBE1-2224-B856886F621B}"/>
              </a:ext>
            </a:extLst>
          </p:cNvPr>
          <p:cNvSpPr>
            <a:spLocks noGrp="1"/>
          </p:cNvSpPr>
          <p:nvPr>
            <p:ph type="title"/>
          </p:nvPr>
        </p:nvSpPr>
        <p:spPr>
          <a:xfrm>
            <a:off x="838200" y="365125"/>
            <a:ext cx="10515600" cy="1325563"/>
          </a:xfrm>
        </p:spPr>
        <p:txBody>
          <a:bodyPr/>
          <a:lstStyle/>
          <a:p>
            <a:r>
              <a:rPr lang="en-US" dirty="0"/>
              <a:t>5-star Reviews</a:t>
            </a:r>
          </a:p>
        </p:txBody>
      </p:sp>
      <p:sp>
        <p:nvSpPr>
          <p:cNvPr id="9" name="TextBox 8">
            <a:extLst>
              <a:ext uri="{FF2B5EF4-FFF2-40B4-BE49-F238E27FC236}">
                <a16:creationId xmlns:a16="http://schemas.microsoft.com/office/drawing/2014/main" id="{2A71AE46-402F-0EB3-4204-503654EB82B2}"/>
              </a:ext>
            </a:extLst>
          </p:cNvPr>
          <p:cNvSpPr txBox="1"/>
          <p:nvPr/>
        </p:nvSpPr>
        <p:spPr>
          <a:xfrm>
            <a:off x="838199" y="1321356"/>
            <a:ext cx="10994571" cy="923330"/>
          </a:xfrm>
          <a:prstGeom prst="rect">
            <a:avLst/>
          </a:prstGeom>
          <a:noFill/>
        </p:spPr>
        <p:txBody>
          <a:bodyPr wrap="square" rtlCol="0">
            <a:spAutoFit/>
          </a:bodyPr>
          <a:lstStyle/>
          <a:p>
            <a:r>
              <a:rPr lang="en-US" i="1" dirty="0"/>
              <a:t>Which of our users has the most 5-star reviews of all time? Give us the person’s name, when they joined Yelp, how many fans they have, how many funny, useful, and cool ratings they’ve gotten. Please also gives us 3-5 examples of recent 5-star reviews they have written</a:t>
            </a:r>
          </a:p>
        </p:txBody>
      </p:sp>
      <p:graphicFrame>
        <p:nvGraphicFramePr>
          <p:cNvPr id="2" name="Chart 1">
            <a:extLst>
              <a:ext uri="{FF2B5EF4-FFF2-40B4-BE49-F238E27FC236}">
                <a16:creationId xmlns:a16="http://schemas.microsoft.com/office/drawing/2014/main" id="{F81149DF-A893-6C2F-7985-D3319FF66A9A}"/>
              </a:ext>
            </a:extLst>
          </p:cNvPr>
          <p:cNvGraphicFramePr/>
          <p:nvPr>
            <p:extLst>
              <p:ext uri="{D42A27DB-BD31-4B8C-83A1-F6EECF244321}">
                <p14:modId xmlns:p14="http://schemas.microsoft.com/office/powerpoint/2010/main" val="3928197956"/>
              </p:ext>
            </p:extLst>
          </p:nvPr>
        </p:nvGraphicFramePr>
        <p:xfrm>
          <a:off x="7285453" y="4395461"/>
          <a:ext cx="4207376" cy="185953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8">
            <a:extLst>
              <a:ext uri="{FF2B5EF4-FFF2-40B4-BE49-F238E27FC236}">
                <a16:creationId xmlns:a16="http://schemas.microsoft.com/office/drawing/2014/main" id="{F6B4776C-9D52-049A-D9C0-C7FED7EC98F6}"/>
              </a:ext>
            </a:extLst>
          </p:cNvPr>
          <p:cNvSpPr txBox="1"/>
          <p:nvPr/>
        </p:nvSpPr>
        <p:spPr>
          <a:xfrm>
            <a:off x="838198" y="2796168"/>
            <a:ext cx="6214311" cy="2616101"/>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dirty="0"/>
              <a:t>Michael, Marielle and Michelle are Yelp’s top users with most no. of 5-star reviews</a:t>
            </a:r>
          </a:p>
          <a:p>
            <a:pPr marL="285750" indent="-285750">
              <a:spcBef>
                <a:spcPts val="600"/>
              </a:spcBef>
              <a:buFont typeface="Arial" panose="020B0604020202020204" pitchFamily="34" charset="0"/>
              <a:buChar char="•"/>
            </a:pPr>
            <a:r>
              <a:rPr lang="en-US" dirty="0"/>
              <a:t>Michael and Marielle joined Yelp in 2010  </a:t>
            </a:r>
          </a:p>
          <a:p>
            <a:pPr marL="285750" indent="-285750">
              <a:spcBef>
                <a:spcPts val="600"/>
              </a:spcBef>
              <a:buFont typeface="Arial" panose="020B0604020202020204" pitchFamily="34" charset="0"/>
              <a:buChar char="•"/>
            </a:pPr>
            <a:r>
              <a:rPr lang="en-US" dirty="0"/>
              <a:t>Michelle joined Yelp in 2008</a:t>
            </a:r>
          </a:p>
          <a:p>
            <a:pPr marL="285750" indent="-285750">
              <a:spcBef>
                <a:spcPts val="600"/>
              </a:spcBef>
              <a:buFont typeface="Arial" panose="020B0604020202020204" pitchFamily="34" charset="0"/>
              <a:buChar char="•"/>
            </a:pPr>
            <a:r>
              <a:rPr lang="en-US" dirty="0"/>
              <a:t>All 3 of them had higher useful votes compared to funny and cool votes</a:t>
            </a:r>
          </a:p>
          <a:p>
            <a:pPr marL="285750" indent="-285750">
              <a:spcBef>
                <a:spcPts val="600"/>
              </a:spcBef>
              <a:buFont typeface="Arial" panose="020B0604020202020204" pitchFamily="34" charset="0"/>
              <a:buChar char="•"/>
            </a:pPr>
            <a:r>
              <a:rPr lang="en-US" dirty="0"/>
              <a:t>This tells us the 5-star rating highly probable if the review is useful in the eye of the reader</a:t>
            </a:r>
          </a:p>
        </p:txBody>
      </p:sp>
      <p:graphicFrame>
        <p:nvGraphicFramePr>
          <p:cNvPr id="4" name="Chart 3">
            <a:extLst>
              <a:ext uri="{FF2B5EF4-FFF2-40B4-BE49-F238E27FC236}">
                <a16:creationId xmlns:a16="http://schemas.microsoft.com/office/drawing/2014/main" id="{CCBCCFB2-90E6-D191-BF41-B825523C3575}"/>
              </a:ext>
            </a:extLst>
          </p:cNvPr>
          <p:cNvGraphicFramePr/>
          <p:nvPr>
            <p:extLst>
              <p:ext uri="{D42A27DB-BD31-4B8C-83A1-F6EECF244321}">
                <p14:modId xmlns:p14="http://schemas.microsoft.com/office/powerpoint/2010/main" val="1249508715"/>
              </p:ext>
            </p:extLst>
          </p:nvPr>
        </p:nvGraphicFramePr>
        <p:xfrm>
          <a:off x="7599896" y="2244686"/>
          <a:ext cx="3578490" cy="1859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3854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671771-3433-B2B9-3EE6-720A5D8B98B0}"/>
              </a:ext>
            </a:extLst>
          </p:cNvPr>
          <p:cNvSpPr>
            <a:spLocks noGrp="1"/>
          </p:cNvSpPr>
          <p:nvPr>
            <p:ph type="title"/>
          </p:nvPr>
        </p:nvSpPr>
        <p:spPr>
          <a:xfrm>
            <a:off x="838200" y="365125"/>
            <a:ext cx="10515600" cy="1325563"/>
          </a:xfrm>
        </p:spPr>
        <p:txBody>
          <a:bodyPr/>
          <a:lstStyle/>
          <a:p>
            <a:r>
              <a:rPr lang="en-US" dirty="0"/>
              <a:t>Top 10 US states with most businesses</a:t>
            </a:r>
          </a:p>
        </p:txBody>
      </p:sp>
      <p:sp>
        <p:nvSpPr>
          <p:cNvPr id="4" name="TextBox 3">
            <a:extLst>
              <a:ext uri="{FF2B5EF4-FFF2-40B4-BE49-F238E27FC236}">
                <a16:creationId xmlns:a16="http://schemas.microsoft.com/office/drawing/2014/main" id="{C8498601-2080-C43D-1953-496CAE2803CC}"/>
              </a:ext>
            </a:extLst>
          </p:cNvPr>
          <p:cNvSpPr txBox="1"/>
          <p:nvPr/>
        </p:nvSpPr>
        <p:spPr>
          <a:xfrm>
            <a:off x="838200" y="1321356"/>
            <a:ext cx="8070574" cy="369332"/>
          </a:xfrm>
          <a:prstGeom prst="rect">
            <a:avLst/>
          </a:prstGeom>
          <a:noFill/>
        </p:spPr>
        <p:txBody>
          <a:bodyPr wrap="square" rtlCol="0">
            <a:spAutoFit/>
          </a:bodyPr>
          <a:lstStyle/>
          <a:p>
            <a:r>
              <a:rPr lang="en-US" i="1" dirty="0"/>
              <a:t>US states that has most businesses </a:t>
            </a:r>
          </a:p>
        </p:txBody>
      </p:sp>
      <p:sp>
        <p:nvSpPr>
          <p:cNvPr id="5" name="TextBox 4">
            <a:extLst>
              <a:ext uri="{FF2B5EF4-FFF2-40B4-BE49-F238E27FC236}">
                <a16:creationId xmlns:a16="http://schemas.microsoft.com/office/drawing/2014/main" id="{A44E20F5-EB23-9521-D020-BE5086C3F5D2}"/>
              </a:ext>
            </a:extLst>
          </p:cNvPr>
          <p:cNvSpPr txBox="1"/>
          <p:nvPr/>
        </p:nvSpPr>
        <p:spPr>
          <a:xfrm>
            <a:off x="838200" y="2705100"/>
            <a:ext cx="5049079" cy="3139321"/>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sz="2000" dirty="0"/>
              <a:t>PA,FL,TN are the states having most businesses</a:t>
            </a:r>
          </a:p>
          <a:p>
            <a:pPr marL="285750" indent="-285750">
              <a:spcBef>
                <a:spcPts val="1200"/>
              </a:spcBef>
              <a:buFont typeface="Wingdings" panose="05000000000000000000" pitchFamily="2" charset="2"/>
              <a:buChar char="§"/>
            </a:pPr>
            <a:r>
              <a:rPr lang="en-US" sz="2000" dirty="0"/>
              <a:t>PA has the most number of businesses while CA has the least</a:t>
            </a:r>
          </a:p>
          <a:p>
            <a:pPr marL="285750" indent="-285750">
              <a:spcBef>
                <a:spcPts val="1200"/>
              </a:spcBef>
              <a:buFont typeface="Wingdings" panose="05000000000000000000" pitchFamily="2" charset="2"/>
              <a:buChar char="§"/>
            </a:pPr>
            <a:r>
              <a:rPr lang="en-US" sz="2000" dirty="0"/>
              <a:t>This type of data might be useful to improvise the marketing strategies in those states</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en-US" dirty="0"/>
          </a:p>
        </p:txBody>
      </p:sp>
      <p:graphicFrame>
        <p:nvGraphicFramePr>
          <p:cNvPr id="9" name="Chart 8">
            <a:extLst>
              <a:ext uri="{FF2B5EF4-FFF2-40B4-BE49-F238E27FC236}">
                <a16:creationId xmlns:a16="http://schemas.microsoft.com/office/drawing/2014/main" id="{FB7D562D-14B7-AF61-C275-F8B8D9D0D33A}"/>
              </a:ext>
            </a:extLst>
          </p:cNvPr>
          <p:cNvGraphicFramePr/>
          <p:nvPr>
            <p:extLst>
              <p:ext uri="{D42A27DB-BD31-4B8C-83A1-F6EECF244321}">
                <p14:modId xmlns:p14="http://schemas.microsoft.com/office/powerpoint/2010/main" val="1544043108"/>
              </p:ext>
            </p:extLst>
          </p:nvPr>
        </p:nvGraphicFramePr>
        <p:xfrm>
          <a:off x="6914953" y="2047748"/>
          <a:ext cx="4542971" cy="41462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689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14C767-BCA4-3B9F-3835-41B60BEBAEE0}"/>
              </a:ext>
            </a:extLst>
          </p:cNvPr>
          <p:cNvSpPr>
            <a:spLocks noGrp="1"/>
          </p:cNvSpPr>
          <p:nvPr>
            <p:ph type="title"/>
          </p:nvPr>
        </p:nvSpPr>
        <p:spPr>
          <a:xfrm>
            <a:off x="838200" y="365125"/>
            <a:ext cx="10515600" cy="1325563"/>
          </a:xfrm>
        </p:spPr>
        <p:txBody>
          <a:bodyPr/>
          <a:lstStyle/>
          <a:p>
            <a:r>
              <a:rPr lang="en-US" dirty="0"/>
              <a:t>Top 10 business categories</a:t>
            </a:r>
          </a:p>
        </p:txBody>
      </p:sp>
      <p:sp>
        <p:nvSpPr>
          <p:cNvPr id="4" name="TextBox 3">
            <a:extLst>
              <a:ext uri="{FF2B5EF4-FFF2-40B4-BE49-F238E27FC236}">
                <a16:creationId xmlns:a16="http://schemas.microsoft.com/office/drawing/2014/main" id="{A44D49AA-75A2-05B0-AAA8-B47F953CFFBE}"/>
              </a:ext>
            </a:extLst>
          </p:cNvPr>
          <p:cNvSpPr txBox="1"/>
          <p:nvPr/>
        </p:nvSpPr>
        <p:spPr>
          <a:xfrm>
            <a:off x="838200" y="1321356"/>
            <a:ext cx="8070574" cy="369332"/>
          </a:xfrm>
          <a:prstGeom prst="rect">
            <a:avLst/>
          </a:prstGeom>
          <a:noFill/>
        </p:spPr>
        <p:txBody>
          <a:bodyPr wrap="square" rtlCol="0">
            <a:spAutoFit/>
          </a:bodyPr>
          <a:lstStyle/>
          <a:p>
            <a:r>
              <a:rPr lang="en-US" i="1" dirty="0"/>
              <a:t>Categories which has most businesses associated with them</a:t>
            </a:r>
          </a:p>
        </p:txBody>
      </p:sp>
      <p:sp>
        <p:nvSpPr>
          <p:cNvPr id="5" name="TextBox 4">
            <a:extLst>
              <a:ext uri="{FF2B5EF4-FFF2-40B4-BE49-F238E27FC236}">
                <a16:creationId xmlns:a16="http://schemas.microsoft.com/office/drawing/2014/main" id="{3368313B-6C7A-9146-2EBA-3407E350DA64}"/>
              </a:ext>
            </a:extLst>
          </p:cNvPr>
          <p:cNvSpPr txBox="1"/>
          <p:nvPr/>
        </p:nvSpPr>
        <p:spPr>
          <a:xfrm>
            <a:off x="838200" y="2646919"/>
            <a:ext cx="5049079" cy="3447098"/>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sz="2000" dirty="0"/>
              <a:t>Restaurants has the most number of businesses associated with them</a:t>
            </a:r>
          </a:p>
          <a:p>
            <a:pPr marL="285750" indent="-285750">
              <a:spcBef>
                <a:spcPts val="1200"/>
              </a:spcBef>
              <a:buFont typeface="Wingdings" panose="05000000000000000000" pitchFamily="2" charset="2"/>
              <a:buChar char="§"/>
            </a:pPr>
            <a:r>
              <a:rPr lang="en-US" sz="2000" dirty="0"/>
              <a:t>Food, shopping has the second most businesses associated with them</a:t>
            </a:r>
          </a:p>
          <a:p>
            <a:pPr marL="285750" indent="-285750">
              <a:spcBef>
                <a:spcPts val="1200"/>
              </a:spcBef>
              <a:buFont typeface="Wingdings" panose="05000000000000000000" pitchFamily="2" charset="2"/>
              <a:buChar char="§"/>
            </a:pPr>
            <a:r>
              <a:rPr lang="en-US" sz="2000" dirty="0"/>
              <a:t>Rest of the categories has almost same number of businesses</a:t>
            </a:r>
          </a:p>
          <a:p>
            <a:pPr marL="285750" indent="-285750">
              <a:spcBef>
                <a:spcPts val="1200"/>
              </a:spcBef>
              <a:buFont typeface="Wingdings" panose="05000000000000000000" pitchFamily="2" charset="2"/>
              <a:buChar char="§"/>
            </a:pPr>
            <a:endParaRPr lang="en-US" sz="2000" dirty="0"/>
          </a:p>
          <a:p>
            <a:pPr marL="285750" indent="-285750">
              <a:spcBef>
                <a:spcPts val="1200"/>
              </a:spcBef>
              <a:buFont typeface="Wingdings" panose="05000000000000000000" pitchFamily="2" charset="2"/>
              <a:buChar char="§"/>
            </a:pPr>
            <a:endParaRPr lang="en-US" sz="2000" dirty="0"/>
          </a:p>
          <a:p>
            <a:pPr marL="285750" indent="-285750">
              <a:buFont typeface="Wingdings" panose="05000000000000000000" pitchFamily="2" charset="2"/>
              <a:buChar char="§"/>
            </a:pPr>
            <a:endParaRPr lang="en-US" dirty="0"/>
          </a:p>
        </p:txBody>
      </p:sp>
      <p:graphicFrame>
        <p:nvGraphicFramePr>
          <p:cNvPr id="11" name="Chart 10">
            <a:extLst>
              <a:ext uri="{FF2B5EF4-FFF2-40B4-BE49-F238E27FC236}">
                <a16:creationId xmlns:a16="http://schemas.microsoft.com/office/drawing/2014/main" id="{BC6DAA2E-5FCB-456B-25A1-AC30DB5B6171}"/>
              </a:ext>
            </a:extLst>
          </p:cNvPr>
          <p:cNvGraphicFramePr/>
          <p:nvPr>
            <p:extLst>
              <p:ext uri="{D42A27DB-BD31-4B8C-83A1-F6EECF244321}">
                <p14:modId xmlns:p14="http://schemas.microsoft.com/office/powerpoint/2010/main" val="1762852893"/>
              </p:ext>
            </p:extLst>
          </p:nvPr>
        </p:nvGraphicFramePr>
        <p:xfrm>
          <a:off x="6193971" y="1905000"/>
          <a:ext cx="5323115" cy="4702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839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69F8DC-735B-2529-536B-2E342B33B0D3}"/>
              </a:ext>
            </a:extLst>
          </p:cNvPr>
          <p:cNvSpPr>
            <a:spLocks noGrp="1"/>
          </p:cNvSpPr>
          <p:nvPr>
            <p:ph type="title"/>
          </p:nvPr>
        </p:nvSpPr>
        <p:spPr>
          <a:xfrm>
            <a:off x="838200" y="365125"/>
            <a:ext cx="10515600" cy="1325563"/>
          </a:xfrm>
        </p:spPr>
        <p:txBody>
          <a:bodyPr/>
          <a:lstStyle/>
          <a:p>
            <a:r>
              <a:rPr lang="en-US" dirty="0"/>
              <a:t>Average rating of top 10 business categories</a:t>
            </a:r>
          </a:p>
        </p:txBody>
      </p:sp>
      <p:sp>
        <p:nvSpPr>
          <p:cNvPr id="4" name="TextBox 3">
            <a:extLst>
              <a:ext uri="{FF2B5EF4-FFF2-40B4-BE49-F238E27FC236}">
                <a16:creationId xmlns:a16="http://schemas.microsoft.com/office/drawing/2014/main" id="{68DA47CF-CAA8-EC35-4577-BB5FF20C8C87}"/>
              </a:ext>
            </a:extLst>
          </p:cNvPr>
          <p:cNvSpPr txBox="1"/>
          <p:nvPr/>
        </p:nvSpPr>
        <p:spPr>
          <a:xfrm>
            <a:off x="838200" y="1321356"/>
            <a:ext cx="8070574" cy="369332"/>
          </a:xfrm>
          <a:prstGeom prst="rect">
            <a:avLst/>
          </a:prstGeom>
          <a:noFill/>
        </p:spPr>
        <p:txBody>
          <a:bodyPr wrap="square" rtlCol="0">
            <a:spAutoFit/>
          </a:bodyPr>
          <a:lstStyle/>
          <a:p>
            <a:r>
              <a:rPr lang="en-US" i="1" dirty="0"/>
              <a:t>Average rating of the businesses in each of those top ten categories</a:t>
            </a:r>
          </a:p>
        </p:txBody>
      </p:sp>
      <p:sp>
        <p:nvSpPr>
          <p:cNvPr id="5" name="TextBox 4">
            <a:extLst>
              <a:ext uri="{FF2B5EF4-FFF2-40B4-BE49-F238E27FC236}">
                <a16:creationId xmlns:a16="http://schemas.microsoft.com/office/drawing/2014/main" id="{F24932D0-CC32-BB81-EB6E-A3E5A937D50E}"/>
              </a:ext>
            </a:extLst>
          </p:cNvPr>
          <p:cNvSpPr txBox="1"/>
          <p:nvPr/>
        </p:nvSpPr>
        <p:spPr>
          <a:xfrm>
            <a:off x="838200" y="2732788"/>
            <a:ext cx="5049079" cy="3293209"/>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US" sz="2000" dirty="0"/>
              <a:t>Beauty &amp; spas has the highest average rating while home services has the least average</a:t>
            </a:r>
          </a:p>
          <a:p>
            <a:pPr marL="285750" indent="-285750">
              <a:spcBef>
                <a:spcPts val="600"/>
              </a:spcBef>
              <a:buFont typeface="Wingdings" panose="05000000000000000000" pitchFamily="2" charset="2"/>
              <a:buChar char="§"/>
            </a:pPr>
            <a:r>
              <a:rPr lang="en-US" sz="2000" dirty="0"/>
              <a:t>Average rating of top 10 business categories is more than 3.4</a:t>
            </a:r>
          </a:p>
          <a:p>
            <a:pPr marL="285750" indent="-285750">
              <a:spcBef>
                <a:spcPts val="600"/>
              </a:spcBef>
              <a:buFont typeface="Wingdings" panose="05000000000000000000" pitchFamily="2" charset="2"/>
              <a:buChar char="§"/>
            </a:pPr>
            <a:r>
              <a:rPr lang="en-US" sz="2000" dirty="0"/>
              <a:t>Home services is struggling with the customer satisfaction</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en-US" dirty="0"/>
          </a:p>
        </p:txBody>
      </p:sp>
      <p:graphicFrame>
        <p:nvGraphicFramePr>
          <p:cNvPr id="9" name="Chart 8">
            <a:extLst>
              <a:ext uri="{FF2B5EF4-FFF2-40B4-BE49-F238E27FC236}">
                <a16:creationId xmlns:a16="http://schemas.microsoft.com/office/drawing/2014/main" id="{EA9D5F52-A5B9-0B54-E5AC-ACC301FBE565}"/>
              </a:ext>
            </a:extLst>
          </p:cNvPr>
          <p:cNvGraphicFramePr/>
          <p:nvPr>
            <p:extLst>
              <p:ext uri="{D42A27DB-BD31-4B8C-83A1-F6EECF244321}">
                <p14:modId xmlns:p14="http://schemas.microsoft.com/office/powerpoint/2010/main" val="1170160418"/>
              </p:ext>
            </p:extLst>
          </p:nvPr>
        </p:nvGraphicFramePr>
        <p:xfrm>
          <a:off x="6533320" y="2338925"/>
          <a:ext cx="5049079" cy="4080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010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205B08E-9F79-60D4-B6E1-BF13B6787D71}"/>
              </a:ext>
            </a:extLst>
          </p:cNvPr>
          <p:cNvSpPr>
            <a:spLocks noGrp="1"/>
          </p:cNvSpPr>
          <p:nvPr>
            <p:ph type="title"/>
          </p:nvPr>
        </p:nvSpPr>
        <p:spPr>
          <a:xfrm>
            <a:off x="838200" y="365125"/>
            <a:ext cx="10515600" cy="1325563"/>
          </a:xfrm>
        </p:spPr>
        <p:txBody>
          <a:bodyPr/>
          <a:lstStyle/>
          <a:p>
            <a:r>
              <a:rPr lang="en-US" dirty="0"/>
              <a:t>Most and least funny restaurant reviews</a:t>
            </a:r>
          </a:p>
        </p:txBody>
      </p:sp>
      <p:sp>
        <p:nvSpPr>
          <p:cNvPr id="4" name="TextBox 3">
            <a:extLst>
              <a:ext uri="{FF2B5EF4-FFF2-40B4-BE49-F238E27FC236}">
                <a16:creationId xmlns:a16="http://schemas.microsoft.com/office/drawing/2014/main" id="{3B335E30-EF3A-EF75-017E-4D33CCDFA4F1}"/>
              </a:ext>
            </a:extLst>
          </p:cNvPr>
          <p:cNvSpPr txBox="1"/>
          <p:nvPr/>
        </p:nvSpPr>
        <p:spPr>
          <a:xfrm>
            <a:off x="838200" y="1321356"/>
            <a:ext cx="10619724" cy="923330"/>
          </a:xfrm>
          <a:prstGeom prst="rect">
            <a:avLst/>
          </a:prstGeom>
          <a:noFill/>
        </p:spPr>
        <p:txBody>
          <a:bodyPr wrap="square" rtlCol="0">
            <a:spAutoFit/>
          </a:bodyPr>
          <a:lstStyle/>
          <a:p>
            <a:r>
              <a:rPr lang="en-US" i="1" dirty="0"/>
              <a:t>We’re wondering what makes users tag a Restaurant review as “funny”. Can you give us 5 examples of the funniest Restaurant reviews and 5 examples of the 10 least funny? We’d also like you to look at a larger set of funny and unfunny reviews and tell us if you see any patterns that separate the two.</a:t>
            </a:r>
          </a:p>
        </p:txBody>
      </p:sp>
      <p:sp>
        <p:nvSpPr>
          <p:cNvPr id="5" name="TextBox 4">
            <a:extLst>
              <a:ext uri="{FF2B5EF4-FFF2-40B4-BE49-F238E27FC236}">
                <a16:creationId xmlns:a16="http://schemas.microsoft.com/office/drawing/2014/main" id="{51A5C90E-AA29-12C0-65B6-B54A480044D9}"/>
              </a:ext>
            </a:extLst>
          </p:cNvPr>
          <p:cNvSpPr txBox="1"/>
          <p:nvPr/>
        </p:nvSpPr>
        <p:spPr>
          <a:xfrm>
            <a:off x="1153886" y="2973491"/>
            <a:ext cx="5715000" cy="4370427"/>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sz="2000" dirty="0"/>
              <a:t>The factors that contribute to a most funny and least funny restaurant review are the style of writing, </a:t>
            </a:r>
            <a:r>
              <a:rPr lang="en-US" sz="2000" dirty="0" err="1"/>
              <a:t>humour</a:t>
            </a:r>
            <a:r>
              <a:rPr lang="en-US" sz="2000" dirty="0"/>
              <a:t> and tone</a:t>
            </a:r>
          </a:p>
          <a:p>
            <a:pPr marL="285750" indent="-285750">
              <a:spcBef>
                <a:spcPts val="1200"/>
              </a:spcBef>
              <a:buFont typeface="Wingdings" panose="05000000000000000000" pitchFamily="2" charset="2"/>
              <a:buChar char="§"/>
            </a:pPr>
            <a:r>
              <a:rPr lang="en-US" sz="2000" dirty="0"/>
              <a:t>According to the data, most people marked the reviews as funny which has a joke or sarcasm and also involves a story in them</a:t>
            </a:r>
          </a:p>
          <a:p>
            <a:pPr marL="285750" indent="-285750">
              <a:spcBef>
                <a:spcPts val="1200"/>
              </a:spcBef>
              <a:buFont typeface="Wingdings" panose="05000000000000000000" pitchFamily="2" charset="2"/>
              <a:buChar char="§"/>
            </a:pPr>
            <a:r>
              <a:rPr lang="en-US" sz="2000" dirty="0"/>
              <a:t>The least funny reviews are just plain facts about the restaurant</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en-US" dirty="0"/>
          </a:p>
        </p:txBody>
      </p:sp>
      <p:pic>
        <p:nvPicPr>
          <p:cNvPr id="6" name="Picture 5" descr="A person holding a phone&#10;&#10;Description automatically generated">
            <a:extLst>
              <a:ext uri="{FF2B5EF4-FFF2-40B4-BE49-F238E27FC236}">
                <a16:creationId xmlns:a16="http://schemas.microsoft.com/office/drawing/2014/main" id="{60256BB0-822D-81F3-516A-0A3EBA55BCAB}"/>
              </a:ext>
            </a:extLst>
          </p:cNvPr>
          <p:cNvPicPr>
            <a:picLocks noChangeAspect="1"/>
          </p:cNvPicPr>
          <p:nvPr/>
        </p:nvPicPr>
        <p:blipFill>
          <a:blip r:embed="rId2"/>
          <a:stretch>
            <a:fillRect/>
          </a:stretch>
        </p:blipFill>
        <p:spPr>
          <a:xfrm>
            <a:off x="7270297" y="3078965"/>
            <a:ext cx="4370409" cy="2458811"/>
          </a:xfrm>
          <a:prstGeom prst="rect">
            <a:avLst/>
          </a:prstGeom>
        </p:spPr>
      </p:pic>
    </p:spTree>
    <p:extLst>
      <p:ext uri="{BB962C8B-B14F-4D97-AF65-F5344CB8AC3E}">
        <p14:creationId xmlns:p14="http://schemas.microsoft.com/office/powerpoint/2010/main" val="215460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1063</Words>
  <Application>Microsoft Office PowerPoint</Application>
  <PresentationFormat>Widescreen</PresentationFormat>
  <Paragraphs>107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MSIT 3860  YELP DATABASE</vt:lpstr>
      <vt:lpstr>Part 1: Business Presentation</vt:lpstr>
      <vt:lpstr>Yelp users since 2010</vt:lpstr>
      <vt:lpstr>Elite users from 2012 through 2021</vt:lpstr>
      <vt:lpstr>5-star Reviews</vt:lpstr>
      <vt:lpstr>Top 10 US states with most businesses</vt:lpstr>
      <vt:lpstr>Top 10 business categories</vt:lpstr>
      <vt:lpstr>Average rating of top 10 business categories</vt:lpstr>
      <vt:lpstr>Most and least funny restaurant reviews</vt:lpstr>
      <vt:lpstr>Most and least complimented tips</vt:lpstr>
      <vt:lpstr>Restaurant reviews are driven by…</vt:lpstr>
      <vt:lpstr>Part 2: Personal Presentation</vt:lpstr>
      <vt:lpstr>The Challenge</vt:lpstr>
      <vt:lpstr>The Easy Part</vt:lpstr>
      <vt:lpstr>The Surprising Part</vt:lpstr>
      <vt:lpstr>Real Data of Yelp</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MSIT 3860</dc:title>
  <dc:creator>Jason Augustyn</dc:creator>
  <cp:lastModifiedBy>nithisha maripally</cp:lastModifiedBy>
  <cp:revision>6</cp:revision>
  <dcterms:created xsi:type="dcterms:W3CDTF">2022-11-15T19:51:12Z</dcterms:created>
  <dcterms:modified xsi:type="dcterms:W3CDTF">2023-12-19T05:09:11Z</dcterms:modified>
</cp:coreProperties>
</file>