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58" r:id="rId5"/>
    <p:sldId id="259" r:id="rId6"/>
    <p:sldId id="263" r:id="rId7"/>
    <p:sldId id="271" r:id="rId8"/>
    <p:sldId id="276" r:id="rId9"/>
    <p:sldId id="261" r:id="rId10"/>
    <p:sldId id="262" r:id="rId11"/>
    <p:sldId id="274" r:id="rId12"/>
    <p:sldId id="275" r:id="rId13"/>
    <p:sldId id="264" r:id="rId14"/>
    <p:sldId id="266" r:id="rId15"/>
    <p:sldId id="260" r:id="rId16"/>
    <p:sldId id="277" r:id="rId17"/>
    <p:sldId id="268" r:id="rId18"/>
    <p:sldId id="270" r:id="rId19"/>
    <p:sldId id="269" r:id="rId20"/>
    <p:sldId id="272" r:id="rId21"/>
    <p:sldId id="273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A6D7-3265-CEC6-6226-A9D743930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E5F80-B9C5-E8BB-4E71-AE4539736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C91D4-3F7E-E8AE-7ADD-54860AB8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729A-7EF1-4E46-B90F-F9B380824771}" type="datetimeFigureOut">
              <a:rPr lang="en-IN" smtClean="0"/>
              <a:t>28-03-2025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7FF0B-3DD4-4152-ABF9-21051A83C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909F8-EED7-F0DB-7F26-FF11CD92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41F3-36D6-4F07-AD13-B0C71F2D4C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745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A47F-7D9F-77EE-B567-6E68E389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A3FE6-5240-1050-C440-C50A9AD8D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D6F4B-D7FF-8D11-4005-F892AEC4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729A-7EF1-4E46-B90F-F9B380824771}" type="datetimeFigureOut">
              <a:rPr lang="en-IN" smtClean="0"/>
              <a:t>28-03-2025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09834-DDAA-C8A5-9877-4EE13C48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F8068-BB6D-D520-5E6A-E7AE6264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41F3-36D6-4F07-AD13-B0C71F2D4C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1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ADDFE1-A288-D35C-4152-0379D5DB3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CFE41-BC6B-5770-5A10-42C501178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9AC2D-1F67-81C9-0838-353D9CEE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729A-7EF1-4E46-B90F-F9B380824771}" type="datetimeFigureOut">
              <a:rPr lang="en-IN" smtClean="0"/>
              <a:t>28-03-2025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D2E0C-B840-5001-F67D-327331B71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475BA-6D74-E9C8-8507-11B24BE6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41F3-36D6-4F07-AD13-B0C71F2D4C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332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1742-AEA3-5615-5F6C-4BA518C39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1D636-25BD-A604-FB20-7D12DE728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155C-FB22-414D-C60E-DFA83D440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729A-7EF1-4E46-B90F-F9B380824771}" type="datetimeFigureOut">
              <a:rPr lang="en-IN" smtClean="0"/>
              <a:t>28-03-2025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2B59F-D20D-D417-E05C-F45F8680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E9182-CE1E-39E5-AA5F-72FB07A3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41F3-36D6-4F07-AD13-B0C71F2D4C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77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716C7-4E5F-0DC6-E3C5-D3141EDDA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B9719-6237-7F3D-7C95-FC200A21E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ADF9F-0EAC-5026-B17F-7E52F22C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729A-7EF1-4E46-B90F-F9B380824771}" type="datetimeFigureOut">
              <a:rPr lang="en-IN" smtClean="0"/>
              <a:t>28-03-2025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DE528-02A5-26A3-E10A-6DCE0FA0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FA39C-A150-3938-0EE2-4EC6EA89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41F3-36D6-4F07-AD13-B0C71F2D4C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439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0CC26-8196-0128-EA76-42DEBB656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11A15-9CCB-09E6-D5A0-5CFBA1D63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1AA76-A6F2-FCE7-2DFA-56CB755A8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5016A-6F24-9854-3551-74C5E353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729A-7EF1-4E46-B90F-F9B380824771}" type="datetimeFigureOut">
              <a:rPr lang="en-IN" smtClean="0"/>
              <a:t>28-03-2025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2147A-042D-A90D-46F6-544DC7E9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4CE74-825C-D055-26A9-ACA3EC36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41F3-36D6-4F07-AD13-B0C71F2D4C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030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A6F1-4C04-A3C4-FB60-711CCA70E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EFE47-B988-3DFA-5343-67D0A726A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28149-6E0C-4D51-1CEB-7D34C5A49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58A41-278D-6346-FDF1-DA7133A9D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559CE-8A35-3658-BC99-34D7914774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8D262A-811E-C0B4-CC40-44C62C64E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729A-7EF1-4E46-B90F-F9B380824771}" type="datetimeFigureOut">
              <a:rPr lang="en-IN" smtClean="0"/>
              <a:t>28-03-2025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42FC5-689C-3141-F0A1-A3AC04CC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782EF-3093-8965-97C8-0726E771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41F3-36D6-4F07-AD13-B0C71F2D4C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110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04CB6-13D9-BD5C-FDC6-6C502F94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AABFA-C5FE-143F-E9B7-02A6B8E5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729A-7EF1-4E46-B90F-F9B380824771}" type="datetimeFigureOut">
              <a:rPr lang="en-IN" smtClean="0"/>
              <a:t>28-03-2025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6EAAB-C041-9620-BB5C-9A98A788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394C6-BD61-3168-12DF-803FE64C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41F3-36D6-4F07-AD13-B0C71F2D4C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793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EF575-E512-B39D-725E-78EB18C3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729A-7EF1-4E46-B90F-F9B380824771}" type="datetimeFigureOut">
              <a:rPr lang="en-IN" smtClean="0"/>
              <a:t>28-03-2025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B16E9-35FD-970E-1239-62FC8BA2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1340D-3A95-B8B5-4A39-232A66AB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41F3-36D6-4F07-AD13-B0C71F2D4C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6341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52B2-3CFB-8F2D-731B-CFC339258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56050-EE59-2E05-BC2B-EFC435732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58211-AD3B-0367-44AB-AE0955D7B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03505-9C24-D4D2-22EF-768B981B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729A-7EF1-4E46-B90F-F9B380824771}" type="datetimeFigureOut">
              <a:rPr lang="en-IN" smtClean="0"/>
              <a:t>28-03-2025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206CB-EC09-E40D-F5E8-210CFA4E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1759F-CD76-3C93-35F6-479108E8E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41F3-36D6-4F07-AD13-B0C71F2D4C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68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42D47-D057-828A-A382-3B96E90C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87BB3-126A-A694-1B9E-E70181796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F8FD1-DF23-A30B-56B6-2C590A25B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3F8EB-0522-E8DB-FFA4-D6A752B4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4729A-7EF1-4E46-B90F-F9B380824771}" type="datetimeFigureOut">
              <a:rPr lang="en-IN" smtClean="0"/>
              <a:t>28-03-2025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55E65-07CE-5219-CFD8-16EBDEA5B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D0942-D3C0-71D1-60F6-BED2C1E7C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441F3-36D6-4F07-AD13-B0C71F2D4C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203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56194-DD42-BBD4-D761-3C5C913FA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F3C74-8DC5-097B-F79F-6F7381860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42565-FCA1-2930-056A-424307A3A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4729A-7EF1-4E46-B90F-F9B380824771}" type="datetimeFigureOut">
              <a:rPr lang="en-IN" smtClean="0"/>
              <a:t>28-03-2025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A87B4-4FE1-8249-119A-25C0EDD07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E31BE-5A26-3AE6-0DD2-F113771BC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441F3-36D6-4F07-AD13-B0C71F2D4C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721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thishbalajiNL/NithishBalaji---AIDAS-Assesment.git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45000"/>
                <a:lumOff val="55000"/>
                <a:alpha val="5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C392F-A622-4C14-BEF2-DE03D04AB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Pharma Sales Analysis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162AD-C283-BB7B-0FFE-7F45893381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Analysis by Nithish Balaji NL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4884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C7FBE1-05E7-EC2B-B93B-1D44D5B6D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832" y="1825695"/>
            <a:ext cx="6177937" cy="3330767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A297C93-0464-1BEE-347E-D261B14C5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71" y="1305341"/>
            <a:ext cx="487365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Customer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11469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leads significantly with the highest total spend, exceeding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$1.75 million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Other high-spending customers, such 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10364, 10484, and 14606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, also show substantial purchases.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Develop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personalized loyalty programs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and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exclusive deals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for top-spending customers, especially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Customer 11469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</a:rPr>
              <a:t>Offer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</a:rPr>
              <a:t>tiered discounts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</a:rPr>
              <a:t>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</a:rPr>
              <a:t>premium memberships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tos" panose="020B0004020202020204" pitchFamily="34" charset="0"/>
              </a:rPr>
              <a:t> to encourage continued high spending.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5F341-FEE2-CE9F-0027-9FC3D042210B}"/>
              </a:ext>
            </a:extLst>
          </p:cNvPr>
          <p:cNvSpPr txBox="1"/>
          <p:nvPr/>
        </p:nvSpPr>
        <p:spPr>
          <a:xfrm>
            <a:off x="509671" y="509047"/>
            <a:ext cx="732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Who are the top customers contributing to revenue?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081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2A25F3-C169-E0F7-C592-FF64750AEE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41"/>
          <a:stretch/>
        </p:blipFill>
        <p:spPr>
          <a:xfrm>
            <a:off x="5807692" y="1745575"/>
            <a:ext cx="6384308" cy="3366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030F2F-21BB-DE10-2CF9-927B6AE3AAC3}"/>
              </a:ext>
            </a:extLst>
          </p:cNvPr>
          <p:cNvSpPr txBox="1"/>
          <p:nvPr/>
        </p:nvSpPr>
        <p:spPr>
          <a:xfrm>
            <a:off x="398282" y="735155"/>
            <a:ext cx="74165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Who are the bottom customers contributing the least to revenue?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37CD7E-2678-93EB-8CEF-16E5EB18A11C}"/>
              </a:ext>
            </a:extLst>
          </p:cNvPr>
          <p:cNvSpPr txBox="1"/>
          <p:nvPr/>
        </p:nvSpPr>
        <p:spPr>
          <a:xfrm>
            <a:off x="398282" y="2193791"/>
            <a:ext cx="55845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ptos" panose="020B0004020202020204" pitchFamily="34" charset="0"/>
              </a:rPr>
              <a:t>The variation in spending suggests opportunities for engagement strategies to increase sales from these customers.</a:t>
            </a:r>
          </a:p>
          <a:p>
            <a:endParaRPr lang="en-GB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Offer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first-time buyer incentives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or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seasonal discounts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to increase purchase frequency.</a:t>
            </a:r>
          </a:p>
          <a:p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Use data-driven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email campaigns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or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recommendation engines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to showcase relevant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825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1D6600-243F-9DFF-9C38-EA4CC4408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334" y="1719024"/>
            <a:ext cx="5077534" cy="3419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681F6B-3558-6B37-95C1-D319C95F1127}"/>
              </a:ext>
            </a:extLst>
          </p:cNvPr>
          <p:cNvSpPr txBox="1"/>
          <p:nvPr/>
        </p:nvSpPr>
        <p:spPr>
          <a:xfrm>
            <a:off x="733906" y="776867"/>
            <a:ext cx="6094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Which customers have stopped ordering?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77E952-4E85-4CAA-DA86-77F45070BC8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33906" y="1596475"/>
            <a:ext cx="4326903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majority of customers are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repeat buyers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while only a small portion are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one-time customers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indicates strong customer retention, but there may be opportunities to convert one-time buyers into repeat customers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Encourage repeat purchases with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subscription offers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or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loyalty rewards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Gather insights from one-time customers to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identify pain points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improve retention strategies.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166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AC1D23-3564-7D9B-8349-8A7A99866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133" y="1602823"/>
            <a:ext cx="6688579" cy="36523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CEC368-2AEA-F06D-ACC8-5B59641CB38A}"/>
              </a:ext>
            </a:extLst>
          </p:cNvPr>
          <p:cNvSpPr txBox="1"/>
          <p:nvPr/>
        </p:nvSpPr>
        <p:spPr>
          <a:xfrm>
            <a:off x="235671" y="1838856"/>
            <a:ext cx="48453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ptos" panose="020B0004020202020204" pitchFamily="34" charset="0"/>
              </a:rPr>
              <a:t>Regular orders generate the highest revenue</a:t>
            </a:r>
            <a:r>
              <a:rPr lang="en-GB" dirty="0">
                <a:latin typeface="Aptos" panose="020B0004020202020204" pitchFamily="34" charset="0"/>
              </a:rPr>
              <a:t> – Focus on pricing strategies and promotions to maximize profitability.</a:t>
            </a:r>
          </a:p>
          <a:p>
            <a:pPr>
              <a:buNone/>
            </a:pPr>
            <a:endParaRPr lang="en-GB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ptos" panose="020B0004020202020204" pitchFamily="34" charset="0"/>
              </a:rPr>
              <a:t>Medium orders provide stable contribution</a:t>
            </a:r>
            <a:r>
              <a:rPr lang="en-GB" dirty="0">
                <a:latin typeface="Aptos" panose="020B0004020202020204" pitchFamily="34" charset="0"/>
              </a:rPr>
              <a:t> – Introduce loyalty programs and targeted discounts to encourage repeat purchases.</a:t>
            </a:r>
          </a:p>
          <a:p>
            <a:pPr>
              <a:buNone/>
            </a:pPr>
            <a:endParaRPr lang="en-GB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ptos" panose="020B0004020202020204" pitchFamily="34" charset="0"/>
              </a:rPr>
              <a:t>Bulk orders have growth potential</a:t>
            </a:r>
            <a:r>
              <a:rPr lang="en-GB" dirty="0">
                <a:latin typeface="Aptos" panose="020B0004020202020204" pitchFamily="34" charset="0"/>
              </a:rPr>
              <a:t> –Implement </a:t>
            </a:r>
            <a:r>
              <a:rPr lang="en-GB" b="1" dirty="0">
                <a:latin typeface="Aptos" panose="020B0004020202020204" pitchFamily="34" charset="0"/>
              </a:rPr>
              <a:t>wholesale pricing tiers</a:t>
            </a:r>
            <a:r>
              <a:rPr lang="en-GB" dirty="0">
                <a:latin typeface="Aptos" panose="020B0004020202020204" pitchFamily="34" charset="0"/>
              </a:rPr>
              <a:t> and build </a:t>
            </a:r>
            <a:r>
              <a:rPr lang="en-GB" b="1" dirty="0">
                <a:latin typeface="Aptos" panose="020B0004020202020204" pitchFamily="34" charset="0"/>
              </a:rPr>
              <a:t>partnerships</a:t>
            </a:r>
            <a:r>
              <a:rPr lang="en-GB" dirty="0">
                <a:latin typeface="Aptos" panose="020B0004020202020204" pitchFamily="34" charset="0"/>
              </a:rPr>
              <a:t> to expand sales volume.</a:t>
            </a:r>
          </a:p>
          <a:p>
            <a:endParaRPr lang="en-IN" dirty="0"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23AFB-89B7-E9F3-6834-BC4FEFEBA761}"/>
              </a:ext>
            </a:extLst>
          </p:cNvPr>
          <p:cNvSpPr txBox="1"/>
          <p:nvPr/>
        </p:nvSpPr>
        <p:spPr>
          <a:xfrm>
            <a:off x="329938" y="777787"/>
            <a:ext cx="8521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Which products generate the most revenue?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644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0848C6-9BFB-2ECF-C8AE-945D49481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196" y="1814572"/>
            <a:ext cx="6084681" cy="32288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E3EB3F-E856-98E0-F1CB-85AF20FF78B0}"/>
              </a:ext>
            </a:extLst>
          </p:cNvPr>
          <p:cNvSpPr txBox="1"/>
          <p:nvPr/>
        </p:nvSpPr>
        <p:spPr>
          <a:xfrm>
            <a:off x="461913" y="1541902"/>
            <a:ext cx="545576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ptos" panose="020B0004020202020204" pitchFamily="34" charset="0"/>
              </a:rPr>
              <a:t>Regular Orders dominate across all warehouses</a:t>
            </a:r>
            <a:r>
              <a:rPr lang="en-GB" dirty="0">
                <a:latin typeface="Aptos" panose="020B0004020202020204" pitchFamily="34" charset="0"/>
              </a:rPr>
              <a:t>, with Medium Orders contributing moderately and Bulk Orders being the least.</a:t>
            </a:r>
          </a:p>
          <a:p>
            <a:pPr>
              <a:buNone/>
            </a:pPr>
            <a:endParaRPr lang="en-GB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ptos" panose="020B0004020202020204" pitchFamily="34" charset="0"/>
              </a:rPr>
              <a:t>Minimal Bulk Order sales</a:t>
            </a:r>
            <a:r>
              <a:rPr lang="en-GB" dirty="0">
                <a:latin typeface="Aptos" panose="020B0004020202020204" pitchFamily="34" charset="0"/>
              </a:rPr>
              <a:t> suggest possible constraints in warehouse handling or customer preferences for smaller order sizes.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ptos" panose="020B0004020202020204" pitchFamily="34" charset="0"/>
              </a:rPr>
              <a:t>Investigate whether </a:t>
            </a:r>
            <a:r>
              <a:rPr lang="en-GB" b="1" dirty="0">
                <a:latin typeface="Aptos" panose="020B0004020202020204" pitchFamily="34" charset="0"/>
              </a:rPr>
              <a:t>logistical inefficiencies, product availability, or location disadvantages</a:t>
            </a:r>
            <a:r>
              <a:rPr lang="en-GB" dirty="0">
                <a:latin typeface="Aptos" panose="020B0004020202020204" pitchFamily="34" charset="0"/>
              </a:rPr>
              <a:t> are limiting MSL’s performance. Adjust operations accordingly.</a:t>
            </a:r>
            <a:br>
              <a:rPr lang="en-GB" dirty="0">
                <a:latin typeface="Aptos" panose="020B0004020202020204" pitchFamily="34" charset="0"/>
              </a:rPr>
            </a:br>
            <a:r>
              <a:rPr lang="en-GB" dirty="0">
                <a:latin typeface="Aptos" panose="020B0004020202020204" pitchFamily="34" charset="0"/>
              </a:rPr>
              <a:t>Since </a:t>
            </a:r>
            <a:r>
              <a:rPr lang="en-GB" b="1" dirty="0">
                <a:latin typeface="Aptos" panose="020B0004020202020204" pitchFamily="34" charset="0"/>
              </a:rPr>
              <a:t>DWN leads in sales</a:t>
            </a:r>
            <a:r>
              <a:rPr lang="en-GB" dirty="0">
                <a:latin typeface="Aptos" panose="020B0004020202020204" pitchFamily="34" charset="0"/>
              </a:rPr>
              <a:t>, consider </a:t>
            </a:r>
            <a:r>
              <a:rPr lang="en-GB" b="1" dirty="0">
                <a:latin typeface="Aptos" panose="020B0004020202020204" pitchFamily="34" charset="0"/>
              </a:rPr>
              <a:t>scaling its capacity</a:t>
            </a:r>
            <a:r>
              <a:rPr lang="en-GB" dirty="0">
                <a:latin typeface="Aptos" panose="020B0004020202020204" pitchFamily="34" charset="0"/>
              </a:rPr>
              <a:t> to handle even more orders efficiently.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0C70DD-918F-7CE8-38D4-0700125F0312}"/>
              </a:ext>
            </a:extLst>
          </p:cNvPr>
          <p:cNvSpPr txBox="1"/>
          <p:nvPr/>
        </p:nvSpPr>
        <p:spPr>
          <a:xfrm>
            <a:off x="461913" y="810705"/>
            <a:ext cx="800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</a:rPr>
              <a:t>Which warehouse handles the highest volume of orders?</a:t>
            </a:r>
          </a:p>
        </p:txBody>
      </p:sp>
    </p:spTree>
    <p:extLst>
      <p:ext uri="{BB962C8B-B14F-4D97-AF65-F5344CB8AC3E}">
        <p14:creationId xmlns:p14="http://schemas.microsoft.com/office/powerpoint/2010/main" val="215642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1E380C-FB8E-29F5-E777-858CF520CD37}"/>
              </a:ext>
            </a:extLst>
          </p:cNvPr>
          <p:cNvSpPr txBox="1"/>
          <p:nvPr/>
        </p:nvSpPr>
        <p:spPr>
          <a:xfrm>
            <a:off x="254523" y="993610"/>
            <a:ext cx="99955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How efficiently are customer orders being fulfilled? 	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E362948-255E-858D-17E9-721AA99BC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23" y="1978737"/>
            <a:ext cx="584147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GB" dirty="0"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dirty="0">
                <a:latin typeface="Aptos" panose="020B0004020202020204" pitchFamily="34" charset="0"/>
              </a:rPr>
              <a:t>Regular orders have the </a:t>
            </a:r>
            <a:r>
              <a:rPr lang="en-GB" b="1" dirty="0">
                <a:latin typeface="Aptos" panose="020B0004020202020204" pitchFamily="34" charset="0"/>
              </a:rPr>
              <a:t>highest delay rate (88.99%)</a:t>
            </a:r>
            <a:r>
              <a:rPr lang="en-GB" dirty="0">
                <a:latin typeface="Aptos" panose="020B0004020202020204" pitchFamily="34" charset="0"/>
              </a:rPr>
              <a:t>. Identify bottlenecks in </a:t>
            </a:r>
            <a:r>
              <a:rPr lang="en-GB" b="1" dirty="0">
                <a:latin typeface="Aptos" panose="020B0004020202020204" pitchFamily="34" charset="0"/>
              </a:rPr>
              <a:t>inventory management, order processing, and last-mile delivery</a:t>
            </a:r>
            <a:r>
              <a:rPr lang="en-GB" dirty="0">
                <a:latin typeface="Aptos" panose="020B0004020202020204" pitchFamily="34" charset="0"/>
              </a:rPr>
              <a:t> to improve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GB" dirty="0"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dirty="0">
                <a:latin typeface="Aptos" panose="020B0004020202020204" pitchFamily="34" charset="0"/>
              </a:rPr>
              <a:t>The </a:t>
            </a:r>
            <a:r>
              <a:rPr lang="en-GB" b="1" dirty="0">
                <a:latin typeface="Aptos" panose="020B0004020202020204" pitchFamily="34" charset="0"/>
              </a:rPr>
              <a:t>on-time delivery rate is alarmingly low (11.4%)</a:t>
            </a:r>
            <a:r>
              <a:rPr lang="en-GB" dirty="0">
                <a:latin typeface="Aptos" panose="020B0004020202020204" pitchFamily="34" charset="0"/>
              </a:rPr>
              <a:t>. Set </a:t>
            </a:r>
            <a:r>
              <a:rPr lang="en-GB" b="1" dirty="0">
                <a:latin typeface="Aptos" panose="020B0004020202020204" pitchFamily="34" charset="0"/>
              </a:rPr>
              <a:t>realistic delivery SLAs, enhance real-time tracking, and invest in better logistics partnerships</a:t>
            </a:r>
            <a:r>
              <a:rPr lang="en-GB" dirty="0">
                <a:latin typeface="Aptos" panose="020B0004020202020204" pitchFamily="34" charset="0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ptos" panose="020B00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B37201F-3056-F542-3C27-DD861D7EC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413" y="1800726"/>
            <a:ext cx="5677896" cy="9715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995FE94-E7BE-C03C-2F52-3DC6C8A78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9851" y="3117748"/>
            <a:ext cx="3413020" cy="33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29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8427AC-54E2-D697-95DF-D71AA40CE4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557"/>
          <a:stretch/>
        </p:blipFill>
        <p:spPr>
          <a:xfrm>
            <a:off x="5510530" y="1342734"/>
            <a:ext cx="6681470" cy="4172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2B47E0-E015-F6E8-0CF8-7547360DB8F3}"/>
              </a:ext>
            </a:extLst>
          </p:cNvPr>
          <p:cNvSpPr txBox="1"/>
          <p:nvPr/>
        </p:nvSpPr>
        <p:spPr>
          <a:xfrm>
            <a:off x="387626" y="665922"/>
            <a:ext cx="4393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Most Used Shipping method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D946B52-CF93-3D4E-59C2-FA8924339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44" y="1896732"/>
            <a:ext cx="439309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Optimizing shipping choices can improve cost and efficiency.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ptos" panose="020B00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Since DVBL handles the majority of shipments, leverage this volume to secure discounts or improved service terms.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ptos" panose="020B00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Encourage the use of alternative carriers to reduce dependency on a single provider and mitigate risks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071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2C71C4-0E46-5E0C-EDC8-24315F708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412" y="1644174"/>
            <a:ext cx="6771588" cy="35696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1A03FF-BA4C-AB8C-8FDA-378F572ABD62}"/>
              </a:ext>
            </a:extLst>
          </p:cNvPr>
          <p:cNvSpPr txBox="1"/>
          <p:nvPr/>
        </p:nvSpPr>
        <p:spPr>
          <a:xfrm>
            <a:off x="520830" y="861709"/>
            <a:ext cx="78973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Which warehouses have the highest shipping times?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32DDD7-95ED-C17A-7FC3-90D439FBF12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24205" y="1859339"/>
            <a:ext cx="477939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Bulk orders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experience significantly higher median shipping times, especially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DVBL and OWPD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Regular and Medium orders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have lower and more consistent shipping times across ship codes.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DVBL and OWPD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face the highest delays—investigate logistics bottlenecks and explore alternative shipping solutions.</a:t>
            </a:r>
          </a:p>
        </p:txBody>
      </p:sp>
    </p:spTree>
    <p:extLst>
      <p:ext uri="{BB962C8B-B14F-4D97-AF65-F5344CB8AC3E}">
        <p14:creationId xmlns:p14="http://schemas.microsoft.com/office/powerpoint/2010/main" val="2928502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48BC0A-B0EE-DDF4-981D-7FBF32DF6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34637" y="1520776"/>
            <a:ext cx="7357363" cy="38164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8736D1-AD99-24A2-CD0E-FD6D37CAFE40}"/>
              </a:ext>
            </a:extLst>
          </p:cNvPr>
          <p:cNvSpPr txBox="1"/>
          <p:nvPr/>
        </p:nvSpPr>
        <p:spPr>
          <a:xfrm>
            <a:off x="480766" y="518474"/>
            <a:ext cx="8314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Which warehouses have the slowest median shipping times based on ship codes?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61D2E-EBF8-87CD-3C76-457CE7AC8CC2}"/>
              </a:ext>
            </a:extLst>
          </p:cNvPr>
          <p:cNvSpPr txBox="1"/>
          <p:nvPr/>
        </p:nvSpPr>
        <p:spPr>
          <a:xfrm>
            <a:off x="659876" y="1781666"/>
            <a:ext cx="39309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ptos" panose="020B0004020202020204" pitchFamily="34" charset="0"/>
              </a:rPr>
              <a:t>Warehouse LPI has the highest median shipping time</a:t>
            </a:r>
            <a:r>
              <a:rPr lang="en-GB" dirty="0">
                <a:latin typeface="Aptos" panose="020B0004020202020204" pitchFamily="34" charset="0"/>
              </a:rPr>
              <a:t>, indicating potential delays in processing or logistics.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ptos" panose="020B0004020202020204" pitchFamily="34" charset="0"/>
              </a:rPr>
              <a:t>DWN and MSL also experience significant delays</a:t>
            </a:r>
            <a:r>
              <a:rPr lang="en-GB" dirty="0">
                <a:latin typeface="Aptos" panose="020B0004020202020204" pitchFamily="34" charset="0"/>
              </a:rPr>
              <a:t>, with different ship codes contributing to overall longer shipping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Multiple ship codes contribute to delays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, suggesting that inefficiencies are spread across different shipping processes rather than isolated to a single factor.</a:t>
            </a:r>
          </a:p>
          <a:p>
            <a:endParaRPr lang="en-IN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865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7389CBB-AC8D-F5C0-66DE-248C2D2C85B9}"/>
              </a:ext>
            </a:extLst>
          </p:cNvPr>
          <p:cNvSpPr txBox="1"/>
          <p:nvPr/>
        </p:nvSpPr>
        <p:spPr>
          <a:xfrm>
            <a:off x="424203" y="603316"/>
            <a:ext cx="9144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Are there discrepancies between ordered and invoiced quantities?</a:t>
            </a:r>
            <a:endParaRPr lang="en-IN" sz="2400" b="1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0273AF-460D-E6E7-A49C-58E6AF0E7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570" y="1144177"/>
            <a:ext cx="6109226" cy="31297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390EDF-BD19-A0DE-516C-31A739EC7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993" y="4558898"/>
            <a:ext cx="4277322" cy="17052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6332AB-07C3-11B2-4D0B-7998106F7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7315" y="4558898"/>
            <a:ext cx="1533739" cy="1714739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9E5960DC-A236-97C2-6034-98B986D5517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69681" y="1720840"/>
            <a:ext cx="500563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Significant discrepancies exist between ordered and invoiced quantities across warehouses.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The highest variations are observed in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DWH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warehouse, indicating potential process inefficiencies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latin typeface="Aptos" panose="020B0004020202020204" pitchFamily="34" charset="0"/>
              </a:rPr>
              <a:t>Since </a:t>
            </a:r>
            <a:r>
              <a:rPr lang="en-GB" b="1" dirty="0">
                <a:latin typeface="Aptos" panose="020B0004020202020204" pitchFamily="34" charset="0"/>
              </a:rPr>
              <a:t>DWH</a:t>
            </a:r>
            <a:r>
              <a:rPr lang="en-GB" dirty="0">
                <a:latin typeface="Aptos" panose="020B0004020202020204" pitchFamily="34" charset="0"/>
              </a:rPr>
              <a:t> has the highest discrepancies, conduct an </a:t>
            </a:r>
            <a:r>
              <a:rPr lang="en-GB" b="1" dirty="0">
                <a:latin typeface="Aptos" panose="020B0004020202020204" pitchFamily="34" charset="0"/>
              </a:rPr>
              <a:t>in-depth audit</a:t>
            </a:r>
            <a:r>
              <a:rPr lang="en-GB" dirty="0">
                <a:latin typeface="Aptos" panose="020B0004020202020204" pitchFamily="34" charset="0"/>
              </a:rPr>
              <a:t> of inventory management, invoicing, and order </a:t>
            </a:r>
            <a:r>
              <a:rPr lang="en-GB" dirty="0" err="1">
                <a:latin typeface="Aptos" panose="020B0004020202020204" pitchFamily="34" charset="0"/>
              </a:rPr>
              <a:t>fulfillment</a:t>
            </a:r>
            <a:r>
              <a:rPr lang="en-GB" dirty="0">
                <a:latin typeface="Aptos" panose="020B0004020202020204" pitchFamily="34" charset="0"/>
              </a:rPr>
              <a:t> processes.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874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609013-5781-F75D-70ED-1085419DDEF0}"/>
              </a:ext>
            </a:extLst>
          </p:cNvPr>
          <p:cNvSpPr txBox="1"/>
          <p:nvPr/>
        </p:nvSpPr>
        <p:spPr>
          <a:xfrm>
            <a:off x="440803" y="1437529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Why This Analysis?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503CC0-FEE6-9D3C-E50A-72C0FC792B0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40803" y="2256562"/>
            <a:ext cx="884548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Order Fulfillment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Ensure timely shipping and minimize discrepancies between ordered, shipped, and invoiced quantities.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Operational Efficiency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Optimize warehouse management and shipping methods to reduce costs and delays.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Customer Experience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Reduce order returns and cancellations by improving accuracy and on-time delivery rates.</a:t>
            </a:r>
          </a:p>
        </p:txBody>
      </p:sp>
    </p:spTree>
    <p:extLst>
      <p:ext uri="{BB962C8B-B14F-4D97-AF65-F5344CB8AC3E}">
        <p14:creationId xmlns:p14="http://schemas.microsoft.com/office/powerpoint/2010/main" val="380830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CE2CE6-C5E0-6828-F4E9-B66C536AC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203" y="1868422"/>
            <a:ext cx="5778357" cy="3121156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8C9BE122-D0D7-0F73-9239-9E6E0219CCC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26846" y="2118751"/>
            <a:ext cx="577835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Only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Product I0065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has recorded returns.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No other products show significant returns.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This may indicate a specific issue with I0065, such as quality defects, incorrect shipments, or customer dissatisfaction."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20451-DB8A-B91D-0B56-8506E6D419F5}"/>
              </a:ext>
            </a:extLst>
          </p:cNvPr>
          <p:cNvSpPr txBox="1"/>
          <p:nvPr/>
        </p:nvSpPr>
        <p:spPr>
          <a:xfrm>
            <a:off x="313442" y="817585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Product Returns</a:t>
            </a:r>
          </a:p>
        </p:txBody>
      </p:sp>
    </p:spTree>
    <p:extLst>
      <p:ext uri="{BB962C8B-B14F-4D97-AF65-F5344CB8AC3E}">
        <p14:creationId xmlns:p14="http://schemas.microsoft.com/office/powerpoint/2010/main" val="2665974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A2FAE3-A176-1642-D789-51508C63D02C}"/>
              </a:ext>
            </a:extLst>
          </p:cNvPr>
          <p:cNvSpPr txBox="1"/>
          <p:nvPr/>
        </p:nvSpPr>
        <p:spPr>
          <a:xfrm>
            <a:off x="641612" y="1177172"/>
            <a:ext cx="899002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>
                <a:solidFill>
                  <a:srgbClr val="FF0000"/>
                </a:solidFill>
                <a:latin typeface="Aptos" panose="020B0004020202020204" pitchFamily="34" charset="0"/>
              </a:rPr>
              <a:t>Conclusion:</a:t>
            </a:r>
          </a:p>
          <a:p>
            <a:pPr>
              <a:buNone/>
            </a:pPr>
            <a:endParaRPr lang="en-GB" b="1" dirty="0"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latin typeface="Aptos" panose="020B0004020202020204" pitchFamily="34" charset="0"/>
              </a:rPr>
              <a:t>Significant shipping delays</a:t>
            </a:r>
            <a:r>
              <a:rPr lang="en-GB" dirty="0">
                <a:latin typeface="Aptos" panose="020B0004020202020204" pitchFamily="34" charset="0"/>
              </a:rPr>
              <a:t> are observed in both </a:t>
            </a:r>
            <a:r>
              <a:rPr lang="en-GB" b="1" dirty="0">
                <a:latin typeface="Aptos" panose="020B0004020202020204" pitchFamily="34" charset="0"/>
              </a:rPr>
              <a:t>small (88.99%) and bulk (85.17%) orders</a:t>
            </a:r>
            <a:r>
              <a:rPr lang="en-GB" dirty="0">
                <a:latin typeface="Aptos" panose="020B0004020202020204" pitchFamily="34" charset="0"/>
              </a:rPr>
              <a:t>, impacting delivery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latin typeface="Aptos" panose="020B0004020202020204" pitchFamily="34" charset="0"/>
              </a:rPr>
              <a:t>DVBL and OWPD ship codes</a:t>
            </a:r>
            <a:r>
              <a:rPr lang="en-GB" dirty="0">
                <a:latin typeface="Aptos" panose="020B0004020202020204" pitchFamily="34" charset="0"/>
              </a:rPr>
              <a:t> show the </a:t>
            </a:r>
            <a:r>
              <a:rPr lang="en-GB" b="1" dirty="0">
                <a:latin typeface="Aptos" panose="020B0004020202020204" pitchFamily="34" charset="0"/>
              </a:rPr>
              <a:t>longest shipping times</a:t>
            </a:r>
            <a:r>
              <a:rPr lang="en-GB" dirty="0">
                <a:latin typeface="Aptos" panose="020B0004020202020204" pitchFamily="34" charset="0"/>
              </a:rPr>
              <a:t>, indicating potential logistical bottlenecks.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Aptos" panose="020B0004020202020204" pitchFamily="34" charset="0"/>
            </a:endParaRPr>
          </a:p>
          <a:p>
            <a:pPr>
              <a:buNone/>
            </a:pPr>
            <a:r>
              <a:rPr lang="en-GB" b="1" dirty="0">
                <a:solidFill>
                  <a:srgbClr val="FF0000"/>
                </a:solidFill>
                <a:latin typeface="Aptos" panose="020B0004020202020204" pitchFamily="34" charset="0"/>
              </a:rPr>
              <a:t>Business Recommendations:</a:t>
            </a:r>
          </a:p>
          <a:p>
            <a:pPr>
              <a:buNone/>
            </a:pPr>
            <a:endParaRPr lang="en-GB" b="1" dirty="0"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latin typeface="Aptos" panose="020B0004020202020204" pitchFamily="34" charset="0"/>
              </a:rPr>
              <a:t>Optimize Shipping Routes</a:t>
            </a:r>
            <a:r>
              <a:rPr lang="en-GB" dirty="0">
                <a:latin typeface="Aptos" panose="020B0004020202020204" pitchFamily="34" charset="0"/>
              </a:rPr>
              <a:t> → Investigate DVBL &amp; OWPD delays, explore alternative carriers, and improve route planning.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latin typeface="Aptos" panose="020B0004020202020204" pitchFamily="34" charset="0"/>
              </a:rPr>
              <a:t>Enhance Order Processing</a:t>
            </a:r>
            <a:r>
              <a:rPr lang="en-GB" dirty="0">
                <a:latin typeface="Aptos" panose="020B0004020202020204" pitchFamily="34" charset="0"/>
              </a:rPr>
              <a:t> → Streamline warehouse operations and implement predictive demand forecasting.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latin typeface="Aptos" panose="020B0004020202020204" pitchFamily="34" charset="0"/>
              </a:rPr>
              <a:t>Implement Real-time Tracking</a:t>
            </a:r>
            <a:r>
              <a:rPr lang="en-GB" dirty="0">
                <a:latin typeface="Aptos" panose="020B0004020202020204" pitchFamily="34" charset="0"/>
              </a:rPr>
              <a:t> → Use AI-driven tracking systems to monitor shipments and reduce delays.</a:t>
            </a:r>
          </a:p>
        </p:txBody>
      </p:sp>
    </p:spTree>
    <p:extLst>
      <p:ext uri="{BB962C8B-B14F-4D97-AF65-F5344CB8AC3E}">
        <p14:creationId xmlns:p14="http://schemas.microsoft.com/office/powerpoint/2010/main" val="2579636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D532C6-7CCD-5560-E25C-B8E52D2B0C96}"/>
              </a:ext>
            </a:extLst>
          </p:cNvPr>
          <p:cNvSpPr txBox="1"/>
          <p:nvPr/>
        </p:nvSpPr>
        <p:spPr>
          <a:xfrm>
            <a:off x="5213022" y="2844225"/>
            <a:ext cx="73882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3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AE5E10-359D-9906-F4D5-E5349F05251B}"/>
              </a:ext>
            </a:extLst>
          </p:cNvPr>
          <p:cNvSpPr txBox="1"/>
          <p:nvPr/>
        </p:nvSpPr>
        <p:spPr>
          <a:xfrm>
            <a:off x="556181" y="1338606"/>
            <a:ext cx="5184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Process Overview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BA77B0-82F8-A5FD-413E-DF3FF6138216}"/>
              </a:ext>
            </a:extLst>
          </p:cNvPr>
          <p:cNvSpPr txBox="1"/>
          <p:nvPr/>
        </p:nvSpPr>
        <p:spPr>
          <a:xfrm>
            <a:off x="556181" y="2215299"/>
            <a:ext cx="42232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000" dirty="0"/>
              <a:t>Data Collection</a:t>
            </a:r>
          </a:p>
          <a:p>
            <a:pPr marL="342900" indent="-342900">
              <a:buAutoNum type="arabicPeriod"/>
            </a:pPr>
            <a:r>
              <a:rPr lang="en-IN" sz="2000" dirty="0"/>
              <a:t>Data Cleaning &amp; Preprocessing</a:t>
            </a:r>
          </a:p>
          <a:p>
            <a:pPr marL="342900" indent="-342900">
              <a:buAutoNum type="arabicPeriod"/>
            </a:pPr>
            <a:r>
              <a:rPr lang="en-IN" sz="2000" dirty="0"/>
              <a:t>Feature Engineering</a:t>
            </a:r>
          </a:p>
          <a:p>
            <a:pPr marL="342900" indent="-342900">
              <a:buAutoNum type="arabicPeriod"/>
            </a:pPr>
            <a:r>
              <a:rPr lang="en-IN" sz="2000" dirty="0"/>
              <a:t>Visualization &amp; Insights</a:t>
            </a:r>
          </a:p>
          <a:p>
            <a:pPr marL="342900" indent="-342900">
              <a:buAutoNum type="arabicPeriod"/>
            </a:pPr>
            <a:r>
              <a:rPr lang="en-IN" sz="2000" dirty="0"/>
              <a:t>Business Interpretation &amp;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895938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46278E-4658-6F1C-17EB-991C6ADDCA6D}"/>
              </a:ext>
            </a:extLst>
          </p:cNvPr>
          <p:cNvSpPr txBox="1"/>
          <p:nvPr/>
        </p:nvSpPr>
        <p:spPr>
          <a:xfrm>
            <a:off x="501978" y="842857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Understanding the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A6356F-26C2-72D5-C22B-8E3102D80AC2}"/>
              </a:ext>
            </a:extLst>
          </p:cNvPr>
          <p:cNvSpPr txBox="1"/>
          <p:nvPr/>
        </p:nvSpPr>
        <p:spPr>
          <a:xfrm>
            <a:off x="501978" y="1811978"/>
            <a:ext cx="52200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Data Segmentation:</a:t>
            </a:r>
          </a:p>
          <a:p>
            <a:r>
              <a:rPr lang="en-GB" dirty="0"/>
              <a:t>To better understand order patterns, we divided the data into two categories based on order quantity: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Small Orders (Qty Ordered ≤ 20)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Medium Orders (Qty Ordered ≤100)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Bulk Orders (Qty Ordered &gt; 100)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A7A354-66DF-B824-E77C-CC5C869B3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11978"/>
            <a:ext cx="6028361" cy="28756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1CCEE9-9185-36E4-ADFA-6830963C3829}"/>
              </a:ext>
            </a:extLst>
          </p:cNvPr>
          <p:cNvSpPr txBox="1"/>
          <p:nvPr/>
        </p:nvSpPr>
        <p:spPr>
          <a:xfrm>
            <a:off x="501978" y="3792603"/>
            <a:ext cx="4487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effectLst/>
                <a:latin typeface="system-ui"/>
              </a:rPr>
              <a:t>Total </a:t>
            </a:r>
            <a:r>
              <a:rPr lang="en-IN" dirty="0"/>
              <a:t>Orders Analysed: </a:t>
            </a:r>
            <a:r>
              <a:rPr lang="en-IN" b="0" i="0" dirty="0">
                <a:effectLst/>
                <a:latin typeface="system-ui"/>
              </a:rPr>
              <a:t>23296</a:t>
            </a:r>
          </a:p>
          <a:p>
            <a:r>
              <a:rPr lang="en-IN" dirty="0">
                <a:latin typeface="system-ui"/>
              </a:rPr>
              <a:t>Small Orders : </a:t>
            </a:r>
            <a:r>
              <a:rPr lang="en-IN" b="0" i="0" dirty="0">
                <a:effectLst/>
                <a:latin typeface="system-ui"/>
              </a:rPr>
              <a:t>20668</a:t>
            </a:r>
          </a:p>
          <a:p>
            <a:r>
              <a:rPr lang="en-IN" dirty="0">
                <a:latin typeface="system-ui"/>
              </a:rPr>
              <a:t>Medium Orders: 2416</a:t>
            </a:r>
          </a:p>
          <a:p>
            <a:r>
              <a:rPr lang="en-IN" b="0" i="0" dirty="0">
                <a:effectLst/>
                <a:latin typeface="system-ui"/>
              </a:rPr>
              <a:t>Bulk Orders: 211</a:t>
            </a:r>
            <a:endParaRPr lang="en-IN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CAEBF13-0EAB-4DBB-40AD-F95BB04BC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Orders Analyzed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18,232 transactions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56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752B9F-1B96-2881-BCEF-531D7EB1C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335" y="1517963"/>
            <a:ext cx="5354069" cy="39987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57AB38-BB80-21CF-F45A-AB3AE3854BF2}"/>
              </a:ext>
            </a:extLst>
          </p:cNvPr>
          <p:cNvSpPr txBox="1"/>
          <p:nvPr/>
        </p:nvSpPr>
        <p:spPr>
          <a:xfrm>
            <a:off x="584462" y="622169"/>
            <a:ext cx="5599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Monthly Sales Trends by Order Type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E8C416E-6A76-2417-E983-7E645395E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462" y="1859341"/>
            <a:ext cx="546719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Regular Orders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saw a major spike around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Jan 2024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, followed by fluctuating but high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Medium Orders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experienced steady growth, peaking after the increase in Regular Orders.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Optimize inventory and pricing to sustain the demand surge seen in early 2024.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GB" altLang="en-US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</a:rPr>
              <a:t>Introduce volume-based discounts or targeted incentives to boost bulk sales.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99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FA141-C737-B82D-321B-88114D356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120" y="684621"/>
            <a:ext cx="3775458" cy="54887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DC23D4-076B-7CB8-F5F6-B6F68C31D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4593" y="518474"/>
            <a:ext cx="4577015" cy="34921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7701FE-E6DC-2AD1-B438-F37E8867A90A}"/>
              </a:ext>
            </a:extLst>
          </p:cNvPr>
          <p:cNvSpPr txBox="1"/>
          <p:nvPr/>
        </p:nvSpPr>
        <p:spPr>
          <a:xfrm>
            <a:off x="5828123" y="4456224"/>
            <a:ext cx="6094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Given that regular orders contribute the most revenue, optimize pricing, promotions, and inventory to sustain growth.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Bulk orders have the lowest revenue contribution. Implement targeted incentives, discounts, or contract-based pricing to encourage larger purchases.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859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EC1E07-30D9-8D2E-B9D1-2A75028BB2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45"/>
          <a:stretch/>
        </p:blipFill>
        <p:spPr>
          <a:xfrm>
            <a:off x="5816338" y="1098098"/>
            <a:ext cx="6224833" cy="31848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2C3C7F-5216-D94D-B1B1-69A0779C4393}"/>
              </a:ext>
            </a:extLst>
          </p:cNvPr>
          <p:cNvSpPr txBox="1"/>
          <p:nvPr/>
        </p:nvSpPr>
        <p:spPr>
          <a:xfrm>
            <a:off x="480767" y="867266"/>
            <a:ext cx="5335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What are the peak sales periods?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72321C7-A807-2DEF-9B7B-C4ED922AC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767" y="1261478"/>
            <a:ext cx="4119513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Steady growth in 2023, followed by a sharp surge in Jan 2024.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Revenue remained high with fluctuations throughout 2024.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latin typeface="Aptos" panose="020B0004020202020204" pitchFamily="34" charset="0"/>
              </a:rPr>
              <a:t>Since sales surged in </a:t>
            </a:r>
            <a:r>
              <a:rPr lang="en-GB" b="1" dirty="0">
                <a:latin typeface="Aptos" panose="020B0004020202020204" pitchFamily="34" charset="0"/>
              </a:rPr>
              <a:t>January 2024</a:t>
            </a:r>
            <a:r>
              <a:rPr lang="en-GB" dirty="0">
                <a:latin typeface="Aptos" panose="020B0004020202020204" pitchFamily="34" charset="0"/>
              </a:rPr>
              <a:t>, plan marketing campaigns and inventory accordingly to maximize revenue during high-demand periods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GB" dirty="0">
              <a:latin typeface="Aptos" panose="020B00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Investigate factors causing the drop, such as seasonality or regulatory impacts, and adjust pricing, promotions, or distribution strategies to sustain revenue.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02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A7E25A-87B2-F759-28DD-E2D9031E6F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807"/>
          <a:stretch/>
        </p:blipFill>
        <p:spPr>
          <a:xfrm>
            <a:off x="5783185" y="1489435"/>
            <a:ext cx="6408815" cy="336953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4472EA7-3DEE-95A9-D5AD-357D17CA3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1" y="1235664"/>
            <a:ext cx="5410985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Bulk orders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have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lowest unit prices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, confirming volume-based discounts.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Regular orders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have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higher unit prices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, indicating premium or specialty products.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ptos" panose="020B00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Optimizing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pricing tiers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targeted promotions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can drive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higher sales volume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Since lower unit prices drive higher order quantities, offer </a:t>
            </a:r>
            <a:r>
              <a:rPr lang="en-GB" b="1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volume-based discounts and loyalty programs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Aptos" panose="020B0004020202020204" pitchFamily="34" charset="0"/>
              </a:rPr>
              <a:t> to encourage bulk purchases.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GB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Maintain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premium pricing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but introduce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limited-time discounts or bundling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ptos" panose="020B0004020202020204" pitchFamily="34" charset="0"/>
              </a:rPr>
              <a:t> to increase sales while preserving margins.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GB" dirty="0"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F752F-E544-E45E-5CCE-4EB23A5E7AF8}"/>
              </a:ext>
            </a:extLst>
          </p:cNvPr>
          <p:cNvSpPr txBox="1"/>
          <p:nvPr/>
        </p:nvSpPr>
        <p:spPr>
          <a:xfrm>
            <a:off x="360576" y="682523"/>
            <a:ext cx="73976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Do lower prices result in higher order quantities?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395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FA3436-8EC6-1887-D403-582E023C0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183" y="1442300"/>
            <a:ext cx="7462817" cy="3743254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1FF2A18-080A-211A-F87F-6A3C315FC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40" y="1399350"/>
            <a:ext cx="393097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Regular Orders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dominate the majority of product purchases.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Medium Orders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Bulk Orders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contribute a smaller but notable portion.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Since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Regular Orders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dominate, introduce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personalized promotions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and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subscription models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 to enhance repeat purchases.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Encourage higher-volume purchases through </a:t>
            </a:r>
            <a:r>
              <a:rPr lang="en-GB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</a:rPr>
              <a:t>discounted pricing strategies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AB7515-01E7-AA82-6A21-B2D4D49341F2}"/>
              </a:ext>
            </a:extLst>
          </p:cNvPr>
          <p:cNvSpPr txBox="1"/>
          <p:nvPr/>
        </p:nvSpPr>
        <p:spPr>
          <a:xfrm>
            <a:off x="471340" y="622169"/>
            <a:ext cx="5624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What are the top-selling products?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09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1213</Words>
  <Application>Microsoft Office PowerPoint</Application>
  <PresentationFormat>Widescreen</PresentationFormat>
  <Paragraphs>140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Arial</vt:lpstr>
      <vt:lpstr>Calibri</vt:lpstr>
      <vt:lpstr>Calibri Light</vt:lpstr>
      <vt:lpstr>system-ui</vt:lpstr>
      <vt:lpstr>Office Theme</vt:lpstr>
      <vt:lpstr>Pharma Sales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2020PITAIDS141</dc:creator>
  <cp:lastModifiedBy>2020PITAIDS141</cp:lastModifiedBy>
  <cp:revision>6</cp:revision>
  <dcterms:created xsi:type="dcterms:W3CDTF">2025-03-27T05:29:28Z</dcterms:created>
  <dcterms:modified xsi:type="dcterms:W3CDTF">2025-03-28T10:24:16Z</dcterms:modified>
</cp:coreProperties>
</file>