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54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3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66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5777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7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70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3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97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1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7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1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4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8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4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2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56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3305" y="511318"/>
            <a:ext cx="7633252" cy="1825096"/>
          </a:xfrm>
        </p:spPr>
        <p:txBody>
          <a:bodyPr>
            <a:normAutofit/>
          </a:bodyPr>
          <a:lstStyle/>
          <a:p>
            <a:r>
              <a:rPr sz="4400" dirty="0"/>
              <a:t>Event Handling in Ext 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896" y="3244575"/>
            <a:ext cx="2743200" cy="2271642"/>
          </a:xfrm>
        </p:spPr>
        <p:txBody>
          <a:bodyPr>
            <a:normAutofit/>
          </a:bodyPr>
          <a:lstStyle/>
          <a:p>
            <a:r>
              <a:rPr lang="en-US" dirty="0"/>
              <a:t>DINESH ADHITHYA</a:t>
            </a:r>
          </a:p>
          <a:p>
            <a:r>
              <a:rPr lang="en-US" dirty="0"/>
              <a:t>NITHISHKUMAR</a:t>
            </a:r>
          </a:p>
          <a:p>
            <a:r>
              <a:rPr lang="en-US" dirty="0"/>
              <a:t>SANTHOSH</a:t>
            </a:r>
          </a:p>
          <a:p>
            <a:r>
              <a:rPr lang="en-US" dirty="0"/>
              <a:t>SUDESHNA</a:t>
            </a:r>
          </a:p>
          <a:p>
            <a:r>
              <a:rPr lang="en-US" dirty="0"/>
              <a:t>VIHAS</a:t>
            </a:r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657" y="764373"/>
            <a:ext cx="6377940" cy="1293028"/>
          </a:xfrm>
        </p:spPr>
        <p:txBody>
          <a:bodyPr/>
          <a:lstStyle/>
          <a:p>
            <a:r>
              <a:rPr dirty="0"/>
              <a:t>Introduction to Ext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dirty="0"/>
              <a:t> </a:t>
            </a:r>
            <a:r>
              <a:rPr lang="en-US" dirty="0"/>
              <a:t>Rich UI Components – Provides 140+ pre-built UI components like grids, trees, forms, and charts for enterprise applications.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MVC/MVVM Architecture – Ensures clean code structure, better maintainability, and separation of concerns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Powerful Data Handling – Supports data binding, stores, and proxies for efficient management of large datasets.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Cross-Browser &amp; Responsive – Works seamlessly across all major browsers with responsive layouts and theming support.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409" y="764373"/>
            <a:ext cx="6820231" cy="1293028"/>
          </a:xfrm>
        </p:spPr>
        <p:txBody>
          <a:bodyPr/>
          <a:lstStyle/>
          <a:p>
            <a:r>
              <a:rPr dirty="0"/>
              <a:t>What is Event Handling?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492734"/>
            <a:ext cx="7955280" cy="40690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Detects and responds to user interactions</a:t>
            </a:r>
            <a:r>
              <a:rPr lang="en-US" dirty="0"/>
              <a:t> like clicks, keypresses, and mouse movements</a:t>
            </a:r>
            <a:r>
              <a:rPr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Uses a powerful event management system</a:t>
            </a:r>
            <a:r>
              <a:rPr lang="en-US" dirty="0"/>
              <a:t> to handle DOM and custom events efficiently</a:t>
            </a:r>
            <a:r>
              <a:rPr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Supports event delegation</a:t>
            </a:r>
            <a:r>
              <a:rPr lang="en-US" dirty="0"/>
              <a:t> for better performance in large applications</a:t>
            </a:r>
            <a:r>
              <a:rPr dirty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Event listeners </a:t>
            </a:r>
            <a:r>
              <a:rPr lang="en-US" dirty="0"/>
              <a:t>can be attached to components using the listeners property</a:t>
            </a:r>
          </a:p>
          <a:p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217" y="764373"/>
            <a:ext cx="6462423" cy="1293028"/>
          </a:xfrm>
        </p:spPr>
        <p:txBody>
          <a:bodyPr/>
          <a:lstStyle/>
          <a:p>
            <a:r>
              <a:rPr dirty="0"/>
              <a:t>Types of Events in Ext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Mouse Events: click, </a:t>
            </a:r>
            <a:r>
              <a:rPr lang="en-IN" dirty="0" err="1"/>
              <a:t>dblclick</a:t>
            </a:r>
            <a:r>
              <a:rPr lang="en-IN" dirty="0"/>
              <a:t>, mouseover, </a:t>
            </a:r>
            <a:r>
              <a:rPr lang="en-IN" dirty="0" err="1"/>
              <a:t>mouseout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Keyboard Events: keypress, </a:t>
            </a:r>
            <a:r>
              <a:rPr lang="en-IN" dirty="0" err="1"/>
              <a:t>keydown</a:t>
            </a:r>
            <a:r>
              <a:rPr lang="en-IN" dirty="0"/>
              <a:t>, </a:t>
            </a:r>
            <a:r>
              <a:rPr lang="en-IN" dirty="0" err="1"/>
              <a:t>keyup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Form Events: focus, blur, change, submit.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Window Events: load, resize, unload.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261" y="764373"/>
            <a:ext cx="6959379" cy="1293028"/>
          </a:xfrm>
        </p:spPr>
        <p:txBody>
          <a:bodyPr/>
          <a:lstStyle/>
          <a:p>
            <a:r>
              <a:rPr dirty="0"/>
              <a:t>Handling Events in Ext JS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" y="1892411"/>
            <a:ext cx="4841390" cy="31393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800" b="1"/>
            </a:pPr>
            <a:r>
              <a:rPr dirty="0"/>
              <a:t>Example of handling a button click event:</a:t>
            </a:r>
            <a:endParaRPr lang="en-US" dirty="0"/>
          </a:p>
          <a:p>
            <a:pPr>
              <a:defRPr sz="1800" b="1"/>
            </a:pPr>
            <a:endParaRPr dirty="0"/>
          </a:p>
          <a:p>
            <a:pPr>
              <a:defRPr sz="1600">
                <a:solidFill>
                  <a:srgbClr val="0066CC"/>
                </a:solidFill>
              </a:defRPr>
            </a:pPr>
            <a:r>
              <a:rPr dirty="0" err="1">
                <a:solidFill>
                  <a:schemeClr val="accent3"/>
                </a:solidFill>
              </a:rPr>
              <a:t>Ext.create</a:t>
            </a:r>
            <a:r>
              <a:rPr dirty="0">
                <a:solidFill>
                  <a:schemeClr val="accent3"/>
                </a:solidFill>
              </a:rPr>
              <a:t>('</a:t>
            </a:r>
            <a:r>
              <a:rPr dirty="0" err="1">
                <a:solidFill>
                  <a:schemeClr val="accent3"/>
                </a:solidFill>
              </a:rPr>
              <a:t>Ext.Button</a:t>
            </a:r>
            <a:r>
              <a:rPr dirty="0">
                <a:solidFill>
                  <a:schemeClr val="accent3"/>
                </a:solidFill>
              </a:rPr>
              <a:t>', {</a:t>
            </a:r>
            <a:br>
              <a:rPr dirty="0">
                <a:solidFill>
                  <a:schemeClr val="accent3"/>
                </a:solidFill>
              </a:rPr>
            </a:br>
            <a:r>
              <a:rPr dirty="0">
                <a:solidFill>
                  <a:schemeClr val="accent3"/>
                </a:solidFill>
              </a:rPr>
              <a:t>  text: 'Click Me',</a:t>
            </a:r>
            <a:br>
              <a:rPr dirty="0">
                <a:solidFill>
                  <a:schemeClr val="accent3"/>
                </a:solidFill>
              </a:rPr>
            </a:br>
            <a:r>
              <a:rPr dirty="0">
                <a:solidFill>
                  <a:schemeClr val="accent3"/>
                </a:solidFill>
              </a:rPr>
              <a:t>  </a:t>
            </a:r>
            <a:r>
              <a:rPr dirty="0" err="1">
                <a:solidFill>
                  <a:schemeClr val="accent3"/>
                </a:solidFill>
              </a:rPr>
              <a:t>renderTo</a:t>
            </a:r>
            <a:r>
              <a:rPr dirty="0">
                <a:solidFill>
                  <a:schemeClr val="accent3"/>
                </a:solidFill>
              </a:rPr>
              <a:t>: </a:t>
            </a:r>
            <a:r>
              <a:rPr dirty="0" err="1">
                <a:solidFill>
                  <a:schemeClr val="accent3"/>
                </a:solidFill>
              </a:rPr>
              <a:t>Ext.getBody</a:t>
            </a:r>
            <a:r>
              <a:rPr dirty="0">
                <a:solidFill>
                  <a:schemeClr val="accent3"/>
                </a:solidFill>
              </a:rPr>
              <a:t>(),</a:t>
            </a:r>
            <a:br>
              <a:rPr dirty="0">
                <a:solidFill>
                  <a:schemeClr val="accent3"/>
                </a:solidFill>
              </a:rPr>
            </a:br>
            <a:r>
              <a:rPr dirty="0">
                <a:solidFill>
                  <a:schemeClr val="accent3"/>
                </a:solidFill>
              </a:rPr>
              <a:t>  listeners: {</a:t>
            </a:r>
            <a:br>
              <a:rPr dirty="0">
                <a:solidFill>
                  <a:schemeClr val="accent3"/>
                </a:solidFill>
              </a:rPr>
            </a:br>
            <a:r>
              <a:rPr dirty="0">
                <a:solidFill>
                  <a:schemeClr val="accent3"/>
                </a:solidFill>
              </a:rPr>
              <a:t>    click: function() {</a:t>
            </a:r>
            <a:br>
              <a:rPr dirty="0">
                <a:solidFill>
                  <a:schemeClr val="accent3"/>
                </a:solidFill>
              </a:rPr>
            </a:br>
            <a:r>
              <a:rPr dirty="0">
                <a:solidFill>
                  <a:schemeClr val="accent3"/>
                </a:solidFill>
              </a:rPr>
              <a:t>      alert('Button Clicked!');</a:t>
            </a:r>
            <a:br>
              <a:rPr dirty="0">
                <a:solidFill>
                  <a:schemeClr val="accent3"/>
                </a:solidFill>
              </a:rPr>
            </a:br>
            <a:r>
              <a:rPr dirty="0">
                <a:solidFill>
                  <a:schemeClr val="accent3"/>
                </a:solidFill>
              </a:rPr>
              <a:t>    }</a:t>
            </a:r>
            <a:br>
              <a:rPr dirty="0">
                <a:solidFill>
                  <a:schemeClr val="accent3"/>
                </a:solidFill>
              </a:rPr>
            </a:br>
            <a:r>
              <a:rPr dirty="0">
                <a:solidFill>
                  <a:schemeClr val="accent3"/>
                </a:solidFill>
              </a:rPr>
              <a:t>  }</a:t>
            </a:r>
            <a:br>
              <a:rPr dirty="0">
                <a:solidFill>
                  <a:schemeClr val="accent3"/>
                </a:solidFill>
              </a:rPr>
            </a:br>
            <a:r>
              <a:rPr dirty="0">
                <a:solidFill>
                  <a:schemeClr val="accent3"/>
                </a:solidFill>
              </a:rPr>
              <a:t>});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270" y="764373"/>
            <a:ext cx="7287370" cy="1293028"/>
          </a:xfrm>
        </p:spPr>
        <p:txBody>
          <a:bodyPr/>
          <a:lstStyle/>
          <a:p>
            <a:r>
              <a:rPr dirty="0"/>
              <a:t>Event Delegation in Ext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>
                <a:solidFill>
                  <a:schemeClr val="accent3"/>
                </a:solidFill>
              </a:rPr>
              <a:t>Improves performance by attaching a single event listener to a parent element.</a:t>
            </a:r>
          </a:p>
          <a:p>
            <a:pPr marL="0" indent="0">
              <a:buNone/>
            </a:pPr>
            <a:r>
              <a:rPr dirty="0">
                <a:solidFill>
                  <a:schemeClr val="accent3"/>
                </a:solidFill>
              </a:rPr>
              <a:t>- Useful for dynamically generated elements.</a:t>
            </a:r>
          </a:p>
          <a:p>
            <a:pPr marL="0" indent="0">
              <a:buNone/>
            </a:pPr>
            <a:r>
              <a:rPr dirty="0">
                <a:solidFill>
                  <a:schemeClr val="accent3"/>
                </a:solidFill>
              </a:rPr>
              <a:t>```</a:t>
            </a:r>
            <a:r>
              <a:rPr dirty="0" err="1">
                <a:solidFill>
                  <a:schemeClr val="accent3"/>
                </a:solidFill>
              </a:rPr>
              <a:t>javascript</a:t>
            </a:r>
            <a:endParaRPr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accent3"/>
                </a:solidFill>
              </a:rPr>
              <a:t>Example:</a:t>
            </a:r>
          </a:p>
          <a:p>
            <a:pPr marL="0" indent="0">
              <a:buNone/>
            </a:pPr>
            <a:r>
              <a:rPr dirty="0" err="1">
                <a:solidFill>
                  <a:schemeClr val="accent3"/>
                </a:solidFill>
              </a:rPr>
              <a:t>Ext.getBody</a:t>
            </a:r>
            <a:r>
              <a:rPr dirty="0">
                <a:solidFill>
                  <a:schemeClr val="accent3"/>
                </a:solidFill>
              </a:rPr>
              <a:t>().on('click', function(e, t) {</a:t>
            </a:r>
          </a:p>
          <a:p>
            <a:pPr marL="0" indent="0">
              <a:buNone/>
            </a:pPr>
            <a:r>
              <a:rPr dirty="0">
                <a:solidFill>
                  <a:schemeClr val="accent3"/>
                </a:solidFill>
              </a:rPr>
              <a:t>  if (</a:t>
            </a:r>
            <a:r>
              <a:rPr dirty="0" err="1">
                <a:solidFill>
                  <a:schemeClr val="accent3"/>
                </a:solidFill>
              </a:rPr>
              <a:t>t.tagName</a:t>
            </a:r>
            <a:r>
              <a:rPr dirty="0">
                <a:solidFill>
                  <a:schemeClr val="accent3"/>
                </a:solidFill>
              </a:rPr>
              <a:t> === 'BUTTON') {</a:t>
            </a:r>
          </a:p>
          <a:p>
            <a:pPr marL="0" indent="0">
              <a:buNone/>
            </a:pPr>
            <a:r>
              <a:rPr dirty="0">
                <a:solidFill>
                  <a:schemeClr val="accent3"/>
                </a:solidFill>
              </a:rPr>
              <a:t>    alert('Button clicked dynamically!');</a:t>
            </a:r>
          </a:p>
          <a:p>
            <a:pPr marL="0" indent="0">
              <a:buNone/>
            </a:pPr>
            <a:r>
              <a:rPr dirty="0">
                <a:solidFill>
                  <a:schemeClr val="accent3"/>
                </a:solidFill>
              </a:rPr>
              <a:t>  }</a:t>
            </a:r>
          </a:p>
          <a:p>
            <a:pPr marL="0" indent="0">
              <a:buNone/>
            </a:pPr>
            <a:r>
              <a:rPr dirty="0">
                <a:solidFill>
                  <a:schemeClr val="accent3"/>
                </a:solidFill>
              </a:rPr>
              <a:t>});</a:t>
            </a:r>
          </a:p>
          <a:p>
            <a:pPr marL="0" indent="0">
              <a:buNone/>
            </a:pPr>
            <a:r>
              <a:rPr dirty="0">
                <a:solidFill>
                  <a:schemeClr val="accent3"/>
                </a:solidFill>
              </a:rPr>
              <a:t>```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7583" y="764373"/>
            <a:ext cx="6522057" cy="1293028"/>
          </a:xfrm>
        </p:spPr>
        <p:txBody>
          <a:bodyPr/>
          <a:lstStyle/>
          <a:p>
            <a:r>
              <a:rPr dirty="0"/>
              <a:t>Custom Events in Ext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sz="1600" dirty="0">
                <a:solidFill>
                  <a:schemeClr val="accent3"/>
                </a:solidFill>
              </a:rPr>
              <a:t>You can create and fire custom events.</a:t>
            </a:r>
          </a:p>
          <a:p>
            <a:pPr marL="0" indent="0">
              <a:buNone/>
            </a:pPr>
            <a:r>
              <a:rPr sz="1600" b="1" dirty="0">
                <a:solidFill>
                  <a:schemeClr val="accent3"/>
                </a:solidFill>
              </a:rPr>
              <a:t>Example:</a:t>
            </a:r>
          </a:p>
          <a:p>
            <a:pPr marL="0" indent="0">
              <a:buNone/>
            </a:pPr>
            <a:r>
              <a:rPr sz="1600" dirty="0" err="1">
                <a:solidFill>
                  <a:schemeClr val="accent3"/>
                </a:solidFill>
              </a:rPr>
              <a:t>javascript</a:t>
            </a:r>
            <a:endParaRPr sz="16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sz="1600" dirty="0" err="1">
                <a:solidFill>
                  <a:schemeClr val="accent3"/>
                </a:solidFill>
              </a:rPr>
              <a:t>Ext.define</a:t>
            </a:r>
            <a:r>
              <a:rPr sz="1600" dirty="0">
                <a:solidFill>
                  <a:schemeClr val="accent3"/>
                </a:solidFill>
              </a:rPr>
              <a:t>('</a:t>
            </a:r>
            <a:r>
              <a:rPr sz="1600" dirty="0" err="1">
                <a:solidFill>
                  <a:schemeClr val="accent3"/>
                </a:solidFill>
              </a:rPr>
              <a:t>CustomComponent</a:t>
            </a:r>
            <a:r>
              <a:rPr sz="1600" dirty="0">
                <a:solidFill>
                  <a:schemeClr val="accent3"/>
                </a:solidFill>
              </a:rPr>
              <a:t>', {</a:t>
            </a:r>
          </a:p>
          <a:p>
            <a:pPr marL="0" indent="0">
              <a:buNone/>
            </a:pPr>
            <a:r>
              <a:rPr sz="1600" dirty="0">
                <a:solidFill>
                  <a:schemeClr val="accent3"/>
                </a:solidFill>
              </a:rPr>
              <a:t>  extend: '</a:t>
            </a:r>
            <a:r>
              <a:rPr sz="1600" dirty="0" err="1">
                <a:solidFill>
                  <a:schemeClr val="accent3"/>
                </a:solidFill>
              </a:rPr>
              <a:t>Ext.Component</a:t>
            </a:r>
            <a:r>
              <a:rPr sz="1600" dirty="0">
                <a:solidFill>
                  <a:schemeClr val="accent3"/>
                </a:solidFill>
              </a:rPr>
              <a:t>',</a:t>
            </a:r>
          </a:p>
          <a:p>
            <a:pPr marL="0" indent="0">
              <a:buNone/>
            </a:pPr>
            <a:r>
              <a:rPr sz="1600" dirty="0">
                <a:solidFill>
                  <a:schemeClr val="accent3"/>
                </a:solidFill>
              </a:rPr>
              <a:t>  </a:t>
            </a:r>
            <a:r>
              <a:rPr sz="1600" dirty="0" err="1">
                <a:solidFill>
                  <a:schemeClr val="accent3"/>
                </a:solidFill>
              </a:rPr>
              <a:t>initComponent</a:t>
            </a:r>
            <a:r>
              <a:rPr sz="1600" dirty="0">
                <a:solidFill>
                  <a:schemeClr val="accent3"/>
                </a:solidFill>
              </a:rPr>
              <a:t>: function() {</a:t>
            </a:r>
          </a:p>
          <a:p>
            <a:pPr marL="0" indent="0">
              <a:buNone/>
            </a:pPr>
            <a:r>
              <a:rPr sz="1600" dirty="0">
                <a:solidFill>
                  <a:schemeClr val="accent3"/>
                </a:solidFill>
              </a:rPr>
              <a:t>    </a:t>
            </a:r>
            <a:r>
              <a:rPr sz="1600" dirty="0" err="1">
                <a:solidFill>
                  <a:schemeClr val="accent3"/>
                </a:solidFill>
              </a:rPr>
              <a:t>this.callParent</a:t>
            </a:r>
            <a:r>
              <a:rPr sz="1600" dirty="0">
                <a:solidFill>
                  <a:schemeClr val="accent3"/>
                </a:solidFill>
              </a:rPr>
              <a:t>(arguments);</a:t>
            </a:r>
          </a:p>
          <a:p>
            <a:pPr marL="0" indent="0">
              <a:buNone/>
            </a:pPr>
            <a:r>
              <a:rPr sz="1600" dirty="0">
                <a:solidFill>
                  <a:schemeClr val="accent3"/>
                </a:solidFill>
              </a:rPr>
              <a:t>    </a:t>
            </a:r>
            <a:r>
              <a:rPr sz="1600" dirty="0" err="1">
                <a:solidFill>
                  <a:schemeClr val="accent3"/>
                </a:solidFill>
              </a:rPr>
              <a:t>this.addEvents</a:t>
            </a:r>
            <a:r>
              <a:rPr sz="1600" dirty="0">
                <a:solidFill>
                  <a:schemeClr val="accent3"/>
                </a:solidFill>
              </a:rPr>
              <a:t>('</a:t>
            </a:r>
            <a:r>
              <a:rPr sz="1600" dirty="0" err="1">
                <a:solidFill>
                  <a:schemeClr val="accent3"/>
                </a:solidFill>
              </a:rPr>
              <a:t>customEvent</a:t>
            </a:r>
            <a:r>
              <a:rPr sz="1600" dirty="0">
                <a:solidFill>
                  <a:schemeClr val="accent3"/>
                </a:solidFill>
              </a:rPr>
              <a:t>');</a:t>
            </a:r>
          </a:p>
          <a:p>
            <a:pPr marL="0" indent="0">
              <a:buNone/>
            </a:pPr>
            <a:r>
              <a:rPr sz="1600" dirty="0">
                <a:solidFill>
                  <a:schemeClr val="accent3"/>
                </a:solidFill>
              </a:rPr>
              <a:t>  }</a:t>
            </a:r>
          </a:p>
          <a:p>
            <a:pPr marL="0" indent="0">
              <a:buNone/>
            </a:pPr>
            <a:r>
              <a:rPr sz="1600" dirty="0">
                <a:solidFill>
                  <a:schemeClr val="accent3"/>
                </a:solidFill>
              </a:rPr>
              <a:t>});</a:t>
            </a:r>
          </a:p>
          <a:p>
            <a:pPr marL="0" indent="0">
              <a:buNone/>
            </a:pPr>
            <a:endParaRPr sz="16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sz="1600" dirty="0">
                <a:solidFill>
                  <a:schemeClr val="accent3"/>
                </a:solidFill>
              </a:rPr>
              <a:t>var </a:t>
            </a:r>
            <a:r>
              <a:rPr sz="1600" dirty="0" err="1">
                <a:solidFill>
                  <a:schemeClr val="accent3"/>
                </a:solidFill>
              </a:rPr>
              <a:t>cmp</a:t>
            </a:r>
            <a:r>
              <a:rPr sz="1600" dirty="0">
                <a:solidFill>
                  <a:schemeClr val="accent3"/>
                </a:solidFill>
              </a:rPr>
              <a:t> = </a:t>
            </a:r>
            <a:r>
              <a:rPr sz="1600" dirty="0" err="1">
                <a:solidFill>
                  <a:schemeClr val="accent3"/>
                </a:solidFill>
              </a:rPr>
              <a:t>Ext.create</a:t>
            </a:r>
            <a:r>
              <a:rPr sz="1600" dirty="0">
                <a:solidFill>
                  <a:schemeClr val="accent3"/>
                </a:solidFill>
              </a:rPr>
              <a:t>('</a:t>
            </a:r>
            <a:r>
              <a:rPr sz="1600" dirty="0" err="1">
                <a:solidFill>
                  <a:schemeClr val="accent3"/>
                </a:solidFill>
              </a:rPr>
              <a:t>CustomComponent</a:t>
            </a:r>
            <a:r>
              <a:rPr sz="1600" dirty="0">
                <a:solidFill>
                  <a:schemeClr val="accent3"/>
                </a:solidFill>
              </a:rPr>
              <a:t>');</a:t>
            </a:r>
          </a:p>
          <a:p>
            <a:pPr marL="0" indent="0">
              <a:buNone/>
            </a:pPr>
            <a:r>
              <a:rPr sz="1600" dirty="0" err="1">
                <a:solidFill>
                  <a:schemeClr val="accent3"/>
                </a:solidFill>
              </a:rPr>
              <a:t>cmp.on</a:t>
            </a:r>
            <a:r>
              <a:rPr sz="1600" dirty="0">
                <a:solidFill>
                  <a:schemeClr val="accent3"/>
                </a:solidFill>
              </a:rPr>
              <a:t>('</a:t>
            </a:r>
            <a:r>
              <a:rPr sz="1600" dirty="0" err="1">
                <a:solidFill>
                  <a:schemeClr val="accent3"/>
                </a:solidFill>
              </a:rPr>
              <a:t>customEvent</a:t>
            </a:r>
            <a:r>
              <a:rPr sz="1600" dirty="0">
                <a:solidFill>
                  <a:schemeClr val="accent3"/>
                </a:solidFill>
              </a:rPr>
              <a:t>', function() {</a:t>
            </a:r>
          </a:p>
          <a:p>
            <a:pPr marL="0" indent="0">
              <a:buNone/>
            </a:pPr>
            <a:r>
              <a:rPr sz="1600" dirty="0">
                <a:solidFill>
                  <a:schemeClr val="accent3"/>
                </a:solidFill>
              </a:rPr>
              <a:t>  alert('Custom Event Triggered!');</a:t>
            </a:r>
          </a:p>
          <a:p>
            <a:pPr marL="0" indent="0">
              <a:buNone/>
            </a:pPr>
            <a:r>
              <a:rPr sz="1600" dirty="0">
                <a:solidFill>
                  <a:schemeClr val="accent3"/>
                </a:solidFill>
              </a:rPr>
              <a:t>});</a:t>
            </a:r>
          </a:p>
          <a:p>
            <a:pPr marL="0" indent="0">
              <a:buNone/>
            </a:pPr>
            <a:r>
              <a:rPr sz="1600" dirty="0" err="1">
                <a:solidFill>
                  <a:schemeClr val="accent3"/>
                </a:solidFill>
              </a:rPr>
              <a:t>cmp.fireEvent</a:t>
            </a:r>
            <a:r>
              <a:rPr sz="1600" dirty="0">
                <a:solidFill>
                  <a:schemeClr val="accent3"/>
                </a:solidFill>
              </a:rPr>
              <a:t>('</a:t>
            </a:r>
            <a:r>
              <a:rPr sz="1600" dirty="0" err="1">
                <a:solidFill>
                  <a:schemeClr val="accent3"/>
                </a:solidFill>
              </a:rPr>
              <a:t>customEvent</a:t>
            </a:r>
            <a:r>
              <a:rPr sz="1600" dirty="0">
                <a:solidFill>
                  <a:schemeClr val="accent3"/>
                </a:solidFill>
              </a:rPr>
              <a:t>');</a:t>
            </a:r>
          </a:p>
          <a:p>
            <a:pPr marL="0" indent="0">
              <a:buNone/>
            </a:pP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078" y="764373"/>
            <a:ext cx="6929562" cy="1293028"/>
          </a:xfrm>
        </p:spPr>
        <p:txBody>
          <a:bodyPr/>
          <a:lstStyle/>
          <a:p>
            <a:r>
              <a:rPr lang="en-IN" dirty="0"/>
              <a:t>Demo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Showcases Event Handling</a:t>
            </a:r>
            <a:r>
              <a:rPr lang="en-US" dirty="0"/>
              <a:t> – Demonstrates </a:t>
            </a:r>
            <a:r>
              <a:rPr lang="en-US" b="1" dirty="0"/>
              <a:t>button click events, form validation, and dynamic grid updates</a:t>
            </a:r>
            <a:r>
              <a:rPr lang="en-US" dirty="0"/>
              <a:t> in Ext JS.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Interactive UI Components</a:t>
            </a:r>
            <a:r>
              <a:rPr lang="en-US" dirty="0"/>
              <a:t> – Includes buttons, forms, and grids to illustrate real-time user interactions.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Dynamic Data Handling</a:t>
            </a:r>
            <a:r>
              <a:rPr lang="en-US" dirty="0"/>
              <a:t> – Implements data updates and event-driven UI changes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Code Availability</a:t>
            </a:r>
            <a:r>
              <a:rPr lang="en-US" dirty="0"/>
              <a:t> – The complete project code will be shared </a:t>
            </a:r>
            <a:r>
              <a:rPr lang="en-US" b="1" dirty="0"/>
              <a:t>after the presentation</a:t>
            </a:r>
            <a:r>
              <a:rPr lang="en-US" dirty="0"/>
              <a:t> for reference and learning.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56" y="973095"/>
            <a:ext cx="6377940" cy="1293028"/>
          </a:xfrm>
        </p:spPr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507" y="2766060"/>
            <a:ext cx="7955280" cy="40690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Event handling is crucial for interactive applications, and Ext JS provides a structured way to manage events efficiently. The demo project showcases real-world use cases like button clicks, form validation, and dynamic data updates, making it easier to build responsive and user-friendly applications.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528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</vt:lpstr>
      <vt:lpstr>Vapor Trail</vt:lpstr>
      <vt:lpstr>Event Handling in Ext JS</vt:lpstr>
      <vt:lpstr>Introduction to Ext JS</vt:lpstr>
      <vt:lpstr>What is Event Handling?</vt:lpstr>
      <vt:lpstr>Types of Events in Ext JS</vt:lpstr>
      <vt:lpstr>Handling Events in Ext JS</vt:lpstr>
      <vt:lpstr>Event Delegation in Ext JS</vt:lpstr>
      <vt:lpstr>Custom Events in Ext JS</vt:lpstr>
      <vt:lpstr>Demo Project Overview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Nithish Kumar</cp:lastModifiedBy>
  <cp:revision>2</cp:revision>
  <dcterms:created xsi:type="dcterms:W3CDTF">2013-01-27T09:14:16Z</dcterms:created>
  <dcterms:modified xsi:type="dcterms:W3CDTF">2025-03-08T11:54:56Z</dcterms:modified>
  <cp:category/>
</cp:coreProperties>
</file>