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68" r:id="rId2"/>
    <p:sldId id="267" r:id="rId3"/>
    <p:sldId id="258" r:id="rId4"/>
    <p:sldId id="259" r:id="rId5"/>
    <p:sldId id="260" r:id="rId6"/>
    <p:sldId id="261" r:id="rId7"/>
    <p:sldId id="262" r:id="rId8"/>
    <p:sldId id="263" r:id="rId9"/>
    <p:sldId id="265"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C129111-6644-4A6F-9449-4A197796CA4F}" type="datetimeFigureOut">
              <a:rPr lang="en-US" smtClean="0"/>
              <a:t>3/30/2024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2E316A2-F1DC-4D6A-ACBE-DB949C7E917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Monthly charges</a:t>
            </a:r>
            <a:endParaRPr lang="en-US" dirty="0"/>
          </a:p>
        </p:txBody>
      </p:sp>
      <p:sp>
        <p:nvSpPr>
          <p:cNvPr id="4" name="Slide Number Placeholder 3"/>
          <p:cNvSpPr>
            <a:spLocks noGrp="1"/>
          </p:cNvSpPr>
          <p:nvPr>
            <p:ph type="sldNum" sz="quarter" idx="10"/>
          </p:nvPr>
        </p:nvSpPr>
        <p:spPr/>
        <p:txBody>
          <a:bodyPr/>
          <a:lstStyle/>
          <a:p>
            <a:fld id="{F2E316A2-F1DC-4D6A-ACBE-DB949C7E9175}"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Implement</a:t>
            </a:r>
            <a:r>
              <a:rPr lang="en-US" baseline="0" dirty="0" smtClean="0"/>
              <a:t>ing confusion matrix</a:t>
            </a:r>
            <a:endParaRPr lang="en-US" dirty="0"/>
          </a:p>
        </p:txBody>
      </p:sp>
      <p:sp>
        <p:nvSpPr>
          <p:cNvPr id="4" name="Slide Number Placeholder 3"/>
          <p:cNvSpPr>
            <a:spLocks noGrp="1"/>
          </p:cNvSpPr>
          <p:nvPr>
            <p:ph type="sldNum" sz="quarter" idx="10"/>
          </p:nvPr>
        </p:nvSpPr>
        <p:spPr/>
        <p:txBody>
          <a:bodyPr/>
          <a:lstStyle/>
          <a:p>
            <a:fld id="{F2E316A2-F1DC-4D6A-ACBE-DB949C7E9175}"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3/30/2024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3/30/2024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828800"/>
            <a:ext cx="5800851" cy="1493999"/>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solidFill>
                  <a:srgbClr val="0070C0"/>
                </a:solidFill>
              </a:rPr>
              <a:t>Nithish</a:t>
            </a:r>
            <a:r>
              <a:rPr lang="en-US" spc="15" dirty="0" smtClean="0">
                <a:solidFill>
                  <a:srgbClr val="0070C0"/>
                </a:solidFill>
              </a:rPr>
              <a:t> D</a:t>
            </a:r>
            <a:br>
              <a:rPr lang="en-US" spc="15" dirty="0" smtClean="0">
                <a:solidFill>
                  <a:srgbClr val="0070C0"/>
                </a:solidFill>
              </a:rPr>
            </a:br>
            <a:r>
              <a:rPr lang="en-US" spc="15" dirty="0" err="1" smtClean="0">
                <a:solidFill>
                  <a:srgbClr val="0070C0"/>
                </a:solidFill>
              </a:rPr>
              <a:t>B.Tech</a:t>
            </a:r>
            <a:r>
              <a:rPr lang="en-US" spc="15" dirty="0" smtClean="0">
                <a:solidFill>
                  <a:srgbClr val="0070C0"/>
                </a:solidFill>
              </a:rPr>
              <a:t> AI&amp;DS</a:t>
            </a:r>
            <a:br>
              <a:rPr lang="en-US" spc="15" dirty="0" smtClean="0">
                <a:solidFill>
                  <a:srgbClr val="0070C0"/>
                </a:solidFill>
              </a:rPr>
            </a:br>
            <a:r>
              <a:rPr lang="en-US" spc="15" dirty="0" smtClean="0">
                <a:solidFill>
                  <a:srgbClr val="0070C0"/>
                </a:solidFill>
              </a:rPr>
              <a:t>SINCET</a:t>
            </a:r>
            <a:endParaRPr spc="15" dirty="0">
              <a:solidFill>
                <a:srgbClr val="0070C0"/>
              </a:solidFill>
            </a:endParaRPr>
          </a:p>
        </p:txBody>
      </p:sp>
      <p:sp>
        <p:nvSpPr>
          <p:cNvPr id="8" name="object 8"/>
          <p:cNvSpPr txBox="1"/>
          <p:nvPr/>
        </p:nvSpPr>
        <p:spPr>
          <a:xfrm>
            <a:off x="6324600" y="3352800"/>
            <a:ext cx="38100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smtClean="0">
                <a:solidFill>
                  <a:srgbClr val="00B050"/>
                </a:solidFill>
                <a:latin typeface="Trebuchet MS"/>
                <a:cs typeface="Trebuchet MS"/>
              </a:rPr>
              <a:t>Naan</a:t>
            </a:r>
            <a:r>
              <a:rPr lang="en-US" sz="2400" b="1" spc="10" dirty="0" smtClean="0">
                <a:solidFill>
                  <a:srgbClr val="00B050"/>
                </a:solidFill>
                <a:latin typeface="Trebuchet MS"/>
                <a:cs typeface="Trebuchet MS"/>
              </a:rPr>
              <a:t> </a:t>
            </a:r>
            <a:r>
              <a:rPr lang="en-US" sz="2400" b="1" spc="10" dirty="0" err="1" smtClean="0">
                <a:solidFill>
                  <a:srgbClr val="00B050"/>
                </a:solidFill>
                <a:latin typeface="Trebuchet MS"/>
                <a:cs typeface="Trebuchet MS"/>
              </a:rPr>
              <a:t>Mudhalvan</a:t>
            </a:r>
            <a:r>
              <a:rPr sz="2400" b="1" spc="-165" smtClean="0">
                <a:solidFill>
                  <a:srgbClr val="00B050"/>
                </a:solidFill>
                <a:latin typeface="Trebuchet MS"/>
                <a:cs typeface="Trebuchet MS"/>
              </a:rPr>
              <a:t> </a:t>
            </a:r>
            <a:r>
              <a:rPr sz="2400" b="1" spc="-5" dirty="0">
                <a:solidFill>
                  <a:srgbClr val="00B050"/>
                </a:solidFill>
                <a:latin typeface="Trebuchet MS"/>
                <a:cs typeface="Trebuchet MS"/>
              </a:rPr>
              <a:t>Project</a:t>
            </a:r>
            <a:endParaRPr sz="2400">
              <a:solidFill>
                <a:srgbClr val="00B050"/>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57200" y="829627"/>
            <a:ext cx="9143999" cy="570669"/>
          </a:xfrm>
          <a:prstGeom prst="rect">
            <a:avLst/>
          </a:prstGeom>
        </p:spPr>
        <p:txBody>
          <a:bodyPr vert="horz" wrap="square" lIns="0" tIns="16510" rIns="0" bIns="0" rtlCol="0">
            <a:spAutoFit/>
          </a:bodyPr>
          <a:lstStyle/>
          <a:p>
            <a:pPr marL="12700">
              <a:lnSpc>
                <a:spcPct val="100000"/>
              </a:lnSpc>
              <a:spcBef>
                <a:spcPts val="130"/>
              </a:spcBef>
            </a:pPr>
            <a:r>
              <a:rPr lang="en-US" sz="3600" dirty="0" smtClean="0">
                <a:solidFill>
                  <a:schemeClr val="accent5">
                    <a:lumMod val="50000"/>
                  </a:schemeClr>
                </a:solidFill>
              </a:rPr>
              <a:t>CUSTOMER CHURN PREDICTION USING ANN</a:t>
            </a:r>
            <a:endParaRPr sz="3600">
              <a:solidFill>
                <a:schemeClr val="accent5">
                  <a:lumMod val="50000"/>
                </a:schemeClr>
              </a:solidFill>
            </a:endParaRPr>
          </a:p>
        </p:txBody>
      </p:sp>
      <p:grpSp>
        <p:nvGrpSpPr>
          <p:cNvPr id="15"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pic>
        <p:nvPicPr>
          <p:cNvPr id="24" name="Picture 23" descr="churn-prediction.jpg"/>
          <p:cNvPicPr>
            <a:picLocks noChangeAspect="1"/>
          </p:cNvPicPr>
          <p:nvPr/>
        </p:nvPicPr>
        <p:blipFill>
          <a:blip r:embed="rId4"/>
          <a:stretch>
            <a:fillRect/>
          </a:stretch>
        </p:blipFill>
        <p:spPr>
          <a:xfrm>
            <a:off x="1676400" y="1752600"/>
            <a:ext cx="7315200" cy="447198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Rectangle 22"/>
          <p:cNvSpPr/>
          <p:nvPr/>
        </p:nvSpPr>
        <p:spPr>
          <a:xfrm>
            <a:off x="1981200" y="1600200"/>
            <a:ext cx="7696200" cy="4755148"/>
          </a:xfrm>
          <a:prstGeom prst="rect">
            <a:avLst/>
          </a:prstGeom>
        </p:spPr>
        <p:txBody>
          <a:bodyPr wrap="square">
            <a:spAutoFit/>
          </a:bodyPr>
          <a:lstStyle/>
          <a:p>
            <a:pPr>
              <a:buFont typeface="Arial" pitchFamily="34" charset="0"/>
              <a:buChar char="•"/>
            </a:pPr>
            <a:r>
              <a:rPr lang="en-US" sz="1900" b="1" dirty="0"/>
              <a:t>Data Collection: </a:t>
            </a:r>
            <a:r>
              <a:rPr lang="en-US" sz="1900" dirty="0"/>
              <a:t>Gather comprehensive customer data including demographics, transaction history, service usage, and feedback.</a:t>
            </a:r>
          </a:p>
          <a:p>
            <a:pPr>
              <a:buFont typeface="Arial" pitchFamily="34" charset="0"/>
              <a:buChar char="•"/>
            </a:pPr>
            <a:r>
              <a:rPr lang="en-US" sz="1900" b="1" dirty="0"/>
              <a:t>Feature Engineering: </a:t>
            </a:r>
            <a:r>
              <a:rPr lang="en-US" sz="1900" dirty="0"/>
              <a:t>Extract relevant features such as customer tenure, frequency of </a:t>
            </a:r>
            <a:r>
              <a:rPr lang="en-US" sz="1900" dirty="0" smtClean="0"/>
              <a:t>interactions</a:t>
            </a:r>
            <a:r>
              <a:rPr lang="en-US" sz="1900" dirty="0"/>
              <a:t>, and recent activity to build predictive variables.</a:t>
            </a:r>
          </a:p>
          <a:p>
            <a:pPr>
              <a:buFont typeface="Arial" pitchFamily="34" charset="0"/>
              <a:buChar char="•"/>
            </a:pPr>
            <a:r>
              <a:rPr lang="en-US" sz="1900" b="1" dirty="0"/>
              <a:t>Model </a:t>
            </a:r>
            <a:r>
              <a:rPr lang="en-US" sz="1900" b="1" dirty="0" smtClean="0"/>
              <a:t>Selection:</a:t>
            </a:r>
            <a:r>
              <a:rPr lang="en-US" sz="1900" dirty="0" smtClean="0"/>
              <a:t> Employ </a:t>
            </a:r>
            <a:r>
              <a:rPr lang="en-US" sz="1900" dirty="0"/>
              <a:t>machine learning algorithms like logistic regression, random forests, or gradient boosting to train predictive models on historical churn data.</a:t>
            </a:r>
          </a:p>
          <a:p>
            <a:pPr>
              <a:buFont typeface="Arial" pitchFamily="34" charset="0"/>
              <a:buChar char="•"/>
            </a:pPr>
            <a:r>
              <a:rPr lang="en-US" sz="1900" b="1" dirty="0"/>
              <a:t>Evaluation Metrics: </a:t>
            </a:r>
            <a:r>
              <a:rPr lang="en-US" sz="1900" dirty="0"/>
              <a:t>Assess model performance using metrics such as accuracy, precision, recall, and F1-score to ensure robustness and reliability.</a:t>
            </a:r>
          </a:p>
          <a:p>
            <a:pPr>
              <a:buFont typeface="Arial" pitchFamily="34" charset="0"/>
              <a:buChar char="•"/>
            </a:pPr>
            <a:r>
              <a:rPr lang="en-US" sz="1900" b="1" dirty="0"/>
              <a:t>Deployment: </a:t>
            </a:r>
            <a:r>
              <a:rPr lang="en-US" sz="1900" dirty="0"/>
              <a:t>Implement the chosen model into operational systems to continuously monitor and predict churn, enabling proactive retention strategies.</a:t>
            </a:r>
          </a:p>
          <a:p>
            <a:pPr>
              <a:buFont typeface="Arial" pitchFamily="34" charset="0"/>
              <a:buChar char="•"/>
            </a:pPr>
            <a:r>
              <a:rPr lang="en-US" sz="1900" b="1" dirty="0"/>
              <a:t>Iterative Improvement: </a:t>
            </a:r>
            <a:r>
              <a:rPr lang="en-US" sz="1900" dirty="0"/>
              <a:t>Regularly update the model with new data and refine strategies based on feedback to enhance predictive accuracy and maintain effectiveness over time.</a:t>
            </a:r>
          </a:p>
          <a:p>
            <a:pPr marL="514350" indent="-514350">
              <a:buFont typeface="Wingdings" pitchFamily="2" charset="2"/>
              <a:buChar cha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10750" y="3581400"/>
            <a:ext cx="2381250" cy="31051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209800"/>
            <a:ext cx="9296400" cy="3046988"/>
          </a:xfrm>
          <a:prstGeom prst="rect">
            <a:avLst/>
          </a:prstGeom>
        </p:spPr>
        <p:txBody>
          <a:bodyPr wrap="square">
            <a:spAutoFit/>
          </a:bodyPr>
          <a:lstStyle/>
          <a:p>
            <a:r>
              <a:rPr lang="en-US" sz="2400" dirty="0"/>
              <a:t>The rise of e-commerce platforms has revolutionized the way consumers shop, providing convenience and accessibility like never before. However, one of the critical challenges faced by these platforms is customer churn, where customers cease to engage with the platform, leading to revenue loss and diminished market share. Understanding the factors contributing to customer churn and developing predictive models to anticipate and prevent churn is paramount for sustaining business growth and fostering customer loyalty.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2819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t>PROJECT</a:t>
            </a:r>
            <a:r>
              <a:rPr lang="en-US" sz="4250" spc="5" dirty="0" smtClean="0"/>
              <a:t> </a:t>
            </a:r>
            <a:r>
              <a:rPr sz="4250" spc="-20" smtClean="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533400" y="2362200"/>
            <a:ext cx="8763000" cy="3539430"/>
          </a:xfrm>
          <a:prstGeom prst="rect">
            <a:avLst/>
          </a:prstGeom>
        </p:spPr>
        <p:txBody>
          <a:bodyPr wrap="square">
            <a:spAutoFit/>
          </a:bodyPr>
          <a:lstStyle/>
          <a:p>
            <a:pPr marL="514350" indent="-514350">
              <a:buFont typeface="Wingdings" pitchFamily="2" charset="2"/>
              <a:buChar char="§"/>
            </a:pPr>
            <a:r>
              <a:rPr lang="en-US" sz="2800" dirty="0" smtClean="0"/>
              <a:t>Customer churn prediction using Artificial Neural Networks (ANN) involves training a deep learning model on historical customer data to forecast potential attrition. </a:t>
            </a:r>
          </a:p>
          <a:p>
            <a:pPr marL="514350" indent="-514350">
              <a:buFont typeface="Wingdings" pitchFamily="2" charset="2"/>
              <a:buChar char="§"/>
            </a:pPr>
            <a:r>
              <a:rPr lang="en-US" sz="2800" dirty="0" smtClean="0"/>
              <a:t>ANN analyzes patterns, behaviors, and interactions to predict churn, aiding businesses in proactively implementing retention strategies and improving customer satisfaction</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914400" y="1752600"/>
            <a:ext cx="5105400" cy="4247317"/>
          </a:xfrm>
          <a:prstGeom prst="rect">
            <a:avLst/>
          </a:prstGeom>
        </p:spPr>
        <p:txBody>
          <a:bodyPr wrap="square">
            <a:spAutoFit/>
          </a:bodyPr>
          <a:lstStyle/>
          <a:p>
            <a:pPr marL="514350" indent="-514350">
              <a:buFont typeface="+mj-lt"/>
              <a:buAutoNum type="arabicParenR"/>
            </a:pPr>
            <a:r>
              <a:rPr lang="en-US" sz="3000" dirty="0"/>
              <a:t>Telecommunications </a:t>
            </a:r>
            <a:r>
              <a:rPr lang="en-US" sz="3000" dirty="0" smtClean="0"/>
              <a:t>Companies</a:t>
            </a:r>
          </a:p>
          <a:p>
            <a:pPr marL="514350" indent="-514350">
              <a:buFont typeface="+mj-lt"/>
              <a:buAutoNum type="arabicParenR"/>
            </a:pPr>
            <a:r>
              <a:rPr lang="en-US" sz="3000" dirty="0"/>
              <a:t>Subscription-Based </a:t>
            </a:r>
            <a:r>
              <a:rPr lang="en-US" sz="3000" dirty="0" smtClean="0"/>
              <a:t>Services</a:t>
            </a:r>
          </a:p>
          <a:p>
            <a:pPr marL="514350" indent="-514350">
              <a:buFont typeface="+mj-lt"/>
              <a:buAutoNum type="arabicParenR"/>
            </a:pPr>
            <a:r>
              <a:rPr lang="en-US" sz="3000" dirty="0" smtClean="0"/>
              <a:t>Retailers</a:t>
            </a:r>
          </a:p>
          <a:p>
            <a:pPr marL="514350" indent="-514350">
              <a:buFont typeface="+mj-lt"/>
              <a:buAutoNum type="arabicParenR"/>
            </a:pPr>
            <a:r>
              <a:rPr lang="en-US" sz="3000" dirty="0"/>
              <a:t>Financial </a:t>
            </a:r>
            <a:r>
              <a:rPr lang="en-US" sz="3000" dirty="0" smtClean="0"/>
              <a:t>Institutions</a:t>
            </a:r>
          </a:p>
          <a:p>
            <a:pPr marL="514350" indent="-514350">
              <a:buFont typeface="+mj-lt"/>
              <a:buAutoNum type="arabicParenR"/>
            </a:pPr>
            <a:r>
              <a:rPr lang="en-US" sz="3000" dirty="0"/>
              <a:t>Insurance </a:t>
            </a:r>
            <a:r>
              <a:rPr lang="en-US" sz="3000" dirty="0" smtClean="0"/>
              <a:t>Companies</a:t>
            </a:r>
          </a:p>
          <a:p>
            <a:pPr marL="514350" indent="-514350">
              <a:buFont typeface="+mj-lt"/>
              <a:buAutoNum type="arabicParenR"/>
            </a:pPr>
            <a:r>
              <a:rPr lang="en-US" sz="3000" dirty="0"/>
              <a:t>E-commerce </a:t>
            </a:r>
            <a:r>
              <a:rPr lang="en-US" sz="3000" dirty="0" smtClean="0"/>
              <a:t>Platforms</a:t>
            </a:r>
          </a:p>
          <a:p>
            <a:pPr marL="514350" indent="-514350">
              <a:buFont typeface="+mj-lt"/>
              <a:buAutoNum type="arabicParenR"/>
            </a:pPr>
            <a:r>
              <a:rPr lang="en-US" sz="3000" dirty="0"/>
              <a:t>Utilities </a:t>
            </a:r>
            <a:r>
              <a:rPr lang="en-US" sz="3000" dirty="0" smtClean="0"/>
              <a:t>Companies</a:t>
            </a:r>
          </a:p>
          <a:p>
            <a:pPr marL="514350" indent="-514350">
              <a:buFont typeface="+mj-lt"/>
              <a:buAutoNum type="arabicParenR"/>
            </a:pPr>
            <a:r>
              <a:rPr lang="en-US" sz="3000" dirty="0"/>
              <a:t>Gaming Industry</a:t>
            </a:r>
            <a:endParaRPr lang="en-US" sz="30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rgbClr val="FFC000"/>
                </a:solidFill>
              </a:rPr>
              <a:t>Y</a:t>
            </a:r>
            <a:r>
              <a:rPr sz="3600" spc="10" dirty="0">
                <a:solidFill>
                  <a:srgbClr val="FFC000"/>
                </a:solidFill>
              </a:rPr>
              <a:t>O</a:t>
            </a:r>
            <a:r>
              <a:rPr sz="3600" spc="25" dirty="0">
                <a:solidFill>
                  <a:srgbClr val="FFC000"/>
                </a:solidFill>
              </a:rPr>
              <a:t>U</a:t>
            </a:r>
            <a:r>
              <a:rPr sz="3600" dirty="0">
                <a:solidFill>
                  <a:srgbClr val="FFC000"/>
                </a:solidFill>
              </a:rPr>
              <a:t>R</a:t>
            </a:r>
            <a:r>
              <a:rPr sz="3600" spc="5" dirty="0">
                <a:solidFill>
                  <a:srgbClr val="FFC000"/>
                </a:solidFill>
              </a:rPr>
              <a:t> </a:t>
            </a:r>
            <a:r>
              <a:rPr sz="3600" spc="25" dirty="0">
                <a:solidFill>
                  <a:srgbClr val="FFC000"/>
                </a:solidFill>
              </a:rPr>
              <a:t>S</a:t>
            </a:r>
            <a:r>
              <a:rPr sz="3600" spc="10" dirty="0">
                <a:solidFill>
                  <a:srgbClr val="FFC000"/>
                </a:solidFill>
              </a:rPr>
              <a:t>O</a:t>
            </a:r>
            <a:r>
              <a:rPr sz="3600" spc="25" dirty="0">
                <a:solidFill>
                  <a:srgbClr val="FFC000"/>
                </a:solidFill>
              </a:rPr>
              <a:t>LU</a:t>
            </a:r>
            <a:r>
              <a:rPr sz="3600" spc="-35" dirty="0">
                <a:solidFill>
                  <a:srgbClr val="FFC000"/>
                </a:solidFill>
              </a:rPr>
              <a:t>T</a:t>
            </a:r>
            <a:r>
              <a:rPr sz="3600" spc="-30" dirty="0">
                <a:solidFill>
                  <a:srgbClr val="FFC000"/>
                </a:solidFill>
              </a:rPr>
              <a:t>I</a:t>
            </a:r>
            <a:r>
              <a:rPr sz="3600" spc="10" dirty="0">
                <a:solidFill>
                  <a:srgbClr val="FFC000"/>
                </a:solidFill>
              </a:rPr>
              <a:t>O</a:t>
            </a:r>
            <a:r>
              <a:rPr sz="3600" dirty="0">
                <a:solidFill>
                  <a:srgbClr val="FFC000"/>
                </a:solidFill>
              </a:rPr>
              <a:t>N</a:t>
            </a:r>
            <a:r>
              <a:rPr sz="3600" spc="-345" dirty="0">
                <a:solidFill>
                  <a:srgbClr val="FFC000"/>
                </a:solidFill>
              </a:rPr>
              <a:t> </a:t>
            </a:r>
            <a:r>
              <a:rPr sz="3600" spc="-35" dirty="0">
                <a:solidFill>
                  <a:srgbClr val="FFC000"/>
                </a:solidFill>
              </a:rPr>
              <a:t>A</a:t>
            </a:r>
            <a:r>
              <a:rPr sz="3600" spc="-5" dirty="0">
                <a:solidFill>
                  <a:srgbClr val="FFC000"/>
                </a:solidFill>
              </a:rPr>
              <a:t>N</a:t>
            </a:r>
            <a:r>
              <a:rPr sz="3600" dirty="0">
                <a:solidFill>
                  <a:srgbClr val="FFC000"/>
                </a:solidFill>
              </a:rPr>
              <a:t>D</a:t>
            </a:r>
            <a:r>
              <a:rPr sz="3600" spc="35" dirty="0">
                <a:solidFill>
                  <a:srgbClr val="FFC000"/>
                </a:solidFill>
              </a:rPr>
              <a:t> </a:t>
            </a:r>
            <a:r>
              <a:rPr sz="3600" spc="-30" dirty="0">
                <a:solidFill>
                  <a:srgbClr val="FFC000"/>
                </a:solidFill>
              </a:rPr>
              <a:t>I</a:t>
            </a:r>
            <a:r>
              <a:rPr sz="3600" spc="-35" dirty="0">
                <a:solidFill>
                  <a:srgbClr val="FFC000"/>
                </a:solidFill>
              </a:rPr>
              <a:t>T</a:t>
            </a:r>
            <a:r>
              <a:rPr sz="3600" dirty="0">
                <a:solidFill>
                  <a:srgbClr val="FFC000"/>
                </a:solidFill>
              </a:rPr>
              <a:t>S</a:t>
            </a:r>
            <a:r>
              <a:rPr sz="3600" spc="60" dirty="0">
                <a:solidFill>
                  <a:srgbClr val="FFC000"/>
                </a:solidFill>
              </a:rPr>
              <a:t> </a:t>
            </a:r>
            <a:r>
              <a:rPr sz="3600" spc="-295" dirty="0">
                <a:solidFill>
                  <a:srgbClr val="FFC000"/>
                </a:solidFill>
              </a:rPr>
              <a:t>V</a:t>
            </a:r>
            <a:r>
              <a:rPr sz="3600" spc="-35" dirty="0">
                <a:solidFill>
                  <a:srgbClr val="FFC000"/>
                </a:solidFill>
              </a:rPr>
              <a:t>A</a:t>
            </a:r>
            <a:r>
              <a:rPr sz="3600" spc="25" dirty="0">
                <a:solidFill>
                  <a:srgbClr val="FFC000"/>
                </a:solidFill>
              </a:rPr>
              <a:t>LU</a:t>
            </a:r>
            <a:r>
              <a:rPr sz="3600" dirty="0">
                <a:solidFill>
                  <a:srgbClr val="FFC000"/>
                </a:solidFill>
              </a:rPr>
              <a:t>E</a:t>
            </a:r>
            <a:r>
              <a:rPr sz="3600" spc="-65" dirty="0">
                <a:solidFill>
                  <a:srgbClr val="FFC000"/>
                </a:solidFill>
              </a:rPr>
              <a:t> </a:t>
            </a:r>
            <a:r>
              <a:rPr sz="3600" spc="-15" dirty="0">
                <a:solidFill>
                  <a:srgbClr val="FFC000"/>
                </a:solidFill>
              </a:rPr>
              <a:t>P</a:t>
            </a:r>
            <a:r>
              <a:rPr sz="3600" spc="-30" dirty="0">
                <a:solidFill>
                  <a:srgbClr val="FFC000"/>
                </a:solidFill>
              </a:rPr>
              <a:t>R</a:t>
            </a:r>
            <a:r>
              <a:rPr sz="3600" spc="10" dirty="0">
                <a:solidFill>
                  <a:srgbClr val="FFC000"/>
                </a:solidFill>
              </a:rPr>
              <a:t>O</a:t>
            </a:r>
            <a:r>
              <a:rPr sz="3600" spc="-15" dirty="0">
                <a:solidFill>
                  <a:srgbClr val="FFC000"/>
                </a:solidFill>
              </a:rPr>
              <a:t>P</a:t>
            </a:r>
            <a:r>
              <a:rPr sz="3600" spc="10" dirty="0">
                <a:solidFill>
                  <a:srgbClr val="FFC000"/>
                </a:solidFill>
              </a:rPr>
              <a:t>O</a:t>
            </a:r>
            <a:r>
              <a:rPr sz="3600" spc="25" dirty="0">
                <a:solidFill>
                  <a:srgbClr val="FFC000"/>
                </a:solidFill>
              </a:rPr>
              <a:t>S</a:t>
            </a:r>
            <a:r>
              <a:rPr sz="3600" spc="-30" dirty="0">
                <a:solidFill>
                  <a:srgbClr val="FFC000"/>
                </a:solidFill>
              </a:rPr>
              <a:t>I</a:t>
            </a:r>
            <a:r>
              <a:rPr sz="3600" spc="-35" dirty="0">
                <a:solidFill>
                  <a:srgbClr val="FFC000"/>
                </a:solidFill>
              </a:rPr>
              <a:t>T</a:t>
            </a:r>
            <a:r>
              <a:rPr sz="3600" spc="-30" dirty="0">
                <a:solidFill>
                  <a:srgbClr val="FFC000"/>
                </a:solidFill>
              </a:rPr>
              <a:t>I</a:t>
            </a:r>
            <a:r>
              <a:rPr sz="3600" spc="10" dirty="0">
                <a:solidFill>
                  <a:srgbClr val="FFC000"/>
                </a:solidFill>
              </a:rPr>
              <a:t>O</a:t>
            </a:r>
            <a:r>
              <a:rPr sz="3600" dirty="0">
                <a:solidFill>
                  <a:srgbClr val="FFC000"/>
                </a:solidFill>
              </a:rPr>
              <a:t>N</a:t>
            </a:r>
            <a:endParaRPr sz="3600">
              <a:solidFill>
                <a:srgbClr val="FFC000"/>
              </a:solidFill>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10" name="Picture 9" descr="cu2.png"/>
          <p:cNvPicPr>
            <a:picLocks noChangeAspect="1"/>
          </p:cNvPicPr>
          <p:nvPr/>
        </p:nvPicPr>
        <p:blipFill>
          <a:blip r:embed="rId3"/>
          <a:stretch>
            <a:fillRect/>
          </a:stretch>
        </p:blipFill>
        <p:spPr>
          <a:xfrm>
            <a:off x="2514600" y="3048000"/>
            <a:ext cx="5303531" cy="3810000"/>
          </a:xfrm>
          <a:prstGeom prst="rect">
            <a:avLst/>
          </a:prstGeom>
          <a:ln w="38100" cap="sq">
            <a:solidFill>
              <a:schemeClr val="bg2"/>
            </a:solidFill>
            <a:prstDash val="solid"/>
            <a:miter lim="800000"/>
          </a:ln>
          <a:effectLst>
            <a:outerShdw blurRad="50800" dist="38100" dir="2700000" algn="tl" rotWithShape="0">
              <a:srgbClr val="000000">
                <a:alpha val="43000"/>
              </a:srgbClr>
            </a:outerShdw>
          </a:effectLst>
        </p:spPr>
      </p:pic>
      <p:pic>
        <p:nvPicPr>
          <p:cNvPr id="11" name="Picture 10" descr="Screenshot (8).png"/>
          <p:cNvPicPr>
            <a:picLocks noChangeAspect="1"/>
          </p:cNvPicPr>
          <p:nvPr/>
        </p:nvPicPr>
        <p:blipFill>
          <a:blip r:embed="rId4"/>
          <a:srcRect l="26250" t="33350" r="13125" b="38859"/>
          <a:stretch>
            <a:fillRect/>
          </a:stretch>
        </p:blipFill>
        <p:spPr>
          <a:xfrm>
            <a:off x="1066800" y="914400"/>
            <a:ext cx="7391400" cy="1828800"/>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609600" y="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lumMod val="75000"/>
                  </a:schemeClr>
                </a:solidFill>
              </a:rPr>
              <a:t>THE</a:t>
            </a:r>
            <a:r>
              <a:rPr sz="4250" spc="20" dirty="0">
                <a:solidFill>
                  <a:schemeClr val="accent1">
                    <a:lumMod val="75000"/>
                  </a:schemeClr>
                </a:solidFill>
              </a:rPr>
              <a:t> </a:t>
            </a:r>
            <a:r>
              <a:rPr sz="4250" spc="10" dirty="0">
                <a:solidFill>
                  <a:schemeClr val="accent1">
                    <a:lumMod val="75000"/>
                  </a:schemeClr>
                </a:solidFill>
              </a:rPr>
              <a:t>WOW</a:t>
            </a:r>
            <a:r>
              <a:rPr sz="4250" spc="85" dirty="0">
                <a:solidFill>
                  <a:schemeClr val="accent1">
                    <a:lumMod val="75000"/>
                  </a:schemeClr>
                </a:solidFill>
              </a:rPr>
              <a:t> </a:t>
            </a:r>
            <a:r>
              <a:rPr sz="4250" spc="10" dirty="0">
                <a:solidFill>
                  <a:schemeClr val="accent1">
                    <a:lumMod val="75000"/>
                  </a:schemeClr>
                </a:solidFill>
              </a:rPr>
              <a:t>IN</a:t>
            </a:r>
            <a:r>
              <a:rPr sz="4250" spc="-5" dirty="0">
                <a:solidFill>
                  <a:schemeClr val="accent1">
                    <a:lumMod val="75000"/>
                  </a:schemeClr>
                </a:solidFill>
              </a:rPr>
              <a:t> </a:t>
            </a:r>
            <a:r>
              <a:rPr sz="4250" spc="15" dirty="0">
                <a:solidFill>
                  <a:schemeClr val="accent1">
                    <a:lumMod val="75000"/>
                  </a:schemeClr>
                </a:solidFill>
              </a:rPr>
              <a:t>YOUR</a:t>
            </a:r>
            <a:r>
              <a:rPr sz="4250" spc="-10" dirty="0">
                <a:solidFill>
                  <a:schemeClr val="accent1">
                    <a:lumMod val="75000"/>
                  </a:schemeClr>
                </a:solidFill>
              </a:rPr>
              <a:t> </a:t>
            </a:r>
            <a:r>
              <a:rPr sz="4250" spc="20" dirty="0">
                <a:solidFill>
                  <a:schemeClr val="accent1">
                    <a:lumMod val="75000"/>
                  </a:schemeClr>
                </a:solidFill>
              </a:rPr>
              <a:t>SOLUTION</a:t>
            </a:r>
            <a:endParaRPr sz="4250">
              <a:solidFill>
                <a:schemeClr val="accent1">
                  <a:lumMod val="7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pic>
        <p:nvPicPr>
          <p:cNvPr id="9" name="Picture 8" descr="cu3.png"/>
          <p:cNvPicPr>
            <a:picLocks noChangeAspect="1"/>
          </p:cNvPicPr>
          <p:nvPr/>
        </p:nvPicPr>
        <p:blipFill>
          <a:blip r:embed="rId3"/>
          <a:stretch>
            <a:fillRect/>
          </a:stretch>
        </p:blipFill>
        <p:spPr>
          <a:xfrm>
            <a:off x="2590800" y="3352800"/>
            <a:ext cx="5303531" cy="3505200"/>
          </a:xfrm>
          <a:prstGeom prst="rect">
            <a:avLst/>
          </a:prstGeom>
          <a:solidFill>
            <a:srgbClr val="FFFFFF">
              <a:shade val="85000"/>
            </a:srgbClr>
          </a:solidFill>
          <a:ln w="88900" cap="sq">
            <a:solidFill>
              <a:schemeClr val="bg2"/>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p:cNvSpPr/>
          <p:nvPr/>
        </p:nvSpPr>
        <p:spPr>
          <a:xfrm>
            <a:off x="685800" y="685800"/>
            <a:ext cx="3081293" cy="584775"/>
          </a:xfrm>
          <a:prstGeom prst="rect">
            <a:avLst/>
          </a:prstGeom>
        </p:spPr>
        <p:txBody>
          <a:bodyPr wrap="none">
            <a:spAutoFit/>
          </a:bodyPr>
          <a:lstStyle/>
          <a:p>
            <a:r>
              <a:rPr lang="en-US" sz="3200" dirty="0" smtClean="0">
                <a:solidFill>
                  <a:srgbClr val="0070C0"/>
                </a:solidFill>
              </a:rPr>
              <a:t>Monthly charges:</a:t>
            </a:r>
            <a:endParaRPr lang="en-US" sz="3200" dirty="0">
              <a:solidFill>
                <a:srgbClr val="0070C0"/>
              </a:solidFill>
            </a:endParaRPr>
          </a:p>
        </p:txBody>
      </p:sp>
      <p:pic>
        <p:nvPicPr>
          <p:cNvPr id="11" name="Picture 10" descr="Screenshot (9).png"/>
          <p:cNvPicPr>
            <a:picLocks noChangeAspect="1"/>
          </p:cNvPicPr>
          <p:nvPr/>
        </p:nvPicPr>
        <p:blipFill>
          <a:blip r:embed="rId4"/>
          <a:srcRect l="26250" t="61116" b="5534"/>
          <a:stretch>
            <a:fillRect/>
          </a:stretch>
        </p:blipFill>
        <p:spPr>
          <a:xfrm>
            <a:off x="1066800" y="1219200"/>
            <a:ext cx="8077200" cy="2057400"/>
          </a:xfrm>
          <a:prstGeom prst="rect">
            <a:avLst/>
          </a:prstGeom>
          <a:ln w="38100" cap="sq">
            <a:solidFill>
              <a:schemeClr val="bg1"/>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2000" y="152400"/>
            <a:ext cx="4578668" cy="752129"/>
          </a:xfrm>
          <a:prstGeom prst="rect">
            <a:avLst/>
          </a:prstGeom>
        </p:spPr>
        <p:txBody>
          <a:bodyPr vert="horz" wrap="square" lIns="0" tIns="13335" rIns="0" bIns="0" rtlCol="0">
            <a:spAutoFit/>
          </a:bodyPr>
          <a:lstStyle/>
          <a:p>
            <a:pPr marL="12700">
              <a:lnSpc>
                <a:spcPct val="100000"/>
              </a:lnSpc>
              <a:spcBef>
                <a:spcPts val="105"/>
              </a:spcBef>
            </a:pPr>
            <a:r>
              <a:rPr lang="en-US" dirty="0" smtClean="0">
                <a:solidFill>
                  <a:schemeClr val="accent4">
                    <a:lumMod val="75000"/>
                  </a:schemeClr>
                </a:solidFill>
              </a:rPr>
              <a:t>FINAL </a:t>
            </a:r>
            <a:r>
              <a:rPr smtClean="0">
                <a:solidFill>
                  <a:schemeClr val="accent4">
                    <a:lumMod val="75000"/>
                  </a:schemeClr>
                </a:solidFill>
              </a:rPr>
              <a:t>R</a:t>
            </a:r>
            <a:r>
              <a:rPr spc="-40" smtClean="0">
                <a:solidFill>
                  <a:schemeClr val="accent4">
                    <a:lumMod val="75000"/>
                  </a:schemeClr>
                </a:solidFill>
              </a:rPr>
              <a:t>E</a:t>
            </a:r>
            <a:r>
              <a:rPr spc="15" smtClean="0">
                <a:solidFill>
                  <a:schemeClr val="accent4">
                    <a:lumMod val="75000"/>
                  </a:schemeClr>
                </a:solidFill>
              </a:rPr>
              <a:t>S</a:t>
            </a:r>
            <a:r>
              <a:rPr spc="-30" smtClean="0">
                <a:solidFill>
                  <a:schemeClr val="accent4">
                    <a:lumMod val="75000"/>
                  </a:schemeClr>
                </a:solidFill>
              </a:rPr>
              <a:t>U</a:t>
            </a:r>
            <a:r>
              <a:rPr spc="-405" smtClean="0">
                <a:solidFill>
                  <a:schemeClr val="accent4">
                    <a:lumMod val="75000"/>
                  </a:schemeClr>
                </a:solidFill>
              </a:rPr>
              <a:t>L</a:t>
            </a:r>
            <a:r>
              <a:rPr smtClean="0">
                <a:solidFill>
                  <a:schemeClr val="accent4">
                    <a:lumMod val="75000"/>
                  </a:schemeClr>
                </a:solidFill>
              </a:rPr>
              <a:t>TS</a:t>
            </a:r>
            <a:endParaRPr dirty="0">
              <a:solidFill>
                <a:schemeClr val="accent4">
                  <a:lumMod val="75000"/>
                </a:schemeClr>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pic>
        <p:nvPicPr>
          <p:cNvPr id="10" name="Picture 9" descr="cu4.png"/>
          <p:cNvPicPr>
            <a:picLocks noChangeAspect="1"/>
          </p:cNvPicPr>
          <p:nvPr/>
        </p:nvPicPr>
        <p:blipFill>
          <a:blip r:embed="rId4"/>
          <a:stretch>
            <a:fillRect/>
          </a:stretch>
        </p:blipFill>
        <p:spPr>
          <a:xfrm>
            <a:off x="1371600" y="1895851"/>
            <a:ext cx="7178055" cy="4962149"/>
          </a:xfrm>
          <a:prstGeom prst="rect">
            <a:avLst/>
          </a:prstGeom>
        </p:spPr>
      </p:pic>
      <p:sp>
        <p:nvSpPr>
          <p:cNvPr id="11" name="Rectangle 10"/>
          <p:cNvSpPr/>
          <p:nvPr/>
        </p:nvSpPr>
        <p:spPr>
          <a:xfrm>
            <a:off x="838200" y="990600"/>
            <a:ext cx="5520486" cy="584775"/>
          </a:xfrm>
          <a:prstGeom prst="rect">
            <a:avLst/>
          </a:prstGeom>
        </p:spPr>
        <p:txBody>
          <a:bodyPr wrap="none">
            <a:spAutoFit/>
          </a:bodyPr>
          <a:lstStyle/>
          <a:p>
            <a:r>
              <a:rPr lang="en-US" sz="3200" dirty="0" smtClean="0">
                <a:solidFill>
                  <a:srgbClr val="7030A0"/>
                </a:solidFill>
              </a:rPr>
              <a:t>Implement</a:t>
            </a:r>
            <a:r>
              <a:rPr lang="en-US" sz="3200" baseline="0" dirty="0" smtClean="0">
                <a:solidFill>
                  <a:srgbClr val="7030A0"/>
                </a:solidFill>
              </a:rPr>
              <a:t>ing confusion matrix:</a:t>
            </a:r>
            <a:endParaRPr lang="en-US" sz="3200" dirty="0">
              <a:solidFill>
                <a:srgbClr val="7030A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341</Words>
  <Application>Microsoft Office PowerPoint</Application>
  <PresentationFormat>Custom</PresentationFormat>
  <Paragraphs>43</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Nithish D B.Tech AI&amp;DS SINCET</vt:lpstr>
      <vt:lpstr>CUSTOMER CHURN PREDICTION USING ANN</vt:lpstr>
      <vt:lpstr>AGENDA</vt:lpstr>
      <vt:lpstr>PROBLEM STATEMENT</vt:lpstr>
      <vt:lpstr>PROJECT OVERVIEW</vt:lpstr>
      <vt:lpstr>WHO ARE THE END USERS?</vt:lpstr>
      <vt:lpstr>YOUR SOLUTION AND ITS VALUE PROPOSITION</vt:lpstr>
      <vt:lpstr>THE WOW IN YOUR SOLUTION</vt:lpstr>
      <vt:lpstr>FINAL 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Nithish D B.Tech AI&amp;DS SINCET</dc:title>
  <dc:creator>Dell</dc:creator>
  <cp:lastModifiedBy>Dell</cp:lastModifiedBy>
  <cp:revision>5</cp:revision>
  <dcterms:created xsi:type="dcterms:W3CDTF">2024-03-28T08:08:24Z</dcterms:created>
  <dcterms:modified xsi:type="dcterms:W3CDTF">2024-03-30T12:32:16Z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