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8" r:id="rId7"/>
    <p:sldId id="267" r:id="rId8"/>
    <p:sldId id="269"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p:scale>
          <a:sx n="42" d="100"/>
          <a:sy n="42" d="100"/>
        </p:scale>
        <p:origin x="1068"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3FA0-DB59-811D-4431-1584EBFB31D3}"/>
              </a:ext>
            </a:extLst>
          </p:cNvPr>
          <p:cNvSpPr>
            <a:spLocks noGrp="1"/>
          </p:cNvSpPr>
          <p:nvPr>
            <p:ph type="ctrTitle"/>
          </p:nvPr>
        </p:nvSpPr>
        <p:spPr/>
        <p:txBody>
          <a:bodyPr>
            <a:noAutofit/>
          </a:bodyPr>
          <a:lstStyle/>
          <a:p>
            <a:r>
              <a:rPr lang="en-US" sz="5400" dirty="0"/>
              <a:t>Image Captioning and Speech Recognition using NLP</a:t>
            </a:r>
          </a:p>
        </p:txBody>
      </p:sp>
      <p:sp>
        <p:nvSpPr>
          <p:cNvPr id="3" name="Subtitle 2">
            <a:extLst>
              <a:ext uri="{FF2B5EF4-FFF2-40B4-BE49-F238E27FC236}">
                <a16:creationId xmlns:a16="http://schemas.microsoft.com/office/drawing/2014/main" id="{C022B721-B411-EEDE-FF55-CF85E760C333}"/>
              </a:ext>
            </a:extLst>
          </p:cNvPr>
          <p:cNvSpPr>
            <a:spLocks noGrp="1"/>
          </p:cNvSpPr>
          <p:nvPr>
            <p:ph type="subTitle" idx="1"/>
          </p:nvPr>
        </p:nvSpPr>
        <p:spPr>
          <a:xfrm>
            <a:off x="2417780" y="3531204"/>
            <a:ext cx="8637072" cy="2004892"/>
          </a:xfrm>
        </p:spPr>
        <p:txBody>
          <a:bodyPr>
            <a:normAutofit/>
          </a:bodyPr>
          <a:lstStyle/>
          <a:p>
            <a:r>
              <a:rPr lang="en-US" u="sng" dirty="0"/>
              <a:t>Group Members: </a:t>
            </a:r>
          </a:p>
          <a:p>
            <a:r>
              <a:rPr lang="en-US" dirty="0"/>
              <a:t>Ali shah - 11518121 </a:t>
            </a:r>
          </a:p>
          <a:p>
            <a:r>
              <a:rPr lang="en-US" dirty="0" err="1"/>
              <a:t>Nithish</a:t>
            </a:r>
            <a:r>
              <a:rPr lang="en-US" dirty="0"/>
              <a:t> Kumar </a:t>
            </a:r>
            <a:r>
              <a:rPr lang="en-US" dirty="0" err="1"/>
              <a:t>Boggula</a:t>
            </a:r>
            <a:r>
              <a:rPr lang="en-US" dirty="0"/>
              <a:t> -11559328 </a:t>
            </a:r>
          </a:p>
          <a:p>
            <a:r>
              <a:rPr lang="en-US" dirty="0"/>
              <a:t>Aditya </a:t>
            </a:r>
            <a:r>
              <a:rPr lang="en-US" dirty="0" err="1"/>
              <a:t>Kapilavai</a:t>
            </a:r>
            <a:r>
              <a:rPr lang="en-US" dirty="0"/>
              <a:t> - 11594174</a:t>
            </a:r>
          </a:p>
        </p:txBody>
      </p:sp>
    </p:spTree>
    <p:extLst>
      <p:ext uri="{BB962C8B-B14F-4D97-AF65-F5344CB8AC3E}">
        <p14:creationId xmlns:p14="http://schemas.microsoft.com/office/powerpoint/2010/main" val="171960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AB63-021C-4EA3-8CFD-F272FC627B02}"/>
              </a:ext>
            </a:extLst>
          </p:cNvPr>
          <p:cNvSpPr>
            <a:spLocks noGrp="1"/>
          </p:cNvSpPr>
          <p:nvPr>
            <p:ph type="title"/>
          </p:nvPr>
        </p:nvSpPr>
        <p:spPr/>
        <p:txBody>
          <a:bodyPr/>
          <a:lstStyle/>
          <a:p>
            <a:r>
              <a:rPr lang="en-US" dirty="0">
                <a:solidFill>
                  <a:srgbClr val="333333"/>
                </a:solidFill>
                <a:latin typeface="Lato Extended"/>
              </a:rPr>
              <a:t>result</a:t>
            </a:r>
            <a:r>
              <a:rPr lang="en-US" b="0" i="0" dirty="0">
                <a:solidFill>
                  <a:srgbClr val="333333"/>
                </a:solidFill>
                <a:effectLst/>
                <a:latin typeface="Lato Extended"/>
              </a:rPr>
              <a:t>s</a:t>
            </a:r>
            <a:endParaRPr lang="en-US" dirty="0"/>
          </a:p>
        </p:txBody>
      </p:sp>
      <p:pic>
        <p:nvPicPr>
          <p:cNvPr id="8" name="Content Placeholder 7">
            <a:extLst>
              <a:ext uri="{FF2B5EF4-FFF2-40B4-BE49-F238E27FC236}">
                <a16:creationId xmlns:a16="http://schemas.microsoft.com/office/drawing/2014/main" id="{0AE304CB-94E3-24AE-DBC2-6848F7814878}"/>
              </a:ext>
            </a:extLst>
          </p:cNvPr>
          <p:cNvPicPr>
            <a:picLocks noGrp="1" noChangeAspect="1"/>
          </p:cNvPicPr>
          <p:nvPr>
            <p:ph sz="half" idx="1"/>
          </p:nvPr>
        </p:nvPicPr>
        <p:blipFill>
          <a:blip r:embed="rId2"/>
          <a:stretch>
            <a:fillRect/>
          </a:stretch>
        </p:blipFill>
        <p:spPr>
          <a:xfrm>
            <a:off x="1447800" y="2239917"/>
            <a:ext cx="4645025" cy="2990942"/>
          </a:xfrm>
        </p:spPr>
      </p:pic>
      <p:sp>
        <p:nvSpPr>
          <p:cNvPr id="5" name="Content Placeholder 4">
            <a:extLst>
              <a:ext uri="{FF2B5EF4-FFF2-40B4-BE49-F238E27FC236}">
                <a16:creationId xmlns:a16="http://schemas.microsoft.com/office/drawing/2014/main" id="{7634C3E5-FF84-8082-55BE-52AE9246C0E2}"/>
              </a:ext>
            </a:extLst>
          </p:cNvPr>
          <p:cNvSpPr>
            <a:spLocks noGrp="1"/>
          </p:cNvSpPr>
          <p:nvPr>
            <p:ph sz="half" idx="2"/>
          </p:nvPr>
        </p:nvSpPr>
        <p:spPr/>
        <p:txBody>
          <a:bodyPr>
            <a:normAutofit/>
          </a:bodyPr>
          <a:lstStyle/>
          <a:p>
            <a:r>
              <a:rPr lang="en-US" dirty="0"/>
              <a:t>In this image, it shows that the how our model is performing. For evaluation we used BLEU which is </a:t>
            </a:r>
            <a:r>
              <a:rPr lang="en-US" sz="1800" b="0" i="0" u="none" strike="noStrike" dirty="0">
                <a:solidFill>
                  <a:srgbClr val="000000"/>
                </a:solidFill>
                <a:effectLst/>
                <a:latin typeface="Arial" panose="020B0604020202020204" pitchFamily="34" charset="0"/>
              </a:rPr>
              <a:t>a score metric for evaluating the quality of machine-generated text relative to a set of human-generated reference texts. In first evaluation it show that we got 55% of our text generate is good.</a:t>
            </a:r>
          </a:p>
          <a:p>
            <a:pPr marL="0" indent="0">
              <a:buNone/>
            </a:pPr>
            <a:r>
              <a:rPr lang="en-US" sz="1400" dirty="0">
                <a:solidFill>
                  <a:srgbClr val="000000"/>
                </a:solidFill>
                <a:latin typeface="Arial" panose="020B0604020202020204" pitchFamily="34" charset="0"/>
              </a:rPr>
              <a:t>Note: (BLEU score range 0-1) higher the better</a:t>
            </a:r>
            <a:endParaRPr lang="en-US" sz="1600" dirty="0"/>
          </a:p>
        </p:txBody>
      </p:sp>
    </p:spTree>
    <p:extLst>
      <p:ext uri="{BB962C8B-B14F-4D97-AF65-F5344CB8AC3E}">
        <p14:creationId xmlns:p14="http://schemas.microsoft.com/office/powerpoint/2010/main" val="84482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76A4-3E9B-8A8F-B973-6A27F677A35F}"/>
              </a:ext>
            </a:extLst>
          </p:cNvPr>
          <p:cNvSpPr>
            <a:spLocks noGrp="1"/>
          </p:cNvSpPr>
          <p:nvPr>
            <p:ph type="title"/>
          </p:nvPr>
        </p:nvSpPr>
        <p:spPr/>
        <p:txBody>
          <a:bodyPr/>
          <a:lstStyle/>
          <a:p>
            <a:r>
              <a:rPr lang="en-US" dirty="0">
                <a:solidFill>
                  <a:srgbClr val="333333"/>
                </a:solidFill>
                <a:latin typeface="Lato Extended"/>
              </a:rPr>
              <a:t>result</a:t>
            </a:r>
            <a:r>
              <a:rPr lang="en-US" b="0" i="0" dirty="0">
                <a:solidFill>
                  <a:srgbClr val="333333"/>
                </a:solidFill>
                <a:effectLst/>
                <a:latin typeface="Lato Extended"/>
              </a:rPr>
              <a:t>s</a:t>
            </a:r>
            <a:endParaRPr lang="en-US" dirty="0"/>
          </a:p>
        </p:txBody>
      </p:sp>
      <p:sp>
        <p:nvSpPr>
          <p:cNvPr id="3" name="Content Placeholder 2">
            <a:extLst>
              <a:ext uri="{FF2B5EF4-FFF2-40B4-BE49-F238E27FC236}">
                <a16:creationId xmlns:a16="http://schemas.microsoft.com/office/drawing/2014/main" id="{58C4EE2B-AA7B-3138-6725-B5F19566F939}"/>
              </a:ext>
            </a:extLst>
          </p:cNvPr>
          <p:cNvSpPr>
            <a:spLocks noGrp="1"/>
          </p:cNvSpPr>
          <p:nvPr>
            <p:ph sz="half" idx="1"/>
          </p:nvPr>
        </p:nvSpPr>
        <p:spPr/>
        <p:txBody>
          <a:bodyPr/>
          <a:lstStyle/>
          <a:p>
            <a:r>
              <a:rPr lang="en-US" dirty="0"/>
              <a:t>In this image, we have provided a image and on top caption is generated.</a:t>
            </a:r>
          </a:p>
          <a:p>
            <a:pPr marL="0" indent="0">
              <a:buNone/>
            </a:pPr>
            <a:r>
              <a:rPr lang="en-US" sz="2800" dirty="0">
                <a:solidFill>
                  <a:schemeClr val="accent1">
                    <a:lumMod val="75000"/>
                  </a:schemeClr>
                </a:solidFill>
              </a:rPr>
              <a:t>“Girl in red shirt is standing in the water”</a:t>
            </a:r>
          </a:p>
        </p:txBody>
      </p:sp>
      <p:pic>
        <p:nvPicPr>
          <p:cNvPr id="8" name="Content Placeholder 7">
            <a:extLst>
              <a:ext uri="{FF2B5EF4-FFF2-40B4-BE49-F238E27FC236}">
                <a16:creationId xmlns:a16="http://schemas.microsoft.com/office/drawing/2014/main" id="{19966C19-D26D-07D6-6DB6-168B9B5F9E11}"/>
              </a:ext>
            </a:extLst>
          </p:cNvPr>
          <p:cNvPicPr>
            <a:picLocks noGrp="1" noChangeAspect="1"/>
          </p:cNvPicPr>
          <p:nvPr>
            <p:ph sz="half" idx="2"/>
          </p:nvPr>
        </p:nvPicPr>
        <p:blipFill>
          <a:blip r:embed="rId2"/>
          <a:stretch>
            <a:fillRect/>
          </a:stretch>
        </p:blipFill>
        <p:spPr>
          <a:xfrm>
            <a:off x="6413500" y="2229670"/>
            <a:ext cx="4645025" cy="3017786"/>
          </a:xfrm>
        </p:spPr>
      </p:pic>
    </p:spTree>
    <p:extLst>
      <p:ext uri="{BB962C8B-B14F-4D97-AF65-F5344CB8AC3E}">
        <p14:creationId xmlns:p14="http://schemas.microsoft.com/office/powerpoint/2010/main" val="198062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E3A5-791F-AFEB-7257-76ADE3CB0094}"/>
              </a:ext>
            </a:extLst>
          </p:cNvPr>
          <p:cNvSpPr>
            <a:spLocks noGrp="1"/>
          </p:cNvSpPr>
          <p:nvPr>
            <p:ph type="title"/>
          </p:nvPr>
        </p:nvSpPr>
        <p:spPr/>
        <p:txBody>
          <a:bodyPr/>
          <a:lstStyle/>
          <a:p>
            <a:r>
              <a:rPr lang="en-US" b="0" i="0" dirty="0">
                <a:solidFill>
                  <a:srgbClr val="333333"/>
                </a:solidFill>
                <a:effectLst/>
                <a:latin typeface="Lato Extended"/>
              </a:rPr>
              <a:t>Workflows and architecture</a:t>
            </a:r>
            <a:endParaRPr lang="en-US" dirty="0"/>
          </a:p>
        </p:txBody>
      </p:sp>
      <p:sp>
        <p:nvSpPr>
          <p:cNvPr id="3" name="Content Placeholder 2">
            <a:extLst>
              <a:ext uri="{FF2B5EF4-FFF2-40B4-BE49-F238E27FC236}">
                <a16:creationId xmlns:a16="http://schemas.microsoft.com/office/drawing/2014/main" id="{479A6D4F-ABF8-6B6A-419A-D1D5C5CA61D2}"/>
              </a:ext>
            </a:extLst>
          </p:cNvPr>
          <p:cNvSpPr>
            <a:spLocks noGrp="1"/>
          </p:cNvSpPr>
          <p:nvPr>
            <p:ph idx="1"/>
          </p:nvPr>
        </p:nvSpPr>
        <p:spPr>
          <a:xfrm>
            <a:off x="1451580" y="2015732"/>
            <a:ext cx="4154090" cy="2817473"/>
          </a:xfrm>
        </p:spPr>
        <p:txBody>
          <a:bodyPr>
            <a:normAutofit/>
          </a:bodyPr>
          <a:lstStyle/>
          <a:p>
            <a:pPr algn="l">
              <a:buFont typeface="Arial" panose="020B0604020202020204" pitchFamily="34" charset="0"/>
              <a:buChar char="•"/>
            </a:pPr>
            <a:r>
              <a:rPr lang="en-US" sz="1600" b="0" i="0" dirty="0">
                <a:solidFill>
                  <a:schemeClr val="tx1">
                    <a:lumMod val="75000"/>
                    <a:lumOff val="25000"/>
                  </a:schemeClr>
                </a:solidFill>
                <a:effectLst/>
                <a:latin typeface="Söhne"/>
              </a:rPr>
              <a:t>First diagram represents the working of Deep CNN </a:t>
            </a:r>
            <a:r>
              <a:rPr lang="en-US" sz="1400" b="0" i="0" dirty="0">
                <a:solidFill>
                  <a:srgbClr val="333333"/>
                </a:solidFill>
                <a:effectLst/>
                <a:latin typeface="Lato Extended"/>
              </a:rPr>
              <a:t>architecture </a:t>
            </a:r>
            <a:r>
              <a:rPr lang="en-US" sz="1600" b="0" i="0" dirty="0">
                <a:solidFill>
                  <a:schemeClr val="tx1">
                    <a:lumMod val="75000"/>
                    <a:lumOff val="25000"/>
                  </a:schemeClr>
                </a:solidFill>
                <a:effectLst/>
                <a:latin typeface="Söhne"/>
              </a:rPr>
              <a:t>which is utilized in our code.</a:t>
            </a:r>
          </a:p>
          <a:p>
            <a:pPr algn="l">
              <a:buFont typeface="Arial" panose="020B0604020202020204" pitchFamily="34" charset="0"/>
              <a:buChar char="•"/>
            </a:pPr>
            <a:r>
              <a:rPr lang="en-US" sz="1600" dirty="0">
                <a:solidFill>
                  <a:schemeClr val="tx1">
                    <a:lumMod val="75000"/>
                    <a:lumOff val="25000"/>
                  </a:schemeClr>
                </a:solidFill>
                <a:latin typeface="Söhne"/>
              </a:rPr>
              <a:t>Second diagram show workflow of our code with the detailed steps involved in getting best results </a:t>
            </a:r>
            <a:endParaRPr lang="en-US" sz="1600" b="0" i="0" dirty="0">
              <a:solidFill>
                <a:schemeClr val="tx1">
                  <a:lumMod val="75000"/>
                  <a:lumOff val="25000"/>
                </a:schemeClr>
              </a:solidFill>
              <a:effectLst/>
              <a:latin typeface="Söhne"/>
            </a:endParaRPr>
          </a:p>
        </p:txBody>
      </p:sp>
      <p:pic>
        <p:nvPicPr>
          <p:cNvPr id="1028" name="Picture 4">
            <a:extLst>
              <a:ext uri="{FF2B5EF4-FFF2-40B4-BE49-F238E27FC236}">
                <a16:creationId xmlns:a16="http://schemas.microsoft.com/office/drawing/2014/main" id="{3F6F5329-87EF-39BD-D991-2417777A1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043" y="2153321"/>
            <a:ext cx="6164919" cy="23803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C1DCFA9-85AF-F3D5-EB2A-2562459DA145}"/>
              </a:ext>
            </a:extLst>
          </p:cNvPr>
          <p:cNvPicPr>
            <a:picLocks noChangeAspect="1"/>
          </p:cNvPicPr>
          <p:nvPr/>
        </p:nvPicPr>
        <p:blipFill>
          <a:blip r:embed="rId3"/>
          <a:stretch>
            <a:fillRect/>
          </a:stretch>
        </p:blipFill>
        <p:spPr>
          <a:xfrm>
            <a:off x="1351153" y="4833205"/>
            <a:ext cx="10644809" cy="1266280"/>
          </a:xfrm>
          <a:prstGeom prst="rect">
            <a:avLst/>
          </a:prstGeom>
        </p:spPr>
      </p:pic>
    </p:spTree>
    <p:extLst>
      <p:ext uri="{BB962C8B-B14F-4D97-AF65-F5344CB8AC3E}">
        <p14:creationId xmlns:p14="http://schemas.microsoft.com/office/powerpoint/2010/main" val="165387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D450-AB2B-509F-036A-3D5CFAD7BADB}"/>
              </a:ext>
            </a:extLst>
          </p:cNvPr>
          <p:cNvSpPr>
            <a:spLocks noGrp="1"/>
          </p:cNvSpPr>
          <p:nvPr>
            <p:ph type="title"/>
          </p:nvPr>
        </p:nvSpPr>
        <p:spPr/>
        <p:txBody>
          <a:bodyPr/>
          <a:lstStyle/>
          <a:p>
            <a:r>
              <a:rPr lang="en-US" b="0" i="0" dirty="0">
                <a:solidFill>
                  <a:srgbClr val="333333"/>
                </a:solidFill>
                <a:effectLst/>
                <a:latin typeface="Lato Extended"/>
              </a:rPr>
              <a:t>methodology</a:t>
            </a:r>
            <a:endParaRPr lang="en-US" dirty="0"/>
          </a:p>
        </p:txBody>
      </p:sp>
      <p:pic>
        <p:nvPicPr>
          <p:cNvPr id="5" name="Content Placeholder 4" descr="Diagram&#10;&#10;Description automatically generated">
            <a:extLst>
              <a:ext uri="{FF2B5EF4-FFF2-40B4-BE49-F238E27FC236}">
                <a16:creationId xmlns:a16="http://schemas.microsoft.com/office/drawing/2014/main" id="{4DAC4792-57A7-421B-9BE2-EAB1825DFCAF}"/>
              </a:ext>
            </a:extLst>
          </p:cNvPr>
          <p:cNvPicPr>
            <a:picLocks noGrp="1" noChangeAspect="1"/>
          </p:cNvPicPr>
          <p:nvPr>
            <p:ph idx="1"/>
          </p:nvPr>
        </p:nvPicPr>
        <p:blipFill>
          <a:blip r:embed="rId2"/>
          <a:stretch>
            <a:fillRect/>
          </a:stretch>
        </p:blipFill>
        <p:spPr>
          <a:xfrm>
            <a:off x="1472418" y="2147348"/>
            <a:ext cx="4623582" cy="3160994"/>
          </a:xfrm>
        </p:spPr>
      </p:pic>
      <p:sp>
        <p:nvSpPr>
          <p:cNvPr id="7" name="TextBox 6">
            <a:extLst>
              <a:ext uri="{FF2B5EF4-FFF2-40B4-BE49-F238E27FC236}">
                <a16:creationId xmlns:a16="http://schemas.microsoft.com/office/drawing/2014/main" id="{5D07712C-BB2B-3BB0-A72C-998061CEC754}"/>
              </a:ext>
            </a:extLst>
          </p:cNvPr>
          <p:cNvSpPr txBox="1"/>
          <p:nvPr/>
        </p:nvSpPr>
        <p:spPr>
          <a:xfrm>
            <a:off x="6537960" y="2446020"/>
            <a:ext cx="4516894" cy="2862322"/>
          </a:xfrm>
          <a:prstGeom prst="rect">
            <a:avLst/>
          </a:prstGeom>
          <a:noFill/>
        </p:spPr>
        <p:txBody>
          <a:bodyPr wrap="square" rtlCol="0">
            <a:spAutoFit/>
          </a:bodyPr>
          <a:lstStyle/>
          <a:p>
            <a:r>
              <a:rPr lang="en-US" dirty="0"/>
              <a:t>Importing the Text and image data to analyze the text and identify the most and least frequent words. Preprocessing the image to prepare for VGG16 model. We need to resize and normalize the pixels and convert the images to arrays. Creating a link between text and image and converting text into numerical by tokenizing. Split ,into train, validation and test sets. Evaluating the performance of the model on test set. </a:t>
            </a:r>
          </a:p>
        </p:txBody>
      </p:sp>
    </p:spTree>
    <p:extLst>
      <p:ext uri="{BB962C8B-B14F-4D97-AF65-F5344CB8AC3E}">
        <p14:creationId xmlns:p14="http://schemas.microsoft.com/office/powerpoint/2010/main" val="259475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3157-10B3-8F59-0BA2-A1DE8FF141DF}"/>
              </a:ext>
            </a:extLst>
          </p:cNvPr>
          <p:cNvSpPr>
            <a:spLocks noGrp="1"/>
          </p:cNvSpPr>
          <p:nvPr>
            <p:ph type="title"/>
          </p:nvPr>
        </p:nvSpPr>
        <p:spPr/>
        <p:txBody>
          <a:bodyPr/>
          <a:lstStyle/>
          <a:p>
            <a:r>
              <a:rPr lang="en-US" b="0" i="0" dirty="0">
                <a:solidFill>
                  <a:srgbClr val="333333"/>
                </a:solidFill>
                <a:effectLst/>
                <a:latin typeface="Lato Extended"/>
              </a:rPr>
              <a:t>features</a:t>
            </a:r>
            <a:endParaRPr lang="en-US" dirty="0">
              <a:latin typeface="Latha" panose="020B0604020202020204" pitchFamily="34" charset="0"/>
              <a:cs typeface="Latha" panose="020B0604020202020204" pitchFamily="34" charset="0"/>
            </a:endParaRPr>
          </a:p>
        </p:txBody>
      </p:sp>
      <p:pic>
        <p:nvPicPr>
          <p:cNvPr id="5" name="Content Placeholder 4">
            <a:extLst>
              <a:ext uri="{FF2B5EF4-FFF2-40B4-BE49-F238E27FC236}">
                <a16:creationId xmlns:a16="http://schemas.microsoft.com/office/drawing/2014/main" id="{9F96C1D7-5F66-18B5-9BDD-F70D6AFBDD28}"/>
              </a:ext>
            </a:extLst>
          </p:cNvPr>
          <p:cNvPicPr>
            <a:picLocks noGrp="1" noChangeAspect="1"/>
          </p:cNvPicPr>
          <p:nvPr>
            <p:ph idx="1"/>
          </p:nvPr>
        </p:nvPicPr>
        <p:blipFill>
          <a:blip r:embed="rId2"/>
          <a:stretch>
            <a:fillRect/>
          </a:stretch>
        </p:blipFill>
        <p:spPr>
          <a:xfrm>
            <a:off x="1336863" y="1853754"/>
            <a:ext cx="5382376" cy="1114581"/>
          </a:xfrm>
        </p:spPr>
      </p:pic>
      <p:pic>
        <p:nvPicPr>
          <p:cNvPr id="7" name="Picture 6">
            <a:extLst>
              <a:ext uri="{FF2B5EF4-FFF2-40B4-BE49-F238E27FC236}">
                <a16:creationId xmlns:a16="http://schemas.microsoft.com/office/drawing/2014/main" id="{EF86DA8A-1D3D-C73A-C9FB-36D7989FEE41}"/>
              </a:ext>
            </a:extLst>
          </p:cNvPr>
          <p:cNvPicPr>
            <a:picLocks noChangeAspect="1"/>
          </p:cNvPicPr>
          <p:nvPr/>
        </p:nvPicPr>
        <p:blipFill>
          <a:blip r:embed="rId3"/>
          <a:stretch>
            <a:fillRect/>
          </a:stretch>
        </p:blipFill>
        <p:spPr>
          <a:xfrm>
            <a:off x="1336862" y="2968335"/>
            <a:ext cx="5382376" cy="1190791"/>
          </a:xfrm>
          <a:prstGeom prst="rect">
            <a:avLst/>
          </a:prstGeom>
        </p:spPr>
      </p:pic>
      <p:sp>
        <p:nvSpPr>
          <p:cNvPr id="8" name="AutoShape 2">
            <a:extLst>
              <a:ext uri="{FF2B5EF4-FFF2-40B4-BE49-F238E27FC236}">
                <a16:creationId xmlns:a16="http://schemas.microsoft.com/office/drawing/2014/main" id="{D19AA7E8-3076-F577-A2E0-844F9FCFA164}"/>
              </a:ext>
            </a:extLst>
          </p:cNvPr>
          <p:cNvSpPr>
            <a:spLocks noChangeAspect="1" noChangeArrowheads="1"/>
          </p:cNvSpPr>
          <p:nvPr/>
        </p:nvSpPr>
        <p:spPr bwMode="auto">
          <a:xfrm>
            <a:off x="4067175" y="2933700"/>
            <a:ext cx="4057650" cy="99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A6279878-6009-8440-D203-D43EAD023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9255" y="4508946"/>
            <a:ext cx="4057650" cy="990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D642C14-9D65-90B6-61AE-43F73B79C756}"/>
              </a:ext>
            </a:extLst>
          </p:cNvPr>
          <p:cNvSpPr txBox="1"/>
          <p:nvPr/>
        </p:nvSpPr>
        <p:spPr>
          <a:xfrm>
            <a:off x="6850966" y="1853754"/>
            <a:ext cx="4057650" cy="2031325"/>
          </a:xfrm>
          <a:prstGeom prst="rect">
            <a:avLst/>
          </a:prstGeom>
          <a:noFill/>
        </p:spPr>
        <p:txBody>
          <a:bodyPr wrap="square" rtlCol="0">
            <a:spAutoFit/>
          </a:bodyPr>
          <a:lstStyle/>
          <a:p>
            <a:r>
              <a:rPr lang="en-US" dirty="0"/>
              <a:t>There are some features we have included in the already existing project that is adding speech to text and then text to image where a project has any one of the above-mentioned features. We are implementing these features to make it easy and navigate less. </a:t>
            </a:r>
          </a:p>
        </p:txBody>
      </p:sp>
    </p:spTree>
    <p:extLst>
      <p:ext uri="{BB962C8B-B14F-4D97-AF65-F5344CB8AC3E}">
        <p14:creationId xmlns:p14="http://schemas.microsoft.com/office/powerpoint/2010/main" val="198825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52E9-90C1-84B2-F753-F41B294DB4E8}"/>
              </a:ext>
            </a:extLst>
          </p:cNvPr>
          <p:cNvSpPr>
            <a:spLocks noGrp="1"/>
          </p:cNvSpPr>
          <p:nvPr>
            <p:ph type="title"/>
          </p:nvPr>
        </p:nvSpPr>
        <p:spPr/>
        <p:txBody>
          <a:bodyPr/>
          <a:lstStyle/>
          <a:p>
            <a:r>
              <a:rPr lang="en-US" b="0" i="0" dirty="0">
                <a:solidFill>
                  <a:srgbClr val="333333"/>
                </a:solidFill>
                <a:effectLst/>
                <a:latin typeface="Lato Extended"/>
              </a:rPr>
              <a:t>tools</a:t>
            </a:r>
            <a:endParaRPr lang="en-US" dirty="0"/>
          </a:p>
        </p:txBody>
      </p:sp>
      <p:sp>
        <p:nvSpPr>
          <p:cNvPr id="3" name="Content Placeholder 2">
            <a:extLst>
              <a:ext uri="{FF2B5EF4-FFF2-40B4-BE49-F238E27FC236}">
                <a16:creationId xmlns:a16="http://schemas.microsoft.com/office/drawing/2014/main" id="{25C7CCBE-FE3C-4742-5665-A9310F6F40CD}"/>
              </a:ext>
            </a:extLst>
          </p:cNvPr>
          <p:cNvSpPr>
            <a:spLocks noGrp="1"/>
          </p:cNvSpPr>
          <p:nvPr>
            <p:ph idx="1"/>
          </p:nvPr>
        </p:nvSpPr>
        <p:spPr/>
        <p:txBody>
          <a:bodyPr/>
          <a:lstStyle/>
          <a:p>
            <a:r>
              <a:rPr lang="en-US" dirty="0"/>
              <a:t>Google </a:t>
            </a:r>
            <a:r>
              <a:rPr lang="en-US" dirty="0" err="1"/>
              <a:t>Colab</a:t>
            </a:r>
            <a:r>
              <a:rPr lang="en-US" dirty="0"/>
              <a:t> for coding</a:t>
            </a:r>
          </a:p>
          <a:p>
            <a:r>
              <a:rPr lang="en-US" dirty="0"/>
              <a:t>Frameworks</a:t>
            </a:r>
          </a:p>
          <a:p>
            <a:pPr marL="914400" lvl="1" indent="-457200">
              <a:buFont typeface="+mj-lt"/>
              <a:buAutoNum type="arabicPeriod"/>
            </a:pPr>
            <a:r>
              <a:rPr lang="en-US" dirty="0" err="1"/>
              <a:t>T</a:t>
            </a:r>
            <a:r>
              <a:rPr lang="en-US" dirty="0" err="1">
                <a:effectLst/>
              </a:rPr>
              <a:t>ensorflow</a:t>
            </a:r>
            <a:endParaRPr lang="en-US" dirty="0">
              <a:effectLst/>
            </a:endParaRPr>
          </a:p>
          <a:p>
            <a:pPr marL="914400" lvl="1" indent="-457200">
              <a:buFont typeface="+mj-lt"/>
              <a:buAutoNum type="arabicPeriod"/>
            </a:pPr>
            <a:r>
              <a:rPr lang="en-US" dirty="0" err="1">
                <a:effectLst/>
              </a:rPr>
              <a:t>Keras</a:t>
            </a:r>
            <a:endParaRPr lang="en-US" dirty="0"/>
          </a:p>
          <a:p>
            <a:pPr marL="914400" lvl="1" indent="-457200">
              <a:buFont typeface="+mj-lt"/>
              <a:buAutoNum type="arabicPeriod"/>
            </a:pPr>
            <a:r>
              <a:rPr lang="en-US" dirty="0" err="1">
                <a:effectLst/>
              </a:rPr>
              <a:t>Numpy</a:t>
            </a:r>
            <a:endParaRPr lang="en-US" dirty="0">
              <a:effectLst/>
            </a:endParaRPr>
          </a:p>
          <a:p>
            <a:pPr marL="914400" lvl="1" indent="-457200">
              <a:buFont typeface="+mj-lt"/>
              <a:buAutoNum type="arabicPeriod"/>
            </a:pPr>
            <a:r>
              <a:rPr lang="en-US" dirty="0">
                <a:effectLst/>
              </a:rPr>
              <a:t>Pandas</a:t>
            </a:r>
          </a:p>
          <a:p>
            <a:r>
              <a:rPr lang="en-US" dirty="0"/>
              <a:t>Hardware: </a:t>
            </a:r>
          </a:p>
          <a:p>
            <a:pPr marL="800100" lvl="1" indent="-342900">
              <a:buFont typeface="+mj-lt"/>
              <a:buAutoNum type="arabicPeriod"/>
            </a:pPr>
            <a:r>
              <a:rPr lang="en-US" dirty="0"/>
              <a:t>GPU is required for fast processing.</a:t>
            </a:r>
          </a:p>
        </p:txBody>
      </p:sp>
      <p:pic>
        <p:nvPicPr>
          <p:cNvPr id="2050" name="Picture 2">
            <a:extLst>
              <a:ext uri="{FF2B5EF4-FFF2-40B4-BE49-F238E27FC236}">
                <a16:creationId xmlns:a16="http://schemas.microsoft.com/office/drawing/2014/main" id="{3C4C32E7-22C2-3328-A87B-A0D4C6CDC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310" y="1853754"/>
            <a:ext cx="2596784" cy="15991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ensorFlow - Wikipedia">
            <a:extLst>
              <a:ext uri="{FF2B5EF4-FFF2-40B4-BE49-F238E27FC236}">
                <a16:creationId xmlns:a16="http://schemas.microsoft.com/office/drawing/2014/main" id="{98B30F7F-1CCF-7171-CA42-39C6CFA3D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980" y="1582334"/>
            <a:ext cx="3346874" cy="214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2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05" name="Picture 4104">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07" name="Straight Connector 4106">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09" name="Straight Connector 4108">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098" name="Picture 2" descr="A screenshot of a computer&#10;&#10;Description automatically generated">
            <a:extLst>
              <a:ext uri="{FF2B5EF4-FFF2-40B4-BE49-F238E27FC236}">
                <a16:creationId xmlns:a16="http://schemas.microsoft.com/office/drawing/2014/main" id="{243BEC94-CF0D-3A5C-0B80-E9DE1060F58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3"/>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355CD-7D44-919E-6DF0-AFAB59A69EE3}"/>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a:solidFill>
                  <a:srgbClr val="FFFFFE"/>
                </a:solidFill>
              </a:rPr>
              <a:t>Implentation</a:t>
            </a:r>
          </a:p>
        </p:txBody>
      </p:sp>
      <p:cxnSp>
        <p:nvCxnSpPr>
          <p:cNvPr id="4113" name="Straight Connector 4112">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9EEE2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515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57" name="Picture 2056">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9" name="Straight Connector 2058">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a:extLst>
              <a:ext uri="{FF2B5EF4-FFF2-40B4-BE49-F238E27FC236}">
                <a16:creationId xmlns:a16="http://schemas.microsoft.com/office/drawing/2014/main" id="{65E20705-70F1-94C2-79F7-83D495F0291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3"/>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EEDB5-EA7B-861B-7702-F41F237C3DF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a:solidFill>
                  <a:srgbClr val="FFFFFE"/>
                </a:solidFill>
              </a:rPr>
              <a:t>implementation</a:t>
            </a:r>
          </a:p>
        </p:txBody>
      </p:sp>
      <p:cxnSp>
        <p:nvCxnSpPr>
          <p:cNvPr id="2065" name="Straight Connector 2064">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A991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72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29" name="Picture 5128">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31" name="Straight Connector 5130">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33" name="Straight Connector 5132">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22" name="Picture 2">
            <a:extLst>
              <a:ext uri="{FF2B5EF4-FFF2-40B4-BE49-F238E27FC236}">
                <a16:creationId xmlns:a16="http://schemas.microsoft.com/office/drawing/2014/main" id="{67A98292-C994-6130-8A1F-5D0F425F25E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3"/>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5" name="Rectangle 5134">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DC9BF-AF9F-19E2-16D4-D526220FB800}"/>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a:solidFill>
                  <a:srgbClr val="FFFFFE"/>
                </a:solidFill>
              </a:rPr>
              <a:t>Implementation</a:t>
            </a:r>
          </a:p>
        </p:txBody>
      </p:sp>
      <p:cxnSp>
        <p:nvCxnSpPr>
          <p:cNvPr id="5137" name="Straight Connector 5136">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DFE516"/>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764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AB63-021C-4EA3-8CFD-F272FC627B02}"/>
              </a:ext>
            </a:extLst>
          </p:cNvPr>
          <p:cNvSpPr>
            <a:spLocks noGrp="1"/>
          </p:cNvSpPr>
          <p:nvPr>
            <p:ph type="title"/>
          </p:nvPr>
        </p:nvSpPr>
        <p:spPr/>
        <p:txBody>
          <a:bodyPr/>
          <a:lstStyle/>
          <a:p>
            <a:r>
              <a:rPr lang="en-US" dirty="0">
                <a:solidFill>
                  <a:srgbClr val="333333"/>
                </a:solidFill>
                <a:latin typeface="Lato Extended"/>
              </a:rPr>
              <a:t>result</a:t>
            </a:r>
            <a:r>
              <a:rPr lang="en-US" b="0" i="0" dirty="0">
                <a:solidFill>
                  <a:srgbClr val="333333"/>
                </a:solidFill>
                <a:effectLst/>
                <a:latin typeface="Lato Extended"/>
              </a:rPr>
              <a:t>s</a:t>
            </a:r>
            <a:endParaRPr lang="en-US" dirty="0"/>
          </a:p>
        </p:txBody>
      </p:sp>
      <p:sp>
        <p:nvSpPr>
          <p:cNvPr id="3" name="Content Placeholder 2">
            <a:extLst>
              <a:ext uri="{FF2B5EF4-FFF2-40B4-BE49-F238E27FC236}">
                <a16:creationId xmlns:a16="http://schemas.microsoft.com/office/drawing/2014/main" id="{E60078C6-3870-DD9C-FBDC-5559CA53302B}"/>
              </a:ext>
            </a:extLst>
          </p:cNvPr>
          <p:cNvSpPr>
            <a:spLocks noGrp="1"/>
          </p:cNvSpPr>
          <p:nvPr>
            <p:ph sz="half" idx="1"/>
          </p:nvPr>
        </p:nvSpPr>
        <p:spPr/>
        <p:txBody>
          <a:bodyPr/>
          <a:lstStyle/>
          <a:p>
            <a:r>
              <a:rPr lang="en-US" dirty="0"/>
              <a:t>In image, we have determined the model fit with loss functions which indicates the losses when training started was 5.6 and then it decreased over the training iterations. We have trained are model with 113 step to get lower loss. </a:t>
            </a:r>
          </a:p>
        </p:txBody>
      </p:sp>
      <p:pic>
        <p:nvPicPr>
          <p:cNvPr id="6" name="Content Placeholder 5">
            <a:extLst>
              <a:ext uri="{FF2B5EF4-FFF2-40B4-BE49-F238E27FC236}">
                <a16:creationId xmlns:a16="http://schemas.microsoft.com/office/drawing/2014/main" id="{F959B26E-7878-3C92-7C6E-0037945C8215}"/>
              </a:ext>
            </a:extLst>
          </p:cNvPr>
          <p:cNvPicPr>
            <a:picLocks noGrp="1" noChangeAspect="1"/>
          </p:cNvPicPr>
          <p:nvPr>
            <p:ph sz="half" idx="2"/>
          </p:nvPr>
        </p:nvPicPr>
        <p:blipFill>
          <a:blip r:embed="rId2"/>
          <a:stretch>
            <a:fillRect/>
          </a:stretch>
        </p:blipFill>
        <p:spPr>
          <a:xfrm>
            <a:off x="6413500" y="2308161"/>
            <a:ext cx="4645025" cy="2860803"/>
          </a:xfrm>
        </p:spPr>
      </p:pic>
    </p:spTree>
    <p:extLst>
      <p:ext uri="{BB962C8B-B14F-4D97-AF65-F5344CB8AC3E}">
        <p14:creationId xmlns:p14="http://schemas.microsoft.com/office/powerpoint/2010/main" val="27096241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265</TotalTime>
  <Words>348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Gill Sans MT</vt:lpstr>
      <vt:lpstr>Latha</vt:lpstr>
      <vt:lpstr>Lato Extended</vt:lpstr>
      <vt:lpstr>Söhne</vt:lpstr>
      <vt:lpstr>Gallery</vt:lpstr>
      <vt:lpstr>Image Captioning and Speech Recognition using NLP</vt:lpstr>
      <vt:lpstr>Workflows and architecture</vt:lpstr>
      <vt:lpstr>methodology</vt:lpstr>
      <vt:lpstr>features</vt:lpstr>
      <vt:lpstr>tools</vt:lpstr>
      <vt:lpstr>Implentation</vt:lpstr>
      <vt:lpstr>implementation</vt:lpstr>
      <vt:lpstr>Implementation</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and Speech Recognition using NLP</dc:title>
  <dc:creator>Microsoft Office User</dc:creator>
  <cp:lastModifiedBy>Anjani Priya Panuganti</cp:lastModifiedBy>
  <cp:revision>5</cp:revision>
  <dcterms:created xsi:type="dcterms:W3CDTF">2023-04-10T18:44:04Z</dcterms:created>
  <dcterms:modified xsi:type="dcterms:W3CDTF">2023-04-10T23:50:33Z</dcterms:modified>
</cp:coreProperties>
</file>