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31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8" r:id="rId35"/>
    <p:sldId id="319" r:id="rId3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" y="259081"/>
            <a:ext cx="8549640" cy="51815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9800" spc="-89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" y="5440680"/>
            <a:ext cx="7543800" cy="1036320"/>
          </a:xfrm>
        </p:spPr>
        <p:txBody>
          <a:bodyPr/>
          <a:lstStyle>
            <a:lvl1pPr marL="0" indent="0" algn="l">
              <a:buNone/>
              <a:defRPr b="0" cap="all" spc="134" baseline="0">
                <a:solidFill>
                  <a:schemeClr val="tx2"/>
                </a:solidFill>
                <a:latin typeface="+mj-lt"/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1236" y="5492496"/>
            <a:ext cx="157164" cy="2279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1236" y="0"/>
            <a:ext cx="157164" cy="54924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640840"/>
            <a:ext cx="8549640" cy="48973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800" b="0" cap="all" spc="-89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9081"/>
            <a:ext cx="8549640" cy="1209040"/>
          </a:xfrm>
        </p:spPr>
        <p:txBody>
          <a:bodyPr anchor="b"/>
          <a:lstStyle>
            <a:lvl1pPr marL="0" indent="0">
              <a:buNone/>
              <a:defRPr sz="2200" b="0" cap="all" spc="134" baseline="0">
                <a:solidFill>
                  <a:schemeClr val="tx2"/>
                </a:solidFill>
                <a:latin typeface="+mj-lt"/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748" y="1784774"/>
            <a:ext cx="3621024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9176" y="1784774"/>
            <a:ext cx="3621024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395" y="1782470"/>
            <a:ext cx="3621024" cy="72506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1" baseline="0">
                <a:solidFill>
                  <a:schemeClr val="tx1"/>
                </a:solidFill>
                <a:latin typeface="+mj-lt"/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0395" y="2560615"/>
            <a:ext cx="3621024" cy="435254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2529" y="1782470"/>
            <a:ext cx="3621024" cy="725064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1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marL="0" lvl="0" indent="0" algn="l" defTabSz="101882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2529" y="2560615"/>
            <a:ext cx="3621024" cy="435254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1813560"/>
            <a:ext cx="5622925" cy="50779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813560"/>
            <a:ext cx="3309144" cy="50779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01236" y="5492496"/>
            <a:ext cx="157164" cy="2279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900965" cy="549249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6477000"/>
            <a:ext cx="8968740" cy="518160"/>
          </a:xfrm>
        </p:spPr>
        <p:txBody>
          <a:bodyPr/>
          <a:lstStyle>
            <a:lvl1pPr marL="0" indent="0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2920" y="5613400"/>
            <a:ext cx="8968740" cy="8636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1236" y="0"/>
            <a:ext cx="157164" cy="54924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3080"/>
            <a:ext cx="6370320" cy="1554480"/>
          </a:xfrm>
          <a:prstGeom prst="rect">
            <a:avLst/>
          </a:prstGeom>
        </p:spPr>
        <p:txBody>
          <a:bodyPr vert="horz" lIns="101882" tIns="50941" rIns="101882" bIns="50941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86280"/>
            <a:ext cx="8382000" cy="495670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995161"/>
            <a:ext cx="3771900" cy="345440"/>
          </a:xfrm>
          <a:prstGeom prst="rect">
            <a:avLst/>
          </a:prstGeom>
        </p:spPr>
        <p:txBody>
          <a:bodyPr vert="horz" lIns="101882" tIns="50941" rIns="101882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920" y="7358592"/>
            <a:ext cx="3771900" cy="321691"/>
          </a:xfrm>
          <a:prstGeom prst="rect">
            <a:avLst/>
          </a:prstGeom>
        </p:spPr>
        <p:txBody>
          <a:bodyPr vert="horz" lIns="101882" tIns="50941" rIns="101882" bIns="50941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9028187" y="6676316"/>
            <a:ext cx="1491150" cy="40163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15" smtClean="0"/>
              <a:t>Slide</a:t>
            </a:r>
            <a:r>
              <a:rPr lang="en-US" spc="-40" smtClean="0"/>
              <a:t> </a:t>
            </a:r>
            <a:fld id="{81D60167-4931-47E6-BA6A-407CBD079E47}" type="slidenum">
              <a:rPr lang="en-US" spc="20" smtClean="0"/>
              <a:t>‹#›</a:t>
            </a:fld>
            <a:endParaRPr lang="en-US" spc="20" dirty="0"/>
          </a:p>
        </p:txBody>
      </p:sp>
      <p:sp>
        <p:nvSpPr>
          <p:cNvPr id="7" name="Rectangle 6"/>
          <p:cNvSpPr/>
          <p:nvPr/>
        </p:nvSpPr>
        <p:spPr>
          <a:xfrm>
            <a:off x="9901236" y="0"/>
            <a:ext cx="157164" cy="1554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1236" y="1554480"/>
            <a:ext cx="157164" cy="6217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1018824" rtl="0" eaLnBrk="1" latinLnBrk="0" hangingPunct="1">
        <a:spcBef>
          <a:spcPct val="0"/>
        </a:spcBef>
        <a:buNone/>
        <a:defRPr sz="4000" kern="1200" cap="all" spc="-67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18824" rtl="0" eaLnBrk="1" latinLnBrk="0" hangingPunct="1">
        <a:spcBef>
          <a:spcPct val="20000"/>
        </a:spcBef>
        <a:spcAft>
          <a:spcPts val="669"/>
        </a:spcAft>
        <a:buFont typeface="Arial" pitchFamily="34" charset="0"/>
        <a:buNone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indent="-203765" algn="l" defTabSz="101882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yann.lecun.com/exdb/mnist/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kriz/cifar.html)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56842" y="2209800"/>
            <a:ext cx="7810958" cy="2923877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Classification using Convolutional Neural Networks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                           </a:t>
            </a:r>
            <a:r>
              <a:rPr lang="en-US" sz="3200" dirty="0" smtClean="0"/>
              <a:t>Presented by</a:t>
            </a:r>
            <a:br>
              <a:rPr lang="en-US" sz="3200" dirty="0" smtClean="0"/>
            </a:br>
            <a:r>
              <a:rPr lang="en-US" sz="2700" dirty="0"/>
              <a:t> </a:t>
            </a:r>
            <a:r>
              <a:rPr lang="en-US" sz="2700" dirty="0" smtClean="0"/>
              <a:t>                                        </a:t>
            </a:r>
            <a:r>
              <a:rPr lang="en-US" sz="2700" dirty="0" smtClean="0"/>
              <a:t>                                                   A</a:t>
            </a:r>
            <a:r>
              <a:rPr lang="en-US" sz="3200" dirty="0" smtClean="0"/>
              <a:t>  </a:t>
            </a:r>
            <a:r>
              <a:rPr lang="en-US" sz="2400" dirty="0" err="1" smtClean="0"/>
              <a:t>Nithish</a:t>
            </a:r>
            <a:r>
              <a:rPr lang="en-US" sz="2400" dirty="0" smtClean="0"/>
              <a:t> </a:t>
            </a:r>
            <a:r>
              <a:rPr lang="en-US" sz="2400" dirty="0" err="1" smtClean="0"/>
              <a:t>kumar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4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638" y="1983139"/>
            <a:ext cx="6048339" cy="4335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19018" y="1808396"/>
            <a:ext cx="1936114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latin typeface="Arial"/>
                <a:cs typeface="Arial"/>
              </a:rPr>
              <a:t>Color</a:t>
            </a:r>
            <a:r>
              <a:rPr sz="2350" b="1" spc="-50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Images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273482" y="917475"/>
            <a:ext cx="23698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dirty="0">
                <a:solidFill>
                  <a:srgbClr val="333399"/>
                </a:solidFill>
                <a:latin typeface="Arial"/>
                <a:cs typeface="Arial"/>
              </a:rPr>
              <a:t>Introduction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19018" y="2080038"/>
            <a:ext cx="7138670" cy="3990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latin typeface="Arial MT"/>
                <a:cs typeface="Arial MT"/>
              </a:rPr>
              <a:t>Image</a:t>
            </a:r>
            <a:r>
              <a:rPr sz="2350" spc="5" dirty="0">
                <a:latin typeface="Arial MT"/>
                <a:cs typeface="Arial MT"/>
              </a:rPr>
              <a:t> Classification </a:t>
            </a:r>
            <a:r>
              <a:rPr sz="2350" spc="10" dirty="0">
                <a:latin typeface="Arial MT"/>
                <a:cs typeface="Arial MT"/>
              </a:rPr>
              <a:t>(previous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Deep Learning)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Arial MT"/>
              <a:cs typeface="Arial MT"/>
            </a:endParaRPr>
          </a:p>
          <a:p>
            <a:pPr marL="118745" indent="-106680">
              <a:lnSpc>
                <a:spcPct val="100000"/>
              </a:lnSpc>
              <a:buSzPct val="95744"/>
              <a:buChar char="•"/>
              <a:tabLst>
                <a:tab pos="119380" algn="l"/>
              </a:tabLst>
            </a:pPr>
            <a:r>
              <a:rPr sz="2350" spc="10" dirty="0">
                <a:latin typeface="Arial MT"/>
                <a:cs typeface="Arial MT"/>
              </a:rPr>
              <a:t>Hand-Craft</a:t>
            </a:r>
            <a:r>
              <a:rPr sz="2350" spc="-3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Features</a:t>
            </a:r>
            <a:endParaRPr sz="2350">
              <a:latin typeface="Arial MT"/>
              <a:cs typeface="Arial MT"/>
            </a:endParaRPr>
          </a:p>
          <a:p>
            <a:pPr marL="12700" marR="5080">
              <a:lnSpc>
                <a:spcPct val="204900"/>
              </a:lnSpc>
              <a:spcBef>
                <a:spcPts val="425"/>
              </a:spcBef>
              <a:buSzPct val="94285"/>
              <a:buFont typeface="Arial MT"/>
              <a:buChar char="•"/>
              <a:tabLst>
                <a:tab pos="92710" algn="l"/>
              </a:tabLst>
            </a:pPr>
            <a:r>
              <a:rPr sz="1750" b="1" spc="10" dirty="0">
                <a:latin typeface="Arial"/>
                <a:cs typeface="Arial"/>
              </a:rPr>
              <a:t>Texture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Features</a:t>
            </a:r>
            <a:r>
              <a:rPr sz="1750" spc="10" dirty="0">
                <a:latin typeface="Arial MT"/>
                <a:cs typeface="Arial MT"/>
              </a:rPr>
              <a:t>: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Histogram</a:t>
            </a:r>
            <a:r>
              <a:rPr sz="1750" spc="15" dirty="0">
                <a:latin typeface="Arial MT"/>
                <a:cs typeface="Arial MT"/>
              </a:rPr>
              <a:t> based, </a:t>
            </a:r>
            <a:r>
              <a:rPr sz="1750" spc="10" dirty="0">
                <a:latin typeface="Arial MT"/>
                <a:cs typeface="Arial MT"/>
              </a:rPr>
              <a:t>Entropy,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Haralick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features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(Co- </a:t>
            </a:r>
            <a:r>
              <a:rPr sz="1750" spc="15" dirty="0">
                <a:latin typeface="Arial MT"/>
                <a:cs typeface="Arial MT"/>
              </a:rPr>
              <a:t> occurrence</a:t>
            </a:r>
            <a:r>
              <a:rPr sz="1750" spc="10" dirty="0">
                <a:latin typeface="Arial MT"/>
                <a:cs typeface="Arial MT"/>
              </a:rPr>
              <a:t> matrix),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Gray-level run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length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metrics, Local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Binary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Pattern,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Fractal,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etc.</a:t>
            </a:r>
            <a:endParaRPr sz="1750">
              <a:latin typeface="Arial MT"/>
              <a:cs typeface="Arial MT"/>
            </a:endParaRPr>
          </a:p>
          <a:p>
            <a:pPr marL="12700" marR="1202690">
              <a:lnSpc>
                <a:spcPct val="202500"/>
              </a:lnSpc>
              <a:spcBef>
                <a:spcPts val="395"/>
              </a:spcBef>
              <a:buSzPct val="94285"/>
              <a:buFont typeface="Arial MT"/>
              <a:buChar char="•"/>
              <a:tabLst>
                <a:tab pos="92710" algn="l"/>
              </a:tabLst>
            </a:pPr>
            <a:r>
              <a:rPr sz="1750" b="1" spc="10" dirty="0">
                <a:latin typeface="Arial"/>
                <a:cs typeface="Arial"/>
              </a:rPr>
              <a:t>Morphological Features</a:t>
            </a:r>
            <a:r>
              <a:rPr sz="1750" spc="10" dirty="0">
                <a:latin typeface="Arial MT"/>
                <a:cs typeface="Arial MT"/>
              </a:rPr>
              <a:t>: Hu's </a:t>
            </a:r>
            <a:r>
              <a:rPr sz="1750" spc="15" dirty="0">
                <a:latin typeface="Arial MT"/>
                <a:cs typeface="Arial MT"/>
              </a:rPr>
              <a:t>moments, Shape </a:t>
            </a:r>
            <a:r>
              <a:rPr sz="1750" spc="10" dirty="0">
                <a:latin typeface="Arial MT"/>
                <a:cs typeface="Arial MT"/>
              </a:rPr>
              <a:t>features,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Granulometry,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Bending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Energy,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Roundness</a:t>
            </a:r>
            <a:r>
              <a:rPr sz="1750" spc="10" dirty="0">
                <a:latin typeface="Arial MT"/>
                <a:cs typeface="Arial MT"/>
              </a:rPr>
              <a:t> ratio,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etc.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9018" y="788708"/>
            <a:ext cx="4548382" cy="630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Introduction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8648" y="796082"/>
            <a:ext cx="4823598" cy="1119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482" y="856731"/>
            <a:ext cx="2688918" cy="5687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00" spc="5"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986280"/>
            <a:ext cx="8382000" cy="536114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720"/>
              </a:spcBef>
            </a:pPr>
            <a:r>
              <a:rPr sz="1800" spc="10" dirty="0"/>
              <a:t>Introduction</a:t>
            </a:r>
          </a:p>
          <a:p>
            <a:pPr marL="403225" indent="-88900">
              <a:lnSpc>
                <a:spcPct val="100000"/>
              </a:lnSpc>
              <a:spcBef>
                <a:spcPts val="625"/>
              </a:spcBef>
              <a:buSzPct val="94871"/>
              <a:buChar char="•"/>
              <a:tabLst>
                <a:tab pos="403860" algn="l"/>
              </a:tabLst>
            </a:pP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What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we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see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vs.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What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computers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see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(MNIST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CIFAR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Datasets)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Hand-Crafted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Features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for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 Image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Classification</a:t>
            </a:r>
          </a:p>
          <a:p>
            <a:pPr marL="314960">
              <a:lnSpc>
                <a:spcPct val="100000"/>
              </a:lnSpc>
              <a:spcBef>
                <a:spcPts val="625"/>
              </a:spcBef>
            </a:pPr>
            <a:r>
              <a:rPr sz="1800" spc="10" dirty="0"/>
              <a:t>Deep</a:t>
            </a:r>
            <a:r>
              <a:rPr sz="1800" spc="-20" dirty="0"/>
              <a:t> </a:t>
            </a:r>
            <a:r>
              <a:rPr sz="1800" spc="10" dirty="0"/>
              <a:t>Learning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Convolutional</a:t>
            </a:r>
            <a:r>
              <a:rPr sz="18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Neural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Networks</a:t>
            </a: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(CNNs)</a:t>
            </a:r>
          </a:p>
          <a:p>
            <a:pPr marL="917575" lvl="1" indent="-264160">
              <a:lnSpc>
                <a:spcPct val="100000"/>
              </a:lnSpc>
              <a:spcBef>
                <a:spcPts val="630"/>
              </a:spcBef>
              <a:buClr>
                <a:srgbClr val="808080"/>
              </a:buClr>
              <a:buChar char="•"/>
              <a:tabLst>
                <a:tab pos="917575" algn="l"/>
                <a:tab pos="918210" algn="l"/>
              </a:tabLst>
            </a:pPr>
            <a:r>
              <a:rPr sz="1800" spc="10" dirty="0">
                <a:latin typeface="Arial MT"/>
                <a:cs typeface="Arial MT"/>
              </a:rPr>
              <a:t>Architecture (Convolutional,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Pooling,</a:t>
            </a:r>
            <a:r>
              <a:rPr sz="1800" spc="15" dirty="0">
                <a:latin typeface="Arial MT"/>
                <a:cs typeface="Arial MT"/>
              </a:rPr>
              <a:t> and</a:t>
            </a:r>
            <a:r>
              <a:rPr sz="1800" spc="10" dirty="0">
                <a:latin typeface="Arial MT"/>
                <a:cs typeface="Arial MT"/>
              </a:rPr>
              <a:t> Fully</a:t>
            </a:r>
            <a:r>
              <a:rPr sz="1800" spc="15" dirty="0">
                <a:latin typeface="Arial MT"/>
                <a:cs typeface="Arial MT"/>
              </a:rPr>
              <a:t> Connected </a:t>
            </a:r>
            <a:r>
              <a:rPr sz="1800" spc="10" dirty="0">
                <a:latin typeface="Arial MT"/>
                <a:cs typeface="Arial MT"/>
              </a:rPr>
              <a:t>Layers)</a:t>
            </a:r>
            <a:endParaRPr sz="1800" dirty="0">
              <a:latin typeface="Arial MT"/>
              <a:cs typeface="Arial MT"/>
            </a:endParaRPr>
          </a:p>
          <a:p>
            <a:pPr marL="917575" lvl="1" indent="-26416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Char char="•"/>
              <a:tabLst>
                <a:tab pos="917575" algn="l"/>
                <a:tab pos="918210" algn="l"/>
              </a:tabLst>
            </a:pPr>
            <a:r>
              <a:rPr sz="1800" spc="10" dirty="0">
                <a:latin typeface="Arial MT"/>
                <a:cs typeface="Arial MT"/>
              </a:rPr>
              <a:t>Successful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CNN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Architectures</a:t>
            </a:r>
            <a:endParaRPr sz="1800" dirty="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565"/>
              </a:spcBef>
            </a:pPr>
            <a:r>
              <a:rPr sz="1800" spc="10" dirty="0"/>
              <a:t>Training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Backpropagation</a:t>
            </a:r>
          </a:p>
          <a:p>
            <a:pPr marL="403225" indent="-88900">
              <a:lnSpc>
                <a:spcPct val="100000"/>
              </a:lnSpc>
              <a:spcBef>
                <a:spcPts val="625"/>
              </a:spcBef>
              <a:buSzPct val="94871"/>
              <a:buChar char="•"/>
              <a:tabLst>
                <a:tab pos="403860" algn="l"/>
              </a:tabLst>
            </a:pPr>
            <a:r>
              <a:rPr sz="1800" b="0" spc="5" dirty="0">
                <a:solidFill>
                  <a:srgbClr val="000000"/>
                </a:solidFill>
                <a:latin typeface="Arial MT"/>
                <a:cs typeface="Arial MT"/>
              </a:rPr>
              <a:t>Overfitting,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 Regularization </a:t>
            </a:r>
            <a:r>
              <a:rPr sz="1800" b="0" spc="1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800" b="0" spc="10" dirty="0">
                <a:solidFill>
                  <a:srgbClr val="000000"/>
                </a:solidFill>
                <a:latin typeface="Arial MT"/>
                <a:cs typeface="Arial MT"/>
              </a:rPr>
              <a:t> Dropout</a:t>
            </a:r>
          </a:p>
          <a:p>
            <a:pPr marL="314960" marR="5440045">
              <a:lnSpc>
                <a:spcPct val="126800"/>
              </a:lnSpc>
            </a:pPr>
            <a:r>
              <a:rPr sz="1800" spc="10" dirty="0"/>
              <a:t>Experiments </a:t>
            </a:r>
            <a:r>
              <a:rPr sz="1800" spc="15" dirty="0"/>
              <a:t> </a:t>
            </a:r>
            <a:r>
              <a:rPr sz="1800" spc="10" dirty="0"/>
              <a:t>Transfer Learning </a:t>
            </a:r>
            <a:r>
              <a:rPr sz="1800" spc="15" dirty="0"/>
              <a:t> </a:t>
            </a:r>
            <a:r>
              <a:rPr sz="1800" spc="10" dirty="0"/>
              <a:t>Complex</a:t>
            </a:r>
            <a:r>
              <a:rPr sz="1800" spc="-25" dirty="0"/>
              <a:t> </a:t>
            </a:r>
            <a:r>
              <a:rPr sz="1800" spc="10" dirty="0"/>
              <a:t>Networks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13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212" y="6252464"/>
            <a:ext cx="8140065" cy="799465"/>
          </a:xfrm>
          <a:custGeom>
            <a:avLst/>
            <a:gdLst/>
            <a:ahLst/>
            <a:cxnLst/>
            <a:rect l="l" t="t" r="r" b="b"/>
            <a:pathLst>
              <a:path w="8140065" h="799465">
                <a:moveTo>
                  <a:pt x="8139821" y="0"/>
                </a:moveTo>
                <a:lnTo>
                  <a:pt x="0" y="0"/>
                </a:lnTo>
                <a:lnTo>
                  <a:pt x="0" y="799221"/>
                </a:lnTo>
                <a:lnTo>
                  <a:pt x="8139821" y="799221"/>
                </a:lnTo>
                <a:lnTo>
                  <a:pt x="813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8286"/>
            <a:ext cx="5154746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" dirty="0"/>
              <a:t>Deep</a:t>
            </a:r>
            <a:r>
              <a:rPr sz="3200" spc="-35" dirty="0"/>
              <a:t> </a:t>
            </a:r>
            <a:r>
              <a:rPr sz="3200" spc="5" dirty="0"/>
              <a:t>Learning</a:t>
            </a:r>
            <a:r>
              <a:rPr sz="3200" spc="-35" dirty="0"/>
              <a:t> </a:t>
            </a:r>
            <a:r>
              <a:rPr sz="3200" spc="5" dirty="0"/>
              <a:t>(DL)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9018" y="1707904"/>
            <a:ext cx="7633970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90"/>
              </a:spcBef>
            </a:pPr>
            <a:r>
              <a:rPr sz="1950" spc="15" dirty="0">
                <a:latin typeface="Arial MT"/>
                <a:cs typeface="Arial MT"/>
              </a:rPr>
              <a:t>"Deep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Learning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is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6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new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area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Machine</a:t>
            </a:r>
            <a:r>
              <a:rPr sz="1950" spc="6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Learning,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which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has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been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introduced</a:t>
            </a:r>
            <a:r>
              <a:rPr sz="1950" spc="17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with</a:t>
            </a:r>
            <a:r>
              <a:rPr sz="1950" spc="17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17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objective</a:t>
            </a:r>
            <a:r>
              <a:rPr sz="1950" spc="18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spc="17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moving</a:t>
            </a:r>
            <a:r>
              <a:rPr sz="1950" spc="17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Machine</a:t>
            </a:r>
            <a:r>
              <a:rPr sz="1950" spc="17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Learning</a:t>
            </a:r>
            <a:r>
              <a:rPr sz="1950" spc="17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closer</a:t>
            </a:r>
            <a:r>
              <a:rPr sz="1950" spc="18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to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9018" y="2763066"/>
            <a:ext cx="51092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one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its </a:t>
            </a:r>
            <a:r>
              <a:rPr sz="1950" spc="10" dirty="0">
                <a:latin typeface="Arial MT"/>
                <a:cs typeface="Arial MT"/>
              </a:rPr>
              <a:t>original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goals:</a:t>
            </a:r>
            <a:r>
              <a:rPr sz="1950" spc="5" dirty="0">
                <a:latin typeface="Arial MT"/>
                <a:cs typeface="Arial MT"/>
              </a:rPr>
              <a:t> Artificial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Intelligence.”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765" y="2838435"/>
            <a:ext cx="187960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u="sng" spc="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  <a:hlinkClick r:id="rId2"/>
              </a:rPr>
              <a:t>http://deeplearning.net/</a:t>
            </a:r>
            <a:r>
              <a:rPr sz="1350" i="1" u="sng" spc="5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  <a:hlinkClick r:id="rId2"/>
              </a:rPr>
              <a:t> 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9018" y="3202089"/>
            <a:ext cx="7633970" cy="353377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0965" indent="-88900">
              <a:lnSpc>
                <a:spcPct val="100000"/>
              </a:lnSpc>
              <a:spcBef>
                <a:spcPts val="134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Key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Concepts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Deep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Neural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Networks</a:t>
            </a:r>
            <a:endParaRPr sz="1950">
              <a:latin typeface="Arial MT"/>
              <a:cs typeface="Arial MT"/>
            </a:endParaRPr>
          </a:p>
          <a:p>
            <a:pPr marL="464820" marR="7620" lvl="1" indent="-175895" algn="just">
              <a:lnSpc>
                <a:spcPct val="154200"/>
              </a:lnSpc>
              <a:buClr>
                <a:srgbClr val="808080"/>
              </a:buClr>
              <a:buChar char="•"/>
              <a:tabLst>
                <a:tab pos="462280" algn="l"/>
              </a:tabLst>
            </a:pPr>
            <a:r>
              <a:rPr sz="1550" spc="15" dirty="0">
                <a:latin typeface="Arial MT"/>
                <a:cs typeface="Arial MT"/>
              </a:rPr>
              <a:t>Deep-learning networks are </a:t>
            </a:r>
            <a:r>
              <a:rPr sz="1550" spc="10" dirty="0">
                <a:latin typeface="Arial MT"/>
                <a:cs typeface="Arial MT"/>
              </a:rPr>
              <a:t>distinguished </a:t>
            </a:r>
            <a:r>
              <a:rPr sz="1550" spc="15" dirty="0">
                <a:latin typeface="Arial MT"/>
                <a:cs typeface="Arial MT"/>
              </a:rPr>
              <a:t>from </a:t>
            </a:r>
            <a:r>
              <a:rPr sz="1550" spc="10" dirty="0">
                <a:latin typeface="Arial MT"/>
                <a:cs typeface="Arial MT"/>
              </a:rPr>
              <a:t>the </a:t>
            </a:r>
            <a:r>
              <a:rPr sz="1550" spc="15" dirty="0">
                <a:latin typeface="Arial MT"/>
                <a:cs typeface="Arial MT"/>
              </a:rPr>
              <a:t>more </a:t>
            </a:r>
            <a:r>
              <a:rPr sz="1550" spc="20" dirty="0">
                <a:latin typeface="Arial MT"/>
                <a:cs typeface="Arial MT"/>
              </a:rPr>
              <a:t>common </a:t>
            </a:r>
            <a:r>
              <a:rPr sz="1550" spc="10" dirty="0">
                <a:latin typeface="Arial MT"/>
                <a:cs typeface="Arial MT"/>
              </a:rPr>
              <a:t>single-hidden-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layer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neural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networks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by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their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b="1" spc="15" dirty="0">
                <a:latin typeface="Arial"/>
                <a:cs typeface="Arial"/>
              </a:rPr>
              <a:t>depth</a:t>
            </a:r>
            <a:endParaRPr sz="1550">
              <a:latin typeface="Arial"/>
              <a:cs typeface="Arial"/>
            </a:endParaRPr>
          </a:p>
          <a:p>
            <a:pPr marL="461645" lvl="1" indent="-173355" algn="just">
              <a:lnSpc>
                <a:spcPct val="100000"/>
              </a:lnSpc>
              <a:spcBef>
                <a:spcPts val="1400"/>
              </a:spcBef>
              <a:buClr>
                <a:srgbClr val="808080"/>
              </a:buClr>
              <a:buChar char="•"/>
              <a:tabLst>
                <a:tab pos="462280" algn="l"/>
              </a:tabLst>
            </a:pPr>
            <a:r>
              <a:rPr sz="1550" spc="15" dirty="0">
                <a:latin typeface="Arial MT"/>
                <a:cs typeface="Arial MT"/>
              </a:rPr>
              <a:t>More </a:t>
            </a:r>
            <a:r>
              <a:rPr sz="1550" spc="10" dirty="0">
                <a:latin typeface="Arial MT"/>
                <a:cs typeface="Arial MT"/>
              </a:rPr>
              <a:t>than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b="1" spc="10" dirty="0">
                <a:latin typeface="Arial"/>
                <a:cs typeface="Arial"/>
              </a:rPr>
              <a:t>three</a:t>
            </a:r>
            <a:r>
              <a:rPr sz="1550" b="1" spc="20" dirty="0">
                <a:latin typeface="Arial"/>
                <a:cs typeface="Arial"/>
              </a:rPr>
              <a:t> </a:t>
            </a:r>
            <a:r>
              <a:rPr sz="1550" spc="10" dirty="0">
                <a:latin typeface="Arial MT"/>
                <a:cs typeface="Arial MT"/>
              </a:rPr>
              <a:t>layers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(including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input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and </a:t>
            </a:r>
            <a:r>
              <a:rPr sz="1550" spc="10" dirty="0">
                <a:latin typeface="Arial MT"/>
                <a:cs typeface="Arial MT"/>
              </a:rPr>
              <a:t>output)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qualifies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as “deep” </a:t>
            </a:r>
            <a:r>
              <a:rPr sz="1550" spc="10" dirty="0">
                <a:latin typeface="Arial MT"/>
                <a:cs typeface="Arial MT"/>
              </a:rPr>
              <a:t>learning</a:t>
            </a:r>
            <a:endParaRPr sz="1550">
              <a:latin typeface="Arial MT"/>
              <a:cs typeface="Arial MT"/>
            </a:endParaRPr>
          </a:p>
          <a:p>
            <a:pPr marL="464820" marR="8255" lvl="1" indent="-175895" algn="just">
              <a:lnSpc>
                <a:spcPct val="148900"/>
              </a:lnSpc>
              <a:spcBef>
                <a:spcPts val="495"/>
              </a:spcBef>
              <a:buClr>
                <a:srgbClr val="808080"/>
              </a:buClr>
              <a:buChar char="•"/>
              <a:tabLst>
                <a:tab pos="462280" algn="l"/>
              </a:tabLst>
            </a:pPr>
            <a:r>
              <a:rPr sz="1550" spc="10" dirty="0">
                <a:latin typeface="Arial MT"/>
                <a:cs typeface="Arial MT"/>
              </a:rPr>
              <a:t>In</a:t>
            </a:r>
            <a:r>
              <a:rPr sz="1550" spc="15" dirty="0">
                <a:latin typeface="Arial MT"/>
                <a:cs typeface="Arial MT"/>
              </a:rPr>
              <a:t> deep-learning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networks,</a:t>
            </a:r>
            <a:r>
              <a:rPr sz="1550" spc="15" dirty="0">
                <a:latin typeface="Arial MT"/>
                <a:cs typeface="Arial MT"/>
              </a:rPr>
              <a:t> each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layer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of</a:t>
            </a:r>
            <a:r>
              <a:rPr sz="1550" spc="15" dirty="0">
                <a:latin typeface="Arial MT"/>
                <a:cs typeface="Arial MT"/>
              </a:rPr>
              <a:t> nodes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trains</a:t>
            </a:r>
            <a:r>
              <a:rPr sz="1550" spc="15" dirty="0">
                <a:latin typeface="Arial MT"/>
                <a:cs typeface="Arial MT"/>
              </a:rPr>
              <a:t> on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distinct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set  of 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features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based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on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the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b="1" spc="10" dirty="0">
                <a:latin typeface="Arial"/>
                <a:cs typeface="Arial"/>
              </a:rPr>
              <a:t>previous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 MT"/>
                <a:cs typeface="Arial MT"/>
              </a:rPr>
              <a:t>layer’s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output</a:t>
            </a:r>
            <a:endParaRPr sz="1550">
              <a:latin typeface="Arial MT"/>
              <a:cs typeface="Arial MT"/>
            </a:endParaRPr>
          </a:p>
          <a:p>
            <a:pPr marL="464820" marR="5080" lvl="1" indent="-175895" algn="just">
              <a:lnSpc>
                <a:spcPct val="154200"/>
              </a:lnSpc>
              <a:spcBef>
                <a:spcPts val="395"/>
              </a:spcBef>
              <a:buClr>
                <a:srgbClr val="808080"/>
              </a:buClr>
              <a:buChar char="•"/>
              <a:tabLst>
                <a:tab pos="462280" algn="l"/>
              </a:tabLst>
            </a:pPr>
            <a:r>
              <a:rPr sz="1550" spc="15" dirty="0">
                <a:latin typeface="Arial MT"/>
                <a:cs typeface="Arial MT"/>
              </a:rPr>
              <a:t>The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further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you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advance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into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the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neural</a:t>
            </a:r>
            <a:r>
              <a:rPr sz="1550" spc="29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net,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the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more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b="1" spc="15" dirty="0">
                <a:latin typeface="Arial"/>
                <a:cs typeface="Arial"/>
              </a:rPr>
              <a:t>complex</a:t>
            </a:r>
            <a:r>
              <a:rPr sz="1550" b="1" spc="285" dirty="0">
                <a:latin typeface="Arial"/>
                <a:cs typeface="Arial"/>
              </a:rPr>
              <a:t> </a:t>
            </a:r>
            <a:r>
              <a:rPr sz="1550" spc="10" dirty="0">
                <a:latin typeface="Arial MT"/>
                <a:cs typeface="Arial MT"/>
              </a:rPr>
              <a:t>the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features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your nodes can recognize, since </a:t>
            </a:r>
            <a:r>
              <a:rPr sz="1550" spc="10" dirty="0">
                <a:latin typeface="Arial MT"/>
                <a:cs typeface="Arial MT"/>
              </a:rPr>
              <a:t>they </a:t>
            </a:r>
            <a:r>
              <a:rPr sz="1550" spc="15" dirty="0">
                <a:latin typeface="Arial MT"/>
                <a:cs typeface="Arial MT"/>
              </a:rPr>
              <a:t>aggregate and recombine </a:t>
            </a:r>
            <a:r>
              <a:rPr sz="1550" spc="10" dirty="0">
                <a:latin typeface="Arial MT"/>
                <a:cs typeface="Arial MT"/>
              </a:rPr>
              <a:t>features </a:t>
            </a:r>
            <a:r>
              <a:rPr sz="1550" spc="15" dirty="0">
                <a:latin typeface="Arial MT"/>
                <a:cs typeface="Arial MT"/>
              </a:rPr>
              <a:t>from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the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previous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layer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3733165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Deep</a:t>
            </a:r>
            <a:r>
              <a:rPr spc="-35" dirty="0"/>
              <a:t> </a:t>
            </a:r>
            <a:r>
              <a:rPr spc="5" dirty="0"/>
              <a:t>Learning</a:t>
            </a:r>
            <a:r>
              <a:rPr spc="-35" dirty="0"/>
              <a:t> </a:t>
            </a:r>
            <a:r>
              <a:rPr spc="5" dirty="0"/>
              <a:t>(DL)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1319018" y="2054915"/>
            <a:ext cx="3562985" cy="3844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Models:</a:t>
            </a:r>
            <a:endParaRPr sz="1950">
              <a:latin typeface="Arial"/>
              <a:cs typeface="Arial"/>
            </a:endParaRPr>
          </a:p>
          <a:p>
            <a:pPr marL="100965" indent="-88900">
              <a:lnSpc>
                <a:spcPct val="100000"/>
              </a:lnSpc>
              <a:spcBef>
                <a:spcPts val="162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Deep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Neural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Network</a:t>
            </a:r>
            <a:endParaRPr sz="195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spcBef>
                <a:spcPts val="1614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Deep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Boltzmann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Machine</a:t>
            </a:r>
            <a:endParaRPr sz="195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spcBef>
                <a:spcPts val="1614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Restricted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Boltzmann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Machine</a:t>
            </a:r>
            <a:endParaRPr sz="195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spcBef>
                <a:spcPts val="1614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Deep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Belief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Networks</a:t>
            </a:r>
            <a:endParaRPr sz="195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spcBef>
                <a:spcPts val="162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Deep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Autoencoders</a:t>
            </a:r>
            <a:endParaRPr sz="195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spcBef>
                <a:spcPts val="1614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Recurrent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Neural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Networks</a:t>
            </a:r>
            <a:endParaRPr sz="195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spcBef>
                <a:spcPts val="1614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Convolutional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Neural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Networks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3452" y="1723791"/>
            <a:ext cx="2793991" cy="46038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7656" y="2783241"/>
            <a:ext cx="4194215" cy="3012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319018" y="1557167"/>
            <a:ext cx="7332345" cy="483171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510"/>
              </a:spcBef>
              <a:buChar char="•"/>
              <a:tabLst>
                <a:tab pos="295275" algn="l"/>
                <a:tab pos="295910" algn="l"/>
              </a:tabLst>
            </a:pPr>
            <a:r>
              <a:rPr sz="1950" spc="15" dirty="0">
                <a:latin typeface="Arial MT"/>
                <a:cs typeface="Arial MT"/>
              </a:rPr>
              <a:t>CNNs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take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biological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inspiration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from 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visual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cortex</a:t>
            </a:r>
            <a:endParaRPr sz="1950">
              <a:latin typeface="Arial MT"/>
              <a:cs typeface="Arial MT"/>
            </a:endParaRPr>
          </a:p>
          <a:p>
            <a:pPr marL="295275" indent="-283210">
              <a:lnSpc>
                <a:spcPct val="100000"/>
              </a:lnSpc>
              <a:spcBef>
                <a:spcPts val="1420"/>
              </a:spcBef>
              <a:buChar char="•"/>
              <a:tabLst>
                <a:tab pos="295275" algn="l"/>
                <a:tab pos="295910" algn="l"/>
              </a:tabLst>
            </a:pP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visual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cortex </a:t>
            </a:r>
            <a:r>
              <a:rPr sz="1950" spc="15" dirty="0">
                <a:latin typeface="Arial MT"/>
                <a:cs typeface="Arial MT"/>
              </a:rPr>
              <a:t>has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small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regions 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cells that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are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sensitive </a:t>
            </a:r>
            <a:r>
              <a:rPr sz="1950" spc="5" dirty="0">
                <a:latin typeface="Arial MT"/>
                <a:cs typeface="Arial MT"/>
              </a:rPr>
              <a:t>to</a:t>
            </a:r>
            <a:endParaRPr sz="1950">
              <a:latin typeface="Arial MT"/>
              <a:cs typeface="Arial MT"/>
            </a:endParaRPr>
          </a:p>
          <a:p>
            <a:pPr marL="300990">
              <a:lnSpc>
                <a:spcPct val="100000"/>
              </a:lnSpc>
              <a:spcBef>
                <a:spcPts val="1220"/>
              </a:spcBef>
            </a:pPr>
            <a:r>
              <a:rPr sz="1950" b="1" spc="10" dirty="0">
                <a:latin typeface="Arial"/>
                <a:cs typeface="Arial"/>
              </a:rPr>
              <a:t>specific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regions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visual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field</a:t>
            </a:r>
            <a:endParaRPr sz="1950">
              <a:latin typeface="Arial MT"/>
              <a:cs typeface="Arial MT"/>
            </a:endParaRPr>
          </a:p>
          <a:p>
            <a:pPr marL="582295" marR="3286125" lvl="1" indent="-276860">
              <a:lnSpc>
                <a:spcPct val="152300"/>
              </a:lnSpc>
              <a:spcBef>
                <a:spcPts val="720"/>
              </a:spcBef>
              <a:buChar char="•"/>
              <a:tabLst>
                <a:tab pos="588645" algn="l"/>
                <a:tab pos="589280" algn="l"/>
              </a:tabLst>
            </a:pPr>
            <a:r>
              <a:rPr sz="1750" spc="10" dirty="0">
                <a:latin typeface="Arial MT"/>
                <a:cs typeface="Arial MT"/>
              </a:rPr>
              <a:t>For </a:t>
            </a:r>
            <a:r>
              <a:rPr sz="1750" spc="15" dirty="0">
                <a:latin typeface="Arial MT"/>
                <a:cs typeface="Arial MT"/>
              </a:rPr>
              <a:t>example, some neurons </a:t>
            </a:r>
            <a:r>
              <a:rPr sz="1750" spc="10" dirty="0">
                <a:latin typeface="Arial MT"/>
                <a:cs typeface="Arial MT"/>
              </a:rPr>
              <a:t>fired </a:t>
            </a:r>
            <a:r>
              <a:rPr sz="1750" spc="15" dirty="0">
                <a:latin typeface="Arial MT"/>
                <a:cs typeface="Arial MT"/>
              </a:rPr>
              <a:t> when exposed </a:t>
            </a:r>
            <a:r>
              <a:rPr sz="1750" spc="10" dirty="0">
                <a:latin typeface="Arial MT"/>
                <a:cs typeface="Arial MT"/>
              </a:rPr>
              <a:t>to </a:t>
            </a:r>
            <a:r>
              <a:rPr sz="1750" b="1" spc="10" dirty="0">
                <a:latin typeface="Arial"/>
                <a:cs typeface="Arial"/>
              </a:rPr>
              <a:t>vertical </a:t>
            </a:r>
            <a:r>
              <a:rPr sz="1750" spc="15" dirty="0">
                <a:latin typeface="Arial MT"/>
                <a:cs typeface="Arial MT"/>
              </a:rPr>
              <a:t>edges 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and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some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when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shown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b="1" spc="10" dirty="0">
                <a:latin typeface="Arial"/>
                <a:cs typeface="Arial"/>
              </a:rPr>
              <a:t>horizontal </a:t>
            </a:r>
            <a:r>
              <a:rPr sz="1750" b="1" spc="-470" dirty="0">
                <a:latin typeface="Arial"/>
                <a:cs typeface="Arial"/>
              </a:rPr>
              <a:t> </a:t>
            </a:r>
            <a:r>
              <a:rPr sz="1750" spc="10" dirty="0">
                <a:latin typeface="Arial MT"/>
                <a:cs typeface="Arial MT"/>
              </a:rPr>
              <a:t>or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b="1" spc="10" dirty="0">
                <a:latin typeface="Arial"/>
                <a:cs typeface="Arial"/>
              </a:rPr>
              <a:t>diagonal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spc="15" dirty="0">
                <a:latin typeface="Arial MT"/>
                <a:cs typeface="Arial MT"/>
              </a:rPr>
              <a:t>edges</a:t>
            </a:r>
            <a:endParaRPr sz="1750">
              <a:latin typeface="Arial MT"/>
              <a:cs typeface="Arial MT"/>
            </a:endParaRPr>
          </a:p>
          <a:p>
            <a:pPr marL="582295" marR="3209290" lvl="1" indent="-276860">
              <a:lnSpc>
                <a:spcPct val="152300"/>
              </a:lnSpc>
              <a:spcBef>
                <a:spcPts val="459"/>
              </a:spcBef>
              <a:buChar char="•"/>
              <a:tabLst>
                <a:tab pos="588645" algn="l"/>
                <a:tab pos="589280" algn="l"/>
              </a:tabLst>
            </a:pPr>
            <a:r>
              <a:rPr sz="1750" spc="15" dirty="0">
                <a:latin typeface="Arial MT"/>
                <a:cs typeface="Arial MT"/>
              </a:rPr>
              <a:t>Having </a:t>
            </a:r>
            <a:r>
              <a:rPr sz="1750" spc="10" dirty="0">
                <a:latin typeface="Arial MT"/>
                <a:cs typeface="Arial MT"/>
              </a:rPr>
              <a:t>the neuronal cells in the 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visual cortex looking for </a:t>
            </a:r>
            <a:r>
              <a:rPr sz="1750" b="1" spc="10" dirty="0">
                <a:latin typeface="Arial"/>
                <a:cs typeface="Arial"/>
              </a:rPr>
              <a:t>specific 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characteristics </a:t>
            </a:r>
            <a:r>
              <a:rPr sz="1750" spc="10" dirty="0">
                <a:latin typeface="Arial MT"/>
                <a:cs typeface="Arial MT"/>
              </a:rPr>
              <a:t>is the basis </a:t>
            </a:r>
            <a:r>
              <a:rPr sz="1750" spc="15" dirty="0">
                <a:latin typeface="Arial MT"/>
                <a:cs typeface="Arial MT"/>
              </a:rPr>
              <a:t>behind </a:t>
            </a:r>
            <a:r>
              <a:rPr sz="1750" spc="-480" dirty="0">
                <a:latin typeface="Arial MT"/>
                <a:cs typeface="Arial MT"/>
              </a:rPr>
              <a:t> </a:t>
            </a:r>
            <a:r>
              <a:rPr sz="1750" spc="20" dirty="0">
                <a:latin typeface="Arial MT"/>
                <a:cs typeface="Arial MT"/>
              </a:rPr>
              <a:t>CNNs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1319018" y="1835843"/>
            <a:ext cx="6663690" cy="8604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Network</a:t>
            </a:r>
            <a:r>
              <a:rPr sz="235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Architecture</a:t>
            </a:r>
            <a:endParaRPr sz="2350">
              <a:latin typeface="Arial"/>
              <a:cs typeface="Arial"/>
            </a:endParaRPr>
          </a:p>
          <a:p>
            <a:pPr marL="100965" indent="-88900">
              <a:lnSpc>
                <a:spcPct val="100000"/>
              </a:lnSpc>
              <a:spcBef>
                <a:spcPts val="64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Convolutional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Layer,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Pooling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Layer,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Fully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Connected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Layer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7511" y="3132512"/>
            <a:ext cx="8674100" cy="2713355"/>
            <a:chOff x="727511" y="3132512"/>
            <a:chExt cx="8674100" cy="27133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511" y="3208822"/>
              <a:ext cx="8495939" cy="25860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216" y="3132512"/>
              <a:ext cx="7009292" cy="2713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17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212" y="6252464"/>
            <a:ext cx="8140065" cy="799465"/>
          </a:xfrm>
          <a:custGeom>
            <a:avLst/>
            <a:gdLst/>
            <a:ahLst/>
            <a:cxnLst/>
            <a:rect l="l" t="t" r="r" b="b"/>
            <a:pathLst>
              <a:path w="8140065" h="799465">
                <a:moveTo>
                  <a:pt x="8139821" y="0"/>
                </a:moveTo>
                <a:lnTo>
                  <a:pt x="0" y="0"/>
                </a:lnTo>
                <a:lnTo>
                  <a:pt x="0" y="799221"/>
                </a:lnTo>
                <a:lnTo>
                  <a:pt x="8139821" y="799221"/>
                </a:lnTo>
                <a:lnTo>
                  <a:pt x="813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3315" y="1883765"/>
            <a:ext cx="314071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333399"/>
                </a:solidFill>
                <a:latin typeface="Arial"/>
                <a:cs typeface="Arial"/>
              </a:rPr>
              <a:t>Convolution</a:t>
            </a:r>
            <a:r>
              <a:rPr sz="235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Operator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315" y="5112057"/>
            <a:ext cx="7990205" cy="1834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2200"/>
              </a:lnSpc>
              <a:spcBef>
                <a:spcPts val="9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The </a:t>
            </a:r>
            <a:r>
              <a:rPr sz="1950" spc="15" dirty="0">
                <a:latin typeface="Arial MT"/>
                <a:cs typeface="Arial MT"/>
              </a:rPr>
              <a:t>3×3 </a:t>
            </a:r>
            <a:r>
              <a:rPr sz="1950" spc="10" dirty="0">
                <a:latin typeface="Arial MT"/>
                <a:cs typeface="Arial MT"/>
              </a:rPr>
              <a:t>matrix (</a:t>
            </a:r>
            <a:r>
              <a:rPr sz="1950" i="1" spc="10" dirty="0">
                <a:latin typeface="Arial"/>
                <a:cs typeface="Arial"/>
              </a:rPr>
              <a:t>K</a:t>
            </a:r>
            <a:r>
              <a:rPr sz="1950" spc="10" dirty="0">
                <a:latin typeface="Arial MT"/>
                <a:cs typeface="Arial MT"/>
              </a:rPr>
              <a:t>) is called </a:t>
            </a:r>
            <a:r>
              <a:rPr sz="1950" spc="15" dirty="0">
                <a:latin typeface="Arial MT"/>
                <a:cs typeface="Arial MT"/>
              </a:rPr>
              <a:t>a </a:t>
            </a:r>
            <a:r>
              <a:rPr sz="1950" spc="5" dirty="0">
                <a:latin typeface="Arial MT"/>
                <a:cs typeface="Arial MT"/>
              </a:rPr>
              <a:t>‘</a:t>
            </a:r>
            <a:r>
              <a:rPr sz="1950" b="1" spc="5" dirty="0">
                <a:latin typeface="Arial"/>
                <a:cs typeface="Arial"/>
              </a:rPr>
              <a:t>filter</a:t>
            </a:r>
            <a:r>
              <a:rPr sz="1950" spc="5" dirty="0">
                <a:latin typeface="Arial MT"/>
                <a:cs typeface="Arial MT"/>
              </a:rPr>
              <a:t>‘ </a:t>
            </a:r>
            <a:r>
              <a:rPr sz="1950" spc="10" dirty="0">
                <a:latin typeface="Arial MT"/>
                <a:cs typeface="Arial MT"/>
              </a:rPr>
              <a:t>or ‘</a:t>
            </a:r>
            <a:r>
              <a:rPr sz="1950" b="1" spc="10" dirty="0">
                <a:latin typeface="Arial"/>
                <a:cs typeface="Arial"/>
              </a:rPr>
              <a:t>kernel</a:t>
            </a:r>
            <a:r>
              <a:rPr sz="1950" spc="10" dirty="0">
                <a:latin typeface="Arial MT"/>
                <a:cs typeface="Arial MT"/>
              </a:rPr>
              <a:t>’ or ‘</a:t>
            </a:r>
            <a:r>
              <a:rPr sz="1950" b="1" spc="10" dirty="0">
                <a:latin typeface="Arial"/>
                <a:cs typeface="Arial"/>
              </a:rPr>
              <a:t>feature detector</a:t>
            </a:r>
            <a:r>
              <a:rPr sz="1950" spc="10" dirty="0">
                <a:latin typeface="Arial MT"/>
                <a:cs typeface="Arial MT"/>
              </a:rPr>
              <a:t>’ </a:t>
            </a:r>
            <a:r>
              <a:rPr sz="1950" spc="15" dirty="0">
                <a:latin typeface="Arial MT"/>
                <a:cs typeface="Arial MT"/>
              </a:rPr>
              <a:t> and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matrix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formed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by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sliding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filter</a:t>
            </a:r>
            <a:r>
              <a:rPr sz="1950" spc="10" dirty="0">
                <a:latin typeface="Arial MT"/>
                <a:cs typeface="Arial MT"/>
              </a:rPr>
              <a:t> over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  </a:t>
            </a:r>
            <a:r>
              <a:rPr sz="1950" spc="15" dirty="0">
                <a:latin typeface="Arial MT"/>
                <a:cs typeface="Arial MT"/>
              </a:rPr>
              <a:t>image  and 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computing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dot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product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is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called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‘</a:t>
            </a:r>
            <a:r>
              <a:rPr sz="1950" b="1" spc="10" dirty="0">
                <a:latin typeface="Arial"/>
                <a:cs typeface="Arial"/>
              </a:rPr>
              <a:t>Convolved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Feature</a:t>
            </a:r>
            <a:r>
              <a:rPr sz="1950" spc="10" dirty="0">
                <a:latin typeface="Arial MT"/>
                <a:cs typeface="Arial MT"/>
              </a:rPr>
              <a:t>’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or 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‘</a:t>
            </a:r>
            <a:r>
              <a:rPr sz="1950" b="1" spc="10" dirty="0">
                <a:latin typeface="Arial"/>
                <a:cs typeface="Arial"/>
              </a:rPr>
              <a:t>Activation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Map</a:t>
            </a:r>
            <a:r>
              <a:rPr sz="1950" spc="15" dirty="0">
                <a:latin typeface="Arial MT"/>
                <a:cs typeface="Arial MT"/>
              </a:rPr>
              <a:t>’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‘</a:t>
            </a:r>
            <a:r>
              <a:rPr sz="1950" b="1" spc="10" dirty="0">
                <a:latin typeface="Arial"/>
                <a:cs typeface="Arial"/>
              </a:rPr>
              <a:t>Feature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Map</a:t>
            </a:r>
            <a:r>
              <a:rPr sz="1950" spc="10" dirty="0">
                <a:latin typeface="Arial MT"/>
                <a:cs typeface="Arial MT"/>
              </a:rPr>
              <a:t>‘.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112" y="3045033"/>
            <a:ext cx="1196455" cy="10836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78925" y="4320588"/>
            <a:ext cx="116903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Arial MT"/>
                <a:cs typeface="Arial MT"/>
              </a:rPr>
              <a:t>Input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Image</a:t>
            </a:r>
            <a:r>
              <a:rPr sz="1350" spc="-25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(I)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3253" y="3290029"/>
            <a:ext cx="697146" cy="5936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77518" y="4320588"/>
            <a:ext cx="69977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0" dirty="0">
                <a:latin typeface="Arial MT"/>
                <a:cs typeface="Arial MT"/>
              </a:rPr>
              <a:t>Filter</a:t>
            </a:r>
            <a:r>
              <a:rPr sz="1350" spc="-6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(K)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3586" y="3322548"/>
            <a:ext cx="2012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5" dirty="0">
                <a:latin typeface="Arial MT"/>
                <a:cs typeface="Arial MT"/>
              </a:rPr>
              <a:t>x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3555" y="3340610"/>
            <a:ext cx="26035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5" dirty="0">
                <a:latin typeface="Arial MT"/>
                <a:cs typeface="Arial MT"/>
              </a:rPr>
              <a:t>=</a:t>
            </a:r>
            <a:endParaRPr sz="31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9134" y="3063936"/>
            <a:ext cx="2247518" cy="163029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826000" y="1736620"/>
            <a:ext cx="4409440" cy="953135"/>
            <a:chOff x="4826000" y="1736620"/>
            <a:chExt cx="4409440" cy="95313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1209" y="1798924"/>
              <a:ext cx="4178650" cy="7844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30710" y="1741330"/>
              <a:ext cx="4399915" cy="944244"/>
            </a:xfrm>
            <a:custGeom>
              <a:avLst/>
              <a:gdLst/>
              <a:ahLst/>
              <a:cxnLst/>
              <a:rect l="l" t="t" r="r" b="b"/>
              <a:pathLst>
                <a:path w="4399915" h="944244">
                  <a:moveTo>
                    <a:pt x="0" y="0"/>
                  </a:moveTo>
                  <a:lnTo>
                    <a:pt x="4399648" y="0"/>
                  </a:lnTo>
                  <a:lnTo>
                    <a:pt x="4399648" y="943679"/>
                  </a:lnTo>
                  <a:lnTo>
                    <a:pt x="0" y="94367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18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212" y="6252464"/>
            <a:ext cx="8140065" cy="799465"/>
          </a:xfrm>
          <a:custGeom>
            <a:avLst/>
            <a:gdLst/>
            <a:ahLst/>
            <a:cxnLst/>
            <a:rect l="l" t="t" r="r" b="b"/>
            <a:pathLst>
              <a:path w="8140065" h="799465">
                <a:moveTo>
                  <a:pt x="8139821" y="0"/>
                </a:moveTo>
                <a:lnTo>
                  <a:pt x="0" y="0"/>
                </a:lnTo>
                <a:lnTo>
                  <a:pt x="0" y="799221"/>
                </a:lnTo>
                <a:lnTo>
                  <a:pt x="8139821" y="799221"/>
                </a:lnTo>
                <a:lnTo>
                  <a:pt x="813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6014" y="2380176"/>
            <a:ext cx="4419294" cy="12175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424" y="4187675"/>
            <a:ext cx="7225976" cy="2724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421" y="2001982"/>
            <a:ext cx="3862647" cy="17538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19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212" y="6252464"/>
            <a:ext cx="8140065" cy="799465"/>
          </a:xfrm>
          <a:custGeom>
            <a:avLst/>
            <a:gdLst/>
            <a:ahLst/>
            <a:cxnLst/>
            <a:rect l="l" t="t" r="r" b="b"/>
            <a:pathLst>
              <a:path w="8140065" h="799465">
                <a:moveTo>
                  <a:pt x="8139821" y="0"/>
                </a:moveTo>
                <a:lnTo>
                  <a:pt x="0" y="0"/>
                </a:lnTo>
                <a:lnTo>
                  <a:pt x="0" y="799221"/>
                </a:lnTo>
                <a:lnTo>
                  <a:pt x="8139821" y="799221"/>
                </a:lnTo>
                <a:lnTo>
                  <a:pt x="813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301" y="4189245"/>
            <a:ext cx="7758267" cy="27117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1386" y="1824460"/>
            <a:ext cx="1997717" cy="18812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7093" y="1831780"/>
            <a:ext cx="2124830" cy="185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9182" y="1041397"/>
            <a:ext cx="2063617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"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0"/>
            <a:ext cx="9052560" cy="388824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720"/>
              </a:spcBef>
            </a:pPr>
            <a:r>
              <a:rPr sz="1600" spc="10" dirty="0"/>
              <a:t>Introduction</a:t>
            </a:r>
          </a:p>
          <a:p>
            <a:pPr marL="403225" indent="-88900">
              <a:lnSpc>
                <a:spcPct val="100000"/>
              </a:lnSpc>
              <a:spcBef>
                <a:spcPts val="625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What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we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see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vs.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What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computers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see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(MNIST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CIFAR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Datasets)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Hand-Crafted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Features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for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 Image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Classification</a:t>
            </a:r>
          </a:p>
          <a:p>
            <a:pPr marL="314960">
              <a:lnSpc>
                <a:spcPct val="100000"/>
              </a:lnSpc>
              <a:spcBef>
                <a:spcPts val="625"/>
              </a:spcBef>
            </a:pPr>
            <a:r>
              <a:rPr sz="1600" spc="10" dirty="0"/>
              <a:t>Deep</a:t>
            </a:r>
            <a:r>
              <a:rPr sz="1600" spc="-20" dirty="0"/>
              <a:t> </a:t>
            </a:r>
            <a:r>
              <a:rPr sz="1600" spc="10" dirty="0"/>
              <a:t>Learning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Convolutional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Neural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Networks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(CNNs)</a:t>
            </a:r>
          </a:p>
          <a:p>
            <a:pPr marL="917575" lvl="1" indent="-264160">
              <a:lnSpc>
                <a:spcPct val="100000"/>
              </a:lnSpc>
              <a:spcBef>
                <a:spcPts val="630"/>
              </a:spcBef>
              <a:buClr>
                <a:srgbClr val="808080"/>
              </a:buClr>
              <a:buChar char="•"/>
              <a:tabLst>
                <a:tab pos="917575" algn="l"/>
                <a:tab pos="918210" algn="l"/>
              </a:tabLst>
            </a:pPr>
            <a:r>
              <a:rPr sz="1600" spc="10" dirty="0">
                <a:latin typeface="Arial MT"/>
                <a:cs typeface="Arial MT"/>
              </a:rPr>
              <a:t>Architecture (Convolutional,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Pooling,</a:t>
            </a:r>
            <a:r>
              <a:rPr sz="1600" spc="15" dirty="0">
                <a:latin typeface="Arial MT"/>
                <a:cs typeface="Arial MT"/>
              </a:rPr>
              <a:t> and</a:t>
            </a:r>
            <a:r>
              <a:rPr sz="1600" spc="10" dirty="0">
                <a:latin typeface="Arial MT"/>
                <a:cs typeface="Arial MT"/>
              </a:rPr>
              <a:t> Fully</a:t>
            </a:r>
            <a:r>
              <a:rPr sz="1600" spc="15" dirty="0">
                <a:latin typeface="Arial MT"/>
                <a:cs typeface="Arial MT"/>
              </a:rPr>
              <a:t> Connected </a:t>
            </a:r>
            <a:r>
              <a:rPr sz="1600" spc="10" dirty="0">
                <a:latin typeface="Arial MT"/>
                <a:cs typeface="Arial MT"/>
              </a:rPr>
              <a:t>Layers)</a:t>
            </a:r>
            <a:endParaRPr sz="1600" dirty="0">
              <a:latin typeface="Arial MT"/>
              <a:cs typeface="Arial MT"/>
            </a:endParaRPr>
          </a:p>
          <a:p>
            <a:pPr marL="917575" lvl="1" indent="-26416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Char char="•"/>
              <a:tabLst>
                <a:tab pos="917575" algn="l"/>
                <a:tab pos="918210" algn="l"/>
              </a:tabLst>
            </a:pPr>
            <a:r>
              <a:rPr sz="1600" spc="10" dirty="0">
                <a:latin typeface="Arial MT"/>
                <a:cs typeface="Arial MT"/>
              </a:rPr>
              <a:t>Successful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20" dirty="0">
                <a:latin typeface="Arial MT"/>
                <a:cs typeface="Arial MT"/>
              </a:rPr>
              <a:t>CNN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Architectures</a:t>
            </a:r>
            <a:endParaRPr sz="1600" dirty="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565"/>
              </a:spcBef>
            </a:pPr>
            <a:r>
              <a:rPr sz="1600" spc="10" dirty="0"/>
              <a:t>Training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Backpropagation</a:t>
            </a:r>
          </a:p>
          <a:p>
            <a:pPr marL="403225" indent="-88900">
              <a:lnSpc>
                <a:spcPct val="100000"/>
              </a:lnSpc>
              <a:spcBef>
                <a:spcPts val="625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Overfitting,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 Regularization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 smtClean="0">
                <a:solidFill>
                  <a:srgbClr val="000000"/>
                </a:solidFill>
                <a:latin typeface="Arial MT"/>
                <a:cs typeface="Arial MT"/>
              </a:rPr>
              <a:t>Dropout</a:t>
            </a:r>
            <a:endParaRPr sz="1600" b="0" spc="10" dirty="0">
              <a:solidFill>
                <a:srgbClr val="000000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183" y="6696519"/>
            <a:ext cx="511809" cy="1943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-40" dirty="0">
                <a:latin typeface="Arial MT"/>
                <a:cs typeface="Arial MT"/>
              </a:rPr>
              <a:t> </a:t>
            </a:r>
            <a:fld id="{81D60167-4931-47E6-BA6A-407CBD079E47}" type="slidenum">
              <a:rPr sz="1150" spc="20" dirty="0">
                <a:latin typeface="Arial MT"/>
                <a:cs typeface="Arial MT"/>
              </a:rPr>
              <a:t>2</a:t>
            </a:fld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20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212" y="6252464"/>
            <a:ext cx="8140065" cy="799465"/>
          </a:xfrm>
          <a:custGeom>
            <a:avLst/>
            <a:gdLst/>
            <a:ahLst/>
            <a:cxnLst/>
            <a:rect l="l" t="t" r="r" b="b"/>
            <a:pathLst>
              <a:path w="8140065" h="799465">
                <a:moveTo>
                  <a:pt x="8139821" y="0"/>
                </a:moveTo>
                <a:lnTo>
                  <a:pt x="0" y="0"/>
                </a:lnTo>
                <a:lnTo>
                  <a:pt x="0" y="799221"/>
                </a:lnTo>
                <a:lnTo>
                  <a:pt x="8139821" y="799221"/>
                </a:lnTo>
                <a:lnTo>
                  <a:pt x="813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3315" y="1883765"/>
            <a:ext cx="314071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333399"/>
                </a:solidFill>
                <a:latin typeface="Arial"/>
                <a:cs typeface="Arial"/>
              </a:rPr>
              <a:t>Convolution</a:t>
            </a:r>
            <a:r>
              <a:rPr sz="235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Operator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315" y="2298293"/>
            <a:ext cx="1062990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9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Di</a:t>
            </a:r>
            <a:r>
              <a:rPr sz="1950" dirty="0">
                <a:latin typeface="Arial MT"/>
                <a:cs typeface="Arial MT"/>
              </a:rPr>
              <a:t>ff</a:t>
            </a:r>
            <a:r>
              <a:rPr sz="1950" spc="10" dirty="0">
                <a:latin typeface="Arial MT"/>
                <a:cs typeface="Arial MT"/>
              </a:rPr>
              <a:t>erent  different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8647" y="2298293"/>
            <a:ext cx="933450" cy="93027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315"/>
              </a:spcBef>
            </a:pPr>
            <a:r>
              <a:rPr sz="1950" spc="5" dirty="0">
                <a:latin typeface="Arial MT"/>
                <a:cs typeface="Arial MT"/>
              </a:rPr>
              <a:t>filters</a:t>
            </a: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950" b="1" spc="10" dirty="0">
                <a:latin typeface="Arial"/>
                <a:cs typeface="Arial"/>
              </a:rPr>
              <a:t>Feature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3711" y="2298293"/>
            <a:ext cx="1725930" cy="93027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315"/>
              </a:spcBef>
              <a:tabLst>
                <a:tab pos="804545" algn="l"/>
              </a:tabLst>
            </a:pPr>
            <a:r>
              <a:rPr sz="1950" spc="5" dirty="0">
                <a:latin typeface="Arial MT"/>
                <a:cs typeface="Arial MT"/>
              </a:rPr>
              <a:t>will	</a:t>
            </a:r>
            <a:r>
              <a:rPr sz="1950" spc="10" dirty="0">
                <a:latin typeface="Arial MT"/>
                <a:cs typeface="Arial MT"/>
              </a:rPr>
              <a:t>produce</a:t>
            </a: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862330" algn="l"/>
                <a:tab pos="1362710" algn="l"/>
              </a:tabLst>
            </a:pPr>
            <a:r>
              <a:rPr sz="1950" b="1" spc="15" dirty="0">
                <a:latin typeface="Arial"/>
                <a:cs typeface="Arial"/>
              </a:rPr>
              <a:t>Ma</a:t>
            </a:r>
            <a:r>
              <a:rPr sz="1950" b="1" spc="10" dirty="0">
                <a:latin typeface="Arial"/>
                <a:cs typeface="Arial"/>
              </a:rPr>
              <a:t>p</a:t>
            </a:r>
            <a:r>
              <a:rPr sz="1950" b="1" spc="15" dirty="0">
                <a:latin typeface="Arial"/>
                <a:cs typeface="Arial"/>
              </a:rPr>
              <a:t>s</a:t>
            </a:r>
            <a:r>
              <a:rPr sz="1950" b="1" dirty="0">
                <a:latin typeface="Arial"/>
                <a:cs typeface="Arial"/>
              </a:rPr>
              <a:t>	</a:t>
            </a:r>
            <a:r>
              <a:rPr sz="1950" dirty="0">
                <a:latin typeface="Arial MT"/>
                <a:cs typeface="Arial MT"/>
              </a:rPr>
              <a:t>f</a:t>
            </a:r>
            <a:r>
              <a:rPr sz="1950" spc="10" dirty="0">
                <a:latin typeface="Arial MT"/>
                <a:cs typeface="Arial MT"/>
              </a:rPr>
              <a:t>or</a:t>
            </a:r>
            <a:r>
              <a:rPr sz="1950" dirty="0">
                <a:latin typeface="Arial MT"/>
                <a:cs typeface="Arial MT"/>
              </a:rPr>
              <a:t>	t</a:t>
            </a:r>
            <a:r>
              <a:rPr sz="1950" spc="15" dirty="0">
                <a:latin typeface="Arial MT"/>
                <a:cs typeface="Arial MT"/>
              </a:rPr>
              <a:t>he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315" y="3353455"/>
            <a:ext cx="36144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same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input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image.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For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example: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840" y="4537825"/>
            <a:ext cx="1323252" cy="13039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17558" y="5949987"/>
            <a:ext cx="108712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latin typeface="Arial MT"/>
                <a:cs typeface="Arial MT"/>
              </a:rPr>
              <a:t>Input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Image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3073" y="1554480"/>
            <a:ext cx="3466960" cy="56966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169" y="1775875"/>
            <a:ext cx="7712732" cy="437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581" y="2604931"/>
            <a:ext cx="7985943" cy="44922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8553" y="1704517"/>
            <a:ext cx="5423138" cy="700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23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315" y="1883765"/>
            <a:ext cx="7821930" cy="2299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333399"/>
                </a:solidFill>
                <a:latin typeface="Arial"/>
                <a:cs typeface="Arial"/>
              </a:rPr>
              <a:t>Convolutional</a:t>
            </a:r>
            <a:r>
              <a:rPr sz="235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Layer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41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5" dirty="0">
                <a:latin typeface="Arial MT"/>
                <a:cs typeface="Arial MT"/>
              </a:rPr>
              <a:t>In </a:t>
            </a:r>
            <a:r>
              <a:rPr sz="1950" spc="10" dirty="0">
                <a:latin typeface="Arial MT"/>
                <a:cs typeface="Arial MT"/>
              </a:rPr>
              <a:t>practice, </a:t>
            </a:r>
            <a:r>
              <a:rPr sz="1950" spc="15" dirty="0">
                <a:latin typeface="Arial MT"/>
                <a:cs typeface="Arial MT"/>
              </a:rPr>
              <a:t>a </a:t>
            </a:r>
            <a:r>
              <a:rPr sz="1950" spc="20" dirty="0">
                <a:latin typeface="Arial MT"/>
                <a:cs typeface="Arial MT"/>
              </a:rPr>
              <a:t>CNN </a:t>
            </a:r>
            <a:r>
              <a:rPr sz="1950" spc="10" dirty="0">
                <a:latin typeface="Arial MT"/>
                <a:cs typeface="Arial MT"/>
              </a:rPr>
              <a:t>learns the values of these </a:t>
            </a:r>
            <a:r>
              <a:rPr sz="1950" b="1" spc="5" dirty="0">
                <a:latin typeface="Arial"/>
                <a:cs typeface="Arial"/>
              </a:rPr>
              <a:t>filters </a:t>
            </a:r>
            <a:r>
              <a:rPr sz="1950" spc="15" dirty="0">
                <a:latin typeface="Arial MT"/>
                <a:cs typeface="Arial MT"/>
              </a:rPr>
              <a:t>on </a:t>
            </a:r>
            <a:r>
              <a:rPr sz="1950" spc="5" dirty="0">
                <a:latin typeface="Arial MT"/>
                <a:cs typeface="Arial MT"/>
              </a:rPr>
              <a:t>its </a:t>
            </a:r>
            <a:r>
              <a:rPr sz="1950" spc="15" dirty="0">
                <a:latin typeface="Arial MT"/>
                <a:cs typeface="Arial MT"/>
              </a:rPr>
              <a:t>own </a:t>
            </a:r>
            <a:r>
              <a:rPr sz="1950" spc="10" dirty="0">
                <a:latin typeface="Arial MT"/>
                <a:cs typeface="Arial MT"/>
              </a:rPr>
              <a:t>during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training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process</a:t>
            </a:r>
            <a:endParaRPr sz="1950">
              <a:latin typeface="Arial"/>
              <a:cs typeface="Arial"/>
            </a:endParaRPr>
          </a:p>
          <a:p>
            <a:pPr marL="12700" marR="414655">
              <a:lnSpc>
                <a:spcPct val="152200"/>
              </a:lnSpc>
              <a:spcBef>
                <a:spcPts val="39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Although </a:t>
            </a:r>
            <a:r>
              <a:rPr sz="1950" spc="15" dirty="0">
                <a:latin typeface="Arial MT"/>
                <a:cs typeface="Arial MT"/>
              </a:rPr>
              <a:t>we </a:t>
            </a:r>
            <a:r>
              <a:rPr sz="1950" spc="5" dirty="0">
                <a:latin typeface="Arial MT"/>
                <a:cs typeface="Arial MT"/>
              </a:rPr>
              <a:t>still </a:t>
            </a:r>
            <a:r>
              <a:rPr sz="1950" spc="15" dirty="0">
                <a:latin typeface="Arial MT"/>
                <a:cs typeface="Arial MT"/>
              </a:rPr>
              <a:t>need </a:t>
            </a:r>
            <a:r>
              <a:rPr sz="1950" spc="5" dirty="0">
                <a:latin typeface="Arial MT"/>
                <a:cs typeface="Arial MT"/>
              </a:rPr>
              <a:t>to </a:t>
            </a:r>
            <a:r>
              <a:rPr sz="1950" spc="10" dirty="0">
                <a:latin typeface="Arial MT"/>
                <a:cs typeface="Arial MT"/>
              </a:rPr>
              <a:t>specify parameters such as </a:t>
            </a:r>
            <a:r>
              <a:rPr sz="1950" b="1" spc="10" dirty="0">
                <a:latin typeface="Arial"/>
                <a:cs typeface="Arial"/>
              </a:rPr>
              <a:t>number of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filters</a:t>
            </a:r>
            <a:r>
              <a:rPr sz="1950" spc="5" dirty="0">
                <a:latin typeface="Arial MT"/>
                <a:cs typeface="Arial MT"/>
              </a:rPr>
              <a:t>,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filter</a:t>
            </a:r>
            <a:r>
              <a:rPr sz="1950" b="1" spc="10" dirty="0">
                <a:latin typeface="Arial"/>
                <a:cs typeface="Arial"/>
              </a:rPr>
              <a:t> size</a:t>
            </a:r>
            <a:r>
              <a:rPr sz="1950" spc="10" dirty="0">
                <a:latin typeface="Arial MT"/>
                <a:cs typeface="Arial MT"/>
              </a:rPr>
              <a:t>,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padding,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stride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before the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training process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958" y="4263043"/>
            <a:ext cx="2452623" cy="278864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60212" y="4263043"/>
            <a:ext cx="8290559" cy="2788920"/>
            <a:chOff x="960212" y="4263043"/>
            <a:chExt cx="8290559" cy="2788920"/>
          </a:xfrm>
        </p:grpSpPr>
        <p:sp>
          <p:nvSpPr>
            <p:cNvPr id="7" name="object 7"/>
            <p:cNvSpPr/>
            <p:nvPr/>
          </p:nvSpPr>
          <p:spPr>
            <a:xfrm>
              <a:off x="960212" y="6252463"/>
              <a:ext cx="8140065" cy="799465"/>
            </a:xfrm>
            <a:custGeom>
              <a:avLst/>
              <a:gdLst/>
              <a:ahLst/>
              <a:cxnLst/>
              <a:rect l="l" t="t" r="r" b="b"/>
              <a:pathLst>
                <a:path w="8140065" h="799465">
                  <a:moveTo>
                    <a:pt x="8139821" y="0"/>
                  </a:moveTo>
                  <a:lnTo>
                    <a:pt x="0" y="0"/>
                  </a:lnTo>
                  <a:lnTo>
                    <a:pt x="0" y="799221"/>
                  </a:lnTo>
                  <a:lnTo>
                    <a:pt x="8139821" y="799221"/>
                  </a:lnTo>
                  <a:lnTo>
                    <a:pt x="8139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8942" y="4263043"/>
              <a:ext cx="2452622" cy="27886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0068" y="4263043"/>
              <a:ext cx="2890702" cy="27886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24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212" y="6252464"/>
            <a:ext cx="8140065" cy="799465"/>
          </a:xfrm>
          <a:custGeom>
            <a:avLst/>
            <a:gdLst/>
            <a:ahLst/>
            <a:cxnLst/>
            <a:rect l="l" t="t" r="r" b="b"/>
            <a:pathLst>
              <a:path w="8140065" h="799465">
                <a:moveTo>
                  <a:pt x="8139821" y="0"/>
                </a:moveTo>
                <a:lnTo>
                  <a:pt x="0" y="0"/>
                </a:lnTo>
                <a:lnTo>
                  <a:pt x="0" y="799221"/>
                </a:lnTo>
                <a:lnTo>
                  <a:pt x="8139821" y="799221"/>
                </a:lnTo>
                <a:lnTo>
                  <a:pt x="813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3315" y="1883765"/>
            <a:ext cx="7725409" cy="134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Activation</a:t>
            </a:r>
            <a:r>
              <a:rPr sz="235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Layer</a:t>
            </a:r>
            <a:r>
              <a:rPr sz="235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(ReLU)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41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An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additional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operation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called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Rectified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Linear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Unit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(ReLU)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has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been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used</a:t>
            </a:r>
            <a:r>
              <a:rPr sz="1950" spc="5" dirty="0">
                <a:latin typeface="Arial MT"/>
                <a:cs typeface="Arial MT"/>
              </a:rPr>
              <a:t> after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every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Convolution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operation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315" y="5262795"/>
            <a:ext cx="7696834" cy="1432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9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Basically, </a:t>
            </a:r>
            <a:r>
              <a:rPr sz="1950" spc="15" dirty="0">
                <a:latin typeface="Arial MT"/>
                <a:cs typeface="Arial MT"/>
              </a:rPr>
              <a:t>ReLU </a:t>
            </a:r>
            <a:r>
              <a:rPr sz="1950" spc="10" dirty="0">
                <a:latin typeface="Arial MT"/>
                <a:cs typeface="Arial MT"/>
              </a:rPr>
              <a:t>is </a:t>
            </a:r>
            <a:r>
              <a:rPr sz="1950" spc="15" dirty="0">
                <a:latin typeface="Arial MT"/>
                <a:cs typeface="Arial MT"/>
              </a:rPr>
              <a:t>an </a:t>
            </a:r>
            <a:r>
              <a:rPr sz="1950" spc="10" dirty="0">
                <a:latin typeface="Arial MT"/>
                <a:cs typeface="Arial MT"/>
              </a:rPr>
              <a:t>element wise operation (applied per pixel) </a:t>
            </a:r>
            <a:r>
              <a:rPr sz="1950" spc="15" dirty="0">
                <a:latin typeface="Arial MT"/>
                <a:cs typeface="Arial MT"/>
              </a:rPr>
              <a:t>and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replaces</a:t>
            </a:r>
            <a:r>
              <a:rPr sz="1950" spc="5" dirty="0">
                <a:latin typeface="Arial MT"/>
                <a:cs typeface="Arial MT"/>
              </a:rPr>
              <a:t> all </a:t>
            </a:r>
            <a:r>
              <a:rPr sz="1950" spc="10" dirty="0">
                <a:latin typeface="Arial MT"/>
                <a:cs typeface="Arial MT"/>
              </a:rPr>
              <a:t>negative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pixel values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 feature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map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by zero</a:t>
            </a:r>
            <a:endParaRPr sz="195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spcBef>
                <a:spcPts val="162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purpose of </a:t>
            </a:r>
            <a:r>
              <a:rPr sz="1950" spc="15" dirty="0">
                <a:latin typeface="Arial MT"/>
                <a:cs typeface="Arial MT"/>
              </a:rPr>
              <a:t>ReLU</a:t>
            </a:r>
            <a:r>
              <a:rPr sz="1950" spc="10" dirty="0">
                <a:latin typeface="Arial MT"/>
                <a:cs typeface="Arial MT"/>
              </a:rPr>
              <a:t> is </a:t>
            </a:r>
            <a:r>
              <a:rPr sz="1950" spc="5" dirty="0">
                <a:latin typeface="Arial MT"/>
                <a:cs typeface="Arial MT"/>
              </a:rPr>
              <a:t>to </a:t>
            </a:r>
            <a:r>
              <a:rPr sz="1950" spc="10" dirty="0">
                <a:latin typeface="Arial MT"/>
                <a:cs typeface="Arial MT"/>
              </a:rPr>
              <a:t>introduce non-linearity </a:t>
            </a:r>
            <a:r>
              <a:rPr sz="1950" spc="5" dirty="0">
                <a:latin typeface="Arial MT"/>
                <a:cs typeface="Arial MT"/>
              </a:rPr>
              <a:t>to</a:t>
            </a:r>
            <a:r>
              <a:rPr sz="1950" spc="10" dirty="0">
                <a:latin typeface="Arial MT"/>
                <a:cs typeface="Arial MT"/>
              </a:rPr>
              <a:t> the network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531" y="3207881"/>
            <a:ext cx="6703105" cy="2097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25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212" y="6252464"/>
            <a:ext cx="8140065" cy="799465"/>
          </a:xfrm>
          <a:custGeom>
            <a:avLst/>
            <a:gdLst/>
            <a:ahLst/>
            <a:cxnLst/>
            <a:rect l="l" t="t" r="r" b="b"/>
            <a:pathLst>
              <a:path w="8140065" h="799465">
                <a:moveTo>
                  <a:pt x="8139821" y="0"/>
                </a:moveTo>
                <a:lnTo>
                  <a:pt x="0" y="0"/>
                </a:lnTo>
                <a:lnTo>
                  <a:pt x="0" y="799221"/>
                </a:lnTo>
                <a:lnTo>
                  <a:pt x="8139821" y="799221"/>
                </a:lnTo>
                <a:lnTo>
                  <a:pt x="813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3315" y="1883765"/>
            <a:ext cx="344297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Activation</a:t>
            </a:r>
            <a:r>
              <a:rPr sz="235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Layer</a:t>
            </a:r>
            <a:r>
              <a:rPr sz="235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(ReLU)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315" y="5589394"/>
            <a:ext cx="7637145" cy="1382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9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Other </a:t>
            </a:r>
            <a:r>
              <a:rPr sz="1950" spc="15" dirty="0">
                <a:latin typeface="Arial MT"/>
                <a:cs typeface="Arial MT"/>
              </a:rPr>
              <a:t>non </a:t>
            </a:r>
            <a:r>
              <a:rPr sz="1950" spc="10" dirty="0">
                <a:latin typeface="Arial MT"/>
                <a:cs typeface="Arial MT"/>
              </a:rPr>
              <a:t>linear functions such as </a:t>
            </a:r>
            <a:r>
              <a:rPr sz="1950" b="1" i="1" spc="10" dirty="0">
                <a:latin typeface="Arial"/>
                <a:cs typeface="Arial"/>
              </a:rPr>
              <a:t>tanh </a:t>
            </a:r>
            <a:r>
              <a:rPr sz="1950" spc="10" dirty="0">
                <a:latin typeface="Arial MT"/>
                <a:cs typeface="Arial MT"/>
              </a:rPr>
              <a:t>or </a:t>
            </a:r>
            <a:r>
              <a:rPr sz="1950" b="1" i="1" spc="15" dirty="0">
                <a:latin typeface="Arial"/>
                <a:cs typeface="Arial"/>
              </a:rPr>
              <a:t>sigmoid </a:t>
            </a:r>
            <a:r>
              <a:rPr sz="1950" spc="15" dirty="0">
                <a:latin typeface="Arial MT"/>
                <a:cs typeface="Arial MT"/>
              </a:rPr>
              <a:t>can </a:t>
            </a:r>
            <a:r>
              <a:rPr sz="1950" spc="10" dirty="0">
                <a:latin typeface="Arial MT"/>
                <a:cs typeface="Arial MT"/>
              </a:rPr>
              <a:t>also </a:t>
            </a:r>
            <a:r>
              <a:rPr sz="1950" spc="15" dirty="0">
                <a:latin typeface="Arial MT"/>
                <a:cs typeface="Arial MT"/>
              </a:rPr>
              <a:t>be 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used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instead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ReLU,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but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ReLU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has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been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found</a:t>
            </a:r>
            <a:r>
              <a:rPr sz="1950" spc="5" dirty="0">
                <a:latin typeface="Arial MT"/>
                <a:cs typeface="Arial MT"/>
              </a:rPr>
              <a:t> to </a:t>
            </a:r>
            <a:r>
              <a:rPr sz="1950" spc="10" dirty="0">
                <a:latin typeface="Arial MT"/>
                <a:cs typeface="Arial MT"/>
              </a:rPr>
              <a:t>perform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better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most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situations.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265" y="2487302"/>
            <a:ext cx="8178753" cy="300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26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212" y="6252464"/>
            <a:ext cx="8140065" cy="799465"/>
          </a:xfrm>
          <a:custGeom>
            <a:avLst/>
            <a:gdLst/>
            <a:ahLst/>
            <a:cxnLst/>
            <a:rect l="l" t="t" r="r" b="b"/>
            <a:pathLst>
              <a:path w="8140065" h="799465">
                <a:moveTo>
                  <a:pt x="8139821" y="0"/>
                </a:moveTo>
                <a:lnTo>
                  <a:pt x="0" y="0"/>
                </a:lnTo>
                <a:lnTo>
                  <a:pt x="0" y="799221"/>
                </a:lnTo>
                <a:lnTo>
                  <a:pt x="8139821" y="799221"/>
                </a:lnTo>
                <a:lnTo>
                  <a:pt x="813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3315" y="1883765"/>
            <a:ext cx="7680959" cy="134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333399"/>
                </a:solidFill>
                <a:latin typeface="Arial"/>
                <a:cs typeface="Arial"/>
              </a:rPr>
              <a:t>Pooling</a:t>
            </a:r>
            <a:r>
              <a:rPr sz="235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Layer</a:t>
            </a:r>
            <a:endParaRPr sz="2350">
              <a:latin typeface="Arial"/>
              <a:cs typeface="Arial"/>
            </a:endParaRPr>
          </a:p>
          <a:p>
            <a:pPr marL="100965" indent="-88900">
              <a:lnSpc>
                <a:spcPct val="100000"/>
              </a:lnSpc>
              <a:spcBef>
                <a:spcPts val="164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Pooling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layer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downsamples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volume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spatially,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independently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spc="5" dirty="0">
                <a:latin typeface="Arial MT"/>
                <a:cs typeface="Arial MT"/>
              </a:rPr>
              <a:t>in</a:t>
            </a: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depth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slice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input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315" y="6041605"/>
            <a:ext cx="7933690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90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The </a:t>
            </a:r>
            <a:r>
              <a:rPr sz="1950" spc="15" dirty="0">
                <a:latin typeface="Arial MT"/>
                <a:cs typeface="Arial MT"/>
              </a:rPr>
              <a:t>most common downsampling </a:t>
            </a:r>
            <a:r>
              <a:rPr sz="1950" spc="10" dirty="0">
                <a:latin typeface="Arial MT"/>
                <a:cs typeface="Arial MT"/>
              </a:rPr>
              <a:t>operation is </a:t>
            </a:r>
            <a:r>
              <a:rPr sz="1950" b="1" spc="10" dirty="0">
                <a:latin typeface="Arial"/>
                <a:cs typeface="Arial"/>
              </a:rPr>
              <a:t>max</a:t>
            </a:r>
            <a:r>
              <a:rPr sz="1950" spc="10" dirty="0">
                <a:latin typeface="Arial MT"/>
                <a:cs typeface="Arial MT"/>
              </a:rPr>
              <a:t>, giving rise </a:t>
            </a:r>
            <a:r>
              <a:rPr sz="1950" spc="5" dirty="0">
                <a:latin typeface="Arial MT"/>
                <a:cs typeface="Arial MT"/>
              </a:rPr>
              <a:t>to </a:t>
            </a:r>
            <a:r>
              <a:rPr sz="1950" b="1" spc="10" dirty="0">
                <a:latin typeface="Arial"/>
                <a:cs typeface="Arial"/>
              </a:rPr>
              <a:t>max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pooling</a:t>
            </a:r>
            <a:r>
              <a:rPr sz="1950" spc="5" dirty="0">
                <a:latin typeface="Arial MT"/>
                <a:cs typeface="Arial MT"/>
              </a:rPr>
              <a:t>,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here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shown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with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stride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055" y="3446548"/>
            <a:ext cx="3162461" cy="24720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2352" y="3804550"/>
            <a:ext cx="3907362" cy="18339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1319018" y="1883765"/>
            <a:ext cx="7511415" cy="134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solidFill>
                  <a:srgbClr val="333399"/>
                </a:solidFill>
                <a:latin typeface="Arial"/>
                <a:cs typeface="Arial"/>
              </a:rPr>
              <a:t>Fully</a:t>
            </a:r>
            <a:r>
              <a:rPr sz="235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Connected</a:t>
            </a:r>
            <a:r>
              <a:rPr sz="235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Layer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41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Neurons </a:t>
            </a:r>
            <a:r>
              <a:rPr sz="1950" spc="10" dirty="0">
                <a:latin typeface="Arial MT"/>
                <a:cs typeface="Arial MT"/>
              </a:rPr>
              <a:t>in </a:t>
            </a:r>
            <a:r>
              <a:rPr sz="1950" spc="15" dirty="0">
                <a:latin typeface="Arial MT"/>
                <a:cs typeface="Arial MT"/>
              </a:rPr>
              <a:t>a </a:t>
            </a:r>
            <a:r>
              <a:rPr sz="1950" spc="5" dirty="0">
                <a:latin typeface="Arial MT"/>
                <a:cs typeface="Arial MT"/>
              </a:rPr>
              <a:t>fully </a:t>
            </a:r>
            <a:r>
              <a:rPr sz="1950" spc="10" dirty="0">
                <a:latin typeface="Arial MT"/>
                <a:cs typeface="Arial MT"/>
              </a:rPr>
              <a:t>connected layer </a:t>
            </a:r>
            <a:r>
              <a:rPr sz="1950" spc="15" dirty="0">
                <a:latin typeface="Arial MT"/>
                <a:cs typeface="Arial MT"/>
              </a:rPr>
              <a:t>have </a:t>
            </a:r>
            <a:r>
              <a:rPr sz="1950" spc="5" dirty="0">
                <a:latin typeface="Arial MT"/>
                <a:cs typeface="Arial MT"/>
              </a:rPr>
              <a:t>full </a:t>
            </a:r>
            <a:r>
              <a:rPr sz="1950" spc="10" dirty="0">
                <a:latin typeface="Arial MT"/>
                <a:cs typeface="Arial MT"/>
              </a:rPr>
              <a:t>connections </a:t>
            </a:r>
            <a:r>
              <a:rPr sz="1950" spc="5" dirty="0">
                <a:latin typeface="Arial MT"/>
                <a:cs typeface="Arial MT"/>
              </a:rPr>
              <a:t>to all </a:t>
            </a:r>
            <a:r>
              <a:rPr sz="1950" spc="10" dirty="0">
                <a:latin typeface="Arial MT"/>
                <a:cs typeface="Arial MT"/>
              </a:rPr>
              <a:t> activations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 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previous layer, as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seen</a:t>
            </a:r>
            <a:r>
              <a:rPr sz="1950" spc="10" dirty="0">
                <a:latin typeface="Arial MT"/>
                <a:cs typeface="Arial MT"/>
              </a:rPr>
              <a:t> in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regular neural networks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106" y="3433988"/>
            <a:ext cx="8631289" cy="291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dirty="0">
                <a:solidFill>
                  <a:srgbClr val="333399"/>
                </a:solidFill>
                <a:latin typeface="Arial"/>
                <a:cs typeface="Arial"/>
              </a:rPr>
              <a:t>Convolutional </a:t>
            </a:r>
            <a:r>
              <a:rPr sz="3150" b="1" spc="5" dirty="0">
                <a:solidFill>
                  <a:srgbClr val="333399"/>
                </a:solidFill>
                <a:latin typeface="Arial"/>
                <a:cs typeface="Arial"/>
              </a:rPr>
              <a:t>Neural Networks (CNNs)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018" y="1883765"/>
            <a:ext cx="196913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Arc</a:t>
            </a:r>
            <a:r>
              <a:rPr sz="2350" b="1" spc="5" dirty="0">
                <a:solidFill>
                  <a:srgbClr val="333399"/>
                </a:solidFill>
                <a:latin typeface="Arial"/>
                <a:cs typeface="Arial"/>
              </a:rPr>
              <a:t>hi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tect</a:t>
            </a:r>
            <a:r>
              <a:rPr sz="2350" b="1" spc="5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res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592" y="2677054"/>
            <a:ext cx="8505658" cy="34339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28</a:t>
            </a:fld>
            <a:endParaRPr spc="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dirty="0">
                <a:solidFill>
                  <a:srgbClr val="333399"/>
                </a:solidFill>
                <a:latin typeface="Arial"/>
                <a:cs typeface="Arial"/>
              </a:rPr>
              <a:t>Convolutional </a:t>
            </a:r>
            <a:r>
              <a:rPr sz="3150" b="1" spc="5" dirty="0">
                <a:solidFill>
                  <a:srgbClr val="333399"/>
                </a:solidFill>
                <a:latin typeface="Arial"/>
                <a:cs typeface="Arial"/>
              </a:rPr>
              <a:t>Neural Networks (CNNs)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315" y="1883765"/>
            <a:ext cx="712025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r>
              <a:rPr sz="235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Input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&gt;&gt;</a:t>
            </a:r>
            <a:r>
              <a:rPr sz="1950" spc="5" dirty="0">
                <a:latin typeface="Arial MT"/>
                <a:cs typeface="Arial MT"/>
              </a:rPr>
              <a:t> [ [ </a:t>
            </a:r>
            <a:r>
              <a:rPr sz="1950" spc="15" dirty="0">
                <a:latin typeface="Arial MT"/>
                <a:cs typeface="Arial MT"/>
              </a:rPr>
              <a:t>Conv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&gt;&gt;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ReLU</a:t>
            </a:r>
            <a:r>
              <a:rPr sz="1950" spc="5" dirty="0">
                <a:latin typeface="Arial MT"/>
                <a:cs typeface="Arial MT"/>
              </a:rPr>
              <a:t> ] </a:t>
            </a:r>
            <a:r>
              <a:rPr sz="1950" spc="10" dirty="0">
                <a:latin typeface="Arial MT"/>
                <a:cs typeface="Arial MT"/>
              </a:rPr>
              <a:t>*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2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&gt;&gt;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Pool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] </a:t>
            </a:r>
            <a:r>
              <a:rPr sz="1950" spc="10" dirty="0">
                <a:latin typeface="Arial MT"/>
                <a:cs typeface="Arial MT"/>
              </a:rPr>
              <a:t>*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3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&gt;&gt;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FC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15" y="2388246"/>
            <a:ext cx="8513524" cy="40761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29</a:t>
            </a:fld>
            <a:endParaRPr spc="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979841"/>
            <a:ext cx="2743200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5"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0"/>
            <a:ext cx="9052560" cy="390190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720"/>
              </a:spcBef>
            </a:pPr>
            <a:r>
              <a:rPr sz="1600" spc="10" dirty="0"/>
              <a:t>Introduction</a:t>
            </a:r>
          </a:p>
          <a:p>
            <a:pPr marL="403225" indent="-88900">
              <a:lnSpc>
                <a:spcPct val="100000"/>
              </a:lnSpc>
              <a:spcBef>
                <a:spcPts val="625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What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we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see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vs.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What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computers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see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(MNIST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CIFAR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Datasets)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Hand-Crafted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Features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for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 Image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Classification</a:t>
            </a:r>
          </a:p>
          <a:p>
            <a:pPr marL="314960">
              <a:lnSpc>
                <a:spcPct val="100000"/>
              </a:lnSpc>
              <a:spcBef>
                <a:spcPts val="625"/>
              </a:spcBef>
            </a:pPr>
            <a:r>
              <a:rPr sz="1600" spc="10" dirty="0"/>
              <a:t>Deep</a:t>
            </a:r>
            <a:r>
              <a:rPr sz="1600" spc="-20" dirty="0"/>
              <a:t> </a:t>
            </a:r>
            <a:r>
              <a:rPr sz="1600" spc="10" dirty="0"/>
              <a:t>Learning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Convolutional</a:t>
            </a:r>
            <a:r>
              <a:rPr sz="16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Neural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Networks</a:t>
            </a: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(CNNs)</a:t>
            </a:r>
          </a:p>
          <a:p>
            <a:pPr marL="917575" lvl="1" indent="-264160">
              <a:lnSpc>
                <a:spcPct val="100000"/>
              </a:lnSpc>
              <a:spcBef>
                <a:spcPts val="630"/>
              </a:spcBef>
              <a:buClr>
                <a:srgbClr val="808080"/>
              </a:buClr>
              <a:buChar char="•"/>
              <a:tabLst>
                <a:tab pos="917575" algn="l"/>
                <a:tab pos="918210" algn="l"/>
              </a:tabLst>
            </a:pPr>
            <a:r>
              <a:rPr sz="1600" spc="10" dirty="0">
                <a:latin typeface="Arial MT"/>
                <a:cs typeface="Arial MT"/>
              </a:rPr>
              <a:t>Architecture (Convolutional,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Pooling,</a:t>
            </a:r>
            <a:r>
              <a:rPr sz="1600" spc="15" dirty="0">
                <a:latin typeface="Arial MT"/>
                <a:cs typeface="Arial MT"/>
              </a:rPr>
              <a:t> and</a:t>
            </a:r>
            <a:r>
              <a:rPr sz="1600" spc="10" dirty="0">
                <a:latin typeface="Arial MT"/>
                <a:cs typeface="Arial MT"/>
              </a:rPr>
              <a:t> Fully</a:t>
            </a:r>
            <a:r>
              <a:rPr sz="1600" spc="15" dirty="0">
                <a:latin typeface="Arial MT"/>
                <a:cs typeface="Arial MT"/>
              </a:rPr>
              <a:t> Connected </a:t>
            </a:r>
            <a:r>
              <a:rPr sz="1600" spc="10" dirty="0">
                <a:latin typeface="Arial MT"/>
                <a:cs typeface="Arial MT"/>
              </a:rPr>
              <a:t>Layers)</a:t>
            </a:r>
            <a:endParaRPr sz="1600" dirty="0">
              <a:latin typeface="Arial MT"/>
              <a:cs typeface="Arial MT"/>
            </a:endParaRPr>
          </a:p>
          <a:p>
            <a:pPr marL="917575" lvl="1" indent="-26416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Char char="•"/>
              <a:tabLst>
                <a:tab pos="917575" algn="l"/>
                <a:tab pos="918210" algn="l"/>
              </a:tabLst>
            </a:pPr>
            <a:r>
              <a:rPr sz="1600" spc="10" dirty="0">
                <a:latin typeface="Arial MT"/>
                <a:cs typeface="Arial MT"/>
              </a:rPr>
              <a:t>Successful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20" dirty="0">
                <a:latin typeface="Arial MT"/>
                <a:cs typeface="Arial MT"/>
              </a:rPr>
              <a:t>CNN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Architectures</a:t>
            </a:r>
            <a:endParaRPr sz="1600" dirty="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565"/>
              </a:spcBef>
            </a:pPr>
            <a:r>
              <a:rPr sz="1600" spc="10" dirty="0"/>
              <a:t>Training</a:t>
            </a:r>
          </a:p>
          <a:p>
            <a:pPr marL="403225" indent="-88900">
              <a:lnSpc>
                <a:spcPct val="100000"/>
              </a:lnSpc>
              <a:spcBef>
                <a:spcPts val="630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Backpropagation</a:t>
            </a:r>
          </a:p>
          <a:p>
            <a:pPr marL="403225" indent="-88900">
              <a:lnSpc>
                <a:spcPct val="100000"/>
              </a:lnSpc>
              <a:spcBef>
                <a:spcPts val="625"/>
              </a:spcBef>
              <a:buSzPct val="94871"/>
              <a:buChar char="•"/>
              <a:tabLst>
                <a:tab pos="403860" algn="l"/>
              </a:tabLst>
            </a:pPr>
            <a:r>
              <a:rPr sz="1600" b="0" spc="5" dirty="0">
                <a:solidFill>
                  <a:srgbClr val="000000"/>
                </a:solidFill>
                <a:latin typeface="Arial MT"/>
                <a:cs typeface="Arial MT"/>
              </a:rPr>
              <a:t>Overfitting,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 Regularization </a:t>
            </a:r>
            <a:r>
              <a:rPr sz="1600" b="0" spc="1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600" b="0" spc="10" dirty="0">
                <a:solidFill>
                  <a:srgbClr val="000000"/>
                </a:solidFill>
                <a:latin typeface="Arial MT"/>
                <a:cs typeface="Arial MT"/>
              </a:rPr>
              <a:t> Dropout</a:t>
            </a:r>
          </a:p>
          <a:p>
            <a:pPr marL="314960" marR="5440045">
              <a:lnSpc>
                <a:spcPct val="126800"/>
              </a:lnSpc>
            </a:pPr>
            <a:r>
              <a:rPr sz="1600" spc="10" dirty="0"/>
              <a:t>Experiments </a:t>
            </a:r>
            <a:r>
              <a:rPr sz="1600" spc="15" dirty="0"/>
              <a:t> </a:t>
            </a:r>
            <a:r>
              <a:rPr sz="1600" spc="10" dirty="0"/>
              <a:t>Transfer Learning </a:t>
            </a:r>
            <a:r>
              <a:rPr sz="1600" spc="15" dirty="0"/>
              <a:t> </a:t>
            </a:r>
            <a:r>
              <a:rPr sz="1600" spc="10" dirty="0"/>
              <a:t>Complex</a:t>
            </a:r>
            <a:r>
              <a:rPr sz="1600" spc="-25" dirty="0"/>
              <a:t> </a:t>
            </a:r>
            <a:r>
              <a:rPr sz="1600" spc="10" dirty="0"/>
              <a:t>Networks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9183" y="6696519"/>
            <a:ext cx="511809" cy="1943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-40" dirty="0">
                <a:latin typeface="Arial MT"/>
                <a:cs typeface="Arial MT"/>
              </a:rPr>
              <a:t> </a:t>
            </a:r>
            <a:fld id="{81D60167-4931-47E6-BA6A-407CBD079E47}" type="slidenum">
              <a:rPr sz="1150" spc="20" dirty="0">
                <a:latin typeface="Arial MT"/>
                <a:cs typeface="Arial MT"/>
              </a:rPr>
              <a:t>3</a:t>
            </a:fld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74625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Convolutional </a:t>
            </a:r>
            <a:r>
              <a:rPr spc="5" dirty="0"/>
              <a:t>Neural Networks (CNNs)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1303315" y="1883765"/>
            <a:ext cx="7443470" cy="4359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35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333399"/>
                </a:solidFill>
                <a:latin typeface="Arial"/>
                <a:cs typeface="Arial"/>
              </a:rPr>
              <a:t>summary: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41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A </a:t>
            </a:r>
            <a:r>
              <a:rPr sz="1950" spc="20" dirty="0">
                <a:latin typeface="Arial MT"/>
                <a:cs typeface="Arial MT"/>
              </a:rPr>
              <a:t>CNN </a:t>
            </a:r>
            <a:r>
              <a:rPr sz="1950" spc="10" dirty="0">
                <a:latin typeface="Arial MT"/>
                <a:cs typeface="Arial MT"/>
              </a:rPr>
              <a:t>is in the simplest case </a:t>
            </a:r>
            <a:r>
              <a:rPr sz="1950" spc="15" dirty="0">
                <a:latin typeface="Arial MT"/>
                <a:cs typeface="Arial MT"/>
              </a:rPr>
              <a:t>a </a:t>
            </a:r>
            <a:r>
              <a:rPr sz="1950" b="1" spc="5" dirty="0">
                <a:latin typeface="Arial"/>
                <a:cs typeface="Arial"/>
              </a:rPr>
              <a:t>list </a:t>
            </a:r>
            <a:r>
              <a:rPr sz="1950" b="1" spc="10" dirty="0">
                <a:latin typeface="Arial"/>
                <a:cs typeface="Arial"/>
              </a:rPr>
              <a:t>of Layers that transform </a:t>
            </a:r>
            <a:r>
              <a:rPr sz="1950" spc="10" dirty="0">
                <a:latin typeface="Arial MT"/>
                <a:cs typeface="Arial MT"/>
              </a:rPr>
              <a:t>the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image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volume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into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output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volume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(e.g.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class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scores)</a:t>
            </a:r>
            <a:endParaRPr sz="195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spcBef>
                <a:spcPts val="1614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There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are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few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distinct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types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Layers</a:t>
            </a: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10" dirty="0">
                <a:latin typeface="Arial MT"/>
                <a:cs typeface="Arial MT"/>
              </a:rPr>
              <a:t>(e.g.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CONV/RELU/POOL/FC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are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by</a:t>
            </a:r>
            <a:r>
              <a:rPr sz="1950" spc="5" dirty="0">
                <a:latin typeface="Arial MT"/>
                <a:cs typeface="Arial MT"/>
              </a:rPr>
              <a:t> far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most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popular)</a:t>
            </a:r>
            <a:endParaRPr sz="1950">
              <a:latin typeface="Arial MT"/>
              <a:cs typeface="Arial MT"/>
            </a:endParaRPr>
          </a:p>
          <a:p>
            <a:pPr marL="12700" marR="2181860">
              <a:lnSpc>
                <a:spcPct val="169100"/>
              </a:lnSpc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Each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Layer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spc="15" dirty="0">
                <a:latin typeface="Arial MT"/>
                <a:cs typeface="Arial MT"/>
              </a:rPr>
              <a:t>have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parameters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(e.g.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CONV/FC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do,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RELU/POOL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don’t)</a:t>
            </a:r>
            <a:endParaRPr sz="1950">
              <a:latin typeface="Arial MT"/>
              <a:cs typeface="Arial MT"/>
            </a:endParaRPr>
          </a:p>
          <a:p>
            <a:pPr marL="12700" marR="407670">
              <a:lnSpc>
                <a:spcPct val="169100"/>
              </a:lnSpc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Each </a:t>
            </a:r>
            <a:r>
              <a:rPr sz="1950" spc="10" dirty="0">
                <a:latin typeface="Arial MT"/>
                <a:cs typeface="Arial MT"/>
              </a:rPr>
              <a:t>Layer </a:t>
            </a:r>
            <a:r>
              <a:rPr sz="1950" b="1" spc="15" dirty="0">
                <a:latin typeface="Arial"/>
                <a:cs typeface="Arial"/>
              </a:rPr>
              <a:t>may </a:t>
            </a:r>
            <a:r>
              <a:rPr sz="1950" b="1" spc="10" dirty="0">
                <a:latin typeface="Arial"/>
                <a:cs typeface="Arial"/>
              </a:rPr>
              <a:t>or </a:t>
            </a:r>
            <a:r>
              <a:rPr sz="1950" b="1" spc="15" dirty="0">
                <a:latin typeface="Arial"/>
                <a:cs typeface="Arial"/>
              </a:rPr>
              <a:t>may </a:t>
            </a:r>
            <a:r>
              <a:rPr sz="1950" b="1" spc="10" dirty="0">
                <a:latin typeface="Arial"/>
                <a:cs typeface="Arial"/>
              </a:rPr>
              <a:t>not </a:t>
            </a:r>
            <a:r>
              <a:rPr sz="1950" spc="15" dirty="0">
                <a:latin typeface="Arial MT"/>
                <a:cs typeface="Arial MT"/>
              </a:rPr>
              <a:t>have </a:t>
            </a:r>
            <a:r>
              <a:rPr sz="1950" spc="10" dirty="0">
                <a:latin typeface="Arial MT"/>
                <a:cs typeface="Arial MT"/>
              </a:rPr>
              <a:t>additional hyperparameters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(e.g.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CONV/FC/POOL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do,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RELU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doesn’t)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31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0212" y="5016730"/>
            <a:ext cx="8140065" cy="2167255"/>
            <a:chOff x="960212" y="5016730"/>
            <a:chExt cx="8140065" cy="2167255"/>
          </a:xfrm>
        </p:grpSpPr>
        <p:sp>
          <p:nvSpPr>
            <p:cNvPr id="4" name="object 4"/>
            <p:cNvSpPr/>
            <p:nvPr/>
          </p:nvSpPr>
          <p:spPr>
            <a:xfrm>
              <a:off x="960212" y="6252463"/>
              <a:ext cx="8140065" cy="799465"/>
            </a:xfrm>
            <a:custGeom>
              <a:avLst/>
              <a:gdLst/>
              <a:ahLst/>
              <a:cxnLst/>
              <a:rect l="l" t="t" r="r" b="b"/>
              <a:pathLst>
                <a:path w="8140065" h="799465">
                  <a:moveTo>
                    <a:pt x="8139821" y="0"/>
                  </a:moveTo>
                  <a:lnTo>
                    <a:pt x="0" y="0"/>
                  </a:lnTo>
                  <a:lnTo>
                    <a:pt x="0" y="799221"/>
                  </a:lnTo>
                  <a:lnTo>
                    <a:pt x="8139821" y="799221"/>
                  </a:lnTo>
                  <a:lnTo>
                    <a:pt x="8139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643" y="5016730"/>
              <a:ext cx="3466960" cy="21668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576707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Successful</a:t>
            </a:r>
            <a:r>
              <a:rPr spc="-30" dirty="0"/>
              <a:t> </a:t>
            </a:r>
            <a:r>
              <a:rPr spc="10" dirty="0"/>
              <a:t>CNN</a:t>
            </a:r>
            <a:r>
              <a:rPr spc="-30" dirty="0"/>
              <a:t> </a:t>
            </a:r>
            <a:r>
              <a:rPr spc="5" dirty="0"/>
              <a:t>architectures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9018" y="1760474"/>
            <a:ext cx="6843395" cy="8604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LeNet-5</a:t>
            </a:r>
            <a:endParaRPr sz="2350">
              <a:latin typeface="Arial"/>
              <a:cs typeface="Arial"/>
            </a:endParaRPr>
          </a:p>
          <a:p>
            <a:pPr marL="100965" indent="-88900">
              <a:lnSpc>
                <a:spcPct val="100000"/>
              </a:lnSpc>
              <a:spcBef>
                <a:spcPts val="64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This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architecture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excellent</a:t>
            </a:r>
            <a:r>
              <a:rPr sz="1950" spc="5" dirty="0">
                <a:latin typeface="Arial MT"/>
                <a:cs typeface="Arial MT"/>
              </a:rPr>
              <a:t> “first </a:t>
            </a:r>
            <a:r>
              <a:rPr sz="1950" spc="10" dirty="0">
                <a:latin typeface="Arial MT"/>
                <a:cs typeface="Arial MT"/>
              </a:rPr>
              <a:t>architecture”</a:t>
            </a:r>
            <a:r>
              <a:rPr sz="1950" spc="5" dirty="0">
                <a:latin typeface="Arial MT"/>
                <a:cs typeface="Arial MT"/>
              </a:rPr>
              <a:t> for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20" dirty="0">
                <a:latin typeface="Arial MT"/>
                <a:cs typeface="Arial MT"/>
              </a:rPr>
              <a:t>CNN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6476" y="2727406"/>
            <a:ext cx="7452081" cy="2138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32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0212" y="3625548"/>
            <a:ext cx="8140065" cy="3426460"/>
            <a:chOff x="960212" y="3625548"/>
            <a:chExt cx="8140065" cy="3426460"/>
          </a:xfrm>
        </p:grpSpPr>
        <p:sp>
          <p:nvSpPr>
            <p:cNvPr id="4" name="object 4"/>
            <p:cNvSpPr/>
            <p:nvPr/>
          </p:nvSpPr>
          <p:spPr>
            <a:xfrm>
              <a:off x="960212" y="6252463"/>
              <a:ext cx="8140065" cy="799465"/>
            </a:xfrm>
            <a:custGeom>
              <a:avLst/>
              <a:gdLst/>
              <a:ahLst/>
              <a:cxnLst/>
              <a:rect l="l" t="t" r="r" b="b"/>
              <a:pathLst>
                <a:path w="8140065" h="799465">
                  <a:moveTo>
                    <a:pt x="8139821" y="0"/>
                  </a:moveTo>
                  <a:lnTo>
                    <a:pt x="0" y="0"/>
                  </a:lnTo>
                  <a:lnTo>
                    <a:pt x="0" y="799221"/>
                  </a:lnTo>
                  <a:lnTo>
                    <a:pt x="8139821" y="799221"/>
                  </a:lnTo>
                  <a:lnTo>
                    <a:pt x="8139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627" y="3625548"/>
              <a:ext cx="7382993" cy="30492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3482" y="917475"/>
            <a:ext cx="576707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Successful</a:t>
            </a:r>
            <a:r>
              <a:rPr spc="-30" dirty="0"/>
              <a:t> </a:t>
            </a:r>
            <a:r>
              <a:rPr spc="10" dirty="0"/>
              <a:t>CNN</a:t>
            </a:r>
            <a:r>
              <a:rPr spc="-30" dirty="0"/>
              <a:t> </a:t>
            </a:r>
            <a:r>
              <a:rPr spc="5" dirty="0"/>
              <a:t>architectures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9018" y="1883765"/>
            <a:ext cx="7487284" cy="134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AlexNet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41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Famous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for</a:t>
            </a:r>
            <a:r>
              <a:rPr sz="1950" spc="10" dirty="0">
                <a:latin typeface="Arial MT"/>
                <a:cs typeface="Arial MT"/>
              </a:rPr>
              <a:t> winning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 </a:t>
            </a:r>
            <a:r>
              <a:rPr sz="1950" b="1" spc="10" dirty="0">
                <a:latin typeface="Arial"/>
                <a:cs typeface="Arial"/>
              </a:rPr>
              <a:t>ImageNet </a:t>
            </a:r>
            <a:r>
              <a:rPr sz="1950" spc="10" dirty="0">
                <a:latin typeface="Arial MT"/>
                <a:cs typeface="Arial MT"/>
              </a:rPr>
              <a:t>Large Scale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Visual Recognition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Challenge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(</a:t>
            </a:r>
            <a:r>
              <a:rPr sz="1950" b="1" spc="10" dirty="0">
                <a:latin typeface="Arial"/>
                <a:cs typeface="Arial"/>
              </a:rPr>
              <a:t>ILSVRC</a:t>
            </a:r>
            <a:r>
              <a:rPr sz="1950" spc="10" dirty="0">
                <a:latin typeface="Arial MT"/>
                <a:cs typeface="Arial MT"/>
              </a:rPr>
              <a:t>)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2012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54483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33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0212" y="2576668"/>
            <a:ext cx="8140065" cy="4475480"/>
            <a:chOff x="960212" y="2576668"/>
            <a:chExt cx="8140065" cy="4475480"/>
          </a:xfrm>
        </p:grpSpPr>
        <p:sp>
          <p:nvSpPr>
            <p:cNvPr id="4" name="object 4"/>
            <p:cNvSpPr/>
            <p:nvPr/>
          </p:nvSpPr>
          <p:spPr>
            <a:xfrm>
              <a:off x="960212" y="6252463"/>
              <a:ext cx="8140065" cy="799465"/>
            </a:xfrm>
            <a:custGeom>
              <a:avLst/>
              <a:gdLst/>
              <a:ahLst/>
              <a:cxnLst/>
              <a:rect l="l" t="t" r="r" b="b"/>
              <a:pathLst>
                <a:path w="8140065" h="799465">
                  <a:moveTo>
                    <a:pt x="8139821" y="0"/>
                  </a:moveTo>
                  <a:lnTo>
                    <a:pt x="0" y="0"/>
                  </a:lnTo>
                  <a:lnTo>
                    <a:pt x="0" y="799221"/>
                  </a:lnTo>
                  <a:lnTo>
                    <a:pt x="8139821" y="799221"/>
                  </a:lnTo>
                  <a:lnTo>
                    <a:pt x="8139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3899" y="2576668"/>
              <a:ext cx="6849132" cy="40228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3482" y="917475"/>
            <a:ext cx="576707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spc="5" dirty="0">
                <a:solidFill>
                  <a:srgbClr val="333399"/>
                </a:solidFill>
                <a:latin typeface="Arial"/>
                <a:cs typeface="Arial"/>
              </a:rPr>
              <a:t>Successful</a:t>
            </a:r>
            <a:r>
              <a:rPr sz="315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150" b="1" spc="10" dirty="0">
                <a:solidFill>
                  <a:srgbClr val="333399"/>
                </a:solidFill>
                <a:latin typeface="Arial"/>
                <a:cs typeface="Arial"/>
              </a:rPr>
              <a:t>CNN</a:t>
            </a:r>
            <a:r>
              <a:rPr sz="315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150" b="1" spc="5" dirty="0">
                <a:solidFill>
                  <a:srgbClr val="333399"/>
                </a:solidFill>
                <a:latin typeface="Arial"/>
                <a:cs typeface="Arial"/>
              </a:rPr>
              <a:t>architectures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018" y="1883765"/>
            <a:ext cx="118173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5" dirty="0">
                <a:solidFill>
                  <a:srgbClr val="333399"/>
                </a:solidFill>
                <a:latin typeface="Arial"/>
                <a:cs typeface="Arial"/>
              </a:rPr>
              <a:t>V</a:t>
            </a:r>
            <a:r>
              <a:rPr sz="2350" b="1" spc="10" dirty="0">
                <a:solidFill>
                  <a:srgbClr val="333399"/>
                </a:solidFill>
                <a:latin typeface="Arial"/>
                <a:cs typeface="Arial"/>
              </a:rPr>
              <a:t>GGNet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1295"/>
            <a:ext cx="8382000" cy="4956705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Choose </a:t>
            </a:r>
            <a:r>
              <a:rPr lang="en-US" b="0" dirty="0"/>
              <a:t>a Dataset.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Prepare </a:t>
            </a:r>
            <a:r>
              <a:rPr lang="en-US" b="0" dirty="0"/>
              <a:t>Dataset for Training.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Create </a:t>
            </a:r>
            <a:r>
              <a:rPr lang="en-US" b="0" dirty="0"/>
              <a:t>Training Data.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Shuffle </a:t>
            </a:r>
            <a:r>
              <a:rPr lang="en-US" b="0" dirty="0"/>
              <a:t>the Dataset.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Assigning </a:t>
            </a:r>
            <a:r>
              <a:rPr lang="en-US" b="0" dirty="0"/>
              <a:t>Labels and Features.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 smtClean="0"/>
              <a:t>Normalising</a:t>
            </a:r>
            <a:r>
              <a:rPr lang="en-US" b="0" dirty="0" smtClean="0"/>
              <a:t> </a:t>
            </a:r>
            <a:r>
              <a:rPr lang="en-US" b="0" dirty="0"/>
              <a:t>X and Converting Labels to Categorical Data.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Split </a:t>
            </a:r>
            <a:r>
              <a:rPr lang="en-US" b="0" dirty="0"/>
              <a:t>X and Y for Use in CNN.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Features: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45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80" y="3048000"/>
            <a:ext cx="6370320" cy="155448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461009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581" y="1133729"/>
            <a:ext cx="2607721" cy="2917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960212" y="1549769"/>
            <a:ext cx="8592185" cy="5426710"/>
          </a:xfrm>
          <a:custGeom>
            <a:avLst/>
            <a:gdLst/>
            <a:ahLst/>
            <a:cxnLst/>
            <a:rect l="l" t="t" r="r" b="b"/>
            <a:pathLst>
              <a:path w="8592185" h="5426709">
                <a:moveTo>
                  <a:pt x="8592034" y="0"/>
                </a:moveTo>
                <a:lnTo>
                  <a:pt x="0" y="0"/>
                </a:lnTo>
                <a:lnTo>
                  <a:pt x="0" y="5426547"/>
                </a:lnTo>
                <a:lnTo>
                  <a:pt x="8592034" y="5426547"/>
                </a:lnTo>
                <a:lnTo>
                  <a:pt x="8592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7954" y="1557166"/>
            <a:ext cx="8347709" cy="155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990" marR="41275" indent="-288925">
              <a:lnSpc>
                <a:spcPct val="152200"/>
              </a:lnSpc>
              <a:spcBef>
                <a:spcPts val="90"/>
              </a:spcBef>
              <a:buChar char="•"/>
              <a:tabLst>
                <a:tab pos="295275" algn="l"/>
                <a:tab pos="295910" algn="l"/>
              </a:tabLst>
            </a:pPr>
            <a:r>
              <a:rPr sz="1950" spc="10" dirty="0">
                <a:latin typeface="Arial MT"/>
                <a:cs typeface="Arial MT"/>
              </a:rPr>
              <a:t>Image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classification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task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taking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input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image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outputting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class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probability </a:t>
            </a:r>
            <a:r>
              <a:rPr sz="1950" b="1" spc="10" dirty="0">
                <a:latin typeface="Arial"/>
                <a:cs typeface="Arial"/>
              </a:rPr>
              <a:t>of classes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spc="10" dirty="0">
                <a:latin typeface="Arial MT"/>
                <a:cs typeface="Arial MT"/>
              </a:rPr>
              <a:t>that best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describes the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image</a:t>
            </a:r>
            <a:endParaRPr sz="1950" dirty="0">
              <a:latin typeface="Arial MT"/>
              <a:cs typeface="Arial MT"/>
            </a:endParaRPr>
          </a:p>
          <a:p>
            <a:pPr marL="631190" lvl="1" indent="-229870">
              <a:lnSpc>
                <a:spcPct val="100000"/>
              </a:lnSpc>
              <a:spcBef>
                <a:spcPts val="630"/>
              </a:spcBef>
              <a:buClr>
                <a:srgbClr val="808080"/>
              </a:buClr>
              <a:buChar char="•"/>
              <a:tabLst>
                <a:tab pos="631190" algn="l"/>
                <a:tab pos="631825" algn="l"/>
              </a:tabLst>
            </a:pPr>
            <a:r>
              <a:rPr sz="1750" spc="10" dirty="0">
                <a:latin typeface="Arial MT"/>
                <a:cs typeface="Arial MT"/>
              </a:rPr>
              <a:t>For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humans,</a:t>
            </a:r>
            <a:r>
              <a:rPr sz="1750" spc="10" dirty="0">
                <a:latin typeface="Arial MT"/>
                <a:cs typeface="Arial MT"/>
              </a:rPr>
              <a:t> this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task is </a:t>
            </a:r>
            <a:r>
              <a:rPr sz="1750" spc="15" dirty="0">
                <a:latin typeface="Arial MT"/>
                <a:cs typeface="Arial MT"/>
              </a:rPr>
              <a:t>one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of the</a:t>
            </a:r>
            <a:r>
              <a:rPr sz="1750" spc="5" dirty="0">
                <a:latin typeface="Arial MT"/>
                <a:cs typeface="Arial MT"/>
              </a:rPr>
              <a:t> first</a:t>
            </a:r>
            <a:r>
              <a:rPr sz="1750" spc="10" dirty="0">
                <a:latin typeface="Arial MT"/>
                <a:cs typeface="Arial MT"/>
              </a:rPr>
              <a:t> skills </a:t>
            </a:r>
            <a:r>
              <a:rPr sz="1750" spc="15" dirty="0">
                <a:latin typeface="Arial MT"/>
                <a:cs typeface="Arial MT"/>
              </a:rPr>
              <a:t>we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learn </a:t>
            </a:r>
            <a:r>
              <a:rPr sz="1750" spc="15" dirty="0">
                <a:latin typeface="Arial MT"/>
                <a:cs typeface="Arial MT"/>
              </a:rPr>
              <a:t>and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it </a:t>
            </a:r>
            <a:r>
              <a:rPr sz="1750" spc="15" dirty="0">
                <a:latin typeface="Arial MT"/>
                <a:cs typeface="Arial MT"/>
              </a:rPr>
              <a:t>comes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b="1" spc="10" dirty="0">
                <a:latin typeface="Arial"/>
                <a:cs typeface="Arial"/>
              </a:rPr>
              <a:t>naturally</a:t>
            </a:r>
            <a:endParaRPr sz="1750" dirty="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  <a:spcBef>
                <a:spcPts val="80"/>
              </a:spcBef>
            </a:pPr>
            <a:r>
              <a:rPr sz="1750" spc="10" dirty="0">
                <a:latin typeface="Arial MT"/>
                <a:cs typeface="Arial MT"/>
              </a:rPr>
              <a:t>and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b="1" spc="10" dirty="0">
                <a:latin typeface="Arial"/>
                <a:cs typeface="Arial"/>
              </a:rPr>
              <a:t>effortlessly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spc="15" dirty="0">
                <a:latin typeface="Arial MT"/>
                <a:cs typeface="Arial MT"/>
              </a:rPr>
              <a:t>as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adults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359" y="6343080"/>
            <a:ext cx="7957820" cy="573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0825" marR="5080" indent="-238760">
              <a:lnSpc>
                <a:spcPct val="103600"/>
              </a:lnSpc>
              <a:spcBef>
                <a:spcPts val="55"/>
              </a:spcBef>
              <a:buClr>
                <a:srgbClr val="808080"/>
              </a:buClr>
              <a:buChar char="•"/>
              <a:tabLst>
                <a:tab pos="241300" algn="l"/>
                <a:tab pos="242570" algn="l"/>
              </a:tabLst>
            </a:pPr>
            <a:r>
              <a:rPr sz="1750" spc="15" dirty="0">
                <a:latin typeface="Arial MT"/>
                <a:cs typeface="Arial MT"/>
              </a:rPr>
              <a:t>Being </a:t>
            </a:r>
            <a:r>
              <a:rPr sz="1750" spc="10" dirty="0">
                <a:latin typeface="Arial MT"/>
                <a:cs typeface="Arial MT"/>
              </a:rPr>
              <a:t>able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to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quickly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b="1" spc="10" dirty="0">
                <a:latin typeface="Arial"/>
                <a:cs typeface="Arial"/>
              </a:rPr>
              <a:t>recognize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patterns</a:t>
            </a:r>
            <a:r>
              <a:rPr sz="1750" spc="10" dirty="0">
                <a:latin typeface="Arial MT"/>
                <a:cs typeface="Arial MT"/>
              </a:rPr>
              <a:t>,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generalize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from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b="1" spc="10" dirty="0">
                <a:latin typeface="Arial"/>
                <a:cs typeface="Arial"/>
              </a:rPr>
              <a:t>prior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knowledge</a:t>
            </a:r>
            <a:r>
              <a:rPr sz="1750" spc="10" dirty="0">
                <a:latin typeface="Arial MT"/>
                <a:cs typeface="Arial MT"/>
              </a:rPr>
              <a:t>,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and adapt to </a:t>
            </a:r>
            <a:r>
              <a:rPr sz="1750" b="1" spc="10" dirty="0">
                <a:latin typeface="Arial"/>
                <a:cs typeface="Arial"/>
              </a:rPr>
              <a:t>different</a:t>
            </a:r>
            <a:r>
              <a:rPr sz="1750" b="1" spc="15" dirty="0">
                <a:latin typeface="Arial"/>
                <a:cs typeface="Arial"/>
              </a:rPr>
              <a:t> image</a:t>
            </a:r>
            <a:r>
              <a:rPr sz="1750" b="1" spc="10" dirty="0">
                <a:latin typeface="Arial"/>
                <a:cs typeface="Arial"/>
              </a:rPr>
              <a:t> environments </a:t>
            </a:r>
            <a:r>
              <a:rPr sz="1750" spc="10" dirty="0">
                <a:latin typeface="Arial MT"/>
                <a:cs typeface="Arial MT"/>
              </a:rPr>
              <a:t>are </a:t>
            </a:r>
            <a:r>
              <a:rPr sz="1750" spc="5" dirty="0">
                <a:latin typeface="Arial MT"/>
                <a:cs typeface="Arial MT"/>
              </a:rPr>
              <a:t>difficult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tasks for </a:t>
            </a:r>
            <a:r>
              <a:rPr sz="1750" spc="15" dirty="0">
                <a:latin typeface="Arial MT"/>
                <a:cs typeface="Arial MT"/>
              </a:rPr>
              <a:t>machines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581" y="3207881"/>
            <a:ext cx="8064452" cy="3027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3482" y="917475"/>
            <a:ext cx="23698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dirty="0">
                <a:solidFill>
                  <a:srgbClr val="333399"/>
                </a:solidFill>
                <a:latin typeface="Arial"/>
                <a:cs typeface="Arial"/>
              </a:rPr>
              <a:t>Introduction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018" y="1808396"/>
            <a:ext cx="508571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0" dirty="0">
                <a:latin typeface="Arial MT"/>
                <a:cs typeface="Arial MT"/>
              </a:rPr>
              <a:t>What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we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see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vs.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What</a:t>
            </a:r>
            <a:r>
              <a:rPr sz="2350" spc="-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computers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see</a:t>
            </a:r>
            <a:endParaRPr sz="23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370" y="2400066"/>
            <a:ext cx="5640275" cy="39508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9183" y="6696519"/>
            <a:ext cx="511809" cy="1943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-40" dirty="0">
                <a:latin typeface="Arial MT"/>
                <a:cs typeface="Arial MT"/>
              </a:rPr>
              <a:t> </a:t>
            </a:r>
            <a:fld id="{81D60167-4931-47E6-BA6A-407CBD079E47}" type="slidenum">
              <a:rPr sz="1150" spc="20" dirty="0">
                <a:latin typeface="Arial MT"/>
                <a:cs typeface="Arial MT"/>
              </a:rPr>
              <a:t>5</a:t>
            </a:fld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9018" y="1808396"/>
            <a:ext cx="6399530" cy="2764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latin typeface="Arial"/>
                <a:cs typeface="Arial"/>
              </a:rPr>
              <a:t>MNIST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spc="10" dirty="0">
                <a:latin typeface="Arial MT"/>
                <a:cs typeface="Arial MT"/>
              </a:rPr>
              <a:t>Dataset</a:t>
            </a:r>
            <a:r>
              <a:rPr sz="2350" spc="-1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(</a:t>
            </a:r>
            <a:r>
              <a:rPr sz="1950" b="1" i="1" u="heavy" spc="10" dirty="0">
                <a:solidFill>
                  <a:srgbClr val="99CC00"/>
                </a:solidFill>
                <a:uFill>
                  <a:solidFill>
                    <a:srgbClr val="A8D200"/>
                  </a:solidFill>
                </a:uFill>
                <a:latin typeface="Arial"/>
                <a:cs typeface="Arial"/>
                <a:hlinkClick r:id="rId2"/>
              </a:rPr>
              <a:t>http://yann.lecun.com/exdb/mnist/</a:t>
            </a:r>
            <a:r>
              <a:rPr sz="1950" spc="10" dirty="0">
                <a:latin typeface="Arial MT"/>
                <a:cs typeface="Arial MT"/>
                <a:hlinkClick r:id="rId2"/>
              </a:rPr>
              <a:t>)</a:t>
            </a: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60,000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training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examples</a:t>
            </a: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400" dirty="0">
              <a:latin typeface="Arial MT"/>
              <a:cs typeface="Arial MT"/>
            </a:endParaRPr>
          </a:p>
          <a:p>
            <a:pPr marL="100965" indent="-88900">
              <a:lnSpc>
                <a:spcPct val="100000"/>
              </a:lnSpc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10,000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test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examples</a:t>
            </a: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00" dirty="0">
              <a:latin typeface="Arial MT"/>
              <a:cs typeface="Arial MT"/>
            </a:endParaRPr>
          </a:p>
          <a:p>
            <a:pPr marL="12700" marR="3651250">
              <a:lnSpc>
                <a:spcPct val="135300"/>
              </a:lnSpc>
              <a:buSzPct val="94871"/>
              <a:buChar char="•"/>
              <a:tabLst>
                <a:tab pos="101600" algn="l"/>
              </a:tabLst>
            </a:pPr>
            <a:r>
              <a:rPr sz="1950" spc="15" dirty="0">
                <a:latin typeface="Arial MT"/>
                <a:cs typeface="Arial MT"/>
              </a:rPr>
              <a:t>Rank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best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Classifiers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Errors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018" y="5501464"/>
            <a:ext cx="4373245" cy="9251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965" indent="-88900">
              <a:lnSpc>
                <a:spcPct val="100000"/>
              </a:lnSpc>
              <a:spcBef>
                <a:spcPts val="12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Currently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Best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Accuracy: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637540" lvl="1" indent="-173355">
              <a:lnSpc>
                <a:spcPct val="100000"/>
              </a:lnSpc>
              <a:buClr>
                <a:srgbClr val="808080"/>
              </a:buClr>
              <a:buChar char="•"/>
              <a:tabLst>
                <a:tab pos="638175" algn="l"/>
              </a:tabLst>
            </a:pPr>
            <a:r>
              <a:rPr sz="1750" spc="10" dirty="0">
                <a:latin typeface="Arial MT"/>
                <a:cs typeface="Arial MT"/>
              </a:rPr>
              <a:t>Ciresan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et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al.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20" dirty="0">
                <a:latin typeface="Arial MT"/>
                <a:cs typeface="Arial MT"/>
              </a:rPr>
              <a:t>CVPR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15" dirty="0">
                <a:latin typeface="Arial MT"/>
                <a:cs typeface="Arial MT"/>
              </a:rPr>
              <a:t>2012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30" dirty="0">
                <a:latin typeface="Wingdings"/>
                <a:cs typeface="Wingdings"/>
              </a:rPr>
              <a:t></a:t>
            </a:r>
            <a:r>
              <a:rPr sz="1750" spc="50" dirty="0">
                <a:latin typeface="Times New Roman"/>
                <a:cs typeface="Times New Roman"/>
              </a:rPr>
              <a:t> </a:t>
            </a:r>
            <a:r>
              <a:rPr sz="1750" b="1" spc="15" dirty="0">
                <a:latin typeface="Arial"/>
                <a:cs typeface="Arial"/>
              </a:rPr>
              <a:t>99.77%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3285" y="2553680"/>
            <a:ext cx="3946306" cy="29956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7800" y="1186831"/>
            <a:ext cx="457200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dirty="0"/>
              <a:t>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9183" y="6696519"/>
            <a:ext cx="511809" cy="1943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-40" dirty="0">
                <a:latin typeface="Arial MT"/>
                <a:cs typeface="Arial MT"/>
              </a:rPr>
              <a:t> </a:t>
            </a:r>
            <a:fld id="{81D60167-4931-47E6-BA6A-407CBD079E47}" type="slidenum">
              <a:rPr sz="1150" spc="20" dirty="0">
                <a:latin typeface="Arial MT"/>
                <a:cs typeface="Arial MT"/>
              </a:rPr>
              <a:t>6</a:t>
            </a:fld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9018" y="1808396"/>
            <a:ext cx="208661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latin typeface="Arial"/>
                <a:cs typeface="Arial"/>
              </a:rPr>
              <a:t>MNIST</a:t>
            </a:r>
            <a:r>
              <a:rPr sz="2350" b="1" spc="-60" dirty="0">
                <a:latin typeface="Arial"/>
                <a:cs typeface="Arial"/>
              </a:rPr>
              <a:t> </a:t>
            </a:r>
            <a:r>
              <a:rPr sz="2350" spc="10" dirty="0">
                <a:latin typeface="Arial MT"/>
                <a:cs typeface="Arial MT"/>
              </a:rPr>
              <a:t>Dataset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3482" y="917475"/>
            <a:ext cx="23698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dirty="0">
                <a:solidFill>
                  <a:srgbClr val="333399"/>
                </a:solidFill>
                <a:latin typeface="Arial"/>
                <a:cs typeface="Arial"/>
              </a:rPr>
              <a:t>Introduction</a:t>
            </a:r>
            <a:endParaRPr sz="31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111" y="1604726"/>
            <a:ext cx="6858553" cy="4804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9183" y="6696519"/>
            <a:ext cx="511809" cy="1943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-40" dirty="0">
                <a:latin typeface="Arial MT"/>
                <a:cs typeface="Arial MT"/>
              </a:rPr>
              <a:t> </a:t>
            </a:r>
            <a:fld id="{81D60167-4931-47E6-BA6A-407CBD079E47}" type="slidenum">
              <a:rPr sz="1150" spc="20" dirty="0">
                <a:latin typeface="Arial MT"/>
                <a:cs typeface="Arial MT"/>
              </a:rPr>
              <a:t>7</a:t>
            </a:fld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883" y="6709219"/>
            <a:ext cx="461009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150" spc="15" dirty="0">
                <a:latin typeface="Arial MT"/>
                <a:cs typeface="Arial MT"/>
              </a:rPr>
              <a:t>Slide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8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0212" y="3622407"/>
            <a:ext cx="8140065" cy="3517265"/>
            <a:chOff x="960212" y="3622407"/>
            <a:chExt cx="8140065" cy="3517265"/>
          </a:xfrm>
        </p:grpSpPr>
        <p:sp>
          <p:nvSpPr>
            <p:cNvPr id="4" name="object 4"/>
            <p:cNvSpPr/>
            <p:nvPr/>
          </p:nvSpPr>
          <p:spPr>
            <a:xfrm>
              <a:off x="960212" y="6252464"/>
              <a:ext cx="8140065" cy="799465"/>
            </a:xfrm>
            <a:custGeom>
              <a:avLst/>
              <a:gdLst/>
              <a:ahLst/>
              <a:cxnLst/>
              <a:rect l="l" t="t" r="r" b="b"/>
              <a:pathLst>
                <a:path w="8140065" h="799465">
                  <a:moveTo>
                    <a:pt x="8139821" y="0"/>
                  </a:moveTo>
                  <a:lnTo>
                    <a:pt x="0" y="0"/>
                  </a:lnTo>
                  <a:lnTo>
                    <a:pt x="0" y="799221"/>
                  </a:lnTo>
                  <a:lnTo>
                    <a:pt x="8139821" y="799221"/>
                  </a:lnTo>
                  <a:lnTo>
                    <a:pt x="8139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4914" y="3631830"/>
              <a:ext cx="4597491" cy="34983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30204" y="3627118"/>
              <a:ext cx="4606925" cy="3508375"/>
            </a:xfrm>
            <a:custGeom>
              <a:avLst/>
              <a:gdLst/>
              <a:ahLst/>
              <a:cxnLst/>
              <a:rect l="l" t="t" r="r" b="b"/>
              <a:pathLst>
                <a:path w="4606925" h="3508375">
                  <a:moveTo>
                    <a:pt x="0" y="0"/>
                  </a:moveTo>
                  <a:lnTo>
                    <a:pt x="4606913" y="0"/>
                  </a:lnTo>
                  <a:lnTo>
                    <a:pt x="4606913" y="3507786"/>
                  </a:lnTo>
                  <a:lnTo>
                    <a:pt x="0" y="350778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19018" y="1808396"/>
            <a:ext cx="8199120" cy="1658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10" dirty="0">
                <a:latin typeface="Arial"/>
                <a:cs typeface="Arial"/>
              </a:rPr>
              <a:t>CIFAR-10</a:t>
            </a:r>
            <a:r>
              <a:rPr sz="2350" b="1" spc="-20" dirty="0">
                <a:latin typeface="Arial"/>
                <a:cs typeface="Arial"/>
              </a:rPr>
              <a:t> </a:t>
            </a:r>
            <a:r>
              <a:rPr sz="2350" spc="10" dirty="0">
                <a:latin typeface="Arial MT"/>
                <a:cs typeface="Arial MT"/>
              </a:rPr>
              <a:t>Dataset</a:t>
            </a:r>
            <a:r>
              <a:rPr sz="2350" spc="-1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(</a:t>
            </a:r>
            <a:r>
              <a:rPr sz="1950" i="1" u="heavy" spc="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</a:rPr>
              <a:t>https://</a:t>
            </a:r>
            <a:r>
              <a:rPr sz="1950" i="1" u="heavy" spc="10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Arial"/>
                <a:cs typeface="Arial"/>
                <a:hlinkClick r:id="rId3"/>
              </a:rPr>
              <a:t>www.cs.toronto.edu/~kriz/cifar.html</a:t>
            </a:r>
            <a:r>
              <a:rPr sz="1950" spc="10" dirty="0">
                <a:latin typeface="Arial MT"/>
                <a:cs typeface="Arial MT"/>
                <a:hlinkClick r:id="rId3"/>
              </a:rPr>
              <a:t>)</a:t>
            </a: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ct val="202900"/>
              </a:lnSpc>
              <a:spcBef>
                <a:spcPts val="515"/>
              </a:spcBef>
              <a:buSzPct val="94871"/>
              <a:buChar char="•"/>
              <a:tabLst>
                <a:tab pos="101600" algn="l"/>
              </a:tabLst>
            </a:pPr>
            <a:r>
              <a:rPr sz="1950" spc="10" dirty="0">
                <a:latin typeface="Arial MT"/>
                <a:cs typeface="Arial MT"/>
              </a:rPr>
              <a:t>Consists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of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60,000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32x32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color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spc="15" dirty="0">
                <a:latin typeface="Arial MT"/>
                <a:cs typeface="Arial MT"/>
              </a:rPr>
              <a:t>images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in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10</a:t>
            </a:r>
            <a:r>
              <a:rPr sz="1950" spc="10" dirty="0">
                <a:latin typeface="Arial MT"/>
                <a:cs typeface="Arial MT"/>
              </a:rPr>
              <a:t> classes,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with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6,000 </a:t>
            </a:r>
            <a:r>
              <a:rPr sz="1950" spc="15" dirty="0">
                <a:latin typeface="Arial MT"/>
                <a:cs typeface="Arial MT"/>
              </a:rPr>
              <a:t>images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per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class.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There are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50,000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training </a:t>
            </a:r>
            <a:r>
              <a:rPr sz="1950" spc="15" dirty="0">
                <a:latin typeface="Arial MT"/>
                <a:cs typeface="Arial MT"/>
              </a:rPr>
              <a:t>images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and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10,000 test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images.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9018" y="1041397"/>
            <a:ext cx="4395982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dirty="0"/>
              <a:t>Introduction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6318" y="6539806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07" y="0"/>
                </a:lnTo>
              </a:path>
            </a:pathLst>
          </a:custGeom>
          <a:ln w="9421">
            <a:solidFill>
              <a:srgbClr val="009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9018" y="1808396"/>
            <a:ext cx="1936114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5" dirty="0">
                <a:latin typeface="Arial"/>
                <a:cs typeface="Arial"/>
              </a:rPr>
              <a:t>Color</a:t>
            </a:r>
            <a:r>
              <a:rPr sz="2350" b="1" spc="-50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Images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3482" y="917475"/>
            <a:ext cx="236982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dirty="0">
                <a:solidFill>
                  <a:srgbClr val="333399"/>
                </a:solidFill>
                <a:latin typeface="Arial"/>
                <a:cs typeface="Arial"/>
              </a:rPr>
              <a:t>Introduction</a:t>
            </a:r>
            <a:endParaRPr sz="31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793" y="1807279"/>
            <a:ext cx="6933921" cy="456608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Slide</a:t>
            </a:r>
            <a:r>
              <a:rPr spc="-40" dirty="0"/>
              <a:t> </a:t>
            </a:r>
            <a:fld id="{81D60167-4931-47E6-BA6A-407CBD079E47}" type="slidenum">
              <a:rPr spc="20" dirty="0"/>
              <a:t>9</a:t>
            </a:fld>
            <a:endParaRPr spc="2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</TotalTime>
  <Words>1239</Words>
  <Application>Microsoft Office PowerPoint</Application>
  <PresentationFormat>Custom</PresentationFormat>
  <Paragraphs>195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Essential</vt:lpstr>
      <vt:lpstr>Image Classification using Convolutional Neural Networks                                               Presented by                                                                                             A  Nithish kumar </vt:lpstr>
      <vt:lpstr>Agenda</vt:lpstr>
      <vt:lpstr>Agenda</vt:lpstr>
      <vt:lpstr>Introduction</vt:lpstr>
      <vt:lpstr>PowerPoint Presentation</vt:lpstr>
      <vt:lpstr>Introduction</vt:lpstr>
      <vt:lpstr>PowerPoint Presentation</vt:lpstr>
      <vt:lpstr>Introduction</vt:lpstr>
      <vt:lpstr>PowerPoint Presentation</vt:lpstr>
      <vt:lpstr>PowerPoint Presentation</vt:lpstr>
      <vt:lpstr>Introduction</vt:lpstr>
      <vt:lpstr>Agenda</vt:lpstr>
      <vt:lpstr>Deep Learning (DL)</vt:lpstr>
      <vt:lpstr>Deep Learning (DL)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PowerPoint Presentation</vt:lpstr>
      <vt:lpstr>PowerPoint Presentation</vt:lpstr>
      <vt:lpstr>Convolutional Neural Networks (CNNs)</vt:lpstr>
      <vt:lpstr>Successful CNN architectures</vt:lpstr>
      <vt:lpstr>Successful CNN architectures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using Convolutional Neural Networks                                               Presented by                                           Nithish kumar a</dc:title>
  <dc:creator>STUDENT</dc:creator>
  <cp:lastModifiedBy>nithish kumar</cp:lastModifiedBy>
  <cp:revision>4</cp:revision>
  <dcterms:created xsi:type="dcterms:W3CDTF">2024-04-01T10:27:06Z</dcterms:created>
  <dcterms:modified xsi:type="dcterms:W3CDTF">2024-04-01T11:58:58Z</dcterms:modified>
</cp:coreProperties>
</file>