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8" r:id="rId3"/>
    <p:sldId id="259" r:id="rId4"/>
    <p:sldId id="275" r:id="rId5"/>
    <p:sldId id="266" r:id="rId6"/>
    <p:sldId id="276" r:id="rId7"/>
    <p:sldId id="279" r:id="rId8"/>
    <p:sldId id="281" r:id="rId9"/>
    <p:sldId id="267" r:id="rId10"/>
    <p:sldId id="269" r:id="rId11"/>
    <p:sldId id="283" r:id="rId12"/>
    <p:sldId id="284" r:id="rId13"/>
    <p:sldId id="286" r:id="rId14"/>
    <p:sldId id="287" r:id="rId15"/>
    <p:sldId id="288" r:id="rId16"/>
  </p:sldIdLst>
  <p:sldSz cx="18288000" cy="10287000"/>
  <p:notesSz cx="6858000" cy="9144000"/>
  <p:embeddedFontLst>
    <p:embeddedFont>
      <p:font typeface="Calibri" pitchFamily="34" charset="0"/>
      <p:regular r:id="rId18"/>
      <p:bold r:id="rId19"/>
      <p:italic r:id="rId20"/>
      <p:boldItalic r:id="rId21"/>
    </p:embeddedFont>
    <p:embeddedFont>
      <p:font typeface="Elephant" pitchFamily="18" charset="0"/>
      <p:regular r:id="rId22"/>
      <p: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1F0E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varScale="1">
        <p:scale>
          <a:sx n="73" d="100"/>
          <a:sy n="73" d="100"/>
        </p:scale>
        <p:origin x="-59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00F8-4478-4C6A-9680-5C3B6411AAB9}" type="datetimeFigureOut">
              <a:rPr lang="en-AE" smtClean="0"/>
              <a:pPr/>
              <a:t>25/04/2024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98B50C-22C7-489D-9EBC-ED6A8CFA8379}" type="slidenum">
              <a:rPr lang="en-AE" smtClean="0"/>
              <a:pPr/>
              <a:t>‹#›</a:t>
            </a:fld>
            <a:endParaRPr lang="en-AE"/>
          </a:p>
        </p:txBody>
      </p:sp>
    </p:spTree>
    <p:extLst>
      <p:ext uri="{BB962C8B-B14F-4D97-AF65-F5344CB8AC3E}">
        <p14:creationId xmlns:p14="http://schemas.microsoft.com/office/powerpoint/2010/main" xmlns="" val="2629908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001A114-EC09-4239-B9A6-E672BFF52020}" type="datetime1">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9F6F07-FFCC-4D38-B167-EB30D03BB197}" type="datetime1">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E799BC-FD09-43D3-8462-D6C7D1BF9DA4}" type="datetime1">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E74CAD-D416-4F3D-88AE-E7E7534A99B5}" type="datetime1">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568C71-6095-4D72-A424-70117A1B58B3}" type="datetime1">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52F368-7CF6-4CE0-A794-4721C81E1693}" type="datetime1">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D11252-196C-4566-869C-649C7A225C5D}" type="datetime1">
              <a:rPr lang="en-US" smtClean="0"/>
              <a:pPr/>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682214-86A9-4C65-A665-86265A3BB346}" type="datetime1">
              <a:rPr lang="en-US" smtClean="0"/>
              <a:pPr/>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2AB3D3-774E-48DC-BF86-B31D56112D53}" type="datetime1">
              <a:rPr lang="en-US" smtClean="0"/>
              <a:pPr/>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E1B48B-E4B7-4E9B-B156-860406753D8C}" type="datetime1">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1236F8-BCAF-4D38-A320-707F32B62616}" type="datetime1">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F0E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B5AFC-E09A-420D-9007-01E45F482398}" type="datetime1">
              <a:rPr lang="en-US" smtClean="0"/>
              <a:pPr/>
              <a:t>4/25/2024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70" y="-118793"/>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Freeform 12"/>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2" name="Google Shape;90;p1">
            <a:extLst>
              <a:ext uri="{FF2B5EF4-FFF2-40B4-BE49-F238E27FC236}">
                <a16:creationId xmlns:a16="http://schemas.microsoft.com/office/drawing/2014/main" xmlns="" id="{EB08C8C5-512B-16BC-7921-3E97AEA66533}"/>
              </a:ext>
            </a:extLst>
          </p:cNvPr>
          <p:cNvSpPr txBox="1"/>
          <p:nvPr/>
        </p:nvSpPr>
        <p:spPr>
          <a:xfrm>
            <a:off x="228600" y="3989897"/>
            <a:ext cx="21522266" cy="2436564"/>
          </a:xfrm>
          <a:prstGeom prst="rect">
            <a:avLst/>
          </a:prstGeom>
          <a:noFill/>
          <a:ln>
            <a:noFill/>
          </a:ln>
        </p:spPr>
        <p:txBody>
          <a:bodyPr spcFirstLastPara="1" wrap="square" lIns="0" tIns="0" rIns="0" bIns="0" anchor="t" anchorCtr="0">
            <a:spAutoFit/>
          </a:bodyPr>
          <a:lstStyle/>
          <a:p>
            <a:pPr algn="ctr">
              <a:lnSpc>
                <a:spcPts val="9519"/>
              </a:lnSpc>
            </a:pPr>
            <a:r>
              <a:rPr lang="en-US" sz="5400" dirty="0">
                <a:solidFill>
                  <a:srgbClr val="000000"/>
                </a:solidFill>
                <a:latin typeface="Elephant" panose="02020904090505020303" pitchFamily="18" charset="0"/>
              </a:rPr>
              <a:t>Trends in Child Stunting: Analysis of</a:t>
            </a:r>
          </a:p>
          <a:p>
            <a:pPr algn="ctr">
              <a:lnSpc>
                <a:spcPts val="9519"/>
              </a:lnSpc>
              <a:spcBef>
                <a:spcPct val="0"/>
              </a:spcBef>
            </a:pPr>
            <a:r>
              <a:rPr lang="en-US" sz="5400" dirty="0">
                <a:solidFill>
                  <a:srgbClr val="000000"/>
                </a:solidFill>
                <a:latin typeface="Elephant" panose="02020904090505020303" pitchFamily="18" charset="0"/>
              </a:rPr>
              <a:t> NFHS-4 Data</a:t>
            </a:r>
          </a:p>
        </p:txBody>
      </p:sp>
      <p:sp>
        <p:nvSpPr>
          <p:cNvPr id="15" name="Slide Number Placeholder 14">
            <a:extLst>
              <a:ext uri="{FF2B5EF4-FFF2-40B4-BE49-F238E27FC236}">
                <a16:creationId xmlns:a16="http://schemas.microsoft.com/office/drawing/2014/main" xmlns="" id="{CE87CAFF-47AD-FA11-C637-8C843C0781C4}"/>
              </a:ext>
            </a:extLst>
          </p:cNvPr>
          <p:cNvSpPr>
            <a:spLocks noGrp="1"/>
          </p:cNvSpPr>
          <p:nvPr>
            <p:ph type="sldNum" sz="quarter" idx="12"/>
          </p:nvPr>
        </p:nvSpPr>
        <p:spPr>
          <a:xfrm>
            <a:off x="9775165" y="9789891"/>
            <a:ext cx="2133600" cy="365125"/>
          </a:xfrm>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xmlns="" id="{73D18E3A-C949-0D81-9BC5-A268C73A004B}"/>
              </a:ext>
            </a:extLst>
          </p:cNvPr>
          <p:cNvGraphicFramePr>
            <a:graphicFrameLocks noGrp="1"/>
          </p:cNvGraphicFramePr>
          <p:nvPr>
            <p:extLst>
              <p:ext uri="{D42A27DB-BD31-4B8C-83A1-F6EECF244321}">
                <p14:modId xmlns:p14="http://schemas.microsoft.com/office/powerpoint/2010/main" xmlns="" val="4084831307"/>
              </p:ext>
            </p:extLst>
          </p:nvPr>
        </p:nvGraphicFramePr>
        <p:xfrm>
          <a:off x="3048000" y="1079500"/>
          <a:ext cx="12420600" cy="8946216"/>
        </p:xfrm>
        <a:graphic>
          <a:graphicData uri="http://schemas.openxmlformats.org/drawingml/2006/table">
            <a:tbl>
              <a:tblPr firstRow="1" bandRow="1">
                <a:tableStyleId>{5C22544A-7EE6-4342-B048-85BDC9FD1C3A}</a:tableStyleId>
              </a:tblPr>
              <a:tblGrid>
                <a:gridCol w="4140200">
                  <a:extLst>
                    <a:ext uri="{9D8B030D-6E8A-4147-A177-3AD203B41FA5}">
                      <a16:colId xmlns:a16="http://schemas.microsoft.com/office/drawing/2014/main" xmlns="" val="3075859568"/>
                    </a:ext>
                  </a:extLst>
                </a:gridCol>
                <a:gridCol w="4140200">
                  <a:extLst>
                    <a:ext uri="{9D8B030D-6E8A-4147-A177-3AD203B41FA5}">
                      <a16:colId xmlns:a16="http://schemas.microsoft.com/office/drawing/2014/main" xmlns="" val="416282924"/>
                    </a:ext>
                  </a:extLst>
                </a:gridCol>
                <a:gridCol w="4140200">
                  <a:extLst>
                    <a:ext uri="{9D8B030D-6E8A-4147-A177-3AD203B41FA5}">
                      <a16:colId xmlns:a16="http://schemas.microsoft.com/office/drawing/2014/main" xmlns="" val="856876700"/>
                    </a:ext>
                  </a:extLst>
                </a:gridCol>
              </a:tblGrid>
              <a:tr h="1204072">
                <a:tc>
                  <a:txBody>
                    <a:bodyPr/>
                    <a:lstStyle/>
                    <a:p>
                      <a:r>
                        <a:rPr lang="en-GB" sz="2000" b="1" dirty="0">
                          <a:latin typeface="Arial" panose="020B0604020202020204" pitchFamily="34" charset="0"/>
                          <a:cs typeface="Arial" panose="020B0604020202020204" pitchFamily="34" charset="0"/>
                        </a:rPr>
                        <a:t>Antecedent Attributes</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Consequent Attribute</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Confidence</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713513323"/>
                  </a:ext>
                </a:extLst>
              </a:tr>
              <a:tr h="697597">
                <a:tc>
                  <a:txBody>
                    <a:bodyPr/>
                    <a:lstStyle/>
                    <a:p>
                      <a:r>
                        <a:rPr lang="en-GB" sz="2000" b="1" dirty="0">
                          <a:latin typeface="Arial" panose="020B0604020202020204" pitchFamily="34" charset="0"/>
                          <a:cs typeface="Arial" panose="020B0604020202020204" pitchFamily="34" charset="0"/>
                        </a:rPr>
                        <a:t>72. Women BMI below normal (%) high'</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0.633</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477262964"/>
                  </a:ext>
                </a:extLst>
              </a:tr>
              <a:tr h="697597">
                <a:tc>
                  <a:txBody>
                    <a:bodyPr/>
                    <a:lstStyle/>
                    <a:p>
                      <a:r>
                        <a:rPr lang="en-GB" sz="2000" b="1" dirty="0">
                          <a:latin typeface="Arial" panose="020B0604020202020204" pitchFamily="34" charset="0"/>
                          <a:cs typeface="Arial" panose="020B0604020202020204" pitchFamily="34" charset="0"/>
                        </a:rPr>
                        <a:t>12.Women literate(%) low’</a:t>
                      </a:r>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0.647</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60762503"/>
                  </a:ext>
                </a:extLst>
              </a:tr>
              <a:tr h="1204072">
                <a:tc>
                  <a:txBody>
                    <a:bodyPr/>
                    <a:lstStyle/>
                    <a:p>
                      <a:r>
                        <a:rPr lang="en-GB" sz="2000" b="1" dirty="0">
                          <a:latin typeface="Arial" panose="020B0604020202020204" pitchFamily="34" charset="0"/>
                          <a:cs typeface="Arial" panose="020B0604020202020204" pitchFamily="34" charset="0"/>
                        </a:rPr>
                        <a:t>‘8.Improved sanitation (%) low’</a:t>
                      </a:r>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0.684</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136251517"/>
                  </a:ext>
                </a:extLst>
              </a:tr>
              <a:tr h="697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72. Women BMI below normal (%) high'12.Women literate(%) low’</a:t>
                      </a:r>
                      <a:endParaRPr lang="en-AE" sz="2000"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0.763</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235777950"/>
                  </a:ext>
                </a:extLst>
              </a:tr>
              <a:tr h="1204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12.Women literate(%) low’</a:t>
                      </a:r>
                      <a:endParaRPr lang="en-AE" sz="2000" b="1" dirty="0">
                        <a:latin typeface="Arial" panose="020B0604020202020204" pitchFamily="34" charset="0"/>
                        <a:cs typeface="Arial" panose="020B0604020202020204" pitchFamily="34" charset="0"/>
                      </a:endParaRPr>
                    </a:p>
                    <a:p>
                      <a:r>
                        <a:rPr lang="en-AE" sz="2000" b="1" dirty="0">
                          <a:latin typeface="Arial" panose="020B0604020202020204" pitchFamily="34" charset="0"/>
                          <a:cs typeface="Arial" panose="020B0604020202020204" pitchFamily="34" charset="0"/>
                        </a:rPr>
                        <a:t>‘9.Clean fuel for cooking(%)low’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0.743</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72541518"/>
                  </a:ext>
                </a:extLst>
              </a:tr>
              <a:tr h="697597">
                <a:tc>
                  <a:txBody>
                    <a:bodyPr/>
                    <a:lstStyle/>
                    <a:p>
                      <a:r>
                        <a:rPr lang="en-GB" sz="2000" b="1" dirty="0">
                          <a:latin typeface="Arial" panose="020B0604020202020204" pitchFamily="34" charset="0"/>
                          <a:cs typeface="Arial" panose="020B0604020202020204" pitchFamily="34" charset="0"/>
                        </a:rPr>
                        <a:t>’13.Men literate(%) low’.’12.Women literate(%)low’</a:t>
                      </a:r>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0.707</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472760982"/>
                  </a:ext>
                </a:extLst>
              </a:tr>
              <a:tr h="697597">
                <a:tc>
                  <a:txBody>
                    <a:bodyPr/>
                    <a:lstStyle/>
                    <a:p>
                      <a:r>
                        <a:rPr lang="en-GB" sz="2000" b="1" dirty="0">
                          <a:latin typeface="Arial" panose="020B0604020202020204" pitchFamily="34" charset="0"/>
                          <a:cs typeface="Arial" panose="020B0604020202020204" pitchFamily="34" charset="0"/>
                        </a:rPr>
                        <a:t>15.Women married before 18(%)high’,’12.Women literate(%)low’</a:t>
                      </a:r>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0.688</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292001419"/>
                  </a:ext>
                </a:extLst>
              </a:tr>
            </a:tbl>
          </a:graphicData>
        </a:graphic>
      </p:graphicFrame>
      <p:sp>
        <p:nvSpPr>
          <p:cNvPr id="8" name="TextBox 2">
            <a:extLst>
              <a:ext uri="{FF2B5EF4-FFF2-40B4-BE49-F238E27FC236}">
                <a16:creationId xmlns:a16="http://schemas.microsoft.com/office/drawing/2014/main" xmlns="" id="{E7CCBF36-02E7-FFF0-5271-81272885D230}"/>
              </a:ext>
            </a:extLst>
          </p:cNvPr>
          <p:cNvSpPr txBox="1"/>
          <p:nvPr/>
        </p:nvSpPr>
        <p:spPr>
          <a:xfrm>
            <a:off x="-5410200" y="-241175"/>
            <a:ext cx="25222200" cy="1341842"/>
          </a:xfrm>
          <a:prstGeom prst="rect">
            <a:avLst/>
          </a:prstGeom>
        </p:spPr>
        <p:txBody>
          <a:bodyPr wrap="square" lIns="0" tIns="0" rIns="0" bIns="0" rtlCol="0" anchor="t">
            <a:spAutoFit/>
          </a:bodyPr>
          <a:lstStyle/>
          <a:p>
            <a:pPr algn="ctr">
              <a:lnSpc>
                <a:spcPts val="11899"/>
              </a:lnSpc>
            </a:pPr>
            <a:r>
              <a:rPr lang="en-GB" sz="4400" b="1" i="0" dirty="0">
                <a:solidFill>
                  <a:srgbClr val="000000"/>
                </a:solidFill>
                <a:effectLst/>
                <a:latin typeface="Elephant" panose="02020904090505020303" pitchFamily="18" charset="0"/>
              </a:rPr>
              <a:t>RESULT FOR ASSOCIATION RULE MINING</a:t>
            </a:r>
            <a:endParaRPr lang="en-US" sz="4400" dirty="0">
              <a:solidFill>
                <a:srgbClr val="000000"/>
              </a:solidFill>
              <a:latin typeface="Elephant" panose="02020904090505020303" pitchFamily="18" charset="0"/>
            </a:endParaRPr>
          </a:p>
        </p:txBody>
      </p:sp>
      <p:sp>
        <p:nvSpPr>
          <p:cNvPr id="4" name="Slide Number Placeholder 3">
            <a:extLst>
              <a:ext uri="{FF2B5EF4-FFF2-40B4-BE49-F238E27FC236}">
                <a16:creationId xmlns:a16="http://schemas.microsoft.com/office/drawing/2014/main" xmlns="" id="{D404A1B3-4DD7-B9ED-E4A1-32E8B4D155FF}"/>
              </a:ext>
            </a:extLst>
          </p:cNvPr>
          <p:cNvSpPr>
            <a:spLocks noGrp="1"/>
          </p:cNvSpPr>
          <p:nvPr>
            <p:ph type="sldNum" sz="quarter" idx="12"/>
          </p:nvPr>
        </p:nvSpPr>
        <p:spPr>
          <a:xfrm>
            <a:off x="6477000" y="9921875"/>
            <a:ext cx="2133600" cy="365125"/>
          </a:xfrm>
        </p:spPr>
        <p:txBody>
          <a:bodyPr/>
          <a:lstStyle/>
          <a:p>
            <a:fld id="{B6F15528-21DE-4FAA-801E-634DDDAF4B2B}"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xmlns="" id="{73D18E3A-C949-0D81-9BC5-A268C73A004B}"/>
              </a:ext>
            </a:extLst>
          </p:cNvPr>
          <p:cNvGraphicFramePr>
            <a:graphicFrameLocks noGrp="1"/>
          </p:cNvGraphicFramePr>
          <p:nvPr>
            <p:extLst>
              <p:ext uri="{D42A27DB-BD31-4B8C-83A1-F6EECF244321}">
                <p14:modId xmlns:p14="http://schemas.microsoft.com/office/powerpoint/2010/main" xmlns="" val="80303800"/>
              </p:ext>
            </p:extLst>
          </p:nvPr>
        </p:nvGraphicFramePr>
        <p:xfrm>
          <a:off x="2743200" y="517992"/>
          <a:ext cx="12420600" cy="9251016"/>
        </p:xfrm>
        <a:graphic>
          <a:graphicData uri="http://schemas.openxmlformats.org/drawingml/2006/table">
            <a:tbl>
              <a:tblPr firstRow="1" bandRow="1">
                <a:tableStyleId>{5C22544A-7EE6-4342-B048-85BDC9FD1C3A}</a:tableStyleId>
              </a:tblPr>
              <a:tblGrid>
                <a:gridCol w="4140200">
                  <a:extLst>
                    <a:ext uri="{9D8B030D-6E8A-4147-A177-3AD203B41FA5}">
                      <a16:colId xmlns:a16="http://schemas.microsoft.com/office/drawing/2014/main" xmlns="" val="3075859568"/>
                    </a:ext>
                  </a:extLst>
                </a:gridCol>
                <a:gridCol w="4140200">
                  <a:extLst>
                    <a:ext uri="{9D8B030D-6E8A-4147-A177-3AD203B41FA5}">
                      <a16:colId xmlns:a16="http://schemas.microsoft.com/office/drawing/2014/main" xmlns="" val="416282924"/>
                    </a:ext>
                  </a:extLst>
                </a:gridCol>
                <a:gridCol w="4140200">
                  <a:extLst>
                    <a:ext uri="{9D8B030D-6E8A-4147-A177-3AD203B41FA5}">
                      <a16:colId xmlns:a16="http://schemas.microsoft.com/office/drawing/2014/main" xmlns="" val="856876700"/>
                    </a:ext>
                  </a:extLst>
                </a:gridCol>
              </a:tblGrid>
              <a:tr h="1204072">
                <a:tc>
                  <a:txBody>
                    <a:bodyPr/>
                    <a:lstStyle/>
                    <a:p>
                      <a:r>
                        <a:rPr lang="en-GB" sz="2000" b="1" dirty="0">
                          <a:latin typeface="Arial" panose="020B0604020202020204" pitchFamily="34" charset="0"/>
                          <a:cs typeface="Arial" panose="020B0604020202020204" pitchFamily="34" charset="0"/>
                        </a:rPr>
                        <a:t>Antecedent Attributes</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Consequent Attribute</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Confidence</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713513323"/>
                  </a:ext>
                </a:extLst>
              </a:tr>
              <a:tr h="697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72. Women BMI below normal (%) high'‘8.Improved sanitation (%) low</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0.745</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477262964"/>
                  </a:ext>
                </a:extLst>
              </a:tr>
              <a:tr h="697597">
                <a:tc>
                  <a:txBody>
                    <a:bodyPr/>
                    <a:lstStyle/>
                    <a:p>
                      <a:r>
                        <a:rPr lang="en-GB" sz="2000" b="1" dirty="0">
                          <a:latin typeface="Arial" panose="020B0604020202020204" pitchFamily="34" charset="0"/>
                          <a:cs typeface="Arial" panose="020B0604020202020204" pitchFamily="34" charset="0"/>
                        </a:rPr>
                        <a:t>’13.Men literate(%) low’.‘8.Improved sanitation (%) low</a:t>
                      </a:r>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0.763</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60762503"/>
                  </a:ext>
                </a:extLst>
              </a:tr>
              <a:tr h="1204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8.Improved sanitation (%) low’</a:t>
                      </a:r>
                      <a:r>
                        <a:rPr lang="en-AE" sz="2000" b="1" dirty="0">
                          <a:latin typeface="Arial" panose="020B0604020202020204" pitchFamily="34" charset="0"/>
                          <a:cs typeface="Arial" panose="020B0604020202020204" pitchFamily="34" charset="0"/>
                        </a:rPr>
                        <a:t> ‘9.Clean fuel for cooking(%)low’</a:t>
                      </a:r>
                    </a:p>
                    <a:p>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0.732</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136251517"/>
                  </a:ext>
                </a:extLst>
              </a:tr>
              <a:tr h="697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8.Improved sanitation (%) low’</a:t>
                      </a:r>
                      <a:r>
                        <a:rPr lang="en-AE" sz="2000" b="1"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 12.Women literate(%) low’</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0.778</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235777950"/>
                  </a:ext>
                </a:extLst>
              </a:tr>
              <a:tr h="1204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15.Women married before 18(%)high, 8.Improved sanitation (%) low’</a:t>
                      </a:r>
                      <a:r>
                        <a:rPr lang="en-AE" sz="2000" b="1" dirty="0">
                          <a:latin typeface="Arial" panose="020B0604020202020204" pitchFamily="34" charset="0"/>
                          <a:cs typeface="Arial" panose="020B0604020202020204" pitchFamily="34" charset="0"/>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0.786</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72541518"/>
                  </a:ext>
                </a:extLst>
              </a:tr>
              <a:tr h="697597">
                <a:tc>
                  <a:txBody>
                    <a:bodyPr/>
                    <a:lstStyle/>
                    <a:p>
                      <a:r>
                        <a:rPr lang="en-GB" sz="2000" b="1" dirty="0">
                          <a:latin typeface="Arial" panose="020B0604020202020204" pitchFamily="34" charset="0"/>
                          <a:cs typeface="Arial" panose="020B0604020202020204" pitchFamily="34" charset="0"/>
                        </a:rPr>
                        <a:t>32.Pregant women took iron folic acid for 100+ days(%) low’, 12.Women literate(%) low’</a:t>
                      </a:r>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0.724</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472760982"/>
                  </a:ext>
                </a:extLst>
              </a:tr>
              <a:tr h="697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32.Pregant women took iron folic acid for 100+ days(%) low’, 8.Improved sanitation (%) low’</a:t>
                      </a:r>
                      <a:r>
                        <a:rPr lang="en-AE" sz="2000" b="1" dirty="0">
                          <a:latin typeface="Arial" panose="020B0604020202020204" pitchFamily="34" charset="0"/>
                          <a:cs typeface="Arial" panose="020B0604020202020204" pitchFamily="34" charset="0"/>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‘68.Children under 5 stunted (%)high’</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0.813</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292001419"/>
                  </a:ext>
                </a:extLst>
              </a:tr>
            </a:tbl>
          </a:graphicData>
        </a:graphic>
      </p:graphicFrame>
      <p:sp>
        <p:nvSpPr>
          <p:cNvPr id="4" name="Slide Number Placeholder 3">
            <a:extLst>
              <a:ext uri="{FF2B5EF4-FFF2-40B4-BE49-F238E27FC236}">
                <a16:creationId xmlns:a16="http://schemas.microsoft.com/office/drawing/2014/main" xmlns="" id="{A5C7FBD2-1B9C-8F45-C30D-0C8C8685EDBB}"/>
              </a:ext>
            </a:extLst>
          </p:cNvPr>
          <p:cNvSpPr>
            <a:spLocks noGrp="1"/>
          </p:cNvSpPr>
          <p:nvPr>
            <p:ph type="sldNum" sz="quarter" idx="12"/>
          </p:nvPr>
        </p:nvSpPr>
        <p:spPr>
          <a:xfrm>
            <a:off x="6629400" y="9769008"/>
            <a:ext cx="2133600" cy="365125"/>
          </a:xfrm>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xmlns="" val="164174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xmlns="" id="{416DD4D9-D667-AAB1-C487-F1AD0021AFF1}"/>
              </a:ext>
            </a:extLst>
          </p:cNvPr>
          <p:cNvSpPr txBox="1"/>
          <p:nvPr/>
        </p:nvSpPr>
        <p:spPr>
          <a:xfrm>
            <a:off x="2895600" y="1028700"/>
            <a:ext cx="13180039" cy="1455078"/>
          </a:xfrm>
          <a:prstGeom prst="rect">
            <a:avLst/>
          </a:prstGeom>
        </p:spPr>
        <p:txBody>
          <a:bodyPr lIns="0" tIns="0" rIns="0" bIns="0" rtlCol="0" anchor="t">
            <a:spAutoFit/>
          </a:bodyPr>
          <a:lstStyle/>
          <a:p>
            <a:pPr algn="ctr">
              <a:lnSpc>
                <a:spcPts val="11899"/>
              </a:lnSpc>
            </a:pPr>
            <a:r>
              <a:rPr lang="en-GB" sz="7200" b="1" i="0" dirty="0">
                <a:solidFill>
                  <a:srgbClr val="000000"/>
                </a:solidFill>
                <a:effectLst/>
                <a:latin typeface="Elephant" panose="02020904090505020303" pitchFamily="18" charset="0"/>
              </a:rPr>
              <a:t>CONTRIBUTION</a:t>
            </a:r>
            <a:endParaRPr lang="en-US" sz="7200" dirty="0">
              <a:solidFill>
                <a:srgbClr val="000000"/>
              </a:solidFill>
              <a:latin typeface="Elephant" panose="02020904090505020303" pitchFamily="18" charset="0"/>
            </a:endParaRPr>
          </a:p>
        </p:txBody>
      </p:sp>
      <p:graphicFrame>
        <p:nvGraphicFramePr>
          <p:cNvPr id="3" name="Table 3">
            <a:extLst>
              <a:ext uri="{FF2B5EF4-FFF2-40B4-BE49-F238E27FC236}">
                <a16:creationId xmlns:a16="http://schemas.microsoft.com/office/drawing/2014/main" xmlns="" id="{8FF9F460-CB88-E879-DE0B-1EC36123650B}"/>
              </a:ext>
            </a:extLst>
          </p:cNvPr>
          <p:cNvGraphicFramePr>
            <a:graphicFrameLocks noGrp="1"/>
          </p:cNvGraphicFramePr>
          <p:nvPr>
            <p:extLst>
              <p:ext uri="{D42A27DB-BD31-4B8C-83A1-F6EECF244321}">
                <p14:modId xmlns:p14="http://schemas.microsoft.com/office/powerpoint/2010/main" xmlns="" val="2577752289"/>
              </p:ext>
            </p:extLst>
          </p:nvPr>
        </p:nvGraphicFramePr>
        <p:xfrm>
          <a:off x="3352800" y="2781300"/>
          <a:ext cx="12573000" cy="4938550"/>
        </p:xfrm>
        <a:graphic>
          <a:graphicData uri="http://schemas.openxmlformats.org/drawingml/2006/table">
            <a:tbl>
              <a:tblPr firstRow="1" bandRow="1">
                <a:tableStyleId>{5C22544A-7EE6-4342-B048-85BDC9FD1C3A}</a:tableStyleId>
              </a:tblPr>
              <a:tblGrid>
                <a:gridCol w="6286500">
                  <a:extLst>
                    <a:ext uri="{9D8B030D-6E8A-4147-A177-3AD203B41FA5}">
                      <a16:colId xmlns:a16="http://schemas.microsoft.com/office/drawing/2014/main" xmlns="" val="3208537848"/>
                    </a:ext>
                  </a:extLst>
                </a:gridCol>
                <a:gridCol w="6286500">
                  <a:extLst>
                    <a:ext uri="{9D8B030D-6E8A-4147-A177-3AD203B41FA5}">
                      <a16:colId xmlns:a16="http://schemas.microsoft.com/office/drawing/2014/main" xmlns="" val="1733744646"/>
                    </a:ext>
                  </a:extLst>
                </a:gridCol>
              </a:tblGrid>
              <a:tr h="746324">
                <a:tc>
                  <a:txBody>
                    <a:bodyPr/>
                    <a:lstStyle/>
                    <a:p>
                      <a:r>
                        <a:rPr lang="en-GB" sz="2000" b="1" dirty="0">
                          <a:latin typeface="Arial" panose="020B0604020202020204" pitchFamily="34" charset="0"/>
                          <a:cs typeface="Arial" panose="020B0604020202020204" pitchFamily="34" charset="0"/>
                        </a:rPr>
                        <a:t>NAME</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CONTRIBUTION</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085535117"/>
                  </a:ext>
                </a:extLst>
              </a:tr>
              <a:tr h="1615876">
                <a:tc>
                  <a:txBody>
                    <a:bodyPr/>
                    <a:lstStyle/>
                    <a:p>
                      <a:r>
                        <a:rPr lang="en-GB" sz="2000" b="1" dirty="0">
                          <a:latin typeface="Arial" panose="020B0604020202020204" pitchFamily="34" charset="0"/>
                          <a:cs typeface="Arial" panose="020B0604020202020204" pitchFamily="34" charset="0"/>
                        </a:rPr>
                        <a:t>MADHUMITHA PS</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Worked in Data Collection, Implemented Pre-processing module-cleaning, Normalization, Binning. Literature survey, Data description, data pre-processing steps in Overleaf. Presentation.</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804708603"/>
                  </a:ext>
                </a:extLst>
              </a:tr>
              <a:tr h="1288175">
                <a:tc>
                  <a:txBody>
                    <a:bodyPr/>
                    <a:lstStyle/>
                    <a:p>
                      <a:r>
                        <a:rPr lang="en-GB" sz="2000" b="1" dirty="0">
                          <a:latin typeface="Arial" panose="020B0604020202020204" pitchFamily="34" charset="0"/>
                          <a:cs typeface="Arial" panose="020B0604020202020204" pitchFamily="34" charset="0"/>
                        </a:rPr>
                        <a:t>SHALINI R</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Worked in Association rule Mining. Data Analysis Methods, Proposed work Part In overleaf, Presentation</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063127274"/>
                  </a:ext>
                </a:extLst>
              </a:tr>
              <a:tr h="1288175">
                <a:tc>
                  <a:txBody>
                    <a:bodyPr/>
                    <a:lstStyle/>
                    <a:p>
                      <a:r>
                        <a:rPr lang="en-GB" sz="2000" b="1" dirty="0">
                          <a:latin typeface="Arial" panose="020B0604020202020204" pitchFamily="34" charset="0"/>
                          <a:cs typeface="Arial" panose="020B0604020202020204" pitchFamily="34" charset="0"/>
                        </a:rPr>
                        <a:t>HARISHMA SABU</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Worked in Regression Analysis, Architecture Diagram, data Visualization part in overleaf, Presentation.</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260588649"/>
                  </a:ext>
                </a:extLst>
              </a:tr>
            </a:tbl>
          </a:graphicData>
        </a:graphic>
      </p:graphicFrame>
      <p:sp>
        <p:nvSpPr>
          <p:cNvPr id="8" name="TextBox 10">
            <a:extLst>
              <a:ext uri="{FF2B5EF4-FFF2-40B4-BE49-F238E27FC236}">
                <a16:creationId xmlns:a16="http://schemas.microsoft.com/office/drawing/2014/main" xmlns="" id="{73095852-5DAC-71F1-45D7-189897AE5389}"/>
              </a:ext>
            </a:extLst>
          </p:cNvPr>
          <p:cNvSpPr txBox="1"/>
          <p:nvPr/>
        </p:nvSpPr>
        <p:spPr>
          <a:xfrm>
            <a:off x="15915854" y="-98041"/>
            <a:ext cx="1449213" cy="1509824"/>
          </a:xfrm>
          <a:prstGeom prst="rect">
            <a:avLst/>
          </a:prstGeom>
        </p:spPr>
        <p:txBody>
          <a:bodyPr lIns="50800" tIns="50800" rIns="50800" bIns="50800" rtlCol="0" anchor="ctr"/>
          <a:lstStyle/>
          <a:p>
            <a:pPr algn="ctr">
              <a:lnSpc>
                <a:spcPts val="2659"/>
              </a:lnSpc>
            </a:pPr>
            <a:endParaRPr/>
          </a:p>
        </p:txBody>
      </p:sp>
      <p:sp>
        <p:nvSpPr>
          <p:cNvPr id="6" name="Slide Number Placeholder 5">
            <a:extLst>
              <a:ext uri="{FF2B5EF4-FFF2-40B4-BE49-F238E27FC236}">
                <a16:creationId xmlns:a16="http://schemas.microsoft.com/office/drawing/2014/main" xmlns="" id="{D33038CF-EB43-4CE2-C349-5780BD5B32E1}"/>
              </a:ext>
            </a:extLst>
          </p:cNvPr>
          <p:cNvSpPr>
            <a:spLocks noGrp="1"/>
          </p:cNvSpPr>
          <p:nvPr>
            <p:ph type="sldNum" sz="quarter" idx="12"/>
          </p:nvPr>
        </p:nvSpPr>
        <p:spPr>
          <a:xfrm>
            <a:off x="7505700" y="9486900"/>
            <a:ext cx="2133600" cy="365125"/>
          </a:xfrm>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xmlns="" val="1422906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xmlns="" id="{75012263-2741-1BF5-D06F-8BE6BC27B2C1}"/>
              </a:ext>
            </a:extLst>
          </p:cNvPr>
          <p:cNvSpPr txBox="1"/>
          <p:nvPr/>
        </p:nvSpPr>
        <p:spPr>
          <a:xfrm>
            <a:off x="2895600" y="1028700"/>
            <a:ext cx="13180039" cy="1455078"/>
          </a:xfrm>
          <a:prstGeom prst="rect">
            <a:avLst/>
          </a:prstGeom>
        </p:spPr>
        <p:txBody>
          <a:bodyPr lIns="0" tIns="0" rIns="0" bIns="0" rtlCol="0" anchor="t">
            <a:spAutoFit/>
          </a:bodyPr>
          <a:lstStyle/>
          <a:p>
            <a:pPr algn="ctr">
              <a:lnSpc>
                <a:spcPts val="11899"/>
              </a:lnSpc>
            </a:pPr>
            <a:r>
              <a:rPr lang="en-GB" sz="7200" b="1" i="0" dirty="0">
                <a:solidFill>
                  <a:srgbClr val="000000"/>
                </a:solidFill>
                <a:effectLst/>
                <a:latin typeface="Elephant" panose="02020904090505020303" pitchFamily="18" charset="0"/>
              </a:rPr>
              <a:t>REFERENCES</a:t>
            </a:r>
            <a:endParaRPr lang="en-US" sz="7200" dirty="0">
              <a:solidFill>
                <a:srgbClr val="000000"/>
              </a:solidFill>
              <a:latin typeface="Elephant" panose="02020904090505020303" pitchFamily="18" charset="0"/>
            </a:endParaRPr>
          </a:p>
        </p:txBody>
      </p:sp>
      <p:sp>
        <p:nvSpPr>
          <p:cNvPr id="3" name="TextBox 2">
            <a:extLst>
              <a:ext uri="{FF2B5EF4-FFF2-40B4-BE49-F238E27FC236}">
                <a16:creationId xmlns:a16="http://schemas.microsoft.com/office/drawing/2014/main" xmlns="" id="{5554CFB2-4EFA-365D-FFF1-738F6C076C57}"/>
              </a:ext>
            </a:extLst>
          </p:cNvPr>
          <p:cNvSpPr txBox="1"/>
          <p:nvPr/>
        </p:nvSpPr>
        <p:spPr>
          <a:xfrm>
            <a:off x="1905000" y="2618996"/>
            <a:ext cx="14705320" cy="7386638"/>
          </a:xfrm>
          <a:prstGeom prst="rect">
            <a:avLst/>
          </a:prstGeom>
        </p:spPr>
        <p:txBody>
          <a:bodyPr lIns="0" tIns="0" rIns="0" bIns="0" rtlCol="0" anchor="t">
            <a:spAutoFit/>
          </a:bodyPr>
          <a:lstStyle/>
          <a:p>
            <a:r>
              <a:rPr lang="en-GB" sz="2000" b="1" i="0" cap="all" dirty="0">
                <a:solidFill>
                  <a:srgbClr val="000000"/>
                </a:solidFill>
                <a:effectLst/>
                <a:latin typeface="Arial" panose="020B0604020202020204" pitchFamily="34" charset="0"/>
                <a:cs typeface="Arial" panose="020B0604020202020204" pitchFamily="34" charset="0"/>
              </a:rPr>
              <a:t>[1] R. </a:t>
            </a:r>
            <a:r>
              <a:rPr lang="en-GB" sz="2000" b="1" i="0" cap="all" dirty="0" err="1">
                <a:solidFill>
                  <a:srgbClr val="000000"/>
                </a:solidFill>
                <a:effectLst/>
                <a:latin typeface="Arial" panose="020B0604020202020204" pitchFamily="34" charset="0"/>
                <a:cs typeface="Arial" panose="020B0604020202020204" pitchFamily="34" charset="0"/>
              </a:rPr>
              <a:t>Rahutomo</a:t>
            </a:r>
            <a:r>
              <a:rPr lang="en-GB" sz="2000" b="1" i="0" cap="all" dirty="0">
                <a:solidFill>
                  <a:srgbClr val="000000"/>
                </a:solidFill>
                <a:effectLst/>
                <a:latin typeface="Arial" panose="020B0604020202020204" pitchFamily="34" charset="0"/>
                <a:cs typeface="Arial" panose="020B0604020202020204" pitchFamily="34" charset="0"/>
              </a:rPr>
              <a:t>, G. N. </a:t>
            </a:r>
            <a:r>
              <a:rPr lang="en-GB" sz="2000" b="1" i="0" cap="all" dirty="0" err="1">
                <a:solidFill>
                  <a:srgbClr val="000000"/>
                </a:solidFill>
                <a:effectLst/>
                <a:latin typeface="Arial" panose="020B0604020202020204" pitchFamily="34" charset="0"/>
                <a:cs typeface="Arial" panose="020B0604020202020204" pitchFamily="34" charset="0"/>
              </a:rPr>
              <a:t>Elwirehardja</a:t>
            </a:r>
            <a:r>
              <a:rPr lang="en-GB" sz="2000" b="1" i="0" cap="all" dirty="0">
                <a:solidFill>
                  <a:srgbClr val="000000"/>
                </a:solidFill>
                <a:effectLst/>
                <a:latin typeface="Arial" panose="020B0604020202020204" pitchFamily="34" charset="0"/>
                <a:cs typeface="Arial" panose="020B0604020202020204" pitchFamily="34" charset="0"/>
              </a:rPr>
              <a:t>, M. </a:t>
            </a:r>
            <a:r>
              <a:rPr lang="en-GB" sz="2000" b="1" i="0" cap="all" dirty="0" err="1">
                <a:solidFill>
                  <a:srgbClr val="000000"/>
                </a:solidFill>
                <a:effectLst/>
                <a:latin typeface="Arial" panose="020B0604020202020204" pitchFamily="34" charset="0"/>
                <a:cs typeface="Arial" panose="020B0604020202020204" pitchFamily="34" charset="0"/>
              </a:rPr>
              <a:t>Isnan</a:t>
            </a:r>
            <a:r>
              <a:rPr lang="en-GB" sz="2000" b="1" i="0" cap="all" dirty="0">
                <a:solidFill>
                  <a:srgbClr val="000000"/>
                </a:solidFill>
                <a:effectLst/>
                <a:latin typeface="Arial" panose="020B0604020202020204" pitchFamily="34" charset="0"/>
                <a:cs typeface="Arial" panose="020B0604020202020204" pitchFamily="34" charset="0"/>
              </a:rPr>
              <a:t>, F. </a:t>
            </a:r>
            <a:r>
              <a:rPr lang="en-GB" sz="2000" b="1" i="0" cap="all" dirty="0" err="1">
                <a:solidFill>
                  <a:srgbClr val="000000"/>
                </a:solidFill>
                <a:effectLst/>
                <a:latin typeface="Arial" panose="020B0604020202020204" pitchFamily="34" charset="0"/>
                <a:cs typeface="Arial" panose="020B0604020202020204" pitchFamily="34" charset="0"/>
              </a:rPr>
              <a:t>Asadi</a:t>
            </a:r>
            <a:r>
              <a:rPr lang="en-GB" sz="2000" b="1" i="0" cap="all" dirty="0">
                <a:solidFill>
                  <a:srgbClr val="000000"/>
                </a:solidFill>
                <a:effectLst/>
                <a:latin typeface="Arial" panose="020B0604020202020204" pitchFamily="34" charset="0"/>
                <a:cs typeface="Arial" panose="020B0604020202020204" pitchFamily="34" charset="0"/>
              </a:rPr>
              <a:t> and B. </a:t>
            </a:r>
            <a:r>
              <a:rPr lang="en-GB" sz="2000" b="1" i="0" cap="all" dirty="0" err="1">
                <a:solidFill>
                  <a:srgbClr val="000000"/>
                </a:solidFill>
                <a:effectLst/>
                <a:latin typeface="Arial" panose="020B0604020202020204" pitchFamily="34" charset="0"/>
                <a:cs typeface="Arial" panose="020B0604020202020204" pitchFamily="34" charset="0"/>
              </a:rPr>
              <a:t>Pardamean</a:t>
            </a:r>
            <a:r>
              <a:rPr lang="en-GB" sz="2000" b="1" i="0" cap="all" dirty="0">
                <a:solidFill>
                  <a:srgbClr val="000000"/>
                </a:solidFill>
                <a:effectLst/>
                <a:latin typeface="Arial" panose="020B0604020202020204" pitchFamily="34" charset="0"/>
                <a:cs typeface="Arial" panose="020B0604020202020204" pitchFamily="34" charset="0"/>
              </a:rPr>
              <a:t>, ”Machine Learning Implementations in Childhood Stunting Research: A Systematic Literature Review,” 2023 International Conference on Infor </a:t>
            </a:r>
            <a:r>
              <a:rPr lang="en-GB" sz="2000" b="1" i="0" cap="all" dirty="0" err="1">
                <a:solidFill>
                  <a:srgbClr val="000000"/>
                </a:solidFill>
                <a:effectLst/>
                <a:latin typeface="Arial" panose="020B0604020202020204" pitchFamily="34" charset="0"/>
                <a:cs typeface="Arial" panose="020B0604020202020204" pitchFamily="34" charset="0"/>
              </a:rPr>
              <a:t>mation</a:t>
            </a:r>
            <a:r>
              <a:rPr lang="en-GB" sz="2000" b="1" i="0" cap="all" dirty="0">
                <a:solidFill>
                  <a:srgbClr val="000000"/>
                </a:solidFill>
                <a:effectLst/>
                <a:latin typeface="Arial" panose="020B0604020202020204" pitchFamily="34" charset="0"/>
                <a:cs typeface="Arial" panose="020B0604020202020204" pitchFamily="34" charset="0"/>
              </a:rPr>
              <a:t> Management and Technology (</a:t>
            </a:r>
            <a:r>
              <a:rPr lang="en-GB" sz="2000" b="1" i="0" cap="all" dirty="0" err="1">
                <a:solidFill>
                  <a:srgbClr val="000000"/>
                </a:solidFill>
                <a:effectLst/>
                <a:latin typeface="Arial" panose="020B0604020202020204" pitchFamily="34" charset="0"/>
                <a:cs typeface="Arial" panose="020B0604020202020204" pitchFamily="34" charset="0"/>
              </a:rPr>
              <a:t>ICIMTech</a:t>
            </a:r>
            <a:r>
              <a:rPr lang="en-GB" sz="2000" b="1" i="0" cap="all" dirty="0">
                <a:solidFill>
                  <a:srgbClr val="000000"/>
                </a:solidFill>
                <a:effectLst/>
                <a:latin typeface="Arial" panose="020B0604020202020204" pitchFamily="34" charset="0"/>
                <a:cs typeface="Arial" panose="020B0604020202020204" pitchFamily="34" charset="0"/>
              </a:rPr>
              <a:t>), Malang, Indonesia, 2023, pp. 229-234,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10.1109/ICIMTech59029.2023.10277881.</a:t>
            </a:r>
          </a:p>
          <a:p>
            <a:endParaRPr lang="en-GB" sz="2000" b="1" i="0"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[2] A. </a:t>
            </a:r>
            <a:r>
              <a:rPr lang="en-GB" sz="2000" b="1" i="0" cap="all" dirty="0" err="1">
                <a:solidFill>
                  <a:srgbClr val="000000"/>
                </a:solidFill>
                <a:effectLst/>
                <a:latin typeface="Arial" panose="020B0604020202020204" pitchFamily="34" charset="0"/>
                <a:cs typeface="Arial" panose="020B0604020202020204" pitchFamily="34" charset="0"/>
              </a:rPr>
              <a:t>Hermanto</a:t>
            </a:r>
            <a:r>
              <a:rPr lang="en-GB" sz="2000" b="1" i="0" cap="all" dirty="0">
                <a:solidFill>
                  <a:srgbClr val="000000"/>
                </a:solidFill>
                <a:effectLst/>
                <a:latin typeface="Arial" panose="020B0604020202020204" pitchFamily="34" charset="0"/>
                <a:cs typeface="Arial" panose="020B0604020202020204" pitchFamily="34" charset="0"/>
              </a:rPr>
              <a:t> et al., ”Prediction of Nutritional Requirements for </a:t>
            </a:r>
            <a:r>
              <a:rPr lang="en-GB" sz="2000" b="1" i="0" cap="all" dirty="0" err="1">
                <a:solidFill>
                  <a:srgbClr val="000000"/>
                </a:solidFill>
                <a:effectLst/>
                <a:latin typeface="Arial" panose="020B0604020202020204" pitchFamily="34" charset="0"/>
                <a:cs typeface="Arial" panose="020B0604020202020204" pitchFamily="34" charset="0"/>
              </a:rPr>
              <a:t>Chil</a:t>
            </a:r>
            <a:r>
              <a:rPr lang="en-GB" sz="2000" b="1" i="0" cap="all" dirty="0">
                <a:solidFill>
                  <a:srgbClr val="000000"/>
                </a:solidFill>
                <a:effectLst/>
                <a:latin typeface="Arial" panose="020B0604020202020204" pitchFamily="34" charset="0"/>
                <a:cs typeface="Arial" panose="020B0604020202020204" pitchFamily="34" charset="0"/>
              </a:rPr>
              <a:t> </a:t>
            </a:r>
            <a:r>
              <a:rPr lang="en-GB" sz="2000" b="1" i="0" cap="all" dirty="0" err="1">
                <a:solidFill>
                  <a:srgbClr val="000000"/>
                </a:solidFill>
                <a:effectLst/>
                <a:latin typeface="Arial" panose="020B0604020202020204" pitchFamily="34" charset="0"/>
                <a:cs typeface="Arial" panose="020B0604020202020204" pitchFamily="34" charset="0"/>
              </a:rPr>
              <a:t>dren’s</a:t>
            </a:r>
            <a:r>
              <a:rPr lang="en-GB" sz="2000" b="1" i="0" cap="all" dirty="0">
                <a:solidFill>
                  <a:srgbClr val="000000"/>
                </a:solidFill>
                <a:effectLst/>
                <a:latin typeface="Arial" panose="020B0604020202020204" pitchFamily="34" charset="0"/>
                <a:cs typeface="Arial" panose="020B0604020202020204" pitchFamily="34" charset="0"/>
              </a:rPr>
              <a:t> Growth and Adolescents using Machine Learning,” 2022 Inter national Seminar on Application for Technology of Information and Communication (</a:t>
            </a:r>
            <a:r>
              <a:rPr lang="en-GB" sz="2000" b="1" i="0" cap="all" dirty="0" err="1">
                <a:solidFill>
                  <a:srgbClr val="000000"/>
                </a:solidFill>
                <a:effectLst/>
                <a:latin typeface="Arial" panose="020B0604020202020204" pitchFamily="34" charset="0"/>
                <a:cs typeface="Arial" panose="020B0604020202020204" pitchFamily="34" charset="0"/>
              </a:rPr>
              <a:t>iSemantic</a:t>
            </a:r>
            <a:r>
              <a:rPr lang="en-GB" sz="2000" b="1" i="0" cap="all" dirty="0">
                <a:solidFill>
                  <a:srgbClr val="000000"/>
                </a:solidFill>
                <a:effectLst/>
                <a:latin typeface="Arial" panose="020B0604020202020204" pitchFamily="34" charset="0"/>
                <a:cs typeface="Arial" panose="020B0604020202020204" pitchFamily="34" charset="0"/>
              </a:rPr>
              <a:t>), Semarang, Indonesia, 2022, pp. 263-267,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10.1109/iSemantic55962.2022.9920443.</a:t>
            </a:r>
          </a:p>
          <a:p>
            <a:endParaRPr lang="en-GB" sz="2000"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[3] M. </a:t>
            </a:r>
            <a:r>
              <a:rPr lang="en-GB" sz="2000" b="1" i="0" cap="all" dirty="0" err="1">
                <a:solidFill>
                  <a:srgbClr val="000000"/>
                </a:solidFill>
                <a:effectLst/>
                <a:latin typeface="Arial" panose="020B0604020202020204" pitchFamily="34" charset="0"/>
                <a:cs typeface="Arial" panose="020B0604020202020204" pitchFamily="34" charset="0"/>
              </a:rPr>
              <a:t>Zarlis</a:t>
            </a:r>
            <a:r>
              <a:rPr lang="en-GB" sz="2000" b="1" i="0" cap="all" dirty="0">
                <a:solidFill>
                  <a:srgbClr val="000000"/>
                </a:solidFill>
                <a:effectLst/>
                <a:latin typeface="Arial" panose="020B0604020202020204" pitchFamily="34" charset="0"/>
                <a:cs typeface="Arial" panose="020B0604020202020204" pitchFamily="34" charset="0"/>
              </a:rPr>
              <a:t>, T. </a:t>
            </a:r>
            <a:r>
              <a:rPr lang="en-GB" sz="2000" b="1" i="0" cap="all" dirty="0" err="1">
                <a:solidFill>
                  <a:srgbClr val="000000"/>
                </a:solidFill>
                <a:effectLst/>
                <a:latin typeface="Arial" panose="020B0604020202020204" pitchFamily="34" charset="0"/>
                <a:cs typeface="Arial" panose="020B0604020202020204" pitchFamily="34" charset="0"/>
              </a:rPr>
              <a:t>Oktavia</a:t>
            </a:r>
            <a:r>
              <a:rPr lang="en-GB" sz="2000" b="1" i="0" cap="all" dirty="0">
                <a:solidFill>
                  <a:srgbClr val="000000"/>
                </a:solidFill>
                <a:effectLst/>
                <a:latin typeface="Arial" panose="020B0604020202020204" pitchFamily="34" charset="0"/>
                <a:cs typeface="Arial" panose="020B0604020202020204" pitchFamily="34" charset="0"/>
              </a:rPr>
              <a:t>, R. </a:t>
            </a:r>
            <a:r>
              <a:rPr lang="en-GB" sz="2000" b="1" i="0" cap="all" dirty="0" err="1">
                <a:solidFill>
                  <a:srgbClr val="000000"/>
                </a:solidFill>
                <a:effectLst/>
                <a:latin typeface="Arial" panose="020B0604020202020204" pitchFamily="34" charset="0"/>
                <a:cs typeface="Arial" panose="020B0604020202020204" pitchFamily="34" charset="0"/>
              </a:rPr>
              <a:t>Buaton</a:t>
            </a:r>
            <a:r>
              <a:rPr lang="en-GB" sz="2000" b="1" i="0" cap="all" dirty="0">
                <a:solidFill>
                  <a:srgbClr val="000000"/>
                </a:solidFill>
                <a:effectLst/>
                <a:latin typeface="Arial" panose="020B0604020202020204" pitchFamily="34" charset="0"/>
                <a:cs typeface="Arial" panose="020B0604020202020204" pitchFamily="34" charset="0"/>
              </a:rPr>
              <a:t>, F. </a:t>
            </a:r>
            <a:r>
              <a:rPr lang="en-GB" sz="2000" b="1" i="0" cap="all" dirty="0" err="1">
                <a:solidFill>
                  <a:srgbClr val="000000"/>
                </a:solidFill>
                <a:effectLst/>
                <a:latin typeface="Arial" panose="020B0604020202020204" pitchFamily="34" charset="0"/>
                <a:cs typeface="Arial" panose="020B0604020202020204" pitchFamily="34" charset="0"/>
              </a:rPr>
              <a:t>Ernawan</a:t>
            </a:r>
            <a:r>
              <a:rPr lang="en-GB" sz="2000" b="1" i="0" cap="all" dirty="0">
                <a:solidFill>
                  <a:srgbClr val="000000"/>
                </a:solidFill>
                <a:effectLst/>
                <a:latin typeface="Arial" panose="020B0604020202020204" pitchFamily="34" charset="0"/>
                <a:cs typeface="Arial" panose="020B0604020202020204" pitchFamily="34" charset="0"/>
              </a:rPr>
              <a:t> and K. </a:t>
            </a:r>
            <a:r>
              <a:rPr lang="en-GB" sz="2000" b="1" i="0" cap="all" dirty="0" err="1">
                <a:solidFill>
                  <a:srgbClr val="000000"/>
                </a:solidFill>
                <a:effectLst/>
                <a:latin typeface="Arial" panose="020B0604020202020204" pitchFamily="34" charset="0"/>
                <a:cs typeface="Arial" panose="020B0604020202020204" pitchFamily="34" charset="0"/>
              </a:rPr>
              <a:t>Andrian</a:t>
            </a:r>
            <a:r>
              <a:rPr lang="en-GB" sz="2000" b="1" i="0" cap="all" dirty="0">
                <a:solidFill>
                  <a:srgbClr val="000000"/>
                </a:solidFill>
                <a:effectLst/>
                <a:latin typeface="Arial" panose="020B0604020202020204" pitchFamily="34" charset="0"/>
                <a:cs typeface="Arial" panose="020B0604020202020204" pitchFamily="34" charset="0"/>
              </a:rPr>
              <a:t>, ”</a:t>
            </a:r>
            <a:r>
              <a:rPr lang="en-GB" sz="2000" b="1" i="0" cap="all" dirty="0" err="1">
                <a:solidFill>
                  <a:srgbClr val="000000"/>
                </a:solidFill>
                <a:effectLst/>
                <a:latin typeface="Arial" panose="020B0604020202020204" pitchFamily="34" charset="0"/>
                <a:cs typeface="Arial" panose="020B0604020202020204" pitchFamily="34" charset="0"/>
              </a:rPr>
              <a:t>Minimiz</a:t>
            </a:r>
            <a:r>
              <a:rPr lang="en-GB" sz="2000" b="1" i="0" cap="all" dirty="0">
                <a:solidFill>
                  <a:srgbClr val="000000"/>
                </a:solidFill>
                <a:effectLst/>
                <a:latin typeface="Arial" panose="020B0604020202020204" pitchFamily="34" charset="0"/>
                <a:cs typeface="Arial" panose="020B0604020202020204" pitchFamily="34" charset="0"/>
              </a:rPr>
              <a:t> </a:t>
            </a:r>
            <a:r>
              <a:rPr lang="en-GB" sz="2000" b="1" i="0" cap="all" dirty="0" err="1">
                <a:solidFill>
                  <a:srgbClr val="000000"/>
                </a:solidFill>
                <a:effectLst/>
                <a:latin typeface="Arial" panose="020B0604020202020204" pitchFamily="34" charset="0"/>
                <a:cs typeface="Arial" panose="020B0604020202020204" pitchFamily="34" charset="0"/>
              </a:rPr>
              <a:t>ing</a:t>
            </a:r>
            <a:r>
              <a:rPr lang="en-GB" sz="2000" b="1" i="0" cap="all" dirty="0">
                <a:solidFill>
                  <a:srgbClr val="000000"/>
                </a:solidFill>
                <a:effectLst/>
                <a:latin typeface="Arial" panose="020B0604020202020204" pitchFamily="34" charset="0"/>
                <a:cs typeface="Arial" panose="020B0604020202020204" pitchFamily="34" charset="0"/>
              </a:rPr>
              <a:t> the Number of Stunting Prevalence Using the Euclid Algorithm </a:t>
            </a:r>
            <a:r>
              <a:rPr lang="en-GB" sz="2000" b="1" i="0" cap="all" dirty="0" err="1">
                <a:solidFill>
                  <a:srgbClr val="000000"/>
                </a:solidFill>
                <a:effectLst/>
                <a:latin typeface="Arial" panose="020B0604020202020204" pitchFamily="34" charset="0"/>
                <a:cs typeface="Arial" panose="020B0604020202020204" pitchFamily="34" charset="0"/>
              </a:rPr>
              <a:t>Clus</a:t>
            </a:r>
            <a:r>
              <a:rPr lang="en-GB" sz="2000" b="1" i="0" cap="all" dirty="0">
                <a:solidFill>
                  <a:srgbClr val="000000"/>
                </a:solidFill>
                <a:effectLst/>
                <a:latin typeface="Arial" panose="020B0604020202020204" pitchFamily="34" charset="0"/>
                <a:cs typeface="Arial" panose="020B0604020202020204" pitchFamily="34" charset="0"/>
              </a:rPr>
              <a:t> </a:t>
            </a:r>
            <a:r>
              <a:rPr lang="en-GB" sz="2000" b="1" i="0" cap="all" dirty="0" err="1">
                <a:solidFill>
                  <a:srgbClr val="000000"/>
                </a:solidFill>
                <a:effectLst/>
                <a:latin typeface="Arial" panose="020B0604020202020204" pitchFamily="34" charset="0"/>
                <a:cs typeface="Arial" panose="020B0604020202020204" pitchFamily="34" charset="0"/>
              </a:rPr>
              <a:t>tering</a:t>
            </a:r>
            <a:r>
              <a:rPr lang="en-GB" sz="2000" b="1" i="0" cap="all" dirty="0">
                <a:solidFill>
                  <a:srgbClr val="000000"/>
                </a:solidFill>
                <a:effectLst/>
                <a:latin typeface="Arial" panose="020B0604020202020204" pitchFamily="34" charset="0"/>
                <a:cs typeface="Arial" panose="020B0604020202020204" pitchFamily="34" charset="0"/>
              </a:rPr>
              <a:t> Approach,” 2023 International Conference of Computer Science and Information Technology (ICOSNIKOM), </a:t>
            </a:r>
            <a:r>
              <a:rPr lang="en-GB" sz="2000" b="1" i="0" cap="all" dirty="0" err="1">
                <a:solidFill>
                  <a:srgbClr val="000000"/>
                </a:solidFill>
                <a:effectLst/>
                <a:latin typeface="Arial" panose="020B0604020202020204" pitchFamily="34" charset="0"/>
                <a:cs typeface="Arial" panose="020B0604020202020204" pitchFamily="34" charset="0"/>
              </a:rPr>
              <a:t>Binjia</a:t>
            </a:r>
            <a:r>
              <a:rPr lang="en-GB" sz="2000" b="1" i="0" cap="all" dirty="0">
                <a:solidFill>
                  <a:srgbClr val="000000"/>
                </a:solidFill>
                <a:effectLst/>
                <a:latin typeface="Arial" panose="020B0604020202020204" pitchFamily="34" charset="0"/>
                <a:cs typeface="Arial" panose="020B0604020202020204" pitchFamily="34" charset="0"/>
              </a:rPr>
              <a:t>, Indonesia, 2023, pp. 1-7,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10.1109/ICoSNIKOM60230.2023.10364489.</a:t>
            </a:r>
          </a:p>
          <a:p>
            <a:endParaRPr lang="en-GB" sz="2000"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[4] R. A. </a:t>
            </a:r>
            <a:r>
              <a:rPr lang="en-GB" sz="2000" b="1" i="0" cap="all" dirty="0" err="1">
                <a:solidFill>
                  <a:srgbClr val="000000"/>
                </a:solidFill>
                <a:effectLst/>
                <a:latin typeface="Arial" panose="020B0604020202020204" pitchFamily="34" charset="0"/>
                <a:cs typeface="Arial" panose="020B0604020202020204" pitchFamily="34" charset="0"/>
              </a:rPr>
              <a:t>Rahma</a:t>
            </a:r>
            <a:r>
              <a:rPr lang="en-GB" sz="2000" b="1" i="0" cap="all" dirty="0">
                <a:solidFill>
                  <a:srgbClr val="000000"/>
                </a:solidFill>
                <a:effectLst/>
                <a:latin typeface="Arial" panose="020B0604020202020204" pitchFamily="34" charset="0"/>
                <a:cs typeface="Arial" panose="020B0604020202020204" pitchFamily="34" charset="0"/>
              </a:rPr>
              <a:t>, U. </a:t>
            </a:r>
            <a:r>
              <a:rPr lang="en-GB" sz="2000" b="1" i="0" cap="all" dirty="0" err="1">
                <a:solidFill>
                  <a:srgbClr val="000000"/>
                </a:solidFill>
                <a:effectLst/>
                <a:latin typeface="Arial" panose="020B0604020202020204" pitchFamily="34" charset="0"/>
                <a:cs typeface="Arial" panose="020B0604020202020204" pitchFamily="34" charset="0"/>
              </a:rPr>
              <a:t>Dayati</a:t>
            </a:r>
            <a:r>
              <a:rPr lang="en-GB" sz="2000" b="1" i="0" cap="all" dirty="0">
                <a:solidFill>
                  <a:srgbClr val="000000"/>
                </a:solidFill>
                <a:effectLst/>
                <a:latin typeface="Arial" panose="020B0604020202020204" pitchFamily="34" charset="0"/>
                <a:cs typeface="Arial" panose="020B0604020202020204" pitchFamily="34" charset="0"/>
              </a:rPr>
              <a:t>, E. S. </a:t>
            </a:r>
            <a:r>
              <a:rPr lang="en-GB" sz="2000" b="1" i="0" cap="all" dirty="0" err="1">
                <a:solidFill>
                  <a:srgbClr val="000000"/>
                </a:solidFill>
                <a:effectLst/>
                <a:latin typeface="Arial" panose="020B0604020202020204" pitchFamily="34" charset="0"/>
                <a:cs typeface="Arial" panose="020B0604020202020204" pitchFamily="34" charset="0"/>
              </a:rPr>
              <a:t>Desyanty</a:t>
            </a:r>
            <a:r>
              <a:rPr lang="en-GB" sz="2000" b="1" i="0" cap="all" dirty="0">
                <a:solidFill>
                  <a:srgbClr val="000000"/>
                </a:solidFill>
                <a:effectLst/>
                <a:latin typeface="Arial" panose="020B0604020202020204" pitchFamily="34" charset="0"/>
                <a:cs typeface="Arial" panose="020B0604020202020204" pitchFamily="34" charset="0"/>
              </a:rPr>
              <a:t> and R. A. </a:t>
            </a:r>
            <a:r>
              <a:rPr lang="en-GB" sz="2000" b="1" i="0" cap="all" dirty="0" err="1">
                <a:solidFill>
                  <a:srgbClr val="000000"/>
                </a:solidFill>
                <a:effectLst/>
                <a:latin typeface="Arial" panose="020B0604020202020204" pitchFamily="34" charset="0"/>
                <a:cs typeface="Arial" panose="020B0604020202020204" pitchFamily="34" charset="0"/>
              </a:rPr>
              <a:t>Listyaningrum</a:t>
            </a:r>
            <a:r>
              <a:rPr lang="en-GB" sz="2000" b="1" i="0" cap="all" dirty="0">
                <a:solidFill>
                  <a:srgbClr val="000000"/>
                </a:solidFill>
                <a:effectLst/>
                <a:latin typeface="Arial" panose="020B0604020202020204" pitchFamily="34" charset="0"/>
                <a:cs typeface="Arial" panose="020B0604020202020204" pitchFamily="34" charset="0"/>
              </a:rPr>
              <a:t>, ”Development of a Technology-Based Parenting Support </a:t>
            </a:r>
            <a:r>
              <a:rPr lang="en-GB" sz="2000" b="1" i="0" cap="all" dirty="0" err="1">
                <a:solidFill>
                  <a:srgbClr val="000000"/>
                </a:solidFill>
                <a:effectLst/>
                <a:latin typeface="Arial" panose="020B0604020202020204" pitchFamily="34" charset="0"/>
                <a:cs typeface="Arial" panose="020B0604020202020204" pitchFamily="34" charset="0"/>
              </a:rPr>
              <a:t>Center</a:t>
            </a:r>
            <a:r>
              <a:rPr lang="en-GB" sz="2000" b="1" i="0" cap="all" dirty="0">
                <a:solidFill>
                  <a:srgbClr val="000000"/>
                </a:solidFill>
                <a:effectLst/>
                <a:latin typeface="Arial" panose="020B0604020202020204" pitchFamily="34" charset="0"/>
                <a:cs typeface="Arial" panose="020B0604020202020204" pitchFamily="34" charset="0"/>
              </a:rPr>
              <a:t> Model to Support Stunting Reduction Programs,” 2022 8th International Con </a:t>
            </a:r>
            <a:r>
              <a:rPr lang="en-GB" sz="2000" b="1" i="0" cap="all" dirty="0" err="1">
                <a:solidFill>
                  <a:srgbClr val="000000"/>
                </a:solidFill>
                <a:effectLst/>
                <a:latin typeface="Arial" panose="020B0604020202020204" pitchFamily="34" charset="0"/>
                <a:cs typeface="Arial" panose="020B0604020202020204" pitchFamily="34" charset="0"/>
              </a:rPr>
              <a:t>ference</a:t>
            </a:r>
            <a:r>
              <a:rPr lang="en-GB" sz="2000" b="1" i="0" cap="all" dirty="0">
                <a:solidFill>
                  <a:srgbClr val="000000"/>
                </a:solidFill>
                <a:effectLst/>
                <a:latin typeface="Arial" panose="020B0604020202020204" pitchFamily="34" charset="0"/>
                <a:cs typeface="Arial" panose="020B0604020202020204" pitchFamily="34" charset="0"/>
              </a:rPr>
              <a:t> on Education and Technology (ICET), Malang, Indonesia, 2022, pp. 177-184,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10.1109/ICET56879.2022.9990871.</a:t>
            </a:r>
          </a:p>
          <a:p>
            <a:endParaRPr lang="en-GB" sz="2000"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[5] R. Joseph, V. Sawant, S. </a:t>
            </a:r>
            <a:r>
              <a:rPr lang="en-GB" sz="2000" b="1" i="0" cap="all" dirty="0" err="1">
                <a:solidFill>
                  <a:srgbClr val="000000"/>
                </a:solidFill>
                <a:effectLst/>
                <a:latin typeface="Arial" panose="020B0604020202020204" pitchFamily="34" charset="0"/>
                <a:cs typeface="Arial" panose="020B0604020202020204" pitchFamily="34" charset="0"/>
              </a:rPr>
              <a:t>Shenai</a:t>
            </a:r>
            <a:r>
              <a:rPr lang="en-GB" sz="2000" b="1" i="0" cap="all" dirty="0">
                <a:solidFill>
                  <a:srgbClr val="000000"/>
                </a:solidFill>
                <a:effectLst/>
                <a:latin typeface="Arial" panose="020B0604020202020204" pitchFamily="34" charset="0"/>
                <a:cs typeface="Arial" panose="020B0604020202020204" pitchFamily="34" charset="0"/>
              </a:rPr>
              <a:t>, M. </a:t>
            </a:r>
            <a:r>
              <a:rPr lang="en-GB" sz="2000" b="1" i="0" cap="all" dirty="0" err="1">
                <a:solidFill>
                  <a:srgbClr val="000000"/>
                </a:solidFill>
                <a:effectLst/>
                <a:latin typeface="Arial" panose="020B0604020202020204" pitchFamily="34" charset="0"/>
                <a:cs typeface="Arial" panose="020B0604020202020204" pitchFamily="34" charset="0"/>
              </a:rPr>
              <a:t>Paryani</a:t>
            </a:r>
            <a:r>
              <a:rPr lang="en-GB" sz="2000" b="1" i="0" cap="all" dirty="0">
                <a:solidFill>
                  <a:srgbClr val="000000"/>
                </a:solidFill>
                <a:effectLst/>
                <a:latin typeface="Arial" panose="020B0604020202020204" pitchFamily="34" charset="0"/>
                <a:cs typeface="Arial" panose="020B0604020202020204" pitchFamily="34" charset="0"/>
              </a:rPr>
              <a:t> and G. Patil, ”Machine Learning based Factors affecting Malnutrition and </a:t>
            </a:r>
            <a:r>
              <a:rPr lang="en-GB" sz="2000" b="1" i="0" cap="all" dirty="0" err="1">
                <a:solidFill>
                  <a:srgbClr val="000000"/>
                </a:solidFill>
                <a:effectLst/>
                <a:latin typeface="Arial" panose="020B0604020202020204" pitchFamily="34" charset="0"/>
                <a:cs typeface="Arial" panose="020B0604020202020204" pitchFamily="34" charset="0"/>
              </a:rPr>
              <a:t>Anemia</a:t>
            </a:r>
            <a:r>
              <a:rPr lang="en-GB" sz="2000" b="1" i="0" cap="all" dirty="0">
                <a:solidFill>
                  <a:srgbClr val="000000"/>
                </a:solidFill>
                <a:effectLst/>
                <a:latin typeface="Arial" panose="020B0604020202020204" pitchFamily="34" charset="0"/>
                <a:cs typeface="Arial" panose="020B0604020202020204" pitchFamily="34" charset="0"/>
              </a:rPr>
              <a:t> among children in India,” 2022 6th International Conference on Intelligent Computing and Control Systems (ICICCS), Madurai, India, 2022, pp. 1826-1833,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10.1109/ICICCS53718.2022.9788386.</a:t>
            </a:r>
            <a:endParaRPr lang="en-GB" sz="2000" cap="all" dirty="0">
              <a:solidFill>
                <a:srgbClr val="000000"/>
              </a:solidFill>
              <a:effectLst/>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xmlns="" id="{520F8E7E-3547-12C3-515A-56FE50AD272A}"/>
              </a:ext>
            </a:extLst>
          </p:cNvPr>
          <p:cNvSpPr>
            <a:spLocks noGrp="1"/>
          </p:cNvSpPr>
          <p:nvPr>
            <p:ph type="sldNum" sz="quarter" idx="12"/>
          </p:nvPr>
        </p:nvSpPr>
        <p:spPr>
          <a:xfrm>
            <a:off x="6705600" y="9799620"/>
            <a:ext cx="2133600" cy="365125"/>
          </a:xfrm>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xmlns="" val="3569711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xmlns="" id="{75012263-2741-1BF5-D06F-8BE6BC27B2C1}"/>
              </a:ext>
            </a:extLst>
          </p:cNvPr>
          <p:cNvSpPr txBox="1"/>
          <p:nvPr/>
        </p:nvSpPr>
        <p:spPr>
          <a:xfrm>
            <a:off x="2895600" y="1028700"/>
            <a:ext cx="13180039" cy="1455078"/>
          </a:xfrm>
          <a:prstGeom prst="rect">
            <a:avLst/>
          </a:prstGeom>
        </p:spPr>
        <p:txBody>
          <a:bodyPr lIns="0" tIns="0" rIns="0" bIns="0" rtlCol="0" anchor="t">
            <a:spAutoFit/>
          </a:bodyPr>
          <a:lstStyle/>
          <a:p>
            <a:pPr algn="ctr">
              <a:lnSpc>
                <a:spcPts val="11899"/>
              </a:lnSpc>
            </a:pPr>
            <a:r>
              <a:rPr lang="en-GB" sz="7200" b="1" i="0" dirty="0">
                <a:solidFill>
                  <a:srgbClr val="000000"/>
                </a:solidFill>
                <a:effectLst/>
                <a:latin typeface="Elephant" panose="02020904090505020303" pitchFamily="18" charset="0"/>
              </a:rPr>
              <a:t>REFERENCES</a:t>
            </a:r>
            <a:endParaRPr lang="en-US" sz="7200" dirty="0">
              <a:solidFill>
                <a:srgbClr val="000000"/>
              </a:solidFill>
              <a:latin typeface="Elephant" panose="02020904090505020303" pitchFamily="18" charset="0"/>
            </a:endParaRPr>
          </a:p>
        </p:txBody>
      </p:sp>
      <p:sp>
        <p:nvSpPr>
          <p:cNvPr id="3" name="TextBox 2">
            <a:extLst>
              <a:ext uri="{FF2B5EF4-FFF2-40B4-BE49-F238E27FC236}">
                <a16:creationId xmlns:a16="http://schemas.microsoft.com/office/drawing/2014/main" xmlns="" id="{5554CFB2-4EFA-365D-FFF1-738F6C076C57}"/>
              </a:ext>
            </a:extLst>
          </p:cNvPr>
          <p:cNvSpPr txBox="1"/>
          <p:nvPr/>
        </p:nvSpPr>
        <p:spPr>
          <a:xfrm>
            <a:off x="1905000" y="2618996"/>
            <a:ext cx="14705320" cy="6771084"/>
          </a:xfrm>
          <a:prstGeom prst="rect">
            <a:avLst/>
          </a:prstGeom>
        </p:spPr>
        <p:txBody>
          <a:bodyPr lIns="0" tIns="0" rIns="0" bIns="0" rtlCol="0" anchor="t">
            <a:spAutoFit/>
          </a:bodyPr>
          <a:lstStyle/>
          <a:p>
            <a:r>
              <a:rPr lang="en-GB" sz="2000" b="1" i="0" cap="all" dirty="0">
                <a:solidFill>
                  <a:srgbClr val="000000"/>
                </a:solidFill>
                <a:effectLst/>
                <a:latin typeface="Arial" panose="020B0604020202020204" pitchFamily="34" charset="0"/>
                <a:cs typeface="Arial" panose="020B0604020202020204" pitchFamily="34" charset="0"/>
              </a:rPr>
              <a:t>[6] S. Jain, T. Khanam, A. J. Abedi and A. A. Khan, ”Efficient Machine Learning for Malnutrition Prediction among under-five children in India,” 2022 IEEE Delhi Section Conference (DELCON), New Delhi, India, 2022, pp. 1-10,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10.1109/DELCON54057.2022.9753080.</a:t>
            </a:r>
          </a:p>
          <a:p>
            <a:endParaRPr lang="en-GB" sz="2000" b="1" i="0"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[7] Z. </a:t>
            </a:r>
            <a:r>
              <a:rPr lang="en-GB" sz="2000" b="1" i="0" cap="all" dirty="0" err="1">
                <a:solidFill>
                  <a:srgbClr val="000000"/>
                </a:solidFill>
                <a:effectLst/>
                <a:latin typeface="Arial" panose="020B0604020202020204" pitchFamily="34" charset="0"/>
                <a:cs typeface="Arial" panose="020B0604020202020204" pitchFamily="34" charset="0"/>
              </a:rPr>
              <a:t>Momand</a:t>
            </a:r>
            <a:r>
              <a:rPr lang="en-GB" sz="2000" b="1" i="0" cap="all" dirty="0">
                <a:solidFill>
                  <a:srgbClr val="000000"/>
                </a:solidFill>
                <a:effectLst/>
                <a:latin typeface="Arial" panose="020B0604020202020204" pitchFamily="34" charset="0"/>
                <a:cs typeface="Arial" panose="020B0604020202020204" pitchFamily="34" charset="0"/>
              </a:rPr>
              <a:t>, P. </a:t>
            </a:r>
            <a:r>
              <a:rPr lang="en-GB" sz="2000" b="1" i="0" cap="all" dirty="0" err="1">
                <a:solidFill>
                  <a:srgbClr val="000000"/>
                </a:solidFill>
                <a:effectLst/>
                <a:latin typeface="Arial" panose="020B0604020202020204" pitchFamily="34" charset="0"/>
                <a:cs typeface="Arial" panose="020B0604020202020204" pitchFamily="34" charset="0"/>
              </a:rPr>
              <a:t>Mongkolnam</a:t>
            </a:r>
            <a:r>
              <a:rPr lang="en-GB" sz="2000" b="1" i="0" cap="all" dirty="0">
                <a:solidFill>
                  <a:srgbClr val="000000"/>
                </a:solidFill>
                <a:effectLst/>
                <a:latin typeface="Arial" panose="020B0604020202020204" pitchFamily="34" charset="0"/>
                <a:cs typeface="Arial" panose="020B0604020202020204" pitchFamily="34" charset="0"/>
              </a:rPr>
              <a:t>, P. </a:t>
            </a:r>
            <a:r>
              <a:rPr lang="en-GB" sz="2000" b="1" i="0" cap="all" dirty="0" err="1">
                <a:solidFill>
                  <a:srgbClr val="000000"/>
                </a:solidFill>
                <a:effectLst/>
                <a:latin typeface="Arial" panose="020B0604020202020204" pitchFamily="34" charset="0"/>
                <a:cs typeface="Arial" panose="020B0604020202020204" pitchFamily="34" charset="0"/>
              </a:rPr>
              <a:t>Kositpanthavong</a:t>
            </a:r>
            <a:r>
              <a:rPr lang="en-GB" sz="2000" b="1" i="0" cap="all" dirty="0">
                <a:solidFill>
                  <a:srgbClr val="000000"/>
                </a:solidFill>
                <a:effectLst/>
                <a:latin typeface="Arial" panose="020B0604020202020204" pitchFamily="34" charset="0"/>
                <a:cs typeface="Arial" panose="020B0604020202020204" pitchFamily="34" charset="0"/>
              </a:rPr>
              <a:t> and J. H. Chan, ”Data Mining Based Prediction of Malnutrition in Afghan </a:t>
            </a:r>
            <a:r>
              <a:rPr lang="en-GB" sz="2000" b="1" i="0" cap="all" dirty="0" err="1">
                <a:solidFill>
                  <a:srgbClr val="000000"/>
                </a:solidFill>
                <a:effectLst/>
                <a:latin typeface="Arial" panose="020B0604020202020204" pitchFamily="34" charset="0"/>
                <a:cs typeface="Arial" panose="020B0604020202020204" pitchFamily="34" charset="0"/>
              </a:rPr>
              <a:t>Chil</a:t>
            </a:r>
            <a:r>
              <a:rPr lang="en-GB" sz="2000" b="1" i="0" cap="all" dirty="0">
                <a:solidFill>
                  <a:srgbClr val="000000"/>
                </a:solidFill>
                <a:effectLst/>
                <a:latin typeface="Arial" panose="020B0604020202020204" pitchFamily="34" charset="0"/>
                <a:cs typeface="Arial" panose="020B0604020202020204" pitchFamily="34" charset="0"/>
              </a:rPr>
              <a:t> </a:t>
            </a:r>
            <a:r>
              <a:rPr lang="en-GB" sz="2000" b="1" i="0" cap="all" dirty="0" err="1">
                <a:solidFill>
                  <a:srgbClr val="000000"/>
                </a:solidFill>
                <a:effectLst/>
                <a:latin typeface="Arial" panose="020B0604020202020204" pitchFamily="34" charset="0"/>
                <a:cs typeface="Arial" panose="020B0604020202020204" pitchFamily="34" charset="0"/>
              </a:rPr>
              <a:t>dren</a:t>
            </a:r>
            <a:r>
              <a:rPr lang="en-GB" sz="2000" b="1" i="0" cap="all" dirty="0">
                <a:solidFill>
                  <a:srgbClr val="000000"/>
                </a:solidFill>
                <a:effectLst/>
                <a:latin typeface="Arial" panose="020B0604020202020204" pitchFamily="34" charset="0"/>
                <a:cs typeface="Arial" panose="020B0604020202020204" pitchFamily="34" charset="0"/>
              </a:rPr>
              <a:t>,” 2020 12th International Conference on Knowledge and Smart Technology (KST), Pattaya, Thailand, 2020, pp. 12-17,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10.1109/KST48564.2020.9059388.</a:t>
            </a:r>
          </a:p>
          <a:p>
            <a:endParaRPr lang="en-GB" sz="2000" b="1"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[8] J. Chen, R. </a:t>
            </a:r>
            <a:r>
              <a:rPr lang="en-GB" sz="2000" b="1" i="0" cap="all" dirty="0" err="1">
                <a:solidFill>
                  <a:srgbClr val="000000"/>
                </a:solidFill>
                <a:effectLst/>
                <a:latin typeface="Arial" panose="020B0604020202020204" pitchFamily="34" charset="0"/>
                <a:cs typeface="Arial" panose="020B0604020202020204" pitchFamily="34" charset="0"/>
              </a:rPr>
              <a:t>Soangra</a:t>
            </a:r>
            <a:r>
              <a:rPr lang="en-GB" sz="2000" b="1" i="0" cap="all" dirty="0">
                <a:solidFill>
                  <a:srgbClr val="000000"/>
                </a:solidFill>
                <a:effectLst/>
                <a:latin typeface="Arial" panose="020B0604020202020204" pitchFamily="34" charset="0"/>
                <a:cs typeface="Arial" panose="020B0604020202020204" pitchFamily="34" charset="0"/>
              </a:rPr>
              <a:t>, M. Grant-</a:t>
            </a:r>
            <a:r>
              <a:rPr lang="en-GB" sz="2000" b="1" i="0" cap="all" dirty="0" err="1">
                <a:solidFill>
                  <a:srgbClr val="000000"/>
                </a:solidFill>
                <a:effectLst/>
                <a:latin typeface="Arial" panose="020B0604020202020204" pitchFamily="34" charset="0"/>
                <a:cs typeface="Arial" panose="020B0604020202020204" pitchFamily="34" charset="0"/>
              </a:rPr>
              <a:t>Beuttler</a:t>
            </a:r>
            <a:r>
              <a:rPr lang="en-GB" sz="2000" b="1" i="0" cap="all" dirty="0">
                <a:solidFill>
                  <a:srgbClr val="000000"/>
                </a:solidFill>
                <a:effectLst/>
                <a:latin typeface="Arial" panose="020B0604020202020204" pitchFamily="34" charset="0"/>
                <a:cs typeface="Arial" panose="020B0604020202020204" pitchFamily="34" charset="0"/>
              </a:rPr>
              <a:t>, Y. A. </a:t>
            </a:r>
            <a:r>
              <a:rPr lang="en-GB" sz="2000" b="1" i="0" cap="all" dirty="0" err="1">
                <a:solidFill>
                  <a:srgbClr val="000000"/>
                </a:solidFill>
                <a:effectLst/>
                <a:latin typeface="Arial" panose="020B0604020202020204" pitchFamily="34" charset="0"/>
                <a:cs typeface="Arial" panose="020B0604020202020204" pitchFamily="34" charset="0"/>
              </a:rPr>
              <a:t>Nanehkaran</a:t>
            </a:r>
            <a:r>
              <a:rPr lang="en-GB" sz="2000" b="1" i="0" cap="all" dirty="0">
                <a:solidFill>
                  <a:srgbClr val="000000"/>
                </a:solidFill>
                <a:effectLst/>
                <a:latin typeface="Arial" panose="020B0604020202020204" pitchFamily="34" charset="0"/>
                <a:cs typeface="Arial" panose="020B0604020202020204" pitchFamily="34" charset="0"/>
              </a:rPr>
              <a:t> and Y. Wen, ”Dense Attention Convolutional Neural Networks for Toe Walking Recognition,” in IEEE Transactions on Neural Systems and Rehabilitation Engineering, vol. 31, pp. 2235-2245, 2023,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10.1109/TNSRE.2023.3272362. </a:t>
            </a:r>
          </a:p>
          <a:p>
            <a:endParaRPr lang="en-GB" sz="2000" b="1"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[9] S. E S, G. N. Sundar and D. </a:t>
            </a:r>
            <a:r>
              <a:rPr lang="en-GB" sz="2000" b="1" i="0" cap="all" dirty="0" err="1">
                <a:solidFill>
                  <a:srgbClr val="000000"/>
                </a:solidFill>
                <a:effectLst/>
                <a:latin typeface="Arial" panose="020B0604020202020204" pitchFamily="34" charset="0"/>
                <a:cs typeface="Arial" panose="020B0604020202020204" pitchFamily="34" charset="0"/>
              </a:rPr>
              <a:t>Narmadha</a:t>
            </a:r>
            <a:r>
              <a:rPr lang="en-GB" sz="2000" b="1" i="0" cap="all" dirty="0">
                <a:solidFill>
                  <a:srgbClr val="000000"/>
                </a:solidFill>
                <a:effectLst/>
                <a:latin typeface="Arial" panose="020B0604020202020204" pitchFamily="34" charset="0"/>
                <a:cs typeface="Arial" panose="020B0604020202020204" pitchFamily="34" charset="0"/>
              </a:rPr>
              <a:t>, ”An Investigation on Impact of Malnutrition in Human Health and Technique to Evaluate the Nutrient Intake from the Food Image,” 2022 IEEE International Power and Renewable Energy Conference (IPRECON), Kollam, India, 2022, pp. 1-5,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10.1109/IPRECON55716.2022.10059560.</a:t>
            </a:r>
          </a:p>
          <a:p>
            <a:endParaRPr lang="en-GB" sz="2000" b="1" cap="all" dirty="0">
              <a:solidFill>
                <a:srgbClr val="000000"/>
              </a:solidFill>
              <a:effectLst/>
              <a:latin typeface="Arial" panose="020B0604020202020204" pitchFamily="34" charset="0"/>
              <a:cs typeface="Arial" panose="020B0604020202020204" pitchFamily="34" charset="0"/>
            </a:endParaRPr>
          </a:p>
          <a:p>
            <a:r>
              <a:rPr lang="en-GB" sz="2000" b="1" i="0" cap="all" dirty="0">
                <a:solidFill>
                  <a:srgbClr val="000000"/>
                </a:solidFill>
                <a:effectLst/>
                <a:latin typeface="Arial" panose="020B0604020202020204" pitchFamily="34" charset="0"/>
                <a:cs typeface="Arial" panose="020B0604020202020204" pitchFamily="34" charset="0"/>
              </a:rPr>
              <a:t>[10] S. </a:t>
            </a:r>
            <a:r>
              <a:rPr lang="en-GB" sz="2000" b="1" i="0" cap="all" dirty="0" err="1">
                <a:solidFill>
                  <a:srgbClr val="000000"/>
                </a:solidFill>
                <a:effectLst/>
                <a:latin typeface="Arial" panose="020B0604020202020204" pitchFamily="34" charset="0"/>
                <a:cs typeface="Arial" panose="020B0604020202020204" pitchFamily="34" charset="0"/>
              </a:rPr>
              <a:t>Bonaldo</a:t>
            </a:r>
            <a:r>
              <a:rPr lang="en-GB" sz="2000" b="1" i="0" cap="all" dirty="0">
                <a:solidFill>
                  <a:srgbClr val="000000"/>
                </a:solidFill>
                <a:effectLst/>
                <a:latin typeface="Arial" panose="020B0604020202020204" pitchFamily="34" charset="0"/>
                <a:cs typeface="Arial" panose="020B0604020202020204" pitchFamily="34" charset="0"/>
              </a:rPr>
              <a:t>, F. Dal Lago, G. </a:t>
            </a:r>
            <a:r>
              <a:rPr lang="en-GB" sz="2000" b="1" i="0" cap="all" dirty="0" err="1">
                <a:solidFill>
                  <a:srgbClr val="000000"/>
                </a:solidFill>
                <a:effectLst/>
                <a:latin typeface="Arial" panose="020B0604020202020204" pitchFamily="34" charset="0"/>
                <a:cs typeface="Arial" panose="020B0604020202020204" pitchFamily="34" charset="0"/>
              </a:rPr>
              <a:t>Putoto</a:t>
            </a:r>
            <a:r>
              <a:rPr lang="en-GB" sz="2000" b="1" i="0" cap="all" dirty="0">
                <a:solidFill>
                  <a:srgbClr val="000000"/>
                </a:solidFill>
                <a:effectLst/>
                <a:latin typeface="Arial" panose="020B0604020202020204" pitchFamily="34" charset="0"/>
                <a:cs typeface="Arial" panose="020B0604020202020204" pitchFamily="34" charset="0"/>
              </a:rPr>
              <a:t>, L. Dal Lago, E. </a:t>
            </a:r>
            <a:r>
              <a:rPr lang="en-GB" sz="2000" b="1" i="0" cap="all" dirty="0" err="1">
                <a:solidFill>
                  <a:srgbClr val="000000"/>
                </a:solidFill>
                <a:effectLst/>
                <a:latin typeface="Arial" panose="020B0604020202020204" pitchFamily="34" charset="0"/>
                <a:cs typeface="Arial" panose="020B0604020202020204" pitchFamily="34" charset="0"/>
              </a:rPr>
              <a:t>Griggio</a:t>
            </a:r>
            <a:r>
              <a:rPr lang="en-GB" sz="2000" b="1" i="0" cap="all" dirty="0">
                <a:solidFill>
                  <a:srgbClr val="000000"/>
                </a:solidFill>
                <a:effectLst/>
                <a:latin typeface="Arial" panose="020B0604020202020204" pitchFamily="34" charset="0"/>
                <a:cs typeface="Arial" panose="020B0604020202020204" pitchFamily="34" charset="0"/>
              </a:rPr>
              <a:t> and A. </a:t>
            </a:r>
            <a:r>
              <a:rPr lang="en-GB" sz="2000" b="1" i="0" cap="all" dirty="0" err="1">
                <a:solidFill>
                  <a:srgbClr val="000000"/>
                </a:solidFill>
                <a:effectLst/>
                <a:latin typeface="Arial" panose="020B0604020202020204" pitchFamily="34" charset="0"/>
                <a:cs typeface="Arial" panose="020B0604020202020204" pitchFamily="34" charset="0"/>
              </a:rPr>
              <a:t>Paccagnella</a:t>
            </a:r>
            <a:r>
              <a:rPr lang="en-GB" sz="2000" b="1" i="0" cap="all" dirty="0">
                <a:solidFill>
                  <a:srgbClr val="000000"/>
                </a:solidFill>
                <a:effectLst/>
                <a:latin typeface="Arial" panose="020B0604020202020204" pitchFamily="34" charset="0"/>
                <a:cs typeface="Arial" panose="020B0604020202020204" pitchFamily="34" charset="0"/>
              </a:rPr>
              <a:t>, ”Portable Digital Stadiometer for Assessing the Degree of Childhood Malnutrition in Low-Income Countries,” 2021 IEEE Interna </a:t>
            </a:r>
            <a:r>
              <a:rPr lang="en-GB" sz="2000" b="1" i="0" cap="all" dirty="0" err="1">
                <a:solidFill>
                  <a:srgbClr val="000000"/>
                </a:solidFill>
                <a:effectLst/>
                <a:latin typeface="Arial" panose="020B0604020202020204" pitchFamily="34" charset="0"/>
                <a:cs typeface="Arial" panose="020B0604020202020204" pitchFamily="34" charset="0"/>
              </a:rPr>
              <a:t>tional</a:t>
            </a:r>
            <a:r>
              <a:rPr lang="en-GB" sz="2000" b="1" i="0" cap="all" dirty="0">
                <a:solidFill>
                  <a:srgbClr val="000000"/>
                </a:solidFill>
                <a:effectLst/>
                <a:latin typeface="Arial" panose="020B0604020202020204" pitchFamily="34" charset="0"/>
                <a:cs typeface="Arial" panose="020B0604020202020204" pitchFamily="34" charset="0"/>
              </a:rPr>
              <a:t> Humanitarian Technology Conference (IHTC), United Kingdom, 2021, pp. 1-8, </a:t>
            </a:r>
            <a:r>
              <a:rPr lang="en-GB" sz="2000" b="1" i="0" cap="all" dirty="0" err="1">
                <a:solidFill>
                  <a:srgbClr val="000000"/>
                </a:solidFill>
                <a:effectLst/>
                <a:latin typeface="Arial" panose="020B0604020202020204" pitchFamily="34" charset="0"/>
                <a:cs typeface="Arial" panose="020B0604020202020204" pitchFamily="34" charset="0"/>
              </a:rPr>
              <a:t>doi</a:t>
            </a:r>
            <a:r>
              <a:rPr lang="en-GB" sz="2000" b="1" i="0" cap="all" dirty="0">
                <a:solidFill>
                  <a:srgbClr val="000000"/>
                </a:solidFill>
                <a:effectLst/>
                <a:latin typeface="Arial" panose="020B0604020202020204" pitchFamily="34" charset="0"/>
                <a:cs typeface="Arial" panose="020B0604020202020204" pitchFamily="34" charset="0"/>
              </a:rPr>
              <a:t>: 10.1109/IHTC53077.2021.9698950</a:t>
            </a:r>
            <a:endParaRPr lang="en-GB" sz="2000" b="1" cap="all" dirty="0">
              <a:solidFill>
                <a:srgbClr val="000000"/>
              </a:solidFill>
              <a:effectLst/>
              <a:latin typeface="Arial" panose="020B0604020202020204" pitchFamily="34" charset="0"/>
              <a:cs typeface="Arial" panose="020B0604020202020204" pitchFamily="34" charset="0"/>
            </a:endParaRPr>
          </a:p>
          <a:p>
            <a:endParaRPr lang="en-GB" sz="2000" b="1" cap="all" dirty="0">
              <a:solidFill>
                <a:srgbClr val="000000"/>
              </a:solidFill>
              <a:effectLst/>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xmlns="" id="{566A5D9C-511B-9F7D-A78B-209FA36196C2}"/>
              </a:ext>
            </a:extLst>
          </p:cNvPr>
          <p:cNvSpPr>
            <a:spLocks noGrp="1"/>
          </p:cNvSpPr>
          <p:nvPr>
            <p:ph type="sldNum" sz="quarter" idx="12"/>
          </p:nvPr>
        </p:nvSpPr>
        <p:spPr>
          <a:xfrm>
            <a:off x="7010400" y="9715500"/>
            <a:ext cx="2133600" cy="365125"/>
          </a:xfrm>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xmlns="" val="332678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xmlns="" id="{58A762F0-DC6F-3147-D348-441A0E851E7A}"/>
              </a:ext>
            </a:extLst>
          </p:cNvPr>
          <p:cNvSpPr txBox="1"/>
          <p:nvPr/>
        </p:nvSpPr>
        <p:spPr>
          <a:xfrm>
            <a:off x="2743200" y="4229100"/>
            <a:ext cx="13180039" cy="1455078"/>
          </a:xfrm>
          <a:prstGeom prst="rect">
            <a:avLst/>
          </a:prstGeom>
        </p:spPr>
        <p:txBody>
          <a:bodyPr lIns="0" tIns="0" rIns="0" bIns="0" rtlCol="0" anchor="t">
            <a:spAutoFit/>
          </a:bodyPr>
          <a:lstStyle/>
          <a:p>
            <a:pPr algn="ctr">
              <a:lnSpc>
                <a:spcPts val="11899"/>
              </a:lnSpc>
            </a:pPr>
            <a:r>
              <a:rPr lang="en-GB" sz="8500" b="1" i="0" dirty="0">
                <a:solidFill>
                  <a:srgbClr val="000000"/>
                </a:solidFill>
                <a:effectLst/>
                <a:latin typeface="Elephant" panose="02020904090505020303" pitchFamily="18" charset="0"/>
              </a:rPr>
              <a:t>THANK YOU</a:t>
            </a:r>
            <a:endParaRPr lang="en-US" sz="8500" dirty="0">
              <a:solidFill>
                <a:srgbClr val="000000"/>
              </a:solidFill>
              <a:latin typeface="Elephant" panose="02020904090505020303" pitchFamily="18" charset="0"/>
            </a:endParaRPr>
          </a:p>
        </p:txBody>
      </p:sp>
      <p:sp>
        <p:nvSpPr>
          <p:cNvPr id="5" name="Slide Number Placeholder 4">
            <a:extLst>
              <a:ext uri="{FF2B5EF4-FFF2-40B4-BE49-F238E27FC236}">
                <a16:creationId xmlns:a16="http://schemas.microsoft.com/office/drawing/2014/main" xmlns="" id="{E59D4FB6-3B0E-6799-7DA3-F62E0864E994}"/>
              </a:ext>
            </a:extLst>
          </p:cNvPr>
          <p:cNvSpPr>
            <a:spLocks noGrp="1"/>
          </p:cNvSpPr>
          <p:nvPr>
            <p:ph type="sldNum" sz="quarter" idx="12"/>
          </p:nvPr>
        </p:nvSpPr>
        <p:spPr>
          <a:xfrm>
            <a:off x="7467600" y="9715500"/>
            <a:ext cx="2133600" cy="365125"/>
          </a:xfrm>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xmlns="" val="212819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05000" y="2618996"/>
            <a:ext cx="14705320" cy="5847306"/>
          </a:xfrm>
          <a:prstGeom prst="rect">
            <a:avLst/>
          </a:prstGeom>
        </p:spPr>
        <p:txBody>
          <a:bodyPr lIns="0" tIns="0" rIns="0" bIns="0" rtlCol="0" anchor="t">
            <a:spAutoFit/>
          </a:bodyPr>
          <a:lstStyle/>
          <a:p>
            <a:pPr marL="708241" lvl="1" indent="-354120">
              <a:lnSpc>
                <a:spcPts val="4592"/>
              </a:lnSpc>
              <a:buFont typeface="Arial"/>
              <a:buChar char="•"/>
            </a:pPr>
            <a:r>
              <a:rPr lang="en-US" sz="3280" b="1" dirty="0">
                <a:solidFill>
                  <a:srgbClr val="000000"/>
                </a:solidFill>
                <a:latin typeface="Arial" panose="020B0604020202020204" pitchFamily="34" charset="0"/>
                <a:cs typeface="Arial" panose="020B0604020202020204" pitchFamily="34" charset="0"/>
              </a:rPr>
              <a:t>Child stunting, characterized by low height for age, is a critical indicator of child health and development. Despite improvements in child health indicators globally, stunting remains a significant public health concern, particularly in low- and middle-income countries. </a:t>
            </a:r>
          </a:p>
          <a:p>
            <a:pPr>
              <a:lnSpc>
                <a:spcPts val="4592"/>
              </a:lnSpc>
            </a:pPr>
            <a:endParaRPr lang="en-US" sz="3280" b="1" dirty="0">
              <a:solidFill>
                <a:srgbClr val="000000"/>
              </a:solidFill>
              <a:latin typeface="Arial" panose="020B0604020202020204" pitchFamily="34" charset="0"/>
              <a:cs typeface="Arial" panose="020B0604020202020204" pitchFamily="34" charset="0"/>
            </a:endParaRPr>
          </a:p>
          <a:p>
            <a:pPr marL="708241" lvl="1" indent="-354120">
              <a:lnSpc>
                <a:spcPts val="4592"/>
              </a:lnSpc>
              <a:buFont typeface="Arial"/>
              <a:buChar char="•"/>
            </a:pPr>
            <a:r>
              <a:rPr lang="en-US" sz="3280" b="1" dirty="0">
                <a:solidFill>
                  <a:srgbClr val="000000"/>
                </a:solidFill>
                <a:latin typeface="Arial" panose="020B0604020202020204" pitchFamily="34" charset="0"/>
                <a:cs typeface="Arial" panose="020B0604020202020204" pitchFamily="34" charset="0"/>
              </a:rPr>
              <a:t>This project aims to analyze and predict the prevalence of child stunting using data from the NFHS-4, focusing on understanding the impact of various factors such as sanitation, maternal health, socioeconomic status, and demographic variables.</a:t>
            </a:r>
          </a:p>
          <a:p>
            <a:pPr>
              <a:lnSpc>
                <a:spcPts val="4592"/>
              </a:lnSpc>
            </a:pPr>
            <a:endParaRPr lang="en-US" sz="3280" b="1" dirty="0">
              <a:solidFill>
                <a:srgbClr val="000000"/>
              </a:solidFill>
              <a:latin typeface="Arial" panose="020B0604020202020204" pitchFamily="34" charset="0"/>
              <a:cs typeface="Arial" panose="020B0604020202020204" pitchFamily="34" charset="0"/>
            </a:endParaRP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6" name="TextBox 6"/>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7200" dirty="0">
                <a:solidFill>
                  <a:srgbClr val="000000"/>
                </a:solidFill>
                <a:latin typeface="Elephant" panose="02020904090505020303" pitchFamily="18" charset="0"/>
              </a:rPr>
              <a:t>MOTIVATION</a:t>
            </a:r>
          </a:p>
        </p:txBody>
      </p:sp>
      <p:sp>
        <p:nvSpPr>
          <p:cNvPr id="12" name="Freeform 12"/>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Slide Number Placeholder 8">
            <a:extLst>
              <a:ext uri="{FF2B5EF4-FFF2-40B4-BE49-F238E27FC236}">
                <a16:creationId xmlns:a16="http://schemas.microsoft.com/office/drawing/2014/main" xmlns="" id="{AC955D2D-E46A-6CE5-2B0F-81408AF3920D}"/>
              </a:ext>
            </a:extLst>
          </p:cNvPr>
          <p:cNvSpPr>
            <a:spLocks noGrp="1"/>
          </p:cNvSpPr>
          <p:nvPr>
            <p:ph type="sldNum" sz="quarter" idx="12"/>
          </p:nvPr>
        </p:nvSpPr>
        <p:spPr>
          <a:xfrm>
            <a:off x="7027189" y="9639300"/>
            <a:ext cx="2133600" cy="365125"/>
          </a:xfrm>
        </p:spPr>
        <p:txBody>
          <a:bodyPr/>
          <a:lstStyle/>
          <a:p>
            <a:fld id="{B6F15528-21DE-4FAA-801E-634DDDAF4B2B}"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7200" dirty="0">
                <a:solidFill>
                  <a:srgbClr val="000000"/>
                </a:solidFill>
                <a:latin typeface="Elephant" panose="02020904090505020303" pitchFamily="18" charset="0"/>
              </a:rPr>
              <a:t>OBJECTIVES</a:t>
            </a:r>
          </a:p>
        </p:txBody>
      </p:sp>
      <p:sp>
        <p:nvSpPr>
          <p:cNvPr id="3" name="TextBox 3"/>
          <p:cNvSpPr txBox="1"/>
          <p:nvPr/>
        </p:nvSpPr>
        <p:spPr>
          <a:xfrm>
            <a:off x="1751020" y="2760892"/>
            <a:ext cx="14882915" cy="7027117"/>
          </a:xfrm>
          <a:prstGeom prst="rect">
            <a:avLst/>
          </a:prstGeom>
        </p:spPr>
        <p:txBody>
          <a:bodyPr lIns="0" tIns="0" rIns="0" bIns="0" rtlCol="0" anchor="t">
            <a:spAutoFit/>
          </a:bodyPr>
          <a:lstStyle/>
          <a:p>
            <a:pPr marL="708151" lvl="1" indent="-354076">
              <a:lnSpc>
                <a:spcPts val="4591"/>
              </a:lnSpc>
              <a:buFont typeface="Arial"/>
              <a:buChar char="•"/>
            </a:pPr>
            <a:r>
              <a:rPr lang="en-US" sz="3279" b="1" dirty="0">
                <a:solidFill>
                  <a:srgbClr val="000000"/>
                </a:solidFill>
                <a:latin typeface="Arial" panose="020B0604020202020204" pitchFamily="34" charset="0"/>
                <a:cs typeface="Arial" panose="020B0604020202020204" pitchFamily="34" charset="0"/>
              </a:rPr>
              <a:t>The objective of this project is to leverage the rich data from NFHS-4 to gain a deeper understanding of trends in child stunting and the factors contributing to those trends.</a:t>
            </a:r>
          </a:p>
          <a:p>
            <a:pPr>
              <a:lnSpc>
                <a:spcPts val="4591"/>
              </a:lnSpc>
            </a:pPr>
            <a:endParaRPr lang="en-US" sz="3279" b="1" dirty="0">
              <a:solidFill>
                <a:srgbClr val="000000"/>
              </a:solidFill>
              <a:latin typeface="Arial" panose="020B0604020202020204" pitchFamily="34" charset="0"/>
              <a:cs typeface="Arial" panose="020B0604020202020204" pitchFamily="34" charset="0"/>
            </a:endParaRPr>
          </a:p>
          <a:p>
            <a:pPr marL="708151" lvl="1" indent="-354076">
              <a:lnSpc>
                <a:spcPts val="4591"/>
              </a:lnSpc>
              <a:buFont typeface="Arial"/>
              <a:buChar char="•"/>
            </a:pPr>
            <a:r>
              <a:rPr lang="en-US" sz="3279" b="1" dirty="0">
                <a:solidFill>
                  <a:srgbClr val="000000"/>
                </a:solidFill>
                <a:latin typeface="Arial" panose="020B0604020202020204" pitchFamily="34" charset="0"/>
                <a:cs typeface="Arial" panose="020B0604020202020204" pitchFamily="34" charset="0"/>
              </a:rPr>
              <a:t>Generate knowledge about child stunting that can inform the development and implementation of targeted strategies to reduce its prevalence.</a:t>
            </a:r>
          </a:p>
          <a:p>
            <a:pPr>
              <a:lnSpc>
                <a:spcPts val="4591"/>
              </a:lnSpc>
            </a:pPr>
            <a:endParaRPr lang="en-US" sz="3279" b="1" dirty="0">
              <a:solidFill>
                <a:srgbClr val="000000"/>
              </a:solidFill>
              <a:latin typeface="Arial" panose="020B0604020202020204" pitchFamily="34" charset="0"/>
              <a:cs typeface="Arial" panose="020B0604020202020204" pitchFamily="34" charset="0"/>
            </a:endParaRPr>
          </a:p>
          <a:p>
            <a:pPr marL="708151" lvl="1" indent="-354076">
              <a:lnSpc>
                <a:spcPts val="4591"/>
              </a:lnSpc>
              <a:buFont typeface="Arial"/>
              <a:buChar char="•"/>
            </a:pPr>
            <a:r>
              <a:rPr lang="en-US" sz="3279" b="1" dirty="0">
                <a:solidFill>
                  <a:srgbClr val="000000"/>
                </a:solidFill>
                <a:latin typeface="Arial" panose="020B0604020202020204" pitchFamily="34" charset="0"/>
                <a:cs typeface="Arial" panose="020B0604020202020204" pitchFamily="34" charset="0"/>
              </a:rPr>
              <a:t>Contribute to the existing body of knowledge on child health and development, emphasizing the importance of sanitation, women's health during pregnancy, and education in child health outcomes.</a:t>
            </a:r>
          </a:p>
          <a:p>
            <a:pPr>
              <a:lnSpc>
                <a:spcPts val="4591"/>
              </a:lnSpc>
            </a:pPr>
            <a:endParaRPr lang="en-US" sz="3279" b="1" dirty="0">
              <a:solidFill>
                <a:srgbClr val="00000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xmlns="" id="{452405CF-7E04-88A2-12EF-A074ACEBD004}"/>
              </a:ext>
            </a:extLst>
          </p:cNvPr>
          <p:cNvSpPr>
            <a:spLocks noGrp="1"/>
          </p:cNvSpPr>
          <p:nvPr>
            <p:ph type="sldNum" sz="quarter" idx="12"/>
          </p:nvPr>
        </p:nvSpPr>
        <p:spPr>
          <a:xfrm>
            <a:off x="6553200" y="9605446"/>
            <a:ext cx="2133600" cy="365125"/>
          </a:xfrm>
        </p:spPr>
        <p:txBody>
          <a:bodyPr/>
          <a:lstStyle/>
          <a:p>
            <a:fld id="{B6F15528-21DE-4FAA-801E-634DDDAF4B2B}"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pic>
        <p:nvPicPr>
          <p:cNvPr id="12" name="Picture 11">
            <a:extLst>
              <a:ext uri="{FF2B5EF4-FFF2-40B4-BE49-F238E27FC236}">
                <a16:creationId xmlns:a16="http://schemas.microsoft.com/office/drawing/2014/main" xmlns="" id="{BC03C761-99DB-4F15-D8C6-FC7EDF1827ED}"/>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886200" y="1409700"/>
            <a:ext cx="10780890" cy="78687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xmlns="" id="{4C4022E0-DD2D-2011-158D-C52EA8BD9A6E}"/>
              </a:ext>
            </a:extLst>
          </p:cNvPr>
          <p:cNvSpPr txBox="1"/>
          <p:nvPr/>
        </p:nvSpPr>
        <p:spPr>
          <a:xfrm>
            <a:off x="-228600" y="-249547"/>
            <a:ext cx="20183054" cy="1547411"/>
          </a:xfrm>
          <a:prstGeom prst="rect">
            <a:avLst/>
          </a:prstGeom>
          <a:noFill/>
        </p:spPr>
        <p:txBody>
          <a:bodyPr wrap="square">
            <a:spAutoFit/>
          </a:bodyPr>
          <a:lstStyle/>
          <a:p>
            <a:pPr algn="ctr">
              <a:lnSpc>
                <a:spcPts val="11899"/>
              </a:lnSpc>
            </a:pPr>
            <a:r>
              <a:rPr lang="en-US" sz="7200" dirty="0">
                <a:solidFill>
                  <a:srgbClr val="000000"/>
                </a:solidFill>
                <a:latin typeface="Elephant" panose="02020904090505020303" pitchFamily="18" charset="0"/>
              </a:rPr>
              <a:t>ARCHITECTURE DIAGRAM</a:t>
            </a:r>
          </a:p>
        </p:txBody>
      </p:sp>
      <p:sp>
        <p:nvSpPr>
          <p:cNvPr id="6" name="Slide Number Placeholder 5">
            <a:extLst>
              <a:ext uri="{FF2B5EF4-FFF2-40B4-BE49-F238E27FC236}">
                <a16:creationId xmlns:a16="http://schemas.microsoft.com/office/drawing/2014/main" xmlns="" id="{1989ADBA-01DC-7CC8-1D4A-02D3AA1989BF}"/>
              </a:ext>
            </a:extLst>
          </p:cNvPr>
          <p:cNvSpPr>
            <a:spLocks noGrp="1"/>
          </p:cNvSpPr>
          <p:nvPr>
            <p:ph type="sldNum" sz="quarter" idx="12"/>
          </p:nvPr>
        </p:nvSpPr>
        <p:spPr>
          <a:xfrm>
            <a:off x="7762907" y="9563100"/>
            <a:ext cx="2133600" cy="365125"/>
          </a:xfrm>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xmlns="" val="1490332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3048000" y="495300"/>
            <a:ext cx="13180039" cy="1450976"/>
          </a:xfrm>
          <a:prstGeom prst="rect">
            <a:avLst/>
          </a:prstGeom>
        </p:spPr>
        <p:txBody>
          <a:bodyPr lIns="0" tIns="0" rIns="0" bIns="0" rtlCol="0" anchor="t">
            <a:spAutoFit/>
          </a:bodyPr>
          <a:lstStyle/>
          <a:p>
            <a:pPr algn="ctr">
              <a:lnSpc>
                <a:spcPts val="11899"/>
              </a:lnSpc>
            </a:pPr>
            <a:r>
              <a:rPr lang="en-US" sz="7200" dirty="0">
                <a:solidFill>
                  <a:srgbClr val="000000"/>
                </a:solidFill>
                <a:latin typeface="Elephant" panose="02020904090505020303" pitchFamily="18" charset="0"/>
              </a:rPr>
              <a:t>METHODOLOGIES </a:t>
            </a:r>
          </a:p>
        </p:txBody>
      </p:sp>
      <p:sp>
        <p:nvSpPr>
          <p:cNvPr id="19" name="TextBox 2">
            <a:extLst>
              <a:ext uri="{FF2B5EF4-FFF2-40B4-BE49-F238E27FC236}">
                <a16:creationId xmlns:a16="http://schemas.microsoft.com/office/drawing/2014/main" xmlns="" id="{DA16AEB4-1C15-7B7A-0CDA-81B26E189B50}"/>
              </a:ext>
            </a:extLst>
          </p:cNvPr>
          <p:cNvSpPr txBox="1"/>
          <p:nvPr/>
        </p:nvSpPr>
        <p:spPr>
          <a:xfrm>
            <a:off x="1935140" y="2223643"/>
            <a:ext cx="14705320" cy="8076057"/>
          </a:xfrm>
          <a:prstGeom prst="rect">
            <a:avLst/>
          </a:prstGeom>
        </p:spPr>
        <p:txBody>
          <a:bodyPr lIns="0" tIns="0" rIns="0" bIns="0" rtlCol="0" anchor="t">
            <a:spAutoFit/>
          </a:bodyPr>
          <a:lstStyle/>
          <a:p>
            <a:r>
              <a:rPr lang="en-GB" sz="3280" b="1" i="0" dirty="0">
                <a:solidFill>
                  <a:srgbClr val="000000"/>
                </a:solidFill>
                <a:effectLst/>
                <a:latin typeface="Arial" panose="020B0604020202020204" pitchFamily="34" charset="0"/>
                <a:cs typeface="Arial" panose="020B0604020202020204" pitchFamily="34" charset="0"/>
              </a:rPr>
              <a:t>Data Acquisition:</a:t>
            </a:r>
            <a:endParaRPr lang="en-GB" sz="3280" b="1" dirty="0">
              <a:solidFill>
                <a:srgbClr val="000000"/>
              </a:solidFill>
              <a:effectLst/>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sz="3280" b="1" i="0" dirty="0">
                <a:solidFill>
                  <a:srgbClr val="000000"/>
                </a:solidFill>
                <a:effectLst/>
                <a:latin typeface="Arial" panose="020B0604020202020204" pitchFamily="34" charset="0"/>
                <a:cs typeface="Arial" panose="020B0604020202020204" pitchFamily="34" charset="0"/>
              </a:rPr>
              <a:t>Obtain the NFHS-4 dataset, which is likely publicly available from a government.</a:t>
            </a:r>
          </a:p>
          <a:p>
            <a:r>
              <a:rPr lang="en-GB" sz="3280" b="1" i="0" dirty="0">
                <a:solidFill>
                  <a:srgbClr val="000000"/>
                </a:solidFill>
                <a:effectLst/>
                <a:latin typeface="Arial" panose="020B0604020202020204" pitchFamily="34" charset="0"/>
                <a:cs typeface="Arial" panose="020B0604020202020204" pitchFamily="34" charset="0"/>
              </a:rPr>
              <a:t>Data pre-processing:</a:t>
            </a:r>
            <a:endParaRPr lang="en-GB" sz="3280" b="1" dirty="0">
              <a:solidFill>
                <a:srgbClr val="000000"/>
              </a:solidFill>
              <a:effectLst/>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sz="3280" b="1" i="0" dirty="0">
                <a:solidFill>
                  <a:srgbClr val="000000"/>
                </a:solidFill>
                <a:effectLst/>
                <a:latin typeface="Arial" panose="020B0604020202020204" pitchFamily="34" charset="0"/>
                <a:cs typeface="Arial" panose="020B0604020202020204" pitchFamily="34" charset="0"/>
              </a:rPr>
              <a:t>Data Cleaning: Remove errors and missing values.</a:t>
            </a:r>
            <a:endParaRPr lang="en-GB" sz="3280" b="1" dirty="0">
              <a:solidFill>
                <a:srgbClr val="000000"/>
              </a:solidFill>
              <a:effectLst/>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sz="3280" b="1" i="0" dirty="0">
                <a:solidFill>
                  <a:srgbClr val="000000"/>
                </a:solidFill>
                <a:effectLst/>
                <a:latin typeface="Arial" panose="020B0604020202020204" pitchFamily="34" charset="0"/>
                <a:cs typeface="Arial" panose="020B0604020202020204" pitchFamily="34" charset="0"/>
              </a:rPr>
              <a:t>Data Normalization: Ensure all variables use a similar scale.</a:t>
            </a:r>
            <a:endParaRPr lang="en-GB" sz="3280" b="1" dirty="0">
              <a:solidFill>
                <a:srgbClr val="000000"/>
              </a:solidFill>
              <a:effectLst/>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sz="3280" b="1" i="0" dirty="0">
                <a:solidFill>
                  <a:srgbClr val="000000"/>
                </a:solidFill>
                <a:effectLst/>
                <a:latin typeface="Arial" panose="020B0604020202020204" pitchFamily="34" charset="0"/>
                <a:cs typeface="Arial" panose="020B0604020202020204" pitchFamily="34" charset="0"/>
              </a:rPr>
              <a:t>Binning: Divide data points into equal frequency groups.</a:t>
            </a:r>
          </a:p>
          <a:p>
            <a:r>
              <a:rPr lang="en-GB" sz="3280" b="1" i="0" dirty="0">
                <a:solidFill>
                  <a:srgbClr val="000000"/>
                </a:solidFill>
                <a:effectLst/>
                <a:latin typeface="Arial" panose="020B0604020202020204" pitchFamily="34" charset="0"/>
                <a:cs typeface="Arial" panose="020B0604020202020204" pitchFamily="34" charset="0"/>
              </a:rPr>
              <a:t>Data Analysis:</a:t>
            </a:r>
            <a:endParaRPr lang="en-GB" sz="3280" b="1" dirty="0">
              <a:solidFill>
                <a:srgbClr val="000000"/>
              </a:solidFill>
              <a:effectLst/>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sz="3280" b="1" i="0" dirty="0">
                <a:solidFill>
                  <a:srgbClr val="000000"/>
                </a:solidFill>
                <a:effectLst/>
                <a:latin typeface="Arial" panose="020B0604020202020204" pitchFamily="34" charset="0"/>
                <a:cs typeface="Arial" panose="020B0604020202020204" pitchFamily="34" charset="0"/>
              </a:rPr>
              <a:t>Regression:</a:t>
            </a:r>
            <a:endParaRPr lang="en-GB" sz="3280" b="1" dirty="0">
              <a:solidFill>
                <a:srgbClr val="000000"/>
              </a:solidFill>
              <a:effectLst/>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sz="3280" b="1" i="0" dirty="0">
                <a:solidFill>
                  <a:srgbClr val="000000"/>
                </a:solidFill>
                <a:effectLst/>
                <a:latin typeface="Arial" panose="020B0604020202020204" pitchFamily="34" charset="0"/>
                <a:cs typeface="Arial" panose="020B0604020202020204" pitchFamily="34" charset="0"/>
              </a:rPr>
              <a:t>This statistical method can be used to model the relationship between child stunting (dependent variable) various factors (independent variables) from the NFHS-4 data.</a:t>
            </a:r>
          </a:p>
          <a:p>
            <a:pPr marL="914400" lvl="1" indent="-457200">
              <a:buFont typeface="Arial" panose="020B0604020202020204" pitchFamily="34" charset="0"/>
              <a:buChar char="•"/>
            </a:pPr>
            <a:r>
              <a:rPr lang="en-GB" sz="3280" b="1" i="0" dirty="0">
                <a:solidFill>
                  <a:srgbClr val="000000"/>
                </a:solidFill>
                <a:effectLst/>
                <a:latin typeface="Arial" panose="020B0604020202020204" pitchFamily="34" charset="0"/>
                <a:cs typeface="Arial" panose="020B0604020202020204" pitchFamily="34" charset="0"/>
              </a:rPr>
              <a:t>Association Rule Mining (ARM):</a:t>
            </a:r>
            <a:endParaRPr lang="en-GB" sz="3280" b="1" dirty="0">
              <a:solidFill>
                <a:srgbClr val="000000"/>
              </a:solidFill>
              <a:effectLst/>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sz="3280" b="1" i="0" dirty="0" err="1">
                <a:solidFill>
                  <a:srgbClr val="000000"/>
                </a:solidFill>
                <a:effectLst/>
                <a:latin typeface="Arial" panose="020B0604020202020204" pitchFamily="34" charset="0"/>
                <a:cs typeface="Arial" panose="020B0604020202020204" pitchFamily="34" charset="0"/>
              </a:rPr>
              <a:t>Apriori</a:t>
            </a:r>
            <a:r>
              <a:rPr lang="en-GB" sz="3280" b="1" i="0" dirty="0">
                <a:solidFill>
                  <a:srgbClr val="000000"/>
                </a:solidFill>
                <a:effectLst/>
                <a:latin typeface="Arial" panose="020B0604020202020204" pitchFamily="34" charset="0"/>
                <a:cs typeface="Arial" panose="020B0604020202020204" pitchFamily="34" charset="0"/>
              </a:rPr>
              <a:t> algorithm is used to identify frequent patterns of factors that often co-occur with child stunting.</a:t>
            </a:r>
          </a:p>
          <a:p>
            <a:pPr marL="914400" lvl="1" indent="-457200">
              <a:buFont typeface="Arial" panose="020B0604020202020204" pitchFamily="34" charset="0"/>
              <a:buChar char="•"/>
            </a:pPr>
            <a:endParaRPr lang="en-GB" sz="3280" b="1" dirty="0">
              <a:solidFill>
                <a:srgbClr val="000000"/>
              </a:solidFill>
              <a:effectLst/>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xmlns="" id="{DB8951A8-3E60-45BC-F0C7-F4CCC440F585}"/>
              </a:ext>
            </a:extLst>
          </p:cNvPr>
          <p:cNvSpPr>
            <a:spLocks noGrp="1"/>
          </p:cNvSpPr>
          <p:nvPr>
            <p:ph type="sldNum" sz="quarter" idx="12"/>
          </p:nvPr>
        </p:nvSpPr>
        <p:spPr>
          <a:xfrm>
            <a:off x="6993610" y="9785888"/>
            <a:ext cx="2133600" cy="365125"/>
          </a:xfrm>
        </p:spPr>
        <p:txBody>
          <a:bodyPr/>
          <a:lstStyle/>
          <a:p>
            <a:fld id="{B6F15528-21DE-4FAA-801E-634DDDAF4B2B}"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xmlns="" id="{153E9A0C-7633-6D0B-4404-52701C4152F8}"/>
              </a:ext>
            </a:extLst>
          </p:cNvPr>
          <p:cNvSpPr txBox="1"/>
          <p:nvPr/>
        </p:nvSpPr>
        <p:spPr>
          <a:xfrm>
            <a:off x="1905000" y="2618996"/>
            <a:ext cx="14705320" cy="7571303"/>
          </a:xfrm>
          <a:prstGeom prst="rect">
            <a:avLst/>
          </a:prstGeom>
        </p:spPr>
        <p:txBody>
          <a:bodyPr lIns="0" tIns="0" rIns="0" bIns="0" rtlCol="0" anchor="t">
            <a:spAutoFit/>
          </a:bodyPr>
          <a:lstStyle/>
          <a:p>
            <a:r>
              <a:rPr lang="en-GB" sz="3280" b="1" i="0" dirty="0">
                <a:solidFill>
                  <a:srgbClr val="000000"/>
                </a:solidFill>
                <a:effectLst/>
                <a:latin typeface="Arial" panose="020B0604020202020204" pitchFamily="34" charset="0"/>
                <a:cs typeface="Arial" panose="020B0604020202020204" pitchFamily="34" charset="0"/>
              </a:rPr>
              <a:t>Data Visualization: </a:t>
            </a:r>
          </a:p>
          <a:p>
            <a:pPr lvl="1"/>
            <a:r>
              <a:rPr lang="en-GB" sz="3280" b="1" i="0" dirty="0">
                <a:solidFill>
                  <a:srgbClr val="000000"/>
                </a:solidFill>
                <a:effectLst/>
                <a:latin typeface="Arial" panose="020B0604020202020204" pitchFamily="34" charset="0"/>
                <a:cs typeface="Arial" panose="020B0604020202020204" pitchFamily="34" charset="0"/>
              </a:rPr>
              <a:t>Visualisation techniques like histogram, scatter plot were used to discover relationships between factors of child stunting.</a:t>
            </a:r>
          </a:p>
          <a:p>
            <a:r>
              <a:rPr lang="en-GB" sz="3280" b="1" i="0" dirty="0">
                <a:effectLst/>
                <a:latin typeface="Arial" panose="020B0604020202020204" pitchFamily="34" charset="0"/>
                <a:cs typeface="Arial" panose="020B0604020202020204" pitchFamily="34" charset="0"/>
              </a:rPr>
              <a:t>Platform used: </a:t>
            </a:r>
            <a:endParaRPr lang="en-GB" sz="3280" b="1" dirty="0">
              <a:effectLst/>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r>
              <a:rPr lang="en-GB" sz="3280" b="1" i="0" dirty="0">
                <a:effectLst/>
                <a:latin typeface="Arial" panose="020B0604020202020204" pitchFamily="34" charset="0"/>
                <a:cs typeface="Arial" panose="020B0604020202020204" pitchFamily="34" charset="0"/>
              </a:rPr>
              <a:t>Google </a:t>
            </a:r>
            <a:r>
              <a:rPr lang="en-GB" sz="3280" b="1" dirty="0" err="1">
                <a:latin typeface="Arial" panose="020B0604020202020204" pitchFamily="34" charset="0"/>
                <a:cs typeface="Arial" panose="020B0604020202020204" pitchFamily="34" charset="0"/>
              </a:rPr>
              <a:t>C</a:t>
            </a:r>
            <a:r>
              <a:rPr lang="en-GB" sz="3280" b="1" i="0" dirty="0" err="1">
                <a:effectLst/>
                <a:latin typeface="Arial" panose="020B0604020202020204" pitchFamily="34" charset="0"/>
                <a:cs typeface="Arial" panose="020B0604020202020204" pitchFamily="34" charset="0"/>
              </a:rPr>
              <a:t>olab</a:t>
            </a:r>
            <a:endParaRPr lang="en-GB" sz="3280" b="1" dirty="0">
              <a:effectLst/>
              <a:latin typeface="Arial" panose="020B0604020202020204" pitchFamily="34" charset="0"/>
              <a:cs typeface="Arial" panose="020B0604020202020204" pitchFamily="34" charset="0"/>
            </a:endParaRPr>
          </a:p>
          <a:p>
            <a:r>
              <a:rPr lang="en-GB" sz="3280" b="1" i="0" dirty="0">
                <a:effectLst/>
                <a:latin typeface="Arial" panose="020B0604020202020204" pitchFamily="34" charset="0"/>
                <a:cs typeface="Arial" panose="020B0604020202020204" pitchFamily="34" charset="0"/>
              </a:rPr>
              <a:t>Language : </a:t>
            </a:r>
            <a:endParaRPr lang="en-GB" sz="3280" b="1" dirty="0">
              <a:effectLst/>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r>
              <a:rPr lang="en-GB" sz="3280" b="1" i="0" dirty="0">
                <a:effectLst/>
                <a:latin typeface="Arial" panose="020B0604020202020204" pitchFamily="34" charset="0"/>
                <a:cs typeface="Arial" panose="020B0604020202020204" pitchFamily="34" charset="0"/>
              </a:rPr>
              <a:t>Python</a:t>
            </a:r>
            <a:endParaRPr lang="en-GB" sz="3280" b="1" dirty="0">
              <a:effectLst/>
              <a:latin typeface="Arial" panose="020B0604020202020204" pitchFamily="34" charset="0"/>
              <a:cs typeface="Arial" panose="020B0604020202020204" pitchFamily="34" charset="0"/>
            </a:endParaRPr>
          </a:p>
          <a:p>
            <a:r>
              <a:rPr lang="en-GB" sz="3280" b="1" i="0" dirty="0">
                <a:effectLst/>
                <a:latin typeface="Arial" panose="020B0604020202020204" pitchFamily="34" charset="0"/>
                <a:cs typeface="Arial" panose="020B0604020202020204" pitchFamily="34" charset="0"/>
              </a:rPr>
              <a:t>Libraries:</a:t>
            </a:r>
            <a:endParaRPr lang="en-GB" sz="3280" b="1" dirty="0">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GB" sz="3280" b="1" i="0" dirty="0">
                <a:effectLst/>
                <a:latin typeface="Arial" panose="020B0604020202020204" pitchFamily="34" charset="0"/>
                <a:cs typeface="Arial" panose="020B0604020202020204" pitchFamily="34" charset="0"/>
              </a:rPr>
              <a:t>pandas</a:t>
            </a:r>
            <a:endParaRPr lang="en-GB" sz="328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GB" sz="3280" b="1" i="0" dirty="0" err="1">
                <a:effectLst/>
                <a:latin typeface="Arial" panose="020B0604020202020204" pitchFamily="34" charset="0"/>
                <a:cs typeface="Arial" panose="020B0604020202020204" pitchFamily="34" charset="0"/>
              </a:rPr>
              <a:t>numpy</a:t>
            </a:r>
            <a:endParaRPr lang="en-GB" sz="328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GB" sz="3280" b="1" i="0" dirty="0">
                <a:effectLst/>
                <a:latin typeface="Arial" panose="020B0604020202020204" pitchFamily="34" charset="0"/>
                <a:cs typeface="Arial" panose="020B0604020202020204" pitchFamily="34" charset="0"/>
              </a:rPr>
              <a:t>matplotlib</a:t>
            </a:r>
            <a:endParaRPr lang="en-GB" sz="328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GB" sz="3280" b="1" i="0" dirty="0">
                <a:effectLst/>
                <a:latin typeface="Arial" panose="020B0604020202020204" pitchFamily="34" charset="0"/>
                <a:cs typeface="Arial" panose="020B0604020202020204" pitchFamily="34" charset="0"/>
              </a:rPr>
              <a:t>seaborn</a:t>
            </a:r>
            <a:endParaRPr lang="en-GB" sz="328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GB" sz="3280" b="1" i="0" dirty="0" err="1">
                <a:effectLst/>
                <a:latin typeface="Arial" panose="020B0604020202020204" pitchFamily="34" charset="0"/>
                <a:cs typeface="Arial" panose="020B0604020202020204" pitchFamily="34" charset="0"/>
              </a:rPr>
              <a:t>statsmodels</a:t>
            </a:r>
            <a:endParaRPr lang="en-GB" sz="3280" b="1" dirty="0">
              <a:latin typeface="Arial" panose="020B0604020202020204" pitchFamily="34" charset="0"/>
              <a:cs typeface="Arial" panose="020B0604020202020204" pitchFamily="34" charset="0"/>
            </a:endParaRPr>
          </a:p>
          <a:p>
            <a:pPr lvl="1"/>
            <a:endParaRPr lang="en-GB" sz="3280" b="1" dirty="0">
              <a:solidFill>
                <a:srgbClr val="000000"/>
              </a:solidFill>
              <a:effectLst/>
              <a:latin typeface="Arial" panose="020B0604020202020204" pitchFamily="34" charset="0"/>
              <a:cs typeface="Arial" panose="020B0604020202020204" pitchFamily="34" charset="0"/>
            </a:endParaRPr>
          </a:p>
          <a:p>
            <a:endParaRPr lang="en-GB" sz="3280" b="1" dirty="0">
              <a:latin typeface="Arial" panose="020B0604020202020204" pitchFamily="34" charset="0"/>
              <a:cs typeface="Arial" panose="020B0604020202020204" pitchFamily="34" charset="0"/>
            </a:endParaRPr>
          </a:p>
        </p:txBody>
      </p:sp>
      <p:sp>
        <p:nvSpPr>
          <p:cNvPr id="3" name="TextBox 12">
            <a:extLst>
              <a:ext uri="{FF2B5EF4-FFF2-40B4-BE49-F238E27FC236}">
                <a16:creationId xmlns:a16="http://schemas.microsoft.com/office/drawing/2014/main" xmlns="" id="{295FAC58-02FE-3C14-A955-B7643CFBFB6C}"/>
              </a:ext>
            </a:extLst>
          </p:cNvPr>
          <p:cNvSpPr txBox="1"/>
          <p:nvPr/>
        </p:nvSpPr>
        <p:spPr>
          <a:xfrm>
            <a:off x="3048000" y="495300"/>
            <a:ext cx="13180039" cy="1450976"/>
          </a:xfrm>
          <a:prstGeom prst="rect">
            <a:avLst/>
          </a:prstGeom>
        </p:spPr>
        <p:txBody>
          <a:bodyPr lIns="0" tIns="0" rIns="0" bIns="0" rtlCol="0" anchor="t">
            <a:spAutoFit/>
          </a:bodyPr>
          <a:lstStyle/>
          <a:p>
            <a:pPr algn="ctr">
              <a:lnSpc>
                <a:spcPts val="11899"/>
              </a:lnSpc>
            </a:pPr>
            <a:r>
              <a:rPr lang="en-US" sz="7200" dirty="0">
                <a:solidFill>
                  <a:srgbClr val="000000"/>
                </a:solidFill>
                <a:latin typeface="Elephant" panose="02020904090505020303" pitchFamily="18" charset="0"/>
              </a:rPr>
              <a:t>METHODOLOGIES </a:t>
            </a:r>
          </a:p>
        </p:txBody>
      </p:sp>
      <p:sp>
        <p:nvSpPr>
          <p:cNvPr id="6" name="Slide Number Placeholder 5">
            <a:extLst>
              <a:ext uri="{FF2B5EF4-FFF2-40B4-BE49-F238E27FC236}">
                <a16:creationId xmlns:a16="http://schemas.microsoft.com/office/drawing/2014/main" xmlns="" id="{117350E0-A9DA-EBD6-225C-89C71F1F9C31}"/>
              </a:ext>
            </a:extLst>
          </p:cNvPr>
          <p:cNvSpPr>
            <a:spLocks noGrp="1"/>
          </p:cNvSpPr>
          <p:nvPr>
            <p:ph type="sldNum" sz="quarter" idx="12"/>
          </p:nvPr>
        </p:nvSpPr>
        <p:spPr>
          <a:xfrm>
            <a:off x="7010400" y="9450468"/>
            <a:ext cx="2133600" cy="365125"/>
          </a:xfrm>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xmlns="" val="2578687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7200" dirty="0">
                <a:solidFill>
                  <a:srgbClr val="000000"/>
                </a:solidFill>
                <a:latin typeface="Elephant" panose="02020904090505020303" pitchFamily="18" charset="0"/>
              </a:rPr>
              <a:t>IMPLEMENTATION </a:t>
            </a:r>
          </a:p>
        </p:txBody>
      </p:sp>
      <p:sp>
        <p:nvSpPr>
          <p:cNvPr id="2" name="TextBox 2">
            <a:extLst>
              <a:ext uri="{FF2B5EF4-FFF2-40B4-BE49-F238E27FC236}">
                <a16:creationId xmlns:a16="http://schemas.microsoft.com/office/drawing/2014/main" xmlns="" id="{153E9A0C-7633-6D0B-4404-52701C4152F8}"/>
              </a:ext>
            </a:extLst>
          </p:cNvPr>
          <p:cNvSpPr txBox="1"/>
          <p:nvPr/>
        </p:nvSpPr>
        <p:spPr>
          <a:xfrm>
            <a:off x="1905000" y="2618996"/>
            <a:ext cx="14705320" cy="8580811"/>
          </a:xfrm>
          <a:prstGeom prst="rect">
            <a:avLst/>
          </a:prstGeom>
        </p:spPr>
        <p:txBody>
          <a:bodyPr lIns="0" tIns="0" rIns="0" bIns="0" rtlCol="0" anchor="t">
            <a:spAutoFit/>
          </a:bodyPr>
          <a:lstStyle/>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The implementation began with parsing and cleaning the data by adding 'Region' based on district names and mapping states to predefined 'Zone' values.</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We then engineered features, dropping irrelevant and highly correlated columns.</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Data transformation involved Z-Score normalization for standardization and discretization using both Equal Interval and Equal Frequency binning methods.</a:t>
            </a: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The processed datasets were exported as new CSV files for further analysis.</a:t>
            </a: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The </a:t>
            </a:r>
            <a:r>
              <a:rPr lang="en-GB" sz="3200" b="1" i="0" dirty="0" err="1">
                <a:solidFill>
                  <a:srgbClr val="000000"/>
                </a:solidFill>
                <a:effectLst/>
                <a:latin typeface="Arial" panose="020B0604020202020204" pitchFamily="34" charset="0"/>
                <a:cs typeface="Arial" panose="020B0604020202020204" pitchFamily="34" charset="0"/>
              </a:rPr>
              <a:t>statsmodels</a:t>
            </a:r>
            <a:r>
              <a:rPr lang="en-GB" sz="3200" b="1" i="0" dirty="0">
                <a:solidFill>
                  <a:srgbClr val="000000"/>
                </a:solidFill>
                <a:effectLst/>
                <a:latin typeface="Arial" panose="020B0604020202020204" pitchFamily="34" charset="0"/>
                <a:cs typeface="Arial" panose="020B0604020202020204" pitchFamily="34" charset="0"/>
              </a:rPr>
              <a:t> library was used to build the regression models.</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Defining a list of the 19 variables and create arrays for independent (features) and dependent (target) variables.</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endParaRPr lang="en-GB" sz="3280" b="1" i="0" dirty="0">
              <a:solidFill>
                <a:srgbClr val="000000"/>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endParaRPr lang="en-GB" sz="3280" b="1" dirty="0">
              <a:solidFill>
                <a:srgbClr val="000000"/>
              </a:solidFill>
              <a:latin typeface="Arial" panose="020B0604020202020204" pitchFamily="34" charset="0"/>
              <a:cs typeface="Arial" panose="020B0604020202020204" pitchFamily="34" charset="0"/>
            </a:endParaRPr>
          </a:p>
          <a:p>
            <a:pPr lvl="1"/>
            <a:endParaRPr lang="en-GB" sz="3280" b="1" dirty="0">
              <a:latin typeface="Arial" panose="020B0604020202020204" pitchFamily="34" charset="0"/>
              <a:cs typeface="Arial" panose="020B0604020202020204" pitchFamily="34" charset="0"/>
            </a:endParaRPr>
          </a:p>
          <a:p>
            <a:pPr lvl="1"/>
            <a:r>
              <a:rPr lang="en-GB" sz="3280" b="1" i="0" dirty="0">
                <a:solidFill>
                  <a:srgbClr val="000000"/>
                </a:solidFill>
                <a:effectLst/>
                <a:latin typeface="Arial" panose="020B0604020202020204" pitchFamily="34" charset="0"/>
                <a:cs typeface="Arial" panose="020B0604020202020204" pitchFamily="34" charset="0"/>
              </a:rPr>
              <a:t>.</a:t>
            </a:r>
            <a:endParaRPr lang="en-GB" sz="3280" b="1" dirty="0">
              <a:solidFill>
                <a:srgbClr val="000000"/>
              </a:solidFill>
              <a:effectLst/>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xmlns="" id="{59C75D47-2CFE-9CB0-03E0-52980A8655C5}"/>
              </a:ext>
            </a:extLst>
          </p:cNvPr>
          <p:cNvSpPr>
            <a:spLocks noGrp="1"/>
          </p:cNvSpPr>
          <p:nvPr>
            <p:ph type="sldNum" sz="quarter" idx="12"/>
          </p:nvPr>
        </p:nvSpPr>
        <p:spPr>
          <a:xfrm>
            <a:off x="7155057" y="9420225"/>
            <a:ext cx="2133600" cy="365125"/>
          </a:xfrm>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xmlns="" val="2108236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7200" dirty="0">
                <a:solidFill>
                  <a:srgbClr val="000000"/>
                </a:solidFill>
                <a:latin typeface="Elephant" panose="02020904090505020303" pitchFamily="18" charset="0"/>
              </a:rPr>
              <a:t>IMPLEMENTATION </a:t>
            </a:r>
          </a:p>
        </p:txBody>
      </p:sp>
      <p:sp>
        <p:nvSpPr>
          <p:cNvPr id="2" name="TextBox 2">
            <a:extLst>
              <a:ext uri="{FF2B5EF4-FFF2-40B4-BE49-F238E27FC236}">
                <a16:creationId xmlns:a16="http://schemas.microsoft.com/office/drawing/2014/main" xmlns="" id="{153E9A0C-7633-6D0B-4404-52701C4152F8}"/>
              </a:ext>
            </a:extLst>
          </p:cNvPr>
          <p:cNvSpPr txBox="1"/>
          <p:nvPr/>
        </p:nvSpPr>
        <p:spPr>
          <a:xfrm>
            <a:off x="1905000" y="2618996"/>
            <a:ext cx="14705320" cy="2019014"/>
          </a:xfrm>
          <a:prstGeom prst="rect">
            <a:avLst/>
          </a:prstGeom>
        </p:spPr>
        <p:txBody>
          <a:bodyPr lIns="0" tIns="0" rIns="0" bIns="0" rtlCol="0" anchor="t">
            <a:spAutoFit/>
          </a:bodyPr>
          <a:lstStyle/>
          <a:p>
            <a:pPr lvl="1"/>
            <a:endParaRPr lang="en-GB" sz="3280" b="1" dirty="0">
              <a:latin typeface="Arial" panose="020B0604020202020204" pitchFamily="34" charset="0"/>
              <a:cs typeface="Arial" panose="020B0604020202020204" pitchFamily="34" charset="0"/>
            </a:endParaRPr>
          </a:p>
          <a:p>
            <a:pPr lvl="1"/>
            <a:endParaRPr lang="en-GB" sz="3280" b="1" dirty="0">
              <a:solidFill>
                <a:srgbClr val="000000"/>
              </a:solidFill>
              <a:latin typeface="Arial" panose="020B0604020202020204" pitchFamily="34" charset="0"/>
              <a:cs typeface="Arial" panose="020B0604020202020204" pitchFamily="34" charset="0"/>
            </a:endParaRPr>
          </a:p>
          <a:p>
            <a:pPr lvl="1"/>
            <a:endParaRPr lang="en-GB" sz="3280" b="1" dirty="0">
              <a:solidFill>
                <a:srgbClr val="000000"/>
              </a:solidFill>
              <a:latin typeface="Arial" panose="020B0604020202020204" pitchFamily="34" charset="0"/>
              <a:cs typeface="Arial" panose="020B0604020202020204" pitchFamily="34" charset="0"/>
            </a:endParaRPr>
          </a:p>
          <a:p>
            <a:pPr lvl="1"/>
            <a:endParaRPr lang="en-GB" sz="3280" b="1" dirty="0">
              <a:solidFill>
                <a:srgbClr val="000000"/>
              </a:solidFill>
              <a:effectLst/>
              <a:latin typeface="Arial" panose="020B0604020202020204" pitchFamily="34" charset="0"/>
              <a:cs typeface="Arial" panose="020B0604020202020204" pitchFamily="34" charset="0"/>
            </a:endParaRPr>
          </a:p>
        </p:txBody>
      </p:sp>
      <p:sp>
        <p:nvSpPr>
          <p:cNvPr id="13" name="TextBox 2">
            <a:extLst>
              <a:ext uri="{FF2B5EF4-FFF2-40B4-BE49-F238E27FC236}">
                <a16:creationId xmlns:a16="http://schemas.microsoft.com/office/drawing/2014/main" xmlns="" id="{ADC4ADCA-3601-85AB-37E5-861C4DDFA493}"/>
              </a:ext>
            </a:extLst>
          </p:cNvPr>
          <p:cNvSpPr txBox="1"/>
          <p:nvPr/>
        </p:nvSpPr>
        <p:spPr>
          <a:xfrm>
            <a:off x="1905000" y="2618996"/>
            <a:ext cx="14705320" cy="6561796"/>
          </a:xfrm>
          <a:prstGeom prst="rect">
            <a:avLst/>
          </a:prstGeom>
        </p:spPr>
        <p:txBody>
          <a:bodyPr lIns="0" tIns="0" rIns="0" bIns="0" rtlCol="0" anchor="t">
            <a:spAutoFit/>
          </a:bodyPr>
          <a:lstStyle/>
          <a:p>
            <a:r>
              <a:rPr lang="en-GB" sz="3200" b="1" i="0" dirty="0">
                <a:solidFill>
                  <a:srgbClr val="000000"/>
                </a:solidFill>
                <a:effectLst/>
                <a:latin typeface="Arial" panose="020B0604020202020204" pitchFamily="34" charset="0"/>
                <a:cs typeface="Arial" panose="020B0604020202020204" pitchFamily="34" charset="0"/>
              </a:rPr>
              <a:t>         Defining two linear regression models:</a:t>
            </a:r>
          </a:p>
          <a:p>
            <a:endParaRPr lang="en-GB" sz="3200" b="1" dirty="0">
              <a:solidFill>
                <a:srgbClr val="000000"/>
              </a:solidFill>
              <a:effectLst/>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The first model likely used all features initially.</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The second model likely used a reduced set of features after removing non-significant ones from the first model.</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Fitting the models to the data and obtaining coefficients for each variable and Printing the model summaries to </a:t>
            </a:r>
            <a:r>
              <a:rPr lang="en-GB" sz="3200" b="1" i="0" dirty="0" err="1">
                <a:solidFill>
                  <a:srgbClr val="000000"/>
                </a:solidFill>
                <a:effectLst/>
                <a:latin typeface="Arial" panose="020B0604020202020204" pitchFamily="34" charset="0"/>
                <a:cs typeface="Arial" panose="020B0604020202020204" pitchFamily="34" charset="0"/>
              </a:rPr>
              <a:t>analyze</a:t>
            </a:r>
            <a:r>
              <a:rPr lang="en-GB" sz="3200" b="1" i="0" dirty="0">
                <a:solidFill>
                  <a:srgbClr val="000000"/>
                </a:solidFill>
                <a:effectLst/>
                <a:latin typeface="Arial" panose="020B0604020202020204" pitchFamily="34" charset="0"/>
                <a:cs typeface="Arial" panose="020B0604020202020204" pitchFamily="34" charset="0"/>
              </a:rPr>
              <a:t> the results</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Mines association rules uses the </a:t>
            </a:r>
            <a:r>
              <a:rPr lang="en-GB" sz="3200" b="1" i="0" dirty="0" err="1">
                <a:solidFill>
                  <a:srgbClr val="000000"/>
                </a:solidFill>
                <a:effectLst/>
                <a:latin typeface="Arial" panose="020B0604020202020204" pitchFamily="34" charset="0"/>
                <a:cs typeface="Arial" panose="020B0604020202020204" pitchFamily="34" charset="0"/>
              </a:rPr>
              <a:t>Apriori</a:t>
            </a:r>
            <a:r>
              <a:rPr lang="en-GB" sz="3200" b="1" i="0" dirty="0">
                <a:solidFill>
                  <a:srgbClr val="000000"/>
                </a:solidFill>
                <a:effectLst/>
                <a:latin typeface="Arial" panose="020B0604020202020204" pitchFamily="34" charset="0"/>
                <a:cs typeface="Arial" panose="020B0604020202020204" pitchFamily="34" charset="0"/>
              </a:rPr>
              <a:t> algorithm to discover frequently occurring combinations of factors and how they relate to high stunting.</a:t>
            </a:r>
            <a:endParaRPr lang="en-GB" sz="3200" b="1"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3200" b="1" i="0" dirty="0">
                <a:solidFill>
                  <a:srgbClr val="000000"/>
                </a:solidFill>
                <a:effectLst/>
                <a:latin typeface="Arial" panose="020B0604020202020204" pitchFamily="34" charset="0"/>
                <a:cs typeface="Arial" panose="020B0604020202020204" pitchFamily="34" charset="0"/>
              </a:rPr>
              <a:t>Extracts interesting patterns: Focuses on frequent </a:t>
            </a:r>
            <a:r>
              <a:rPr lang="en-GB" sz="3200" b="1" i="0" dirty="0" err="1">
                <a:solidFill>
                  <a:srgbClr val="000000"/>
                </a:solidFill>
                <a:effectLst/>
                <a:latin typeface="Arial" panose="020B0604020202020204" pitchFamily="34" charset="0"/>
                <a:cs typeface="Arial" panose="020B0604020202020204" pitchFamily="34" charset="0"/>
              </a:rPr>
              <a:t>itemsets</a:t>
            </a:r>
            <a:r>
              <a:rPr lang="en-GB" sz="3200" b="1" i="0" dirty="0">
                <a:solidFill>
                  <a:srgbClr val="000000"/>
                </a:solidFill>
                <a:effectLst/>
                <a:latin typeface="Arial" panose="020B0604020202020204" pitchFamily="34" charset="0"/>
                <a:cs typeface="Arial" panose="020B0604020202020204" pitchFamily="34" charset="0"/>
              </a:rPr>
              <a:t> and rules that specifically predict high stunting in children under 5.</a:t>
            </a:r>
            <a:endParaRPr lang="en-GB" sz="3200" b="1" dirty="0">
              <a:latin typeface="Arial" panose="020B0604020202020204" pitchFamily="34" charset="0"/>
              <a:cs typeface="Arial" panose="020B0604020202020204" pitchFamily="34" charset="0"/>
            </a:endParaRPr>
          </a:p>
          <a:p>
            <a:pPr lvl="1">
              <a:buFont typeface="Arial" panose="020B0604020202020204" pitchFamily="34" charset="0"/>
              <a:buChar char="•"/>
            </a:pPr>
            <a:endParaRPr lang="en-GB" sz="3200"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xmlns="" id="{50835AAA-44F1-C3D3-2387-7B66CAD161FC}"/>
              </a:ext>
            </a:extLst>
          </p:cNvPr>
          <p:cNvSpPr>
            <a:spLocks noGrp="1"/>
          </p:cNvSpPr>
          <p:nvPr>
            <p:ph type="sldNum" sz="quarter" idx="12"/>
          </p:nvPr>
        </p:nvSpPr>
        <p:spPr>
          <a:xfrm>
            <a:off x="7124060" y="9299474"/>
            <a:ext cx="2133600" cy="365125"/>
          </a:xfrm>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xmlns="" val="102171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xmlns="" id="{0D5886E1-8A3A-2641-7041-A948A092C51C}"/>
              </a:ext>
            </a:extLst>
          </p:cNvPr>
          <p:cNvGraphicFramePr>
            <a:graphicFrameLocks noGrp="1"/>
          </p:cNvGraphicFramePr>
          <p:nvPr>
            <p:extLst>
              <p:ext uri="{D42A27DB-BD31-4B8C-83A1-F6EECF244321}">
                <p14:modId xmlns:p14="http://schemas.microsoft.com/office/powerpoint/2010/main" xmlns="" val="1407442502"/>
              </p:ext>
            </p:extLst>
          </p:nvPr>
        </p:nvGraphicFramePr>
        <p:xfrm>
          <a:off x="3048000" y="2095500"/>
          <a:ext cx="11811000" cy="7296506"/>
        </p:xfrm>
        <a:graphic>
          <a:graphicData uri="http://schemas.openxmlformats.org/drawingml/2006/table">
            <a:tbl>
              <a:tblPr firstRow="1" bandRow="1">
                <a:tableStyleId>{5C22544A-7EE6-4342-B048-85BDC9FD1C3A}</a:tableStyleId>
              </a:tblPr>
              <a:tblGrid>
                <a:gridCol w="5905500">
                  <a:extLst>
                    <a:ext uri="{9D8B030D-6E8A-4147-A177-3AD203B41FA5}">
                      <a16:colId xmlns:a16="http://schemas.microsoft.com/office/drawing/2014/main" xmlns="" val="3075859568"/>
                    </a:ext>
                  </a:extLst>
                </a:gridCol>
                <a:gridCol w="5905500">
                  <a:extLst>
                    <a:ext uri="{9D8B030D-6E8A-4147-A177-3AD203B41FA5}">
                      <a16:colId xmlns:a16="http://schemas.microsoft.com/office/drawing/2014/main" xmlns="" val="416282924"/>
                    </a:ext>
                  </a:extLst>
                </a:gridCol>
              </a:tblGrid>
              <a:tr h="1059212">
                <a:tc>
                  <a:txBody>
                    <a:bodyPr/>
                    <a:lstStyle/>
                    <a:p>
                      <a:r>
                        <a:rPr lang="en-GB" sz="2000" b="1" dirty="0">
                          <a:latin typeface="Arial" panose="020B0604020202020204" pitchFamily="34" charset="0"/>
                          <a:cs typeface="Arial" panose="020B0604020202020204" pitchFamily="34" charset="0"/>
                        </a:rPr>
                        <a:t>Positive Corelation with Child Stunting</a:t>
                      </a:r>
                      <a:endParaRPr lang="en-AE" sz="2000" b="1"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latin typeface="Arial" panose="020B0604020202020204" pitchFamily="34" charset="0"/>
                          <a:cs typeface="Arial" panose="020B0604020202020204" pitchFamily="34" charset="0"/>
                        </a:rPr>
                        <a:t>Negative Corelation with Child Stunting</a:t>
                      </a:r>
                      <a:endParaRPr lang="en-AE" sz="2000" b="1" dirty="0">
                        <a:latin typeface="Arial" panose="020B0604020202020204" pitchFamily="34" charset="0"/>
                        <a:cs typeface="Arial" panose="020B0604020202020204" pitchFamily="34" charset="0"/>
                      </a:endParaRPr>
                    </a:p>
                    <a:p>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713513323"/>
                  </a:ext>
                </a:extLst>
              </a:tr>
              <a:tr h="616699">
                <a:tc>
                  <a:txBody>
                    <a:bodyPr/>
                    <a:lstStyle/>
                    <a:p>
                      <a:r>
                        <a:rPr lang="en-GB" sz="2000" b="1" dirty="0">
                          <a:latin typeface="Arial" panose="020B0604020202020204" pitchFamily="34" charset="0"/>
                          <a:cs typeface="Arial" panose="020B0604020202020204" pitchFamily="34" charset="0"/>
                        </a:rPr>
                        <a:t>Population(female) age 6+ years who never attended school(%)</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Sex ratio of the total population (females per 1000 males)</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477262964"/>
                  </a:ext>
                </a:extLst>
              </a:tr>
              <a:tr h="616699">
                <a:tc>
                  <a:txBody>
                    <a:bodyPr/>
                    <a:lstStyle/>
                    <a:p>
                      <a:r>
                        <a:rPr lang="en-GB" sz="2000" b="1" dirty="0">
                          <a:latin typeface="Arial" panose="020B0604020202020204" pitchFamily="34" charset="0"/>
                          <a:cs typeface="Arial" panose="020B0604020202020204" pitchFamily="34" charset="0"/>
                        </a:rPr>
                        <a:t>Households with an improved drinking water source(%)</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Households using improved sanitation facility2 (%)</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60762503"/>
                  </a:ext>
                </a:extLst>
              </a:tr>
              <a:tr h="1059212">
                <a:tc>
                  <a:txBody>
                    <a:bodyPr/>
                    <a:lstStyle/>
                    <a:p>
                      <a:r>
                        <a:rPr lang="en-GB" sz="2000" b="1" dirty="0">
                          <a:latin typeface="Arial" panose="020B0604020202020204" pitchFamily="34" charset="0"/>
                          <a:cs typeface="Arial" panose="020B0604020202020204" pitchFamily="34" charset="0"/>
                        </a:rPr>
                        <a:t>Women whose Body Mass Index (BMI) is below normal (BMI 18.5 kg/m^2)(%)</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Households using clean fuel for cooking3 (%)</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136251517"/>
                  </a:ext>
                </a:extLst>
              </a:tr>
              <a:tr h="616699">
                <a:tc>
                  <a:txBody>
                    <a:bodyPr/>
                    <a:lstStyle/>
                    <a:p>
                      <a:r>
                        <a:rPr lang="en-GB" sz="2000" b="1" dirty="0">
                          <a:latin typeface="Arial" panose="020B0604020202020204" pitchFamily="34" charset="0"/>
                          <a:cs typeface="Arial" panose="020B0604020202020204" pitchFamily="34" charset="0"/>
                        </a:rPr>
                        <a:t>Women age 20-24 years married before age 18 years (%)</a:t>
                      </a:r>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Women who are literate (%)</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235777950"/>
                  </a:ext>
                </a:extLst>
              </a:tr>
              <a:tr h="1059212">
                <a:tc>
                  <a:txBody>
                    <a:bodyPr/>
                    <a:lstStyle/>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Total children age 6-23 months receiving an adequate diet9 10 (%)</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72541518"/>
                  </a:ext>
                </a:extLst>
              </a:tr>
              <a:tr h="613670">
                <a:tc>
                  <a:txBody>
                    <a:bodyPr/>
                    <a:lstStyle/>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All women age 15-49 years who are anaemic (%)</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472760982"/>
                  </a:ext>
                </a:extLst>
              </a:tr>
              <a:tr h="613670">
                <a:tc>
                  <a:txBody>
                    <a:bodyPr/>
                    <a:lstStyle/>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Any modern method (%)</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292001419"/>
                  </a:ext>
                </a:extLst>
              </a:tr>
              <a:tr h="616699">
                <a:tc>
                  <a:txBody>
                    <a:bodyPr/>
                    <a:lstStyle/>
                    <a:p>
                      <a:endParaRPr lang="en-AE" sz="2000" b="1" dirty="0">
                        <a:latin typeface="Arial" panose="020B0604020202020204" pitchFamily="34" charset="0"/>
                        <a:cs typeface="Arial" panose="020B0604020202020204" pitchFamily="34" charset="0"/>
                      </a:endParaRPr>
                    </a:p>
                  </a:txBody>
                  <a:tcPr/>
                </a:tc>
                <a:tc>
                  <a:txBody>
                    <a:bodyPr/>
                    <a:lstStyle/>
                    <a:p>
                      <a:r>
                        <a:rPr lang="en-GB" sz="2000" b="1" dirty="0">
                          <a:latin typeface="Arial" panose="020B0604020202020204" pitchFamily="34" charset="0"/>
                          <a:cs typeface="Arial" panose="020B0604020202020204" pitchFamily="34" charset="0"/>
                        </a:rPr>
                        <a:t>Mothers who had at least 4 antenatal care visits (%)</a:t>
                      </a:r>
                      <a:endParaRPr lang="en-AE"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224181129"/>
                  </a:ext>
                </a:extLst>
              </a:tr>
            </a:tbl>
          </a:graphicData>
        </a:graphic>
      </p:graphicFrame>
      <p:sp>
        <p:nvSpPr>
          <p:cNvPr id="2" name="TextBox 12">
            <a:extLst>
              <a:ext uri="{FF2B5EF4-FFF2-40B4-BE49-F238E27FC236}">
                <a16:creationId xmlns:a16="http://schemas.microsoft.com/office/drawing/2014/main" xmlns="" id="{F778CD3C-0C66-297D-DBAF-BE99C802DD9D}"/>
              </a:ext>
            </a:extLst>
          </p:cNvPr>
          <p:cNvSpPr txBox="1"/>
          <p:nvPr/>
        </p:nvSpPr>
        <p:spPr>
          <a:xfrm>
            <a:off x="-457200" y="213140"/>
            <a:ext cx="17373600" cy="1363707"/>
          </a:xfrm>
          <a:prstGeom prst="rect">
            <a:avLst/>
          </a:prstGeom>
        </p:spPr>
        <p:txBody>
          <a:bodyPr wrap="square" lIns="0" tIns="0" rIns="0" bIns="0" rtlCol="0" anchor="t">
            <a:spAutoFit/>
          </a:bodyPr>
          <a:lstStyle/>
          <a:p>
            <a:pPr algn="ctr">
              <a:lnSpc>
                <a:spcPts val="11899"/>
              </a:lnSpc>
            </a:pPr>
            <a:r>
              <a:rPr lang="en-GB" sz="5400" b="1" i="0" dirty="0">
                <a:solidFill>
                  <a:srgbClr val="000000"/>
                </a:solidFill>
                <a:effectLst/>
                <a:latin typeface="Elephant" panose="02020904090505020303" pitchFamily="18" charset="0"/>
              </a:rPr>
              <a:t>RESULT FOR REGRESSION ANALYSIS</a:t>
            </a:r>
            <a:endParaRPr lang="en-US" sz="5400" dirty="0">
              <a:solidFill>
                <a:srgbClr val="000000"/>
              </a:solidFill>
              <a:latin typeface="Elephant" panose="02020904090505020303" pitchFamily="18" charset="0"/>
            </a:endParaRPr>
          </a:p>
        </p:txBody>
      </p:sp>
      <p:sp>
        <p:nvSpPr>
          <p:cNvPr id="5" name="Slide Number Placeholder 4">
            <a:extLst>
              <a:ext uri="{FF2B5EF4-FFF2-40B4-BE49-F238E27FC236}">
                <a16:creationId xmlns:a16="http://schemas.microsoft.com/office/drawing/2014/main" xmlns="" id="{8FACCB9C-6E92-F2DD-E324-C5EF48ECDAF5}"/>
              </a:ext>
            </a:extLst>
          </p:cNvPr>
          <p:cNvSpPr>
            <a:spLocks noGrp="1"/>
          </p:cNvSpPr>
          <p:nvPr>
            <p:ph type="sldNum" sz="quarter" idx="12"/>
          </p:nvPr>
        </p:nvSpPr>
        <p:spPr>
          <a:xfrm>
            <a:off x="7162800" y="9708735"/>
            <a:ext cx="2133600" cy="365125"/>
          </a:xfrm>
        </p:spPr>
        <p:txBody>
          <a:bodyPr/>
          <a:lstStyle/>
          <a:p>
            <a:fld id="{B6F15528-21DE-4FAA-801E-634DDDAF4B2B}"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TotalTime>
  <Words>1662</Words>
  <Application>Microsoft Office PowerPoint</Application>
  <PresentationFormat>Custom</PresentationFormat>
  <Paragraphs>169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Elephant</vt:lpstr>
      <vt:lpstr>Wingdings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dc:creator>Harishma Sabu</dc:creator>
  <cp:lastModifiedBy>2022503010</cp:lastModifiedBy>
  <cp:revision>10</cp:revision>
  <dcterms:created xsi:type="dcterms:W3CDTF">2006-08-16T00:00:00Z</dcterms:created>
  <dcterms:modified xsi:type="dcterms:W3CDTF">2024-04-25T07:37:27Z</dcterms:modified>
  <dc:identifier>DAGC9Vtq6MY</dc:identifier>
</cp:coreProperties>
</file>