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6"/>
  </p:notesMasterIdLst>
  <p:sldIdLst>
    <p:sldId id="256" r:id="rId2"/>
    <p:sldId id="258" r:id="rId3"/>
    <p:sldId id="259" r:id="rId4"/>
    <p:sldId id="275" r:id="rId5"/>
    <p:sldId id="266" r:id="rId6"/>
    <p:sldId id="276" r:id="rId7"/>
    <p:sldId id="279" r:id="rId8"/>
    <p:sldId id="281" r:id="rId9"/>
    <p:sldId id="267" r:id="rId10"/>
    <p:sldId id="269" r:id="rId11"/>
    <p:sldId id="283" r:id="rId12"/>
    <p:sldId id="286" r:id="rId13"/>
    <p:sldId id="287" r:id="rId14"/>
    <p:sldId id="288" r:id="rId15"/>
  </p:sldIdLst>
  <p:sldSz cx="18288000" cy="10287000"/>
  <p:notesSz cx="6858000" cy="9144000"/>
  <p:embeddedFontLst>
    <p:embeddedFont>
      <p:font typeface="Calibri" pitchFamily="34" charset="0"/>
      <p:regular r:id="rId17"/>
      <p:bold r:id="rId18"/>
      <p:italic r:id="rId19"/>
      <p:boldItalic r:id="rId20"/>
    </p:embeddedFont>
    <p:embeddedFont>
      <p:font typeface="Elephant" pitchFamily="18" charset="0"/>
      <p:regular r:id="rId21"/>
      <p:italic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1F0E7"/>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4622" autoAdjust="0"/>
  </p:normalViewPr>
  <p:slideViewPr>
    <p:cSldViewPr>
      <p:cViewPr varScale="1">
        <p:scale>
          <a:sx n="73" d="100"/>
          <a:sy n="73" d="100"/>
        </p:scale>
        <p:origin x="-59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D400F8-4478-4C6A-9680-5C3B6411AAB9}" type="datetimeFigureOut">
              <a:rPr lang="en-AE" smtClean="0"/>
              <a:pPr/>
              <a:t>29/04/2024</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98B50C-22C7-489D-9EBC-ED6A8CFA8379}" type="slidenum">
              <a:rPr lang="en-AE" smtClean="0"/>
              <a:pPr/>
              <a:t>‹#›</a:t>
            </a:fld>
            <a:endParaRPr lang="en-AE"/>
          </a:p>
        </p:txBody>
      </p:sp>
    </p:spTree>
    <p:extLst>
      <p:ext uri="{BB962C8B-B14F-4D97-AF65-F5344CB8AC3E}">
        <p14:creationId xmlns="" xmlns:p14="http://schemas.microsoft.com/office/powerpoint/2010/main" val="2629908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001A114-EC09-4239-B9A6-E672BFF52020}" type="datetime1">
              <a:rPr lang="en-US" smtClean="0"/>
              <a:pPr/>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9F6F07-FFCC-4D38-B167-EB30D03BB197}" type="datetime1">
              <a:rPr lang="en-US" smtClean="0"/>
              <a:pPr/>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E799BC-FD09-43D3-8462-D6C7D1BF9DA4}" type="datetime1">
              <a:rPr lang="en-US" smtClean="0"/>
              <a:pPr/>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0E74CAD-D416-4F3D-88AE-E7E7534A99B5}" type="datetime1">
              <a:rPr lang="en-US" smtClean="0"/>
              <a:pPr/>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568C71-6095-4D72-A424-70117A1B58B3}" type="datetime1">
              <a:rPr lang="en-US" smtClean="0"/>
              <a:pPr/>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C52F368-7CF6-4CE0-A794-4721C81E1693}" type="datetime1">
              <a:rPr lang="en-US" smtClean="0"/>
              <a:pPr/>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ED11252-196C-4566-869C-649C7A225C5D}" type="datetime1">
              <a:rPr lang="en-US" smtClean="0"/>
              <a:pPr/>
              <a:t>4/29/2024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7682214-86A9-4C65-A665-86265A3BB346}" type="datetime1">
              <a:rPr lang="en-US" smtClean="0"/>
              <a:pPr/>
              <a:t>4/29/2024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2AB3D3-774E-48DC-BF86-B31D56112D53}" type="datetime1">
              <a:rPr lang="en-US" smtClean="0"/>
              <a:pPr/>
              <a:t>4/29/2024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E1B48B-E4B7-4E9B-B156-860406753D8C}" type="datetime1">
              <a:rPr lang="en-US" smtClean="0"/>
              <a:pPr/>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1236F8-BCAF-4D38-A320-707F32B62616}" type="datetime1">
              <a:rPr lang="en-US" smtClean="0"/>
              <a:pPr/>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1F0E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7B5AFC-E09A-420D-9007-01E45F482398}" type="datetime1">
              <a:rPr lang="en-US" smtClean="0"/>
              <a:pPr/>
              <a:t>4/29/2024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1070" y="-118793"/>
            <a:ext cx="4239083" cy="10287000"/>
            <a:chOff x="0" y="0"/>
            <a:chExt cx="5652111" cy="13716000"/>
          </a:xfrm>
        </p:grpSpPr>
        <p:grpSp>
          <p:nvGrpSpPr>
            <p:cNvPr id="3" name="Group 3"/>
            <p:cNvGrpSpPr/>
            <p:nvPr/>
          </p:nvGrpSpPr>
          <p:grpSpPr>
            <a:xfrm>
              <a:off x="2826056" y="0"/>
              <a:ext cx="2826056" cy="13716000"/>
              <a:chOff x="0" y="0"/>
              <a:chExt cx="558233" cy="2709333"/>
            </a:xfrm>
          </p:grpSpPr>
          <p:sp>
            <p:nvSpPr>
              <p:cNvPr id="4" name="Freeform 4"/>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sp>
          <p:sp>
            <p:nvSpPr>
              <p:cNvPr id="5" name="TextBox 5"/>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413028" y="0"/>
              <a:ext cx="2826056" cy="13716000"/>
              <a:chOff x="0" y="0"/>
              <a:chExt cx="558233" cy="2709333"/>
            </a:xfrm>
          </p:grpSpPr>
          <p:sp>
            <p:nvSpPr>
              <p:cNvPr id="7" name="Freeform 7"/>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sp>
          <p:sp>
            <p:nvSpPr>
              <p:cNvPr id="8" name="TextBox 8"/>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0" y="0"/>
              <a:ext cx="2826056" cy="13716000"/>
              <a:chOff x="0" y="0"/>
              <a:chExt cx="558233" cy="2709333"/>
            </a:xfrm>
          </p:grpSpPr>
          <p:sp>
            <p:nvSpPr>
              <p:cNvPr id="10" name="Freeform 10"/>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sp>
          <p:sp>
            <p:nvSpPr>
              <p:cNvPr id="11" name="TextBox 11"/>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sp>
        <p:nvSpPr>
          <p:cNvPr id="12" name="Freeform 12"/>
          <p:cNvSpPr/>
          <p:nvPr/>
        </p:nvSpPr>
        <p:spPr>
          <a:xfrm>
            <a:off x="11118095" y="925830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22" name="Google Shape;90;p1">
            <a:extLst>
              <a:ext uri="{FF2B5EF4-FFF2-40B4-BE49-F238E27FC236}">
                <a16:creationId xmlns="" xmlns:a16="http://schemas.microsoft.com/office/drawing/2014/main" id="{EB08C8C5-512B-16BC-7921-3E97AEA66533}"/>
              </a:ext>
            </a:extLst>
          </p:cNvPr>
          <p:cNvSpPr txBox="1"/>
          <p:nvPr/>
        </p:nvSpPr>
        <p:spPr>
          <a:xfrm>
            <a:off x="228600" y="3989897"/>
            <a:ext cx="21522266" cy="4873129"/>
          </a:xfrm>
          <a:prstGeom prst="rect">
            <a:avLst/>
          </a:prstGeom>
          <a:noFill/>
          <a:ln>
            <a:noFill/>
          </a:ln>
        </p:spPr>
        <p:txBody>
          <a:bodyPr spcFirstLastPara="1" wrap="square" lIns="0" tIns="0" rIns="0" bIns="0" anchor="t" anchorCtr="0">
            <a:spAutoFit/>
          </a:bodyPr>
          <a:lstStyle/>
          <a:p>
            <a:pPr algn="ctr">
              <a:lnSpc>
                <a:spcPts val="9519"/>
              </a:lnSpc>
            </a:pPr>
            <a:r>
              <a:rPr lang="en-US" sz="5400" dirty="0">
                <a:solidFill>
                  <a:srgbClr val="000000"/>
                </a:solidFill>
                <a:latin typeface="Elephant" panose="02020904090505020303" pitchFamily="18" charset="0"/>
              </a:rPr>
              <a:t>Trends in Child Stunting: Analysis of</a:t>
            </a:r>
          </a:p>
          <a:p>
            <a:pPr algn="ctr">
              <a:lnSpc>
                <a:spcPts val="9519"/>
              </a:lnSpc>
              <a:spcBef>
                <a:spcPct val="0"/>
              </a:spcBef>
            </a:pPr>
            <a:r>
              <a:rPr lang="en-US" sz="5400" dirty="0">
                <a:solidFill>
                  <a:srgbClr val="000000"/>
                </a:solidFill>
                <a:latin typeface="Elephant" panose="02020904090505020303" pitchFamily="18" charset="0"/>
              </a:rPr>
              <a:t> NFHS-4 </a:t>
            </a:r>
            <a:r>
              <a:rPr lang="en-US" sz="5400" dirty="0" smtClean="0">
                <a:solidFill>
                  <a:srgbClr val="000000"/>
                </a:solidFill>
                <a:latin typeface="Elephant" panose="02020904090505020303" pitchFamily="18" charset="0"/>
              </a:rPr>
              <a:t>Data</a:t>
            </a:r>
          </a:p>
          <a:p>
            <a:pPr algn="ctr">
              <a:lnSpc>
                <a:spcPts val="9519"/>
              </a:lnSpc>
              <a:spcBef>
                <a:spcPct val="0"/>
              </a:spcBef>
            </a:pPr>
            <a:endParaRPr lang="en-US" sz="5400" dirty="0" smtClean="0">
              <a:solidFill>
                <a:srgbClr val="000000"/>
              </a:solidFill>
              <a:latin typeface="Elephant" panose="02020904090505020303" pitchFamily="18" charset="0"/>
            </a:endParaRPr>
          </a:p>
          <a:p>
            <a:pPr algn="ctr">
              <a:lnSpc>
                <a:spcPts val="9519"/>
              </a:lnSpc>
              <a:spcBef>
                <a:spcPct val="0"/>
              </a:spcBef>
            </a:pPr>
            <a:r>
              <a:rPr lang="en-US" sz="3200" dirty="0" smtClean="0">
                <a:solidFill>
                  <a:srgbClr val="000000"/>
                </a:solidFill>
                <a:latin typeface="Elephant" panose="02020904090505020303" pitchFamily="18" charset="0"/>
              </a:rPr>
              <a:t>                                                                                   S.NITHISH KUMAR</a:t>
            </a:r>
            <a:endParaRPr lang="en-US" sz="3200" dirty="0">
              <a:solidFill>
                <a:srgbClr val="000000"/>
              </a:solidFill>
              <a:latin typeface="Elephant" panose="02020904090505020303" pitchFamily="18" charset="0"/>
            </a:endParaRPr>
          </a:p>
        </p:txBody>
      </p:sp>
      <p:sp>
        <p:nvSpPr>
          <p:cNvPr id="15" name="Slide Number Placeholder 14">
            <a:extLst>
              <a:ext uri="{FF2B5EF4-FFF2-40B4-BE49-F238E27FC236}">
                <a16:creationId xmlns="" xmlns:a16="http://schemas.microsoft.com/office/drawing/2014/main" id="{CE87CAFF-47AD-FA11-C637-8C843C0781C4}"/>
              </a:ext>
            </a:extLst>
          </p:cNvPr>
          <p:cNvSpPr>
            <a:spLocks noGrp="1"/>
          </p:cNvSpPr>
          <p:nvPr>
            <p:ph type="sldNum" sz="quarter" idx="12"/>
          </p:nvPr>
        </p:nvSpPr>
        <p:spPr>
          <a:xfrm>
            <a:off x="9775165" y="9789891"/>
            <a:ext cx="2133600" cy="365125"/>
          </a:xfrm>
        </p:spPr>
        <p:txBody>
          <a:bodyPr/>
          <a:lstStyle/>
          <a:p>
            <a:fld id="{B6F15528-21DE-4FAA-801E-634DDDAF4B2B}"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 xmlns:a16="http://schemas.microsoft.com/office/drawing/2014/main" id="{73D18E3A-C949-0D81-9BC5-A268C73A004B}"/>
              </a:ext>
            </a:extLst>
          </p:cNvPr>
          <p:cNvGraphicFramePr>
            <a:graphicFrameLocks noGrp="1"/>
          </p:cNvGraphicFramePr>
          <p:nvPr>
            <p:extLst>
              <p:ext uri="{D42A27DB-BD31-4B8C-83A1-F6EECF244321}">
                <p14:modId xmlns="" xmlns:p14="http://schemas.microsoft.com/office/powerpoint/2010/main" val="4084831307"/>
              </p:ext>
            </p:extLst>
          </p:nvPr>
        </p:nvGraphicFramePr>
        <p:xfrm>
          <a:off x="3048000" y="1079500"/>
          <a:ext cx="12420600" cy="8946216"/>
        </p:xfrm>
        <a:graphic>
          <a:graphicData uri="http://schemas.openxmlformats.org/drawingml/2006/table">
            <a:tbl>
              <a:tblPr firstRow="1" bandRow="1">
                <a:tableStyleId>{5C22544A-7EE6-4342-B048-85BDC9FD1C3A}</a:tableStyleId>
              </a:tblPr>
              <a:tblGrid>
                <a:gridCol w="4140200">
                  <a:extLst>
                    <a:ext uri="{9D8B030D-6E8A-4147-A177-3AD203B41FA5}">
                      <a16:colId xmlns="" xmlns:a16="http://schemas.microsoft.com/office/drawing/2014/main" val="3075859568"/>
                    </a:ext>
                  </a:extLst>
                </a:gridCol>
                <a:gridCol w="4140200">
                  <a:extLst>
                    <a:ext uri="{9D8B030D-6E8A-4147-A177-3AD203B41FA5}">
                      <a16:colId xmlns="" xmlns:a16="http://schemas.microsoft.com/office/drawing/2014/main" val="416282924"/>
                    </a:ext>
                  </a:extLst>
                </a:gridCol>
                <a:gridCol w="4140200">
                  <a:extLst>
                    <a:ext uri="{9D8B030D-6E8A-4147-A177-3AD203B41FA5}">
                      <a16:colId xmlns="" xmlns:a16="http://schemas.microsoft.com/office/drawing/2014/main" val="856876700"/>
                    </a:ext>
                  </a:extLst>
                </a:gridCol>
              </a:tblGrid>
              <a:tr h="1204072">
                <a:tc>
                  <a:txBody>
                    <a:bodyPr/>
                    <a:lstStyle/>
                    <a:p>
                      <a:r>
                        <a:rPr lang="en-GB" sz="2000" b="1" dirty="0">
                          <a:latin typeface="Arial" panose="020B0604020202020204" pitchFamily="34" charset="0"/>
                          <a:cs typeface="Arial" panose="020B0604020202020204" pitchFamily="34" charset="0"/>
                        </a:rPr>
                        <a:t>Antecedent Attributes</a:t>
                      </a:r>
                      <a:endParaRPr lang="en-AE" sz="2000" b="1" dirty="0">
                        <a:latin typeface="Arial" panose="020B0604020202020204" pitchFamily="34" charset="0"/>
                        <a:cs typeface="Arial" panose="020B0604020202020204" pitchFamily="34" charset="0"/>
                      </a:endParaRPr>
                    </a:p>
                  </a:txBody>
                  <a:tcPr/>
                </a:tc>
                <a:tc>
                  <a:txBody>
                    <a:bodyPr/>
                    <a:lstStyle/>
                    <a:p>
                      <a:r>
                        <a:rPr lang="en-GB" sz="2000" b="1" dirty="0">
                          <a:latin typeface="Arial" panose="020B0604020202020204" pitchFamily="34" charset="0"/>
                          <a:cs typeface="Arial" panose="020B0604020202020204" pitchFamily="34" charset="0"/>
                        </a:rPr>
                        <a:t>Consequent Attribute</a:t>
                      </a:r>
                      <a:endParaRPr lang="en-AE" sz="2000" b="1" dirty="0">
                        <a:latin typeface="Arial" panose="020B0604020202020204" pitchFamily="34" charset="0"/>
                        <a:cs typeface="Arial" panose="020B0604020202020204" pitchFamily="34" charset="0"/>
                      </a:endParaRPr>
                    </a:p>
                  </a:txBody>
                  <a:tcPr/>
                </a:tc>
                <a:tc>
                  <a:txBody>
                    <a:bodyPr/>
                    <a:lstStyle/>
                    <a:p>
                      <a:r>
                        <a:rPr lang="en-GB" sz="2000" b="1" dirty="0">
                          <a:latin typeface="Arial" panose="020B0604020202020204" pitchFamily="34" charset="0"/>
                          <a:cs typeface="Arial" panose="020B0604020202020204" pitchFamily="34" charset="0"/>
                        </a:rPr>
                        <a:t>Confidence</a:t>
                      </a:r>
                      <a:endParaRPr lang="en-AE" sz="2000" b="1"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1713513323"/>
                  </a:ext>
                </a:extLst>
              </a:tr>
              <a:tr h="697597">
                <a:tc>
                  <a:txBody>
                    <a:bodyPr/>
                    <a:lstStyle/>
                    <a:p>
                      <a:r>
                        <a:rPr lang="en-GB" sz="2000" b="1" dirty="0">
                          <a:latin typeface="Arial" panose="020B0604020202020204" pitchFamily="34" charset="0"/>
                          <a:cs typeface="Arial" panose="020B0604020202020204" pitchFamily="34" charset="0"/>
                        </a:rPr>
                        <a:t>72. Women BMI below normal (%) high'</a:t>
                      </a:r>
                      <a:endParaRPr lang="en-AE" sz="2000" b="1" dirty="0">
                        <a:latin typeface="Arial" panose="020B0604020202020204" pitchFamily="34" charset="0"/>
                        <a:cs typeface="Arial" panose="020B0604020202020204" pitchFamily="34" charset="0"/>
                      </a:endParaRPr>
                    </a:p>
                  </a:txBody>
                  <a:tcPr/>
                </a:tc>
                <a:tc>
                  <a:txBody>
                    <a:bodyPr/>
                    <a:lstStyle/>
                    <a:p>
                      <a:r>
                        <a:rPr lang="en-GB" sz="2000" b="1" dirty="0">
                          <a:latin typeface="Arial" panose="020B0604020202020204" pitchFamily="34" charset="0"/>
                          <a:cs typeface="Arial" panose="020B0604020202020204" pitchFamily="34" charset="0"/>
                        </a:rPr>
                        <a:t>‘68.Children under 5 stunted (%)high’</a:t>
                      </a:r>
                      <a:endParaRPr lang="en-AE" sz="2000" b="1" dirty="0">
                        <a:latin typeface="Arial" panose="020B0604020202020204" pitchFamily="34" charset="0"/>
                        <a:cs typeface="Arial" panose="020B0604020202020204" pitchFamily="34" charset="0"/>
                      </a:endParaRPr>
                    </a:p>
                  </a:txBody>
                  <a:tcPr/>
                </a:tc>
                <a:tc>
                  <a:txBody>
                    <a:bodyPr/>
                    <a:lstStyle/>
                    <a:p>
                      <a:r>
                        <a:rPr lang="en-GB" sz="2000" b="1" dirty="0">
                          <a:latin typeface="Arial" panose="020B0604020202020204" pitchFamily="34" charset="0"/>
                          <a:cs typeface="Arial" panose="020B0604020202020204" pitchFamily="34" charset="0"/>
                        </a:rPr>
                        <a:t>0.633</a:t>
                      </a:r>
                      <a:endParaRPr lang="en-AE" sz="2000" b="1"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1477262964"/>
                  </a:ext>
                </a:extLst>
              </a:tr>
              <a:tr h="697597">
                <a:tc>
                  <a:txBody>
                    <a:bodyPr/>
                    <a:lstStyle/>
                    <a:p>
                      <a:r>
                        <a:rPr lang="en-GB" sz="2000" b="1" dirty="0">
                          <a:latin typeface="Arial" panose="020B0604020202020204" pitchFamily="34" charset="0"/>
                          <a:cs typeface="Arial" panose="020B0604020202020204" pitchFamily="34" charset="0"/>
                        </a:rPr>
                        <a:t>12.Women literate(%) low’</a:t>
                      </a:r>
                      <a:endParaRPr lang="en-AE" sz="2000" b="1"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b="1" dirty="0">
                          <a:latin typeface="Arial" panose="020B0604020202020204" pitchFamily="34" charset="0"/>
                          <a:cs typeface="Arial" panose="020B0604020202020204" pitchFamily="34" charset="0"/>
                        </a:rPr>
                        <a:t>‘68.Children under 5 stunted (%)high’</a:t>
                      </a:r>
                      <a:endParaRPr lang="en-AE" sz="2000" b="1" dirty="0">
                        <a:latin typeface="Arial" panose="020B0604020202020204" pitchFamily="34" charset="0"/>
                        <a:cs typeface="Arial" panose="020B0604020202020204" pitchFamily="34" charset="0"/>
                      </a:endParaRPr>
                    </a:p>
                    <a:p>
                      <a:endParaRPr lang="en-AE" sz="2000" b="1" dirty="0">
                        <a:latin typeface="Arial" panose="020B0604020202020204" pitchFamily="34" charset="0"/>
                        <a:cs typeface="Arial" panose="020B0604020202020204" pitchFamily="34" charset="0"/>
                      </a:endParaRPr>
                    </a:p>
                  </a:txBody>
                  <a:tcPr/>
                </a:tc>
                <a:tc>
                  <a:txBody>
                    <a:bodyPr/>
                    <a:lstStyle/>
                    <a:p>
                      <a:r>
                        <a:rPr lang="en-GB" sz="2000" b="1" dirty="0">
                          <a:latin typeface="Arial" panose="020B0604020202020204" pitchFamily="34" charset="0"/>
                          <a:cs typeface="Arial" panose="020B0604020202020204" pitchFamily="34" charset="0"/>
                        </a:rPr>
                        <a:t>0.647</a:t>
                      </a:r>
                      <a:endParaRPr lang="en-AE" sz="2000" b="1"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3360762503"/>
                  </a:ext>
                </a:extLst>
              </a:tr>
              <a:tr h="1204072">
                <a:tc>
                  <a:txBody>
                    <a:bodyPr/>
                    <a:lstStyle/>
                    <a:p>
                      <a:r>
                        <a:rPr lang="en-GB" sz="2000" b="1" dirty="0">
                          <a:latin typeface="Arial" panose="020B0604020202020204" pitchFamily="34" charset="0"/>
                          <a:cs typeface="Arial" panose="020B0604020202020204" pitchFamily="34" charset="0"/>
                        </a:rPr>
                        <a:t>‘8.Improved sanitation (%) low’</a:t>
                      </a:r>
                      <a:endParaRPr lang="en-AE" sz="2000" b="1"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b="1" dirty="0">
                          <a:latin typeface="Arial" panose="020B0604020202020204" pitchFamily="34" charset="0"/>
                          <a:cs typeface="Arial" panose="020B0604020202020204" pitchFamily="34" charset="0"/>
                        </a:rPr>
                        <a:t>‘68.Children under 5 stunted (%)high’</a:t>
                      </a:r>
                      <a:endParaRPr lang="en-AE" sz="2000" b="1" dirty="0">
                        <a:latin typeface="Arial" panose="020B0604020202020204" pitchFamily="34" charset="0"/>
                        <a:cs typeface="Arial" panose="020B0604020202020204" pitchFamily="34" charset="0"/>
                      </a:endParaRPr>
                    </a:p>
                    <a:p>
                      <a:endParaRPr lang="en-AE" sz="2000" b="1" dirty="0">
                        <a:latin typeface="Arial" panose="020B0604020202020204" pitchFamily="34" charset="0"/>
                        <a:cs typeface="Arial" panose="020B0604020202020204" pitchFamily="34" charset="0"/>
                      </a:endParaRPr>
                    </a:p>
                  </a:txBody>
                  <a:tcPr/>
                </a:tc>
                <a:tc>
                  <a:txBody>
                    <a:bodyPr/>
                    <a:lstStyle/>
                    <a:p>
                      <a:r>
                        <a:rPr lang="en-GB" sz="2000" b="1" dirty="0">
                          <a:latin typeface="Arial" panose="020B0604020202020204" pitchFamily="34" charset="0"/>
                          <a:cs typeface="Arial" panose="020B0604020202020204" pitchFamily="34" charset="0"/>
                        </a:rPr>
                        <a:t>0.684</a:t>
                      </a:r>
                      <a:endParaRPr lang="en-AE" sz="2000" b="1"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1136251517"/>
                  </a:ext>
                </a:extLst>
              </a:tr>
              <a:tr h="6975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b="1" dirty="0">
                          <a:latin typeface="Arial" panose="020B0604020202020204" pitchFamily="34" charset="0"/>
                          <a:cs typeface="Arial" panose="020B0604020202020204" pitchFamily="34" charset="0"/>
                        </a:rPr>
                        <a:t>72. Women BMI below normal (%) high'12.Women literate(%) low’</a:t>
                      </a:r>
                      <a:endParaRPr lang="en-AE" sz="2000" b="1"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AE" sz="2000" b="1" dirty="0">
                        <a:latin typeface="Arial" panose="020B0604020202020204" pitchFamily="34" charset="0"/>
                        <a:cs typeface="Arial" panose="020B0604020202020204" pitchFamily="34" charset="0"/>
                      </a:endParaRPr>
                    </a:p>
                    <a:p>
                      <a:endParaRPr lang="en-AE" sz="2000" b="1"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b="1" dirty="0">
                          <a:latin typeface="Arial" panose="020B0604020202020204" pitchFamily="34" charset="0"/>
                          <a:cs typeface="Arial" panose="020B0604020202020204" pitchFamily="34" charset="0"/>
                        </a:rPr>
                        <a:t>‘68.Children under 5 stunted (%)high’</a:t>
                      </a:r>
                      <a:endParaRPr lang="en-AE" sz="2000" b="1" dirty="0">
                        <a:latin typeface="Arial" panose="020B0604020202020204" pitchFamily="34" charset="0"/>
                        <a:cs typeface="Arial" panose="020B0604020202020204" pitchFamily="34" charset="0"/>
                      </a:endParaRPr>
                    </a:p>
                    <a:p>
                      <a:endParaRPr lang="en-AE" sz="2000" b="1" dirty="0">
                        <a:latin typeface="Arial" panose="020B0604020202020204" pitchFamily="34" charset="0"/>
                        <a:cs typeface="Arial" panose="020B0604020202020204" pitchFamily="34" charset="0"/>
                      </a:endParaRPr>
                    </a:p>
                  </a:txBody>
                  <a:tcPr/>
                </a:tc>
                <a:tc>
                  <a:txBody>
                    <a:bodyPr/>
                    <a:lstStyle/>
                    <a:p>
                      <a:r>
                        <a:rPr lang="en-GB" sz="2000" b="1" dirty="0">
                          <a:latin typeface="Arial" panose="020B0604020202020204" pitchFamily="34" charset="0"/>
                          <a:cs typeface="Arial" panose="020B0604020202020204" pitchFamily="34" charset="0"/>
                        </a:rPr>
                        <a:t>0.763</a:t>
                      </a:r>
                      <a:endParaRPr lang="en-AE" sz="2000" b="1"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3235777950"/>
                  </a:ext>
                </a:extLst>
              </a:tr>
              <a:tr h="12040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b="1" dirty="0">
                          <a:latin typeface="Arial" panose="020B0604020202020204" pitchFamily="34" charset="0"/>
                          <a:cs typeface="Arial" panose="020B0604020202020204" pitchFamily="34" charset="0"/>
                        </a:rPr>
                        <a:t>12.Women literate(%) low’</a:t>
                      </a:r>
                      <a:endParaRPr lang="en-AE" sz="2000" b="1" dirty="0">
                        <a:latin typeface="Arial" panose="020B0604020202020204" pitchFamily="34" charset="0"/>
                        <a:cs typeface="Arial" panose="020B0604020202020204" pitchFamily="34" charset="0"/>
                      </a:endParaRPr>
                    </a:p>
                    <a:p>
                      <a:r>
                        <a:rPr lang="en-AE" sz="2000" b="1" dirty="0">
                          <a:latin typeface="Arial" panose="020B0604020202020204" pitchFamily="34" charset="0"/>
                          <a:cs typeface="Arial" panose="020B0604020202020204" pitchFamily="34" charset="0"/>
                        </a:rPr>
                        <a:t>‘9.Clean fuel for cooking(%)low’</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b="1" dirty="0">
                          <a:latin typeface="Arial" panose="020B0604020202020204" pitchFamily="34" charset="0"/>
                          <a:cs typeface="Arial" panose="020B0604020202020204" pitchFamily="34" charset="0"/>
                        </a:rPr>
                        <a:t>‘68.Children under 5 stunted (%)high’</a:t>
                      </a:r>
                      <a:endParaRPr lang="en-AE" sz="2000" b="1" dirty="0">
                        <a:latin typeface="Arial" panose="020B0604020202020204" pitchFamily="34" charset="0"/>
                        <a:cs typeface="Arial" panose="020B0604020202020204" pitchFamily="34" charset="0"/>
                      </a:endParaRPr>
                    </a:p>
                    <a:p>
                      <a:endParaRPr lang="en-AE" sz="2000" b="1" dirty="0">
                        <a:latin typeface="Arial" panose="020B0604020202020204" pitchFamily="34" charset="0"/>
                        <a:cs typeface="Arial" panose="020B0604020202020204" pitchFamily="34" charset="0"/>
                      </a:endParaRPr>
                    </a:p>
                  </a:txBody>
                  <a:tcPr/>
                </a:tc>
                <a:tc>
                  <a:txBody>
                    <a:bodyPr/>
                    <a:lstStyle/>
                    <a:p>
                      <a:r>
                        <a:rPr lang="en-GB" sz="2000" b="1" dirty="0">
                          <a:latin typeface="Arial" panose="020B0604020202020204" pitchFamily="34" charset="0"/>
                          <a:cs typeface="Arial" panose="020B0604020202020204" pitchFamily="34" charset="0"/>
                        </a:rPr>
                        <a:t>0.743</a:t>
                      </a:r>
                      <a:endParaRPr lang="en-AE" sz="2000" b="1"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72541518"/>
                  </a:ext>
                </a:extLst>
              </a:tr>
              <a:tr h="697597">
                <a:tc>
                  <a:txBody>
                    <a:bodyPr/>
                    <a:lstStyle/>
                    <a:p>
                      <a:r>
                        <a:rPr lang="en-GB" sz="2000" b="1" dirty="0">
                          <a:latin typeface="Arial" panose="020B0604020202020204" pitchFamily="34" charset="0"/>
                          <a:cs typeface="Arial" panose="020B0604020202020204" pitchFamily="34" charset="0"/>
                        </a:rPr>
                        <a:t>’13.Men literate(%) low’.’12.Women literate(%)low’</a:t>
                      </a:r>
                      <a:endParaRPr lang="en-AE" sz="2000" b="1"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b="1" dirty="0">
                          <a:latin typeface="Arial" panose="020B0604020202020204" pitchFamily="34" charset="0"/>
                          <a:cs typeface="Arial" panose="020B0604020202020204" pitchFamily="34" charset="0"/>
                        </a:rPr>
                        <a:t>‘68.Children under 5 stunted (%)high’</a:t>
                      </a:r>
                      <a:endParaRPr lang="en-AE" sz="2000" b="1" dirty="0">
                        <a:latin typeface="Arial" panose="020B0604020202020204" pitchFamily="34" charset="0"/>
                        <a:cs typeface="Arial" panose="020B0604020202020204" pitchFamily="34" charset="0"/>
                      </a:endParaRPr>
                    </a:p>
                    <a:p>
                      <a:endParaRPr lang="en-AE" sz="2000" b="1" dirty="0">
                        <a:latin typeface="Arial" panose="020B0604020202020204" pitchFamily="34" charset="0"/>
                        <a:cs typeface="Arial" panose="020B0604020202020204" pitchFamily="34" charset="0"/>
                      </a:endParaRPr>
                    </a:p>
                  </a:txBody>
                  <a:tcPr/>
                </a:tc>
                <a:tc>
                  <a:txBody>
                    <a:bodyPr/>
                    <a:lstStyle/>
                    <a:p>
                      <a:r>
                        <a:rPr lang="en-GB" sz="2000" b="1" dirty="0">
                          <a:latin typeface="Arial" panose="020B0604020202020204" pitchFamily="34" charset="0"/>
                          <a:cs typeface="Arial" panose="020B0604020202020204" pitchFamily="34" charset="0"/>
                        </a:rPr>
                        <a:t>0.707</a:t>
                      </a:r>
                      <a:endParaRPr lang="en-AE" sz="2000" b="1"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472760982"/>
                  </a:ext>
                </a:extLst>
              </a:tr>
              <a:tr h="697597">
                <a:tc>
                  <a:txBody>
                    <a:bodyPr/>
                    <a:lstStyle/>
                    <a:p>
                      <a:r>
                        <a:rPr lang="en-GB" sz="2000" b="1" dirty="0">
                          <a:latin typeface="Arial" panose="020B0604020202020204" pitchFamily="34" charset="0"/>
                          <a:cs typeface="Arial" panose="020B0604020202020204" pitchFamily="34" charset="0"/>
                        </a:rPr>
                        <a:t>15.Women married before 18(%)high’,’12.Women literate(%)low’</a:t>
                      </a:r>
                      <a:endParaRPr lang="en-AE" sz="2000" b="1"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b="1" dirty="0">
                          <a:latin typeface="Arial" panose="020B0604020202020204" pitchFamily="34" charset="0"/>
                          <a:cs typeface="Arial" panose="020B0604020202020204" pitchFamily="34" charset="0"/>
                        </a:rPr>
                        <a:t>‘68.Children under 5 stunted (%)high’</a:t>
                      </a:r>
                      <a:endParaRPr lang="en-AE" sz="2000" b="1" dirty="0">
                        <a:latin typeface="Arial" panose="020B0604020202020204" pitchFamily="34" charset="0"/>
                        <a:cs typeface="Arial" panose="020B0604020202020204" pitchFamily="34" charset="0"/>
                      </a:endParaRPr>
                    </a:p>
                    <a:p>
                      <a:endParaRPr lang="en-AE" sz="2000" b="1" dirty="0">
                        <a:latin typeface="Arial" panose="020B0604020202020204" pitchFamily="34" charset="0"/>
                        <a:cs typeface="Arial" panose="020B0604020202020204" pitchFamily="34" charset="0"/>
                      </a:endParaRPr>
                    </a:p>
                  </a:txBody>
                  <a:tcPr/>
                </a:tc>
                <a:tc>
                  <a:txBody>
                    <a:bodyPr/>
                    <a:lstStyle/>
                    <a:p>
                      <a:r>
                        <a:rPr lang="en-GB" sz="2000" b="1" dirty="0">
                          <a:latin typeface="Arial" panose="020B0604020202020204" pitchFamily="34" charset="0"/>
                          <a:cs typeface="Arial" panose="020B0604020202020204" pitchFamily="34" charset="0"/>
                        </a:rPr>
                        <a:t>0.688</a:t>
                      </a:r>
                      <a:endParaRPr lang="en-AE" sz="2000" b="1"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2292001419"/>
                  </a:ext>
                </a:extLst>
              </a:tr>
            </a:tbl>
          </a:graphicData>
        </a:graphic>
      </p:graphicFrame>
      <p:sp>
        <p:nvSpPr>
          <p:cNvPr id="8" name="TextBox 2">
            <a:extLst>
              <a:ext uri="{FF2B5EF4-FFF2-40B4-BE49-F238E27FC236}">
                <a16:creationId xmlns="" xmlns:a16="http://schemas.microsoft.com/office/drawing/2014/main" id="{E7CCBF36-02E7-FFF0-5271-81272885D230}"/>
              </a:ext>
            </a:extLst>
          </p:cNvPr>
          <p:cNvSpPr txBox="1"/>
          <p:nvPr/>
        </p:nvSpPr>
        <p:spPr>
          <a:xfrm>
            <a:off x="-5410200" y="-241175"/>
            <a:ext cx="25222200" cy="1341842"/>
          </a:xfrm>
          <a:prstGeom prst="rect">
            <a:avLst/>
          </a:prstGeom>
        </p:spPr>
        <p:txBody>
          <a:bodyPr wrap="square" lIns="0" tIns="0" rIns="0" bIns="0" rtlCol="0" anchor="t">
            <a:spAutoFit/>
          </a:bodyPr>
          <a:lstStyle/>
          <a:p>
            <a:pPr algn="ctr">
              <a:lnSpc>
                <a:spcPts val="11899"/>
              </a:lnSpc>
            </a:pPr>
            <a:r>
              <a:rPr lang="en-GB" sz="4400" b="1" i="0" dirty="0">
                <a:solidFill>
                  <a:srgbClr val="000000"/>
                </a:solidFill>
                <a:effectLst/>
                <a:latin typeface="Elephant" panose="02020904090505020303" pitchFamily="18" charset="0"/>
              </a:rPr>
              <a:t>RESULT FOR ASSOCIATION RULE MINING</a:t>
            </a:r>
            <a:endParaRPr lang="en-US" sz="4400" dirty="0">
              <a:solidFill>
                <a:srgbClr val="000000"/>
              </a:solidFill>
              <a:latin typeface="Elephant" panose="02020904090505020303" pitchFamily="18" charset="0"/>
            </a:endParaRPr>
          </a:p>
        </p:txBody>
      </p:sp>
      <p:sp>
        <p:nvSpPr>
          <p:cNvPr id="4" name="Slide Number Placeholder 3">
            <a:extLst>
              <a:ext uri="{FF2B5EF4-FFF2-40B4-BE49-F238E27FC236}">
                <a16:creationId xmlns="" xmlns:a16="http://schemas.microsoft.com/office/drawing/2014/main" id="{D404A1B3-4DD7-B9ED-E4A1-32E8B4D155FF}"/>
              </a:ext>
            </a:extLst>
          </p:cNvPr>
          <p:cNvSpPr>
            <a:spLocks noGrp="1"/>
          </p:cNvSpPr>
          <p:nvPr>
            <p:ph type="sldNum" sz="quarter" idx="12"/>
          </p:nvPr>
        </p:nvSpPr>
        <p:spPr>
          <a:xfrm>
            <a:off x="6477000" y="9921875"/>
            <a:ext cx="2133600" cy="365125"/>
          </a:xfrm>
        </p:spPr>
        <p:txBody>
          <a:bodyPr/>
          <a:lstStyle/>
          <a:p>
            <a:fld id="{B6F15528-21DE-4FAA-801E-634DDDAF4B2B}" type="slidenum">
              <a:rPr lang="en-US" smtClean="0"/>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 xmlns:a16="http://schemas.microsoft.com/office/drawing/2014/main" id="{73D18E3A-C949-0D81-9BC5-A268C73A004B}"/>
              </a:ext>
            </a:extLst>
          </p:cNvPr>
          <p:cNvGraphicFramePr>
            <a:graphicFrameLocks noGrp="1"/>
          </p:cNvGraphicFramePr>
          <p:nvPr>
            <p:extLst>
              <p:ext uri="{D42A27DB-BD31-4B8C-83A1-F6EECF244321}">
                <p14:modId xmlns="" xmlns:p14="http://schemas.microsoft.com/office/powerpoint/2010/main" val="80303800"/>
              </p:ext>
            </p:extLst>
          </p:nvPr>
        </p:nvGraphicFramePr>
        <p:xfrm>
          <a:off x="2743200" y="517992"/>
          <a:ext cx="12420600" cy="9251016"/>
        </p:xfrm>
        <a:graphic>
          <a:graphicData uri="http://schemas.openxmlformats.org/drawingml/2006/table">
            <a:tbl>
              <a:tblPr firstRow="1" bandRow="1">
                <a:tableStyleId>{5C22544A-7EE6-4342-B048-85BDC9FD1C3A}</a:tableStyleId>
              </a:tblPr>
              <a:tblGrid>
                <a:gridCol w="4140200">
                  <a:extLst>
                    <a:ext uri="{9D8B030D-6E8A-4147-A177-3AD203B41FA5}">
                      <a16:colId xmlns="" xmlns:a16="http://schemas.microsoft.com/office/drawing/2014/main" val="3075859568"/>
                    </a:ext>
                  </a:extLst>
                </a:gridCol>
                <a:gridCol w="4140200">
                  <a:extLst>
                    <a:ext uri="{9D8B030D-6E8A-4147-A177-3AD203B41FA5}">
                      <a16:colId xmlns="" xmlns:a16="http://schemas.microsoft.com/office/drawing/2014/main" val="416282924"/>
                    </a:ext>
                  </a:extLst>
                </a:gridCol>
                <a:gridCol w="4140200">
                  <a:extLst>
                    <a:ext uri="{9D8B030D-6E8A-4147-A177-3AD203B41FA5}">
                      <a16:colId xmlns="" xmlns:a16="http://schemas.microsoft.com/office/drawing/2014/main" val="856876700"/>
                    </a:ext>
                  </a:extLst>
                </a:gridCol>
              </a:tblGrid>
              <a:tr h="1204072">
                <a:tc>
                  <a:txBody>
                    <a:bodyPr/>
                    <a:lstStyle/>
                    <a:p>
                      <a:r>
                        <a:rPr lang="en-GB" sz="2000" b="1" dirty="0">
                          <a:latin typeface="Arial" panose="020B0604020202020204" pitchFamily="34" charset="0"/>
                          <a:cs typeface="Arial" panose="020B0604020202020204" pitchFamily="34" charset="0"/>
                        </a:rPr>
                        <a:t>Antecedent Attributes</a:t>
                      </a:r>
                      <a:endParaRPr lang="en-AE" sz="2000" b="1" dirty="0">
                        <a:latin typeface="Arial" panose="020B0604020202020204" pitchFamily="34" charset="0"/>
                        <a:cs typeface="Arial" panose="020B0604020202020204" pitchFamily="34" charset="0"/>
                      </a:endParaRPr>
                    </a:p>
                  </a:txBody>
                  <a:tcPr/>
                </a:tc>
                <a:tc>
                  <a:txBody>
                    <a:bodyPr/>
                    <a:lstStyle/>
                    <a:p>
                      <a:r>
                        <a:rPr lang="en-GB" sz="2000" b="1" dirty="0">
                          <a:latin typeface="Arial" panose="020B0604020202020204" pitchFamily="34" charset="0"/>
                          <a:cs typeface="Arial" panose="020B0604020202020204" pitchFamily="34" charset="0"/>
                        </a:rPr>
                        <a:t>Consequent Attribute</a:t>
                      </a:r>
                      <a:endParaRPr lang="en-AE" sz="2000" b="1" dirty="0">
                        <a:latin typeface="Arial" panose="020B0604020202020204" pitchFamily="34" charset="0"/>
                        <a:cs typeface="Arial" panose="020B0604020202020204" pitchFamily="34" charset="0"/>
                      </a:endParaRPr>
                    </a:p>
                  </a:txBody>
                  <a:tcPr/>
                </a:tc>
                <a:tc>
                  <a:txBody>
                    <a:bodyPr/>
                    <a:lstStyle/>
                    <a:p>
                      <a:r>
                        <a:rPr lang="en-GB" sz="2000" b="1" dirty="0">
                          <a:latin typeface="Arial" panose="020B0604020202020204" pitchFamily="34" charset="0"/>
                          <a:cs typeface="Arial" panose="020B0604020202020204" pitchFamily="34" charset="0"/>
                        </a:rPr>
                        <a:t>Confidence</a:t>
                      </a:r>
                      <a:endParaRPr lang="en-AE" sz="2000" b="1"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1713513323"/>
                  </a:ext>
                </a:extLst>
              </a:tr>
              <a:tr h="6975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b="1" dirty="0">
                          <a:latin typeface="Arial" panose="020B0604020202020204" pitchFamily="34" charset="0"/>
                          <a:cs typeface="Arial" panose="020B0604020202020204" pitchFamily="34" charset="0"/>
                        </a:rPr>
                        <a:t>72. Women BMI below normal (%) high'‘8.Improved sanitation (%) low</a:t>
                      </a:r>
                      <a:endParaRPr lang="en-AE" sz="2000" b="1" dirty="0">
                        <a:latin typeface="Arial" panose="020B0604020202020204" pitchFamily="34" charset="0"/>
                        <a:cs typeface="Arial" panose="020B0604020202020204" pitchFamily="34" charset="0"/>
                      </a:endParaRPr>
                    </a:p>
                    <a:p>
                      <a:endParaRPr lang="en-AE" sz="2000" b="1" dirty="0">
                        <a:latin typeface="Arial" panose="020B0604020202020204" pitchFamily="34" charset="0"/>
                        <a:cs typeface="Arial" panose="020B0604020202020204" pitchFamily="34" charset="0"/>
                      </a:endParaRPr>
                    </a:p>
                  </a:txBody>
                  <a:tcPr/>
                </a:tc>
                <a:tc>
                  <a:txBody>
                    <a:bodyPr/>
                    <a:lstStyle/>
                    <a:p>
                      <a:r>
                        <a:rPr lang="en-GB" sz="2000" b="1" dirty="0">
                          <a:latin typeface="Arial" panose="020B0604020202020204" pitchFamily="34" charset="0"/>
                          <a:cs typeface="Arial" panose="020B0604020202020204" pitchFamily="34" charset="0"/>
                        </a:rPr>
                        <a:t>‘68.Children under 5 stunted (%)high’</a:t>
                      </a:r>
                      <a:endParaRPr lang="en-AE" sz="2000" b="1" dirty="0">
                        <a:latin typeface="Arial" panose="020B0604020202020204" pitchFamily="34" charset="0"/>
                        <a:cs typeface="Arial" panose="020B0604020202020204" pitchFamily="34" charset="0"/>
                      </a:endParaRPr>
                    </a:p>
                  </a:txBody>
                  <a:tcPr/>
                </a:tc>
                <a:tc>
                  <a:txBody>
                    <a:bodyPr/>
                    <a:lstStyle/>
                    <a:p>
                      <a:r>
                        <a:rPr lang="en-GB" sz="2000" b="1" dirty="0">
                          <a:latin typeface="Arial" panose="020B0604020202020204" pitchFamily="34" charset="0"/>
                          <a:cs typeface="Arial" panose="020B0604020202020204" pitchFamily="34" charset="0"/>
                        </a:rPr>
                        <a:t>0.745</a:t>
                      </a:r>
                      <a:endParaRPr lang="en-AE" sz="2000" b="1"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1477262964"/>
                  </a:ext>
                </a:extLst>
              </a:tr>
              <a:tr h="697597">
                <a:tc>
                  <a:txBody>
                    <a:bodyPr/>
                    <a:lstStyle/>
                    <a:p>
                      <a:r>
                        <a:rPr lang="en-GB" sz="2000" b="1" dirty="0">
                          <a:latin typeface="Arial" panose="020B0604020202020204" pitchFamily="34" charset="0"/>
                          <a:cs typeface="Arial" panose="020B0604020202020204" pitchFamily="34" charset="0"/>
                        </a:rPr>
                        <a:t>’13.Men literate(%) low’.‘8.Improved sanitation (%) low</a:t>
                      </a:r>
                      <a:endParaRPr lang="en-AE" sz="2000" b="1"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b="1" dirty="0">
                          <a:latin typeface="Arial" panose="020B0604020202020204" pitchFamily="34" charset="0"/>
                          <a:cs typeface="Arial" panose="020B0604020202020204" pitchFamily="34" charset="0"/>
                        </a:rPr>
                        <a:t>‘68.Children under 5 stunted (%)high’</a:t>
                      </a:r>
                      <a:endParaRPr lang="en-AE" sz="2000" b="1" dirty="0">
                        <a:latin typeface="Arial" panose="020B0604020202020204" pitchFamily="34" charset="0"/>
                        <a:cs typeface="Arial" panose="020B0604020202020204" pitchFamily="34" charset="0"/>
                      </a:endParaRPr>
                    </a:p>
                    <a:p>
                      <a:endParaRPr lang="en-AE" sz="2000" b="1" dirty="0">
                        <a:latin typeface="Arial" panose="020B0604020202020204" pitchFamily="34" charset="0"/>
                        <a:cs typeface="Arial" panose="020B0604020202020204" pitchFamily="34" charset="0"/>
                      </a:endParaRPr>
                    </a:p>
                  </a:txBody>
                  <a:tcPr/>
                </a:tc>
                <a:tc>
                  <a:txBody>
                    <a:bodyPr/>
                    <a:lstStyle/>
                    <a:p>
                      <a:r>
                        <a:rPr lang="en-GB" sz="2000" b="1" dirty="0">
                          <a:latin typeface="Arial" panose="020B0604020202020204" pitchFamily="34" charset="0"/>
                          <a:cs typeface="Arial" panose="020B0604020202020204" pitchFamily="34" charset="0"/>
                        </a:rPr>
                        <a:t>0.763</a:t>
                      </a:r>
                      <a:endParaRPr lang="en-AE" sz="2000" b="1"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3360762503"/>
                  </a:ext>
                </a:extLst>
              </a:tr>
              <a:tr h="12040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b="1" dirty="0">
                          <a:latin typeface="Arial" panose="020B0604020202020204" pitchFamily="34" charset="0"/>
                          <a:cs typeface="Arial" panose="020B0604020202020204" pitchFamily="34" charset="0"/>
                        </a:rPr>
                        <a:t>8.Improved sanitation (%) low’</a:t>
                      </a:r>
                      <a:r>
                        <a:rPr lang="en-AE" sz="2000" b="1" dirty="0">
                          <a:latin typeface="Arial" panose="020B0604020202020204" pitchFamily="34" charset="0"/>
                          <a:cs typeface="Arial" panose="020B0604020202020204" pitchFamily="34" charset="0"/>
                        </a:rPr>
                        <a:t> ‘9.Clean fuel for cooking(%)low’</a:t>
                      </a:r>
                    </a:p>
                    <a:p>
                      <a:endParaRPr lang="en-AE" sz="2000" b="1"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b="1" dirty="0">
                          <a:latin typeface="Arial" panose="020B0604020202020204" pitchFamily="34" charset="0"/>
                          <a:cs typeface="Arial" panose="020B0604020202020204" pitchFamily="34" charset="0"/>
                        </a:rPr>
                        <a:t>‘68.Children under 5 stunted (%)high’</a:t>
                      </a:r>
                      <a:endParaRPr lang="en-AE" sz="2000" b="1" dirty="0">
                        <a:latin typeface="Arial" panose="020B0604020202020204" pitchFamily="34" charset="0"/>
                        <a:cs typeface="Arial" panose="020B0604020202020204" pitchFamily="34" charset="0"/>
                      </a:endParaRPr>
                    </a:p>
                    <a:p>
                      <a:endParaRPr lang="en-AE" sz="2000" b="1" dirty="0">
                        <a:latin typeface="Arial" panose="020B0604020202020204" pitchFamily="34" charset="0"/>
                        <a:cs typeface="Arial" panose="020B0604020202020204" pitchFamily="34" charset="0"/>
                      </a:endParaRPr>
                    </a:p>
                  </a:txBody>
                  <a:tcPr/>
                </a:tc>
                <a:tc>
                  <a:txBody>
                    <a:bodyPr/>
                    <a:lstStyle/>
                    <a:p>
                      <a:r>
                        <a:rPr lang="en-GB" sz="2000" b="1" dirty="0">
                          <a:latin typeface="Arial" panose="020B0604020202020204" pitchFamily="34" charset="0"/>
                          <a:cs typeface="Arial" panose="020B0604020202020204" pitchFamily="34" charset="0"/>
                        </a:rPr>
                        <a:t>0.732</a:t>
                      </a:r>
                      <a:endParaRPr lang="en-AE" sz="2000" b="1"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1136251517"/>
                  </a:ext>
                </a:extLst>
              </a:tr>
              <a:tr h="6975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b="1" dirty="0">
                          <a:latin typeface="Arial" panose="020B0604020202020204" pitchFamily="34" charset="0"/>
                          <a:cs typeface="Arial" panose="020B0604020202020204" pitchFamily="34" charset="0"/>
                        </a:rPr>
                        <a:t>8.Improved sanitation (%) low’</a:t>
                      </a:r>
                      <a:r>
                        <a:rPr lang="en-AE" sz="2000" b="1" dirty="0">
                          <a:latin typeface="Arial" panose="020B0604020202020204" pitchFamily="34" charset="0"/>
                          <a:cs typeface="Arial" panose="020B0604020202020204" pitchFamily="34" charset="0"/>
                        </a:rPr>
                        <a:t> ,</a:t>
                      </a:r>
                      <a:r>
                        <a:rPr lang="en-GB" sz="2000" b="1" dirty="0">
                          <a:latin typeface="Arial" panose="020B0604020202020204" pitchFamily="34" charset="0"/>
                          <a:cs typeface="Arial" panose="020B0604020202020204" pitchFamily="34" charset="0"/>
                        </a:rPr>
                        <a:t> 12.Women literate(%) low’</a:t>
                      </a:r>
                      <a:endParaRPr lang="en-AE" sz="2000" b="1" dirty="0">
                        <a:latin typeface="Arial" panose="020B0604020202020204" pitchFamily="34" charset="0"/>
                        <a:cs typeface="Arial" panose="020B0604020202020204" pitchFamily="34" charset="0"/>
                      </a:endParaRPr>
                    </a:p>
                    <a:p>
                      <a:endParaRPr lang="en-AE" sz="2000" b="1" dirty="0">
                        <a:latin typeface="Arial" panose="020B0604020202020204" pitchFamily="34" charset="0"/>
                        <a:cs typeface="Arial" panose="020B0604020202020204" pitchFamily="34" charset="0"/>
                      </a:endParaRPr>
                    </a:p>
                    <a:p>
                      <a:endParaRPr lang="en-AE" sz="2000" b="1"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b="1" dirty="0">
                          <a:latin typeface="Arial" panose="020B0604020202020204" pitchFamily="34" charset="0"/>
                          <a:cs typeface="Arial" panose="020B0604020202020204" pitchFamily="34" charset="0"/>
                        </a:rPr>
                        <a:t>‘68.Children under 5 stunted (%)high’</a:t>
                      </a:r>
                      <a:endParaRPr lang="en-AE" sz="2000" b="1" dirty="0">
                        <a:latin typeface="Arial" panose="020B0604020202020204" pitchFamily="34" charset="0"/>
                        <a:cs typeface="Arial" panose="020B0604020202020204" pitchFamily="34" charset="0"/>
                      </a:endParaRPr>
                    </a:p>
                    <a:p>
                      <a:endParaRPr lang="en-AE" sz="2000" b="1" dirty="0">
                        <a:latin typeface="Arial" panose="020B0604020202020204" pitchFamily="34" charset="0"/>
                        <a:cs typeface="Arial" panose="020B0604020202020204" pitchFamily="34" charset="0"/>
                      </a:endParaRPr>
                    </a:p>
                  </a:txBody>
                  <a:tcPr/>
                </a:tc>
                <a:tc>
                  <a:txBody>
                    <a:bodyPr/>
                    <a:lstStyle/>
                    <a:p>
                      <a:r>
                        <a:rPr lang="en-GB" sz="2000" b="1" dirty="0">
                          <a:latin typeface="Arial" panose="020B0604020202020204" pitchFamily="34" charset="0"/>
                          <a:cs typeface="Arial" panose="020B0604020202020204" pitchFamily="34" charset="0"/>
                        </a:rPr>
                        <a:t>0.778</a:t>
                      </a:r>
                      <a:endParaRPr lang="en-AE" sz="2000" b="1"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3235777950"/>
                  </a:ext>
                </a:extLst>
              </a:tr>
              <a:tr h="12040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b="1" dirty="0">
                          <a:latin typeface="Arial" panose="020B0604020202020204" pitchFamily="34" charset="0"/>
                          <a:cs typeface="Arial" panose="020B0604020202020204" pitchFamily="34" charset="0"/>
                        </a:rPr>
                        <a:t>15.Women married before 18(%)high, 8.Improved sanitation (%) low’</a:t>
                      </a:r>
                      <a:r>
                        <a:rPr lang="en-AE" sz="2000" b="1" dirty="0">
                          <a:latin typeface="Arial" panose="020B0604020202020204" pitchFamily="34" charset="0"/>
                          <a:cs typeface="Arial" panose="020B0604020202020204" pitchFamily="34" charset="0"/>
                        </a:rPr>
                        <a: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b="1" dirty="0">
                          <a:latin typeface="Arial" panose="020B0604020202020204" pitchFamily="34" charset="0"/>
                          <a:cs typeface="Arial" panose="020B0604020202020204" pitchFamily="34" charset="0"/>
                        </a:rPr>
                        <a:t>‘68.Children under 5 stunted (%)high’</a:t>
                      </a:r>
                      <a:endParaRPr lang="en-AE" sz="2000" b="1" dirty="0">
                        <a:latin typeface="Arial" panose="020B0604020202020204" pitchFamily="34" charset="0"/>
                        <a:cs typeface="Arial" panose="020B0604020202020204" pitchFamily="34" charset="0"/>
                      </a:endParaRPr>
                    </a:p>
                    <a:p>
                      <a:endParaRPr lang="en-AE" sz="2000" b="1" dirty="0">
                        <a:latin typeface="Arial" panose="020B0604020202020204" pitchFamily="34" charset="0"/>
                        <a:cs typeface="Arial" panose="020B0604020202020204" pitchFamily="34" charset="0"/>
                      </a:endParaRPr>
                    </a:p>
                  </a:txBody>
                  <a:tcPr/>
                </a:tc>
                <a:tc>
                  <a:txBody>
                    <a:bodyPr/>
                    <a:lstStyle/>
                    <a:p>
                      <a:r>
                        <a:rPr lang="en-GB" sz="2000" b="1" dirty="0">
                          <a:latin typeface="Arial" panose="020B0604020202020204" pitchFamily="34" charset="0"/>
                          <a:cs typeface="Arial" panose="020B0604020202020204" pitchFamily="34" charset="0"/>
                        </a:rPr>
                        <a:t>0.786</a:t>
                      </a:r>
                      <a:endParaRPr lang="en-AE" sz="2000" b="1"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72541518"/>
                  </a:ext>
                </a:extLst>
              </a:tr>
              <a:tr h="697597">
                <a:tc>
                  <a:txBody>
                    <a:bodyPr/>
                    <a:lstStyle/>
                    <a:p>
                      <a:r>
                        <a:rPr lang="en-GB" sz="2000" b="1" dirty="0">
                          <a:latin typeface="Arial" panose="020B0604020202020204" pitchFamily="34" charset="0"/>
                          <a:cs typeface="Arial" panose="020B0604020202020204" pitchFamily="34" charset="0"/>
                        </a:rPr>
                        <a:t>32.Pregant women took iron folic acid for 100+ days(%) low’, 12.Women literate(%) low’</a:t>
                      </a:r>
                      <a:endParaRPr lang="en-AE" sz="2000" b="1"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b="1" dirty="0">
                          <a:latin typeface="Arial" panose="020B0604020202020204" pitchFamily="34" charset="0"/>
                          <a:cs typeface="Arial" panose="020B0604020202020204" pitchFamily="34" charset="0"/>
                        </a:rPr>
                        <a:t>‘68.Children under 5 stunted (%)high’</a:t>
                      </a:r>
                      <a:endParaRPr lang="en-AE" sz="2000" b="1" dirty="0">
                        <a:latin typeface="Arial" panose="020B0604020202020204" pitchFamily="34" charset="0"/>
                        <a:cs typeface="Arial" panose="020B0604020202020204" pitchFamily="34" charset="0"/>
                      </a:endParaRPr>
                    </a:p>
                    <a:p>
                      <a:endParaRPr lang="en-AE" sz="2000" b="1" dirty="0">
                        <a:latin typeface="Arial" panose="020B0604020202020204" pitchFamily="34" charset="0"/>
                        <a:cs typeface="Arial" panose="020B0604020202020204" pitchFamily="34" charset="0"/>
                      </a:endParaRPr>
                    </a:p>
                  </a:txBody>
                  <a:tcPr/>
                </a:tc>
                <a:tc>
                  <a:txBody>
                    <a:bodyPr/>
                    <a:lstStyle/>
                    <a:p>
                      <a:r>
                        <a:rPr lang="en-GB" sz="2000" b="1" dirty="0">
                          <a:latin typeface="Arial" panose="020B0604020202020204" pitchFamily="34" charset="0"/>
                          <a:cs typeface="Arial" panose="020B0604020202020204" pitchFamily="34" charset="0"/>
                        </a:rPr>
                        <a:t>0.724</a:t>
                      </a:r>
                      <a:endParaRPr lang="en-AE" sz="2000" b="1"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472760982"/>
                  </a:ext>
                </a:extLst>
              </a:tr>
              <a:tr h="6975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b="1" dirty="0">
                          <a:latin typeface="Arial" panose="020B0604020202020204" pitchFamily="34" charset="0"/>
                          <a:cs typeface="Arial" panose="020B0604020202020204" pitchFamily="34" charset="0"/>
                        </a:rPr>
                        <a:t>32.Pregant women took iron folic acid for 100+ days(%) low’, 8.Improved sanitation (%) low’</a:t>
                      </a:r>
                      <a:r>
                        <a:rPr lang="en-AE" sz="2000" b="1" dirty="0">
                          <a:latin typeface="Arial" panose="020B0604020202020204" pitchFamily="34" charset="0"/>
                          <a:cs typeface="Arial" panose="020B0604020202020204" pitchFamily="34" charset="0"/>
                        </a:rPr>
                        <a: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b="1" dirty="0">
                          <a:latin typeface="Arial" panose="020B0604020202020204" pitchFamily="34" charset="0"/>
                          <a:cs typeface="Arial" panose="020B0604020202020204" pitchFamily="34" charset="0"/>
                        </a:rPr>
                        <a:t>‘68.Children under 5 stunted (%)high’</a:t>
                      </a:r>
                      <a:endParaRPr lang="en-AE" sz="2000" b="1" dirty="0">
                        <a:latin typeface="Arial" panose="020B0604020202020204" pitchFamily="34" charset="0"/>
                        <a:cs typeface="Arial" panose="020B0604020202020204" pitchFamily="34" charset="0"/>
                      </a:endParaRPr>
                    </a:p>
                    <a:p>
                      <a:endParaRPr lang="en-AE" sz="2000" b="1" dirty="0">
                        <a:latin typeface="Arial" panose="020B0604020202020204" pitchFamily="34" charset="0"/>
                        <a:cs typeface="Arial" panose="020B0604020202020204" pitchFamily="34" charset="0"/>
                      </a:endParaRPr>
                    </a:p>
                  </a:txBody>
                  <a:tcPr/>
                </a:tc>
                <a:tc>
                  <a:txBody>
                    <a:bodyPr/>
                    <a:lstStyle/>
                    <a:p>
                      <a:r>
                        <a:rPr lang="en-GB" sz="2000" b="1" dirty="0">
                          <a:latin typeface="Arial" panose="020B0604020202020204" pitchFamily="34" charset="0"/>
                          <a:cs typeface="Arial" panose="020B0604020202020204" pitchFamily="34" charset="0"/>
                        </a:rPr>
                        <a:t>0.813</a:t>
                      </a:r>
                      <a:endParaRPr lang="en-AE" sz="2000" b="1"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2292001419"/>
                  </a:ext>
                </a:extLst>
              </a:tr>
            </a:tbl>
          </a:graphicData>
        </a:graphic>
      </p:graphicFrame>
      <p:sp>
        <p:nvSpPr>
          <p:cNvPr id="4" name="Slide Number Placeholder 3">
            <a:extLst>
              <a:ext uri="{FF2B5EF4-FFF2-40B4-BE49-F238E27FC236}">
                <a16:creationId xmlns="" xmlns:a16="http://schemas.microsoft.com/office/drawing/2014/main" id="{A5C7FBD2-1B9C-8F45-C30D-0C8C8685EDBB}"/>
              </a:ext>
            </a:extLst>
          </p:cNvPr>
          <p:cNvSpPr>
            <a:spLocks noGrp="1"/>
          </p:cNvSpPr>
          <p:nvPr>
            <p:ph type="sldNum" sz="quarter" idx="12"/>
          </p:nvPr>
        </p:nvSpPr>
        <p:spPr>
          <a:xfrm>
            <a:off x="6629400" y="9769008"/>
            <a:ext cx="2133600" cy="365125"/>
          </a:xfrm>
        </p:spPr>
        <p:txBody>
          <a:bodyPr/>
          <a:lstStyle/>
          <a:p>
            <a:fld id="{B6F15528-21DE-4FAA-801E-634DDDAF4B2B}" type="slidenum">
              <a:rPr lang="en-US" smtClean="0"/>
              <a:pPr/>
              <a:t>11</a:t>
            </a:fld>
            <a:endParaRPr lang="en-US" dirty="0"/>
          </a:p>
        </p:txBody>
      </p:sp>
    </p:spTree>
    <p:extLst>
      <p:ext uri="{BB962C8B-B14F-4D97-AF65-F5344CB8AC3E}">
        <p14:creationId xmlns="" xmlns:p14="http://schemas.microsoft.com/office/powerpoint/2010/main" val="1641741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a:extLst>
              <a:ext uri="{FF2B5EF4-FFF2-40B4-BE49-F238E27FC236}">
                <a16:creationId xmlns="" xmlns:a16="http://schemas.microsoft.com/office/drawing/2014/main" id="{75012263-2741-1BF5-D06F-8BE6BC27B2C1}"/>
              </a:ext>
            </a:extLst>
          </p:cNvPr>
          <p:cNvSpPr txBox="1"/>
          <p:nvPr/>
        </p:nvSpPr>
        <p:spPr>
          <a:xfrm>
            <a:off x="2895600" y="1028700"/>
            <a:ext cx="13180039" cy="1455078"/>
          </a:xfrm>
          <a:prstGeom prst="rect">
            <a:avLst/>
          </a:prstGeom>
        </p:spPr>
        <p:txBody>
          <a:bodyPr lIns="0" tIns="0" rIns="0" bIns="0" rtlCol="0" anchor="t">
            <a:spAutoFit/>
          </a:bodyPr>
          <a:lstStyle/>
          <a:p>
            <a:pPr algn="ctr">
              <a:lnSpc>
                <a:spcPts val="11899"/>
              </a:lnSpc>
            </a:pPr>
            <a:r>
              <a:rPr lang="en-GB" sz="7200" b="1" i="0" dirty="0">
                <a:solidFill>
                  <a:srgbClr val="000000"/>
                </a:solidFill>
                <a:effectLst/>
                <a:latin typeface="Elephant" panose="02020904090505020303" pitchFamily="18" charset="0"/>
              </a:rPr>
              <a:t>REFERENCES</a:t>
            </a:r>
            <a:endParaRPr lang="en-US" sz="7200" dirty="0">
              <a:solidFill>
                <a:srgbClr val="000000"/>
              </a:solidFill>
              <a:latin typeface="Elephant" panose="02020904090505020303" pitchFamily="18" charset="0"/>
            </a:endParaRPr>
          </a:p>
        </p:txBody>
      </p:sp>
      <p:sp>
        <p:nvSpPr>
          <p:cNvPr id="3" name="TextBox 2">
            <a:extLst>
              <a:ext uri="{FF2B5EF4-FFF2-40B4-BE49-F238E27FC236}">
                <a16:creationId xmlns="" xmlns:a16="http://schemas.microsoft.com/office/drawing/2014/main" id="{5554CFB2-4EFA-365D-FFF1-738F6C076C57}"/>
              </a:ext>
            </a:extLst>
          </p:cNvPr>
          <p:cNvSpPr txBox="1"/>
          <p:nvPr/>
        </p:nvSpPr>
        <p:spPr>
          <a:xfrm>
            <a:off x="1905000" y="2618996"/>
            <a:ext cx="14705320" cy="7386638"/>
          </a:xfrm>
          <a:prstGeom prst="rect">
            <a:avLst/>
          </a:prstGeom>
        </p:spPr>
        <p:txBody>
          <a:bodyPr lIns="0" tIns="0" rIns="0" bIns="0" rtlCol="0" anchor="t">
            <a:spAutoFit/>
          </a:bodyPr>
          <a:lstStyle/>
          <a:p>
            <a:r>
              <a:rPr lang="en-GB" sz="2000" b="1" i="0" cap="all" dirty="0">
                <a:solidFill>
                  <a:srgbClr val="000000"/>
                </a:solidFill>
                <a:effectLst/>
                <a:latin typeface="Arial" panose="020B0604020202020204" pitchFamily="34" charset="0"/>
                <a:cs typeface="Arial" panose="020B0604020202020204" pitchFamily="34" charset="0"/>
              </a:rPr>
              <a:t>[1] R. </a:t>
            </a:r>
            <a:r>
              <a:rPr lang="en-GB" sz="2000" b="1" i="0" cap="all" dirty="0" err="1">
                <a:solidFill>
                  <a:srgbClr val="000000"/>
                </a:solidFill>
                <a:effectLst/>
                <a:latin typeface="Arial" panose="020B0604020202020204" pitchFamily="34" charset="0"/>
                <a:cs typeface="Arial" panose="020B0604020202020204" pitchFamily="34" charset="0"/>
              </a:rPr>
              <a:t>Rahutomo</a:t>
            </a:r>
            <a:r>
              <a:rPr lang="en-GB" sz="2000" b="1" i="0" cap="all" dirty="0">
                <a:solidFill>
                  <a:srgbClr val="000000"/>
                </a:solidFill>
                <a:effectLst/>
                <a:latin typeface="Arial" panose="020B0604020202020204" pitchFamily="34" charset="0"/>
                <a:cs typeface="Arial" panose="020B0604020202020204" pitchFamily="34" charset="0"/>
              </a:rPr>
              <a:t>, G. N. </a:t>
            </a:r>
            <a:r>
              <a:rPr lang="en-GB" sz="2000" b="1" i="0" cap="all" dirty="0" err="1">
                <a:solidFill>
                  <a:srgbClr val="000000"/>
                </a:solidFill>
                <a:effectLst/>
                <a:latin typeface="Arial" panose="020B0604020202020204" pitchFamily="34" charset="0"/>
                <a:cs typeface="Arial" panose="020B0604020202020204" pitchFamily="34" charset="0"/>
              </a:rPr>
              <a:t>Elwirehardja</a:t>
            </a:r>
            <a:r>
              <a:rPr lang="en-GB" sz="2000" b="1" i="0" cap="all" dirty="0">
                <a:solidFill>
                  <a:srgbClr val="000000"/>
                </a:solidFill>
                <a:effectLst/>
                <a:latin typeface="Arial" panose="020B0604020202020204" pitchFamily="34" charset="0"/>
                <a:cs typeface="Arial" panose="020B0604020202020204" pitchFamily="34" charset="0"/>
              </a:rPr>
              <a:t>, M. </a:t>
            </a:r>
            <a:r>
              <a:rPr lang="en-GB" sz="2000" b="1" i="0" cap="all" dirty="0" err="1">
                <a:solidFill>
                  <a:srgbClr val="000000"/>
                </a:solidFill>
                <a:effectLst/>
                <a:latin typeface="Arial" panose="020B0604020202020204" pitchFamily="34" charset="0"/>
                <a:cs typeface="Arial" panose="020B0604020202020204" pitchFamily="34" charset="0"/>
              </a:rPr>
              <a:t>Isnan</a:t>
            </a:r>
            <a:r>
              <a:rPr lang="en-GB" sz="2000" b="1" i="0" cap="all" dirty="0">
                <a:solidFill>
                  <a:srgbClr val="000000"/>
                </a:solidFill>
                <a:effectLst/>
                <a:latin typeface="Arial" panose="020B0604020202020204" pitchFamily="34" charset="0"/>
                <a:cs typeface="Arial" panose="020B0604020202020204" pitchFamily="34" charset="0"/>
              </a:rPr>
              <a:t>, F. </a:t>
            </a:r>
            <a:r>
              <a:rPr lang="en-GB" sz="2000" b="1" i="0" cap="all" dirty="0" err="1">
                <a:solidFill>
                  <a:srgbClr val="000000"/>
                </a:solidFill>
                <a:effectLst/>
                <a:latin typeface="Arial" panose="020B0604020202020204" pitchFamily="34" charset="0"/>
                <a:cs typeface="Arial" panose="020B0604020202020204" pitchFamily="34" charset="0"/>
              </a:rPr>
              <a:t>Asadi</a:t>
            </a:r>
            <a:r>
              <a:rPr lang="en-GB" sz="2000" b="1" i="0" cap="all" dirty="0">
                <a:solidFill>
                  <a:srgbClr val="000000"/>
                </a:solidFill>
                <a:effectLst/>
                <a:latin typeface="Arial" panose="020B0604020202020204" pitchFamily="34" charset="0"/>
                <a:cs typeface="Arial" panose="020B0604020202020204" pitchFamily="34" charset="0"/>
              </a:rPr>
              <a:t> and B. </a:t>
            </a:r>
            <a:r>
              <a:rPr lang="en-GB" sz="2000" b="1" i="0" cap="all" dirty="0" err="1">
                <a:solidFill>
                  <a:srgbClr val="000000"/>
                </a:solidFill>
                <a:effectLst/>
                <a:latin typeface="Arial" panose="020B0604020202020204" pitchFamily="34" charset="0"/>
                <a:cs typeface="Arial" panose="020B0604020202020204" pitchFamily="34" charset="0"/>
              </a:rPr>
              <a:t>Pardamean</a:t>
            </a:r>
            <a:r>
              <a:rPr lang="en-GB" sz="2000" b="1" i="0" cap="all" dirty="0">
                <a:solidFill>
                  <a:srgbClr val="000000"/>
                </a:solidFill>
                <a:effectLst/>
                <a:latin typeface="Arial" panose="020B0604020202020204" pitchFamily="34" charset="0"/>
                <a:cs typeface="Arial" panose="020B0604020202020204" pitchFamily="34" charset="0"/>
              </a:rPr>
              <a:t>, ”Machine Learning Implementations in Childhood Stunting Research: A Systematic Literature Review,” 2023 International Conference on Infor </a:t>
            </a:r>
            <a:r>
              <a:rPr lang="en-GB" sz="2000" b="1" i="0" cap="all" dirty="0" err="1">
                <a:solidFill>
                  <a:srgbClr val="000000"/>
                </a:solidFill>
                <a:effectLst/>
                <a:latin typeface="Arial" panose="020B0604020202020204" pitchFamily="34" charset="0"/>
                <a:cs typeface="Arial" panose="020B0604020202020204" pitchFamily="34" charset="0"/>
              </a:rPr>
              <a:t>mation</a:t>
            </a:r>
            <a:r>
              <a:rPr lang="en-GB" sz="2000" b="1" i="0" cap="all" dirty="0">
                <a:solidFill>
                  <a:srgbClr val="000000"/>
                </a:solidFill>
                <a:effectLst/>
                <a:latin typeface="Arial" panose="020B0604020202020204" pitchFamily="34" charset="0"/>
                <a:cs typeface="Arial" panose="020B0604020202020204" pitchFamily="34" charset="0"/>
              </a:rPr>
              <a:t> Management and Technology (</a:t>
            </a:r>
            <a:r>
              <a:rPr lang="en-GB" sz="2000" b="1" i="0" cap="all" dirty="0" err="1">
                <a:solidFill>
                  <a:srgbClr val="000000"/>
                </a:solidFill>
                <a:effectLst/>
                <a:latin typeface="Arial" panose="020B0604020202020204" pitchFamily="34" charset="0"/>
                <a:cs typeface="Arial" panose="020B0604020202020204" pitchFamily="34" charset="0"/>
              </a:rPr>
              <a:t>ICIMTech</a:t>
            </a:r>
            <a:r>
              <a:rPr lang="en-GB" sz="2000" b="1" i="0" cap="all" dirty="0">
                <a:solidFill>
                  <a:srgbClr val="000000"/>
                </a:solidFill>
                <a:effectLst/>
                <a:latin typeface="Arial" panose="020B0604020202020204" pitchFamily="34" charset="0"/>
                <a:cs typeface="Arial" panose="020B0604020202020204" pitchFamily="34" charset="0"/>
              </a:rPr>
              <a:t>), Malang, Indonesia, 2023, pp. 229-234, </a:t>
            </a:r>
            <a:r>
              <a:rPr lang="en-GB" sz="2000" b="1" i="0" cap="all" dirty="0" err="1">
                <a:solidFill>
                  <a:srgbClr val="000000"/>
                </a:solidFill>
                <a:effectLst/>
                <a:latin typeface="Arial" panose="020B0604020202020204" pitchFamily="34" charset="0"/>
                <a:cs typeface="Arial" panose="020B0604020202020204" pitchFamily="34" charset="0"/>
              </a:rPr>
              <a:t>doi</a:t>
            </a:r>
            <a:r>
              <a:rPr lang="en-GB" sz="2000" b="1" i="0" cap="all" dirty="0">
                <a:solidFill>
                  <a:srgbClr val="000000"/>
                </a:solidFill>
                <a:effectLst/>
                <a:latin typeface="Arial" panose="020B0604020202020204" pitchFamily="34" charset="0"/>
                <a:cs typeface="Arial" panose="020B0604020202020204" pitchFamily="34" charset="0"/>
              </a:rPr>
              <a:t>: 10.1109/ICIMTech59029.2023.10277881.</a:t>
            </a:r>
          </a:p>
          <a:p>
            <a:endParaRPr lang="en-GB" sz="2000" b="1" i="0" cap="all" dirty="0">
              <a:solidFill>
                <a:srgbClr val="000000"/>
              </a:solidFill>
              <a:effectLst/>
              <a:latin typeface="Arial" panose="020B0604020202020204" pitchFamily="34" charset="0"/>
              <a:cs typeface="Arial" panose="020B0604020202020204" pitchFamily="34" charset="0"/>
            </a:endParaRPr>
          </a:p>
          <a:p>
            <a:r>
              <a:rPr lang="en-GB" sz="2000" b="1" i="0" cap="all" dirty="0">
                <a:solidFill>
                  <a:srgbClr val="000000"/>
                </a:solidFill>
                <a:effectLst/>
                <a:latin typeface="Arial" panose="020B0604020202020204" pitchFamily="34" charset="0"/>
                <a:cs typeface="Arial" panose="020B0604020202020204" pitchFamily="34" charset="0"/>
              </a:rPr>
              <a:t>[2] A. </a:t>
            </a:r>
            <a:r>
              <a:rPr lang="en-GB" sz="2000" b="1" i="0" cap="all" dirty="0" err="1">
                <a:solidFill>
                  <a:srgbClr val="000000"/>
                </a:solidFill>
                <a:effectLst/>
                <a:latin typeface="Arial" panose="020B0604020202020204" pitchFamily="34" charset="0"/>
                <a:cs typeface="Arial" panose="020B0604020202020204" pitchFamily="34" charset="0"/>
              </a:rPr>
              <a:t>Hermanto</a:t>
            </a:r>
            <a:r>
              <a:rPr lang="en-GB" sz="2000" b="1" i="0" cap="all" dirty="0">
                <a:solidFill>
                  <a:srgbClr val="000000"/>
                </a:solidFill>
                <a:effectLst/>
                <a:latin typeface="Arial" panose="020B0604020202020204" pitchFamily="34" charset="0"/>
                <a:cs typeface="Arial" panose="020B0604020202020204" pitchFamily="34" charset="0"/>
              </a:rPr>
              <a:t> et al., ”Prediction of Nutritional Requirements for </a:t>
            </a:r>
            <a:r>
              <a:rPr lang="en-GB" sz="2000" b="1" i="0" cap="all" dirty="0" err="1">
                <a:solidFill>
                  <a:srgbClr val="000000"/>
                </a:solidFill>
                <a:effectLst/>
                <a:latin typeface="Arial" panose="020B0604020202020204" pitchFamily="34" charset="0"/>
                <a:cs typeface="Arial" panose="020B0604020202020204" pitchFamily="34" charset="0"/>
              </a:rPr>
              <a:t>Chil</a:t>
            </a:r>
            <a:r>
              <a:rPr lang="en-GB" sz="2000" b="1" i="0" cap="all" dirty="0">
                <a:solidFill>
                  <a:srgbClr val="000000"/>
                </a:solidFill>
                <a:effectLst/>
                <a:latin typeface="Arial" panose="020B0604020202020204" pitchFamily="34" charset="0"/>
                <a:cs typeface="Arial" panose="020B0604020202020204" pitchFamily="34" charset="0"/>
              </a:rPr>
              <a:t> </a:t>
            </a:r>
            <a:r>
              <a:rPr lang="en-GB" sz="2000" b="1" i="0" cap="all" dirty="0" err="1">
                <a:solidFill>
                  <a:srgbClr val="000000"/>
                </a:solidFill>
                <a:effectLst/>
                <a:latin typeface="Arial" panose="020B0604020202020204" pitchFamily="34" charset="0"/>
                <a:cs typeface="Arial" panose="020B0604020202020204" pitchFamily="34" charset="0"/>
              </a:rPr>
              <a:t>dren’s</a:t>
            </a:r>
            <a:r>
              <a:rPr lang="en-GB" sz="2000" b="1" i="0" cap="all" dirty="0">
                <a:solidFill>
                  <a:srgbClr val="000000"/>
                </a:solidFill>
                <a:effectLst/>
                <a:latin typeface="Arial" panose="020B0604020202020204" pitchFamily="34" charset="0"/>
                <a:cs typeface="Arial" panose="020B0604020202020204" pitchFamily="34" charset="0"/>
              </a:rPr>
              <a:t> Growth and Adolescents using Machine Learning,” 2022 Inter national Seminar on Application for Technology of Information and Communication (</a:t>
            </a:r>
            <a:r>
              <a:rPr lang="en-GB" sz="2000" b="1" i="0" cap="all" dirty="0" err="1">
                <a:solidFill>
                  <a:srgbClr val="000000"/>
                </a:solidFill>
                <a:effectLst/>
                <a:latin typeface="Arial" panose="020B0604020202020204" pitchFamily="34" charset="0"/>
                <a:cs typeface="Arial" panose="020B0604020202020204" pitchFamily="34" charset="0"/>
              </a:rPr>
              <a:t>iSemantic</a:t>
            </a:r>
            <a:r>
              <a:rPr lang="en-GB" sz="2000" b="1" i="0" cap="all" dirty="0">
                <a:solidFill>
                  <a:srgbClr val="000000"/>
                </a:solidFill>
                <a:effectLst/>
                <a:latin typeface="Arial" panose="020B0604020202020204" pitchFamily="34" charset="0"/>
                <a:cs typeface="Arial" panose="020B0604020202020204" pitchFamily="34" charset="0"/>
              </a:rPr>
              <a:t>), Semarang, Indonesia, 2022, pp. 263-267, </a:t>
            </a:r>
            <a:r>
              <a:rPr lang="en-GB" sz="2000" b="1" i="0" cap="all" dirty="0" err="1">
                <a:solidFill>
                  <a:srgbClr val="000000"/>
                </a:solidFill>
                <a:effectLst/>
                <a:latin typeface="Arial" panose="020B0604020202020204" pitchFamily="34" charset="0"/>
                <a:cs typeface="Arial" panose="020B0604020202020204" pitchFamily="34" charset="0"/>
              </a:rPr>
              <a:t>doi</a:t>
            </a:r>
            <a:r>
              <a:rPr lang="en-GB" sz="2000" b="1" i="0" cap="all" dirty="0">
                <a:solidFill>
                  <a:srgbClr val="000000"/>
                </a:solidFill>
                <a:effectLst/>
                <a:latin typeface="Arial" panose="020B0604020202020204" pitchFamily="34" charset="0"/>
                <a:cs typeface="Arial" panose="020B0604020202020204" pitchFamily="34" charset="0"/>
              </a:rPr>
              <a:t>: 10.1109/iSemantic55962.2022.9920443.</a:t>
            </a:r>
          </a:p>
          <a:p>
            <a:endParaRPr lang="en-GB" sz="2000" cap="all" dirty="0">
              <a:solidFill>
                <a:srgbClr val="000000"/>
              </a:solidFill>
              <a:effectLst/>
              <a:latin typeface="Arial" panose="020B0604020202020204" pitchFamily="34" charset="0"/>
              <a:cs typeface="Arial" panose="020B0604020202020204" pitchFamily="34" charset="0"/>
            </a:endParaRPr>
          </a:p>
          <a:p>
            <a:r>
              <a:rPr lang="en-GB" sz="2000" b="1" i="0" cap="all" dirty="0">
                <a:solidFill>
                  <a:srgbClr val="000000"/>
                </a:solidFill>
                <a:effectLst/>
                <a:latin typeface="Arial" panose="020B0604020202020204" pitchFamily="34" charset="0"/>
                <a:cs typeface="Arial" panose="020B0604020202020204" pitchFamily="34" charset="0"/>
              </a:rPr>
              <a:t>[3] M. </a:t>
            </a:r>
            <a:r>
              <a:rPr lang="en-GB" sz="2000" b="1" i="0" cap="all" dirty="0" err="1">
                <a:solidFill>
                  <a:srgbClr val="000000"/>
                </a:solidFill>
                <a:effectLst/>
                <a:latin typeface="Arial" panose="020B0604020202020204" pitchFamily="34" charset="0"/>
                <a:cs typeface="Arial" panose="020B0604020202020204" pitchFamily="34" charset="0"/>
              </a:rPr>
              <a:t>Zarlis</a:t>
            </a:r>
            <a:r>
              <a:rPr lang="en-GB" sz="2000" b="1" i="0" cap="all" dirty="0">
                <a:solidFill>
                  <a:srgbClr val="000000"/>
                </a:solidFill>
                <a:effectLst/>
                <a:latin typeface="Arial" panose="020B0604020202020204" pitchFamily="34" charset="0"/>
                <a:cs typeface="Arial" panose="020B0604020202020204" pitchFamily="34" charset="0"/>
              </a:rPr>
              <a:t>, T. </a:t>
            </a:r>
            <a:r>
              <a:rPr lang="en-GB" sz="2000" b="1" i="0" cap="all" dirty="0" err="1">
                <a:solidFill>
                  <a:srgbClr val="000000"/>
                </a:solidFill>
                <a:effectLst/>
                <a:latin typeface="Arial" panose="020B0604020202020204" pitchFamily="34" charset="0"/>
                <a:cs typeface="Arial" panose="020B0604020202020204" pitchFamily="34" charset="0"/>
              </a:rPr>
              <a:t>Oktavia</a:t>
            </a:r>
            <a:r>
              <a:rPr lang="en-GB" sz="2000" b="1" i="0" cap="all" dirty="0">
                <a:solidFill>
                  <a:srgbClr val="000000"/>
                </a:solidFill>
                <a:effectLst/>
                <a:latin typeface="Arial" panose="020B0604020202020204" pitchFamily="34" charset="0"/>
                <a:cs typeface="Arial" panose="020B0604020202020204" pitchFamily="34" charset="0"/>
              </a:rPr>
              <a:t>, R. </a:t>
            </a:r>
            <a:r>
              <a:rPr lang="en-GB" sz="2000" b="1" i="0" cap="all" dirty="0" err="1">
                <a:solidFill>
                  <a:srgbClr val="000000"/>
                </a:solidFill>
                <a:effectLst/>
                <a:latin typeface="Arial" panose="020B0604020202020204" pitchFamily="34" charset="0"/>
                <a:cs typeface="Arial" panose="020B0604020202020204" pitchFamily="34" charset="0"/>
              </a:rPr>
              <a:t>Buaton</a:t>
            </a:r>
            <a:r>
              <a:rPr lang="en-GB" sz="2000" b="1" i="0" cap="all" dirty="0">
                <a:solidFill>
                  <a:srgbClr val="000000"/>
                </a:solidFill>
                <a:effectLst/>
                <a:latin typeface="Arial" panose="020B0604020202020204" pitchFamily="34" charset="0"/>
                <a:cs typeface="Arial" panose="020B0604020202020204" pitchFamily="34" charset="0"/>
              </a:rPr>
              <a:t>, F. </a:t>
            </a:r>
            <a:r>
              <a:rPr lang="en-GB" sz="2000" b="1" i="0" cap="all" dirty="0" err="1">
                <a:solidFill>
                  <a:srgbClr val="000000"/>
                </a:solidFill>
                <a:effectLst/>
                <a:latin typeface="Arial" panose="020B0604020202020204" pitchFamily="34" charset="0"/>
                <a:cs typeface="Arial" panose="020B0604020202020204" pitchFamily="34" charset="0"/>
              </a:rPr>
              <a:t>Ernawan</a:t>
            </a:r>
            <a:r>
              <a:rPr lang="en-GB" sz="2000" b="1" i="0" cap="all" dirty="0">
                <a:solidFill>
                  <a:srgbClr val="000000"/>
                </a:solidFill>
                <a:effectLst/>
                <a:latin typeface="Arial" panose="020B0604020202020204" pitchFamily="34" charset="0"/>
                <a:cs typeface="Arial" panose="020B0604020202020204" pitchFamily="34" charset="0"/>
              </a:rPr>
              <a:t> and K. </a:t>
            </a:r>
            <a:r>
              <a:rPr lang="en-GB" sz="2000" b="1" i="0" cap="all" dirty="0" err="1">
                <a:solidFill>
                  <a:srgbClr val="000000"/>
                </a:solidFill>
                <a:effectLst/>
                <a:latin typeface="Arial" panose="020B0604020202020204" pitchFamily="34" charset="0"/>
                <a:cs typeface="Arial" panose="020B0604020202020204" pitchFamily="34" charset="0"/>
              </a:rPr>
              <a:t>Andrian</a:t>
            </a:r>
            <a:r>
              <a:rPr lang="en-GB" sz="2000" b="1" i="0" cap="all" dirty="0">
                <a:solidFill>
                  <a:srgbClr val="000000"/>
                </a:solidFill>
                <a:effectLst/>
                <a:latin typeface="Arial" panose="020B0604020202020204" pitchFamily="34" charset="0"/>
                <a:cs typeface="Arial" panose="020B0604020202020204" pitchFamily="34" charset="0"/>
              </a:rPr>
              <a:t>, ”</a:t>
            </a:r>
            <a:r>
              <a:rPr lang="en-GB" sz="2000" b="1" i="0" cap="all" dirty="0" err="1">
                <a:solidFill>
                  <a:srgbClr val="000000"/>
                </a:solidFill>
                <a:effectLst/>
                <a:latin typeface="Arial" panose="020B0604020202020204" pitchFamily="34" charset="0"/>
                <a:cs typeface="Arial" panose="020B0604020202020204" pitchFamily="34" charset="0"/>
              </a:rPr>
              <a:t>Minimiz</a:t>
            </a:r>
            <a:r>
              <a:rPr lang="en-GB" sz="2000" b="1" i="0" cap="all" dirty="0">
                <a:solidFill>
                  <a:srgbClr val="000000"/>
                </a:solidFill>
                <a:effectLst/>
                <a:latin typeface="Arial" panose="020B0604020202020204" pitchFamily="34" charset="0"/>
                <a:cs typeface="Arial" panose="020B0604020202020204" pitchFamily="34" charset="0"/>
              </a:rPr>
              <a:t> </a:t>
            </a:r>
            <a:r>
              <a:rPr lang="en-GB" sz="2000" b="1" i="0" cap="all" dirty="0" err="1">
                <a:solidFill>
                  <a:srgbClr val="000000"/>
                </a:solidFill>
                <a:effectLst/>
                <a:latin typeface="Arial" panose="020B0604020202020204" pitchFamily="34" charset="0"/>
                <a:cs typeface="Arial" panose="020B0604020202020204" pitchFamily="34" charset="0"/>
              </a:rPr>
              <a:t>ing</a:t>
            </a:r>
            <a:r>
              <a:rPr lang="en-GB" sz="2000" b="1" i="0" cap="all" dirty="0">
                <a:solidFill>
                  <a:srgbClr val="000000"/>
                </a:solidFill>
                <a:effectLst/>
                <a:latin typeface="Arial" panose="020B0604020202020204" pitchFamily="34" charset="0"/>
                <a:cs typeface="Arial" panose="020B0604020202020204" pitchFamily="34" charset="0"/>
              </a:rPr>
              <a:t> the Number of Stunting Prevalence Using the Euclid Algorithm </a:t>
            </a:r>
            <a:r>
              <a:rPr lang="en-GB" sz="2000" b="1" i="0" cap="all" dirty="0" err="1">
                <a:solidFill>
                  <a:srgbClr val="000000"/>
                </a:solidFill>
                <a:effectLst/>
                <a:latin typeface="Arial" panose="020B0604020202020204" pitchFamily="34" charset="0"/>
                <a:cs typeface="Arial" panose="020B0604020202020204" pitchFamily="34" charset="0"/>
              </a:rPr>
              <a:t>Clus</a:t>
            </a:r>
            <a:r>
              <a:rPr lang="en-GB" sz="2000" b="1" i="0" cap="all" dirty="0">
                <a:solidFill>
                  <a:srgbClr val="000000"/>
                </a:solidFill>
                <a:effectLst/>
                <a:latin typeface="Arial" panose="020B0604020202020204" pitchFamily="34" charset="0"/>
                <a:cs typeface="Arial" panose="020B0604020202020204" pitchFamily="34" charset="0"/>
              </a:rPr>
              <a:t> </a:t>
            </a:r>
            <a:r>
              <a:rPr lang="en-GB" sz="2000" b="1" i="0" cap="all" dirty="0" err="1">
                <a:solidFill>
                  <a:srgbClr val="000000"/>
                </a:solidFill>
                <a:effectLst/>
                <a:latin typeface="Arial" panose="020B0604020202020204" pitchFamily="34" charset="0"/>
                <a:cs typeface="Arial" panose="020B0604020202020204" pitchFamily="34" charset="0"/>
              </a:rPr>
              <a:t>tering</a:t>
            </a:r>
            <a:r>
              <a:rPr lang="en-GB" sz="2000" b="1" i="0" cap="all" dirty="0">
                <a:solidFill>
                  <a:srgbClr val="000000"/>
                </a:solidFill>
                <a:effectLst/>
                <a:latin typeface="Arial" panose="020B0604020202020204" pitchFamily="34" charset="0"/>
                <a:cs typeface="Arial" panose="020B0604020202020204" pitchFamily="34" charset="0"/>
              </a:rPr>
              <a:t> Approach,” 2023 International Conference of Computer Science and Information Technology (ICOSNIKOM), </a:t>
            </a:r>
            <a:r>
              <a:rPr lang="en-GB" sz="2000" b="1" i="0" cap="all" dirty="0" err="1">
                <a:solidFill>
                  <a:srgbClr val="000000"/>
                </a:solidFill>
                <a:effectLst/>
                <a:latin typeface="Arial" panose="020B0604020202020204" pitchFamily="34" charset="0"/>
                <a:cs typeface="Arial" panose="020B0604020202020204" pitchFamily="34" charset="0"/>
              </a:rPr>
              <a:t>Binjia</a:t>
            </a:r>
            <a:r>
              <a:rPr lang="en-GB" sz="2000" b="1" i="0" cap="all" dirty="0">
                <a:solidFill>
                  <a:srgbClr val="000000"/>
                </a:solidFill>
                <a:effectLst/>
                <a:latin typeface="Arial" panose="020B0604020202020204" pitchFamily="34" charset="0"/>
                <a:cs typeface="Arial" panose="020B0604020202020204" pitchFamily="34" charset="0"/>
              </a:rPr>
              <a:t>, Indonesia, 2023, pp. 1-7, </a:t>
            </a:r>
            <a:r>
              <a:rPr lang="en-GB" sz="2000" b="1" i="0" cap="all" dirty="0" err="1">
                <a:solidFill>
                  <a:srgbClr val="000000"/>
                </a:solidFill>
                <a:effectLst/>
                <a:latin typeface="Arial" panose="020B0604020202020204" pitchFamily="34" charset="0"/>
                <a:cs typeface="Arial" panose="020B0604020202020204" pitchFamily="34" charset="0"/>
              </a:rPr>
              <a:t>doi</a:t>
            </a:r>
            <a:r>
              <a:rPr lang="en-GB" sz="2000" b="1" i="0" cap="all" dirty="0">
                <a:solidFill>
                  <a:srgbClr val="000000"/>
                </a:solidFill>
                <a:effectLst/>
                <a:latin typeface="Arial" panose="020B0604020202020204" pitchFamily="34" charset="0"/>
                <a:cs typeface="Arial" panose="020B0604020202020204" pitchFamily="34" charset="0"/>
              </a:rPr>
              <a:t>: 10.1109/ICoSNIKOM60230.2023.10364489.</a:t>
            </a:r>
          </a:p>
          <a:p>
            <a:endParaRPr lang="en-GB" sz="2000" cap="all" dirty="0">
              <a:solidFill>
                <a:srgbClr val="000000"/>
              </a:solidFill>
              <a:effectLst/>
              <a:latin typeface="Arial" panose="020B0604020202020204" pitchFamily="34" charset="0"/>
              <a:cs typeface="Arial" panose="020B0604020202020204" pitchFamily="34" charset="0"/>
            </a:endParaRPr>
          </a:p>
          <a:p>
            <a:r>
              <a:rPr lang="en-GB" sz="2000" b="1" i="0" cap="all" dirty="0">
                <a:solidFill>
                  <a:srgbClr val="000000"/>
                </a:solidFill>
                <a:effectLst/>
                <a:latin typeface="Arial" panose="020B0604020202020204" pitchFamily="34" charset="0"/>
                <a:cs typeface="Arial" panose="020B0604020202020204" pitchFamily="34" charset="0"/>
              </a:rPr>
              <a:t>[4] R. A. </a:t>
            </a:r>
            <a:r>
              <a:rPr lang="en-GB" sz="2000" b="1" i="0" cap="all" dirty="0" err="1">
                <a:solidFill>
                  <a:srgbClr val="000000"/>
                </a:solidFill>
                <a:effectLst/>
                <a:latin typeface="Arial" panose="020B0604020202020204" pitchFamily="34" charset="0"/>
                <a:cs typeface="Arial" panose="020B0604020202020204" pitchFamily="34" charset="0"/>
              </a:rPr>
              <a:t>Rahma</a:t>
            </a:r>
            <a:r>
              <a:rPr lang="en-GB" sz="2000" b="1" i="0" cap="all" dirty="0">
                <a:solidFill>
                  <a:srgbClr val="000000"/>
                </a:solidFill>
                <a:effectLst/>
                <a:latin typeface="Arial" panose="020B0604020202020204" pitchFamily="34" charset="0"/>
                <a:cs typeface="Arial" panose="020B0604020202020204" pitchFamily="34" charset="0"/>
              </a:rPr>
              <a:t>, U. </a:t>
            </a:r>
            <a:r>
              <a:rPr lang="en-GB" sz="2000" b="1" i="0" cap="all" dirty="0" err="1">
                <a:solidFill>
                  <a:srgbClr val="000000"/>
                </a:solidFill>
                <a:effectLst/>
                <a:latin typeface="Arial" panose="020B0604020202020204" pitchFamily="34" charset="0"/>
                <a:cs typeface="Arial" panose="020B0604020202020204" pitchFamily="34" charset="0"/>
              </a:rPr>
              <a:t>Dayati</a:t>
            </a:r>
            <a:r>
              <a:rPr lang="en-GB" sz="2000" b="1" i="0" cap="all" dirty="0">
                <a:solidFill>
                  <a:srgbClr val="000000"/>
                </a:solidFill>
                <a:effectLst/>
                <a:latin typeface="Arial" panose="020B0604020202020204" pitchFamily="34" charset="0"/>
                <a:cs typeface="Arial" panose="020B0604020202020204" pitchFamily="34" charset="0"/>
              </a:rPr>
              <a:t>, E. S. </a:t>
            </a:r>
            <a:r>
              <a:rPr lang="en-GB" sz="2000" b="1" i="0" cap="all" dirty="0" err="1">
                <a:solidFill>
                  <a:srgbClr val="000000"/>
                </a:solidFill>
                <a:effectLst/>
                <a:latin typeface="Arial" panose="020B0604020202020204" pitchFamily="34" charset="0"/>
                <a:cs typeface="Arial" panose="020B0604020202020204" pitchFamily="34" charset="0"/>
              </a:rPr>
              <a:t>Desyanty</a:t>
            </a:r>
            <a:r>
              <a:rPr lang="en-GB" sz="2000" b="1" i="0" cap="all" dirty="0">
                <a:solidFill>
                  <a:srgbClr val="000000"/>
                </a:solidFill>
                <a:effectLst/>
                <a:latin typeface="Arial" panose="020B0604020202020204" pitchFamily="34" charset="0"/>
                <a:cs typeface="Arial" panose="020B0604020202020204" pitchFamily="34" charset="0"/>
              </a:rPr>
              <a:t> and R. A. </a:t>
            </a:r>
            <a:r>
              <a:rPr lang="en-GB" sz="2000" b="1" i="0" cap="all" dirty="0" err="1">
                <a:solidFill>
                  <a:srgbClr val="000000"/>
                </a:solidFill>
                <a:effectLst/>
                <a:latin typeface="Arial" panose="020B0604020202020204" pitchFamily="34" charset="0"/>
                <a:cs typeface="Arial" panose="020B0604020202020204" pitchFamily="34" charset="0"/>
              </a:rPr>
              <a:t>Listyaningrum</a:t>
            </a:r>
            <a:r>
              <a:rPr lang="en-GB" sz="2000" b="1" i="0" cap="all" dirty="0">
                <a:solidFill>
                  <a:srgbClr val="000000"/>
                </a:solidFill>
                <a:effectLst/>
                <a:latin typeface="Arial" panose="020B0604020202020204" pitchFamily="34" charset="0"/>
                <a:cs typeface="Arial" panose="020B0604020202020204" pitchFamily="34" charset="0"/>
              </a:rPr>
              <a:t>, ”Development of a Technology-Based Parenting Support </a:t>
            </a:r>
            <a:r>
              <a:rPr lang="en-GB" sz="2000" b="1" i="0" cap="all" dirty="0" err="1">
                <a:solidFill>
                  <a:srgbClr val="000000"/>
                </a:solidFill>
                <a:effectLst/>
                <a:latin typeface="Arial" panose="020B0604020202020204" pitchFamily="34" charset="0"/>
                <a:cs typeface="Arial" panose="020B0604020202020204" pitchFamily="34" charset="0"/>
              </a:rPr>
              <a:t>Center</a:t>
            </a:r>
            <a:r>
              <a:rPr lang="en-GB" sz="2000" b="1" i="0" cap="all" dirty="0">
                <a:solidFill>
                  <a:srgbClr val="000000"/>
                </a:solidFill>
                <a:effectLst/>
                <a:latin typeface="Arial" panose="020B0604020202020204" pitchFamily="34" charset="0"/>
                <a:cs typeface="Arial" panose="020B0604020202020204" pitchFamily="34" charset="0"/>
              </a:rPr>
              <a:t> Model to Support Stunting Reduction Programs,” 2022 8th International Con </a:t>
            </a:r>
            <a:r>
              <a:rPr lang="en-GB" sz="2000" b="1" i="0" cap="all" dirty="0" err="1">
                <a:solidFill>
                  <a:srgbClr val="000000"/>
                </a:solidFill>
                <a:effectLst/>
                <a:latin typeface="Arial" panose="020B0604020202020204" pitchFamily="34" charset="0"/>
                <a:cs typeface="Arial" panose="020B0604020202020204" pitchFamily="34" charset="0"/>
              </a:rPr>
              <a:t>ference</a:t>
            </a:r>
            <a:r>
              <a:rPr lang="en-GB" sz="2000" b="1" i="0" cap="all" dirty="0">
                <a:solidFill>
                  <a:srgbClr val="000000"/>
                </a:solidFill>
                <a:effectLst/>
                <a:latin typeface="Arial" panose="020B0604020202020204" pitchFamily="34" charset="0"/>
                <a:cs typeface="Arial" panose="020B0604020202020204" pitchFamily="34" charset="0"/>
              </a:rPr>
              <a:t> on Education and Technology (ICET), Malang, Indonesia, 2022, pp. 177-184, </a:t>
            </a:r>
            <a:r>
              <a:rPr lang="en-GB" sz="2000" b="1" i="0" cap="all" dirty="0" err="1">
                <a:solidFill>
                  <a:srgbClr val="000000"/>
                </a:solidFill>
                <a:effectLst/>
                <a:latin typeface="Arial" panose="020B0604020202020204" pitchFamily="34" charset="0"/>
                <a:cs typeface="Arial" panose="020B0604020202020204" pitchFamily="34" charset="0"/>
              </a:rPr>
              <a:t>doi</a:t>
            </a:r>
            <a:r>
              <a:rPr lang="en-GB" sz="2000" b="1" i="0" cap="all" dirty="0">
                <a:solidFill>
                  <a:srgbClr val="000000"/>
                </a:solidFill>
                <a:effectLst/>
                <a:latin typeface="Arial" panose="020B0604020202020204" pitchFamily="34" charset="0"/>
                <a:cs typeface="Arial" panose="020B0604020202020204" pitchFamily="34" charset="0"/>
              </a:rPr>
              <a:t>: 10.1109/ICET56879.2022.9990871.</a:t>
            </a:r>
          </a:p>
          <a:p>
            <a:endParaRPr lang="en-GB" sz="2000" cap="all" dirty="0">
              <a:solidFill>
                <a:srgbClr val="000000"/>
              </a:solidFill>
              <a:effectLst/>
              <a:latin typeface="Arial" panose="020B0604020202020204" pitchFamily="34" charset="0"/>
              <a:cs typeface="Arial" panose="020B0604020202020204" pitchFamily="34" charset="0"/>
            </a:endParaRPr>
          </a:p>
          <a:p>
            <a:r>
              <a:rPr lang="en-GB" sz="2000" b="1" i="0" cap="all" dirty="0">
                <a:solidFill>
                  <a:srgbClr val="000000"/>
                </a:solidFill>
                <a:effectLst/>
                <a:latin typeface="Arial" panose="020B0604020202020204" pitchFamily="34" charset="0"/>
                <a:cs typeface="Arial" panose="020B0604020202020204" pitchFamily="34" charset="0"/>
              </a:rPr>
              <a:t>[5] R. Joseph, V. Sawant, S. </a:t>
            </a:r>
            <a:r>
              <a:rPr lang="en-GB" sz="2000" b="1" i="0" cap="all" dirty="0" err="1">
                <a:solidFill>
                  <a:srgbClr val="000000"/>
                </a:solidFill>
                <a:effectLst/>
                <a:latin typeface="Arial" panose="020B0604020202020204" pitchFamily="34" charset="0"/>
                <a:cs typeface="Arial" panose="020B0604020202020204" pitchFamily="34" charset="0"/>
              </a:rPr>
              <a:t>Shenai</a:t>
            </a:r>
            <a:r>
              <a:rPr lang="en-GB" sz="2000" b="1" i="0" cap="all" dirty="0">
                <a:solidFill>
                  <a:srgbClr val="000000"/>
                </a:solidFill>
                <a:effectLst/>
                <a:latin typeface="Arial" panose="020B0604020202020204" pitchFamily="34" charset="0"/>
                <a:cs typeface="Arial" panose="020B0604020202020204" pitchFamily="34" charset="0"/>
              </a:rPr>
              <a:t>, M. </a:t>
            </a:r>
            <a:r>
              <a:rPr lang="en-GB" sz="2000" b="1" i="0" cap="all" dirty="0" err="1">
                <a:solidFill>
                  <a:srgbClr val="000000"/>
                </a:solidFill>
                <a:effectLst/>
                <a:latin typeface="Arial" panose="020B0604020202020204" pitchFamily="34" charset="0"/>
                <a:cs typeface="Arial" panose="020B0604020202020204" pitchFamily="34" charset="0"/>
              </a:rPr>
              <a:t>Paryani</a:t>
            </a:r>
            <a:r>
              <a:rPr lang="en-GB" sz="2000" b="1" i="0" cap="all" dirty="0">
                <a:solidFill>
                  <a:srgbClr val="000000"/>
                </a:solidFill>
                <a:effectLst/>
                <a:latin typeface="Arial" panose="020B0604020202020204" pitchFamily="34" charset="0"/>
                <a:cs typeface="Arial" panose="020B0604020202020204" pitchFamily="34" charset="0"/>
              </a:rPr>
              <a:t> and G. Patil, ”Machine Learning based Factors affecting Malnutrition and </a:t>
            </a:r>
            <a:r>
              <a:rPr lang="en-GB" sz="2000" b="1" i="0" cap="all" dirty="0" err="1">
                <a:solidFill>
                  <a:srgbClr val="000000"/>
                </a:solidFill>
                <a:effectLst/>
                <a:latin typeface="Arial" panose="020B0604020202020204" pitchFamily="34" charset="0"/>
                <a:cs typeface="Arial" panose="020B0604020202020204" pitchFamily="34" charset="0"/>
              </a:rPr>
              <a:t>Anemia</a:t>
            </a:r>
            <a:r>
              <a:rPr lang="en-GB" sz="2000" b="1" i="0" cap="all" dirty="0">
                <a:solidFill>
                  <a:srgbClr val="000000"/>
                </a:solidFill>
                <a:effectLst/>
                <a:latin typeface="Arial" panose="020B0604020202020204" pitchFamily="34" charset="0"/>
                <a:cs typeface="Arial" panose="020B0604020202020204" pitchFamily="34" charset="0"/>
              </a:rPr>
              <a:t> among children in India,” 2022 6th International Conference on Intelligent Computing and Control Systems (ICICCS), Madurai, India, 2022, pp. 1826-1833, </a:t>
            </a:r>
            <a:r>
              <a:rPr lang="en-GB" sz="2000" b="1" i="0" cap="all" dirty="0" err="1">
                <a:solidFill>
                  <a:srgbClr val="000000"/>
                </a:solidFill>
                <a:effectLst/>
                <a:latin typeface="Arial" panose="020B0604020202020204" pitchFamily="34" charset="0"/>
                <a:cs typeface="Arial" panose="020B0604020202020204" pitchFamily="34" charset="0"/>
              </a:rPr>
              <a:t>doi</a:t>
            </a:r>
            <a:r>
              <a:rPr lang="en-GB" sz="2000" b="1" i="0" cap="all" dirty="0">
                <a:solidFill>
                  <a:srgbClr val="000000"/>
                </a:solidFill>
                <a:effectLst/>
                <a:latin typeface="Arial" panose="020B0604020202020204" pitchFamily="34" charset="0"/>
                <a:cs typeface="Arial" panose="020B0604020202020204" pitchFamily="34" charset="0"/>
              </a:rPr>
              <a:t>: 10.1109/ICICCS53718.2022.9788386.</a:t>
            </a:r>
            <a:endParaRPr lang="en-GB" sz="2000" cap="all" dirty="0">
              <a:solidFill>
                <a:srgbClr val="000000"/>
              </a:solidFill>
              <a:effectLst/>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 xmlns:a16="http://schemas.microsoft.com/office/drawing/2014/main" id="{520F8E7E-3547-12C3-515A-56FE50AD272A}"/>
              </a:ext>
            </a:extLst>
          </p:cNvPr>
          <p:cNvSpPr>
            <a:spLocks noGrp="1"/>
          </p:cNvSpPr>
          <p:nvPr>
            <p:ph type="sldNum" sz="quarter" idx="12"/>
          </p:nvPr>
        </p:nvSpPr>
        <p:spPr>
          <a:xfrm>
            <a:off x="6705600" y="9799620"/>
            <a:ext cx="2133600" cy="365125"/>
          </a:xfrm>
        </p:spPr>
        <p:txBody>
          <a:bodyPr/>
          <a:lstStyle/>
          <a:p>
            <a:fld id="{B6F15528-21DE-4FAA-801E-634DDDAF4B2B}" type="slidenum">
              <a:rPr lang="en-US" smtClean="0"/>
              <a:pPr/>
              <a:t>12</a:t>
            </a:fld>
            <a:endParaRPr lang="en-US" dirty="0"/>
          </a:p>
        </p:txBody>
      </p:sp>
    </p:spTree>
    <p:extLst>
      <p:ext uri="{BB962C8B-B14F-4D97-AF65-F5344CB8AC3E}">
        <p14:creationId xmlns="" xmlns:p14="http://schemas.microsoft.com/office/powerpoint/2010/main" val="3569711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a:extLst>
              <a:ext uri="{FF2B5EF4-FFF2-40B4-BE49-F238E27FC236}">
                <a16:creationId xmlns="" xmlns:a16="http://schemas.microsoft.com/office/drawing/2014/main" id="{75012263-2741-1BF5-D06F-8BE6BC27B2C1}"/>
              </a:ext>
            </a:extLst>
          </p:cNvPr>
          <p:cNvSpPr txBox="1"/>
          <p:nvPr/>
        </p:nvSpPr>
        <p:spPr>
          <a:xfrm>
            <a:off x="2895600" y="1028700"/>
            <a:ext cx="13180039" cy="1455078"/>
          </a:xfrm>
          <a:prstGeom prst="rect">
            <a:avLst/>
          </a:prstGeom>
        </p:spPr>
        <p:txBody>
          <a:bodyPr lIns="0" tIns="0" rIns="0" bIns="0" rtlCol="0" anchor="t">
            <a:spAutoFit/>
          </a:bodyPr>
          <a:lstStyle/>
          <a:p>
            <a:pPr algn="ctr">
              <a:lnSpc>
                <a:spcPts val="11899"/>
              </a:lnSpc>
            </a:pPr>
            <a:r>
              <a:rPr lang="en-GB" sz="7200" b="1" i="0" dirty="0">
                <a:solidFill>
                  <a:srgbClr val="000000"/>
                </a:solidFill>
                <a:effectLst/>
                <a:latin typeface="Elephant" panose="02020904090505020303" pitchFamily="18" charset="0"/>
              </a:rPr>
              <a:t>REFERENCES</a:t>
            </a:r>
            <a:endParaRPr lang="en-US" sz="7200" dirty="0">
              <a:solidFill>
                <a:srgbClr val="000000"/>
              </a:solidFill>
              <a:latin typeface="Elephant" panose="02020904090505020303" pitchFamily="18" charset="0"/>
            </a:endParaRPr>
          </a:p>
        </p:txBody>
      </p:sp>
      <p:sp>
        <p:nvSpPr>
          <p:cNvPr id="3" name="TextBox 2">
            <a:extLst>
              <a:ext uri="{FF2B5EF4-FFF2-40B4-BE49-F238E27FC236}">
                <a16:creationId xmlns="" xmlns:a16="http://schemas.microsoft.com/office/drawing/2014/main" id="{5554CFB2-4EFA-365D-FFF1-738F6C076C57}"/>
              </a:ext>
            </a:extLst>
          </p:cNvPr>
          <p:cNvSpPr txBox="1"/>
          <p:nvPr/>
        </p:nvSpPr>
        <p:spPr>
          <a:xfrm>
            <a:off x="1905000" y="2618996"/>
            <a:ext cx="14705320" cy="6771084"/>
          </a:xfrm>
          <a:prstGeom prst="rect">
            <a:avLst/>
          </a:prstGeom>
        </p:spPr>
        <p:txBody>
          <a:bodyPr lIns="0" tIns="0" rIns="0" bIns="0" rtlCol="0" anchor="t">
            <a:spAutoFit/>
          </a:bodyPr>
          <a:lstStyle/>
          <a:p>
            <a:r>
              <a:rPr lang="en-GB" sz="2000" b="1" i="0" cap="all" dirty="0">
                <a:solidFill>
                  <a:srgbClr val="000000"/>
                </a:solidFill>
                <a:effectLst/>
                <a:latin typeface="Arial" panose="020B0604020202020204" pitchFamily="34" charset="0"/>
                <a:cs typeface="Arial" panose="020B0604020202020204" pitchFamily="34" charset="0"/>
              </a:rPr>
              <a:t>[6] S. Jain, T. Khanam, A. J. Abedi and A. A. Khan, ”Efficient Machine Learning for Malnutrition Prediction among under-five children in India,” 2022 IEEE Delhi Section Conference (DELCON), New Delhi, India, 2022, pp. 1-10, </a:t>
            </a:r>
            <a:r>
              <a:rPr lang="en-GB" sz="2000" b="1" i="0" cap="all" dirty="0" err="1">
                <a:solidFill>
                  <a:srgbClr val="000000"/>
                </a:solidFill>
                <a:effectLst/>
                <a:latin typeface="Arial" panose="020B0604020202020204" pitchFamily="34" charset="0"/>
                <a:cs typeface="Arial" panose="020B0604020202020204" pitchFamily="34" charset="0"/>
              </a:rPr>
              <a:t>doi</a:t>
            </a:r>
            <a:r>
              <a:rPr lang="en-GB" sz="2000" b="1" i="0" cap="all" dirty="0">
                <a:solidFill>
                  <a:srgbClr val="000000"/>
                </a:solidFill>
                <a:effectLst/>
                <a:latin typeface="Arial" panose="020B0604020202020204" pitchFamily="34" charset="0"/>
                <a:cs typeface="Arial" panose="020B0604020202020204" pitchFamily="34" charset="0"/>
              </a:rPr>
              <a:t>: 10.1109/DELCON54057.2022.9753080.</a:t>
            </a:r>
          </a:p>
          <a:p>
            <a:endParaRPr lang="en-GB" sz="2000" b="1" i="0" cap="all" dirty="0">
              <a:solidFill>
                <a:srgbClr val="000000"/>
              </a:solidFill>
              <a:effectLst/>
              <a:latin typeface="Arial" panose="020B0604020202020204" pitchFamily="34" charset="0"/>
              <a:cs typeface="Arial" panose="020B0604020202020204" pitchFamily="34" charset="0"/>
            </a:endParaRPr>
          </a:p>
          <a:p>
            <a:r>
              <a:rPr lang="en-GB" sz="2000" b="1" i="0" cap="all" dirty="0">
                <a:solidFill>
                  <a:srgbClr val="000000"/>
                </a:solidFill>
                <a:effectLst/>
                <a:latin typeface="Arial" panose="020B0604020202020204" pitchFamily="34" charset="0"/>
                <a:cs typeface="Arial" panose="020B0604020202020204" pitchFamily="34" charset="0"/>
              </a:rPr>
              <a:t>[7] Z. </a:t>
            </a:r>
            <a:r>
              <a:rPr lang="en-GB" sz="2000" b="1" i="0" cap="all" dirty="0" err="1">
                <a:solidFill>
                  <a:srgbClr val="000000"/>
                </a:solidFill>
                <a:effectLst/>
                <a:latin typeface="Arial" panose="020B0604020202020204" pitchFamily="34" charset="0"/>
                <a:cs typeface="Arial" panose="020B0604020202020204" pitchFamily="34" charset="0"/>
              </a:rPr>
              <a:t>Momand</a:t>
            </a:r>
            <a:r>
              <a:rPr lang="en-GB" sz="2000" b="1" i="0" cap="all" dirty="0">
                <a:solidFill>
                  <a:srgbClr val="000000"/>
                </a:solidFill>
                <a:effectLst/>
                <a:latin typeface="Arial" panose="020B0604020202020204" pitchFamily="34" charset="0"/>
                <a:cs typeface="Arial" panose="020B0604020202020204" pitchFamily="34" charset="0"/>
              </a:rPr>
              <a:t>, P. </a:t>
            </a:r>
            <a:r>
              <a:rPr lang="en-GB" sz="2000" b="1" i="0" cap="all" dirty="0" err="1">
                <a:solidFill>
                  <a:srgbClr val="000000"/>
                </a:solidFill>
                <a:effectLst/>
                <a:latin typeface="Arial" panose="020B0604020202020204" pitchFamily="34" charset="0"/>
                <a:cs typeface="Arial" panose="020B0604020202020204" pitchFamily="34" charset="0"/>
              </a:rPr>
              <a:t>Mongkolnam</a:t>
            </a:r>
            <a:r>
              <a:rPr lang="en-GB" sz="2000" b="1" i="0" cap="all" dirty="0">
                <a:solidFill>
                  <a:srgbClr val="000000"/>
                </a:solidFill>
                <a:effectLst/>
                <a:latin typeface="Arial" panose="020B0604020202020204" pitchFamily="34" charset="0"/>
                <a:cs typeface="Arial" panose="020B0604020202020204" pitchFamily="34" charset="0"/>
              </a:rPr>
              <a:t>, P. </a:t>
            </a:r>
            <a:r>
              <a:rPr lang="en-GB" sz="2000" b="1" i="0" cap="all" dirty="0" err="1">
                <a:solidFill>
                  <a:srgbClr val="000000"/>
                </a:solidFill>
                <a:effectLst/>
                <a:latin typeface="Arial" panose="020B0604020202020204" pitchFamily="34" charset="0"/>
                <a:cs typeface="Arial" panose="020B0604020202020204" pitchFamily="34" charset="0"/>
              </a:rPr>
              <a:t>Kositpanthavong</a:t>
            </a:r>
            <a:r>
              <a:rPr lang="en-GB" sz="2000" b="1" i="0" cap="all" dirty="0">
                <a:solidFill>
                  <a:srgbClr val="000000"/>
                </a:solidFill>
                <a:effectLst/>
                <a:latin typeface="Arial" panose="020B0604020202020204" pitchFamily="34" charset="0"/>
                <a:cs typeface="Arial" panose="020B0604020202020204" pitchFamily="34" charset="0"/>
              </a:rPr>
              <a:t> and J. H. Chan, ”Data Mining Based Prediction of Malnutrition in Afghan </a:t>
            </a:r>
            <a:r>
              <a:rPr lang="en-GB" sz="2000" b="1" i="0" cap="all" dirty="0" err="1">
                <a:solidFill>
                  <a:srgbClr val="000000"/>
                </a:solidFill>
                <a:effectLst/>
                <a:latin typeface="Arial" panose="020B0604020202020204" pitchFamily="34" charset="0"/>
                <a:cs typeface="Arial" panose="020B0604020202020204" pitchFamily="34" charset="0"/>
              </a:rPr>
              <a:t>Chil</a:t>
            </a:r>
            <a:r>
              <a:rPr lang="en-GB" sz="2000" b="1" i="0" cap="all" dirty="0">
                <a:solidFill>
                  <a:srgbClr val="000000"/>
                </a:solidFill>
                <a:effectLst/>
                <a:latin typeface="Arial" panose="020B0604020202020204" pitchFamily="34" charset="0"/>
                <a:cs typeface="Arial" panose="020B0604020202020204" pitchFamily="34" charset="0"/>
              </a:rPr>
              <a:t> </a:t>
            </a:r>
            <a:r>
              <a:rPr lang="en-GB" sz="2000" b="1" i="0" cap="all" dirty="0" err="1">
                <a:solidFill>
                  <a:srgbClr val="000000"/>
                </a:solidFill>
                <a:effectLst/>
                <a:latin typeface="Arial" panose="020B0604020202020204" pitchFamily="34" charset="0"/>
                <a:cs typeface="Arial" panose="020B0604020202020204" pitchFamily="34" charset="0"/>
              </a:rPr>
              <a:t>dren</a:t>
            </a:r>
            <a:r>
              <a:rPr lang="en-GB" sz="2000" b="1" i="0" cap="all" dirty="0">
                <a:solidFill>
                  <a:srgbClr val="000000"/>
                </a:solidFill>
                <a:effectLst/>
                <a:latin typeface="Arial" panose="020B0604020202020204" pitchFamily="34" charset="0"/>
                <a:cs typeface="Arial" panose="020B0604020202020204" pitchFamily="34" charset="0"/>
              </a:rPr>
              <a:t>,” 2020 12th International Conference on Knowledge and Smart Technology (KST), Pattaya, Thailand, 2020, pp. 12-17, </a:t>
            </a:r>
            <a:r>
              <a:rPr lang="en-GB" sz="2000" b="1" i="0" cap="all" dirty="0" err="1">
                <a:solidFill>
                  <a:srgbClr val="000000"/>
                </a:solidFill>
                <a:effectLst/>
                <a:latin typeface="Arial" panose="020B0604020202020204" pitchFamily="34" charset="0"/>
                <a:cs typeface="Arial" panose="020B0604020202020204" pitchFamily="34" charset="0"/>
              </a:rPr>
              <a:t>doi</a:t>
            </a:r>
            <a:r>
              <a:rPr lang="en-GB" sz="2000" b="1" i="0" cap="all" dirty="0">
                <a:solidFill>
                  <a:srgbClr val="000000"/>
                </a:solidFill>
                <a:effectLst/>
                <a:latin typeface="Arial" panose="020B0604020202020204" pitchFamily="34" charset="0"/>
                <a:cs typeface="Arial" panose="020B0604020202020204" pitchFamily="34" charset="0"/>
              </a:rPr>
              <a:t>: 10.1109/KST48564.2020.9059388.</a:t>
            </a:r>
          </a:p>
          <a:p>
            <a:endParaRPr lang="en-GB" sz="2000" b="1" cap="all" dirty="0">
              <a:solidFill>
                <a:srgbClr val="000000"/>
              </a:solidFill>
              <a:effectLst/>
              <a:latin typeface="Arial" panose="020B0604020202020204" pitchFamily="34" charset="0"/>
              <a:cs typeface="Arial" panose="020B0604020202020204" pitchFamily="34" charset="0"/>
            </a:endParaRPr>
          </a:p>
          <a:p>
            <a:r>
              <a:rPr lang="en-GB" sz="2000" b="1" i="0" cap="all" dirty="0">
                <a:solidFill>
                  <a:srgbClr val="000000"/>
                </a:solidFill>
                <a:effectLst/>
                <a:latin typeface="Arial" panose="020B0604020202020204" pitchFamily="34" charset="0"/>
                <a:cs typeface="Arial" panose="020B0604020202020204" pitchFamily="34" charset="0"/>
              </a:rPr>
              <a:t>[8] J. Chen, R. </a:t>
            </a:r>
            <a:r>
              <a:rPr lang="en-GB" sz="2000" b="1" i="0" cap="all" dirty="0" err="1">
                <a:solidFill>
                  <a:srgbClr val="000000"/>
                </a:solidFill>
                <a:effectLst/>
                <a:latin typeface="Arial" panose="020B0604020202020204" pitchFamily="34" charset="0"/>
                <a:cs typeface="Arial" panose="020B0604020202020204" pitchFamily="34" charset="0"/>
              </a:rPr>
              <a:t>Soangra</a:t>
            </a:r>
            <a:r>
              <a:rPr lang="en-GB" sz="2000" b="1" i="0" cap="all" dirty="0">
                <a:solidFill>
                  <a:srgbClr val="000000"/>
                </a:solidFill>
                <a:effectLst/>
                <a:latin typeface="Arial" panose="020B0604020202020204" pitchFamily="34" charset="0"/>
                <a:cs typeface="Arial" panose="020B0604020202020204" pitchFamily="34" charset="0"/>
              </a:rPr>
              <a:t>, M. Grant-</a:t>
            </a:r>
            <a:r>
              <a:rPr lang="en-GB" sz="2000" b="1" i="0" cap="all" dirty="0" err="1">
                <a:solidFill>
                  <a:srgbClr val="000000"/>
                </a:solidFill>
                <a:effectLst/>
                <a:latin typeface="Arial" panose="020B0604020202020204" pitchFamily="34" charset="0"/>
                <a:cs typeface="Arial" panose="020B0604020202020204" pitchFamily="34" charset="0"/>
              </a:rPr>
              <a:t>Beuttler</a:t>
            </a:r>
            <a:r>
              <a:rPr lang="en-GB" sz="2000" b="1" i="0" cap="all" dirty="0">
                <a:solidFill>
                  <a:srgbClr val="000000"/>
                </a:solidFill>
                <a:effectLst/>
                <a:latin typeface="Arial" panose="020B0604020202020204" pitchFamily="34" charset="0"/>
                <a:cs typeface="Arial" panose="020B0604020202020204" pitchFamily="34" charset="0"/>
              </a:rPr>
              <a:t>, Y. A. </a:t>
            </a:r>
            <a:r>
              <a:rPr lang="en-GB" sz="2000" b="1" i="0" cap="all" dirty="0" err="1">
                <a:solidFill>
                  <a:srgbClr val="000000"/>
                </a:solidFill>
                <a:effectLst/>
                <a:latin typeface="Arial" panose="020B0604020202020204" pitchFamily="34" charset="0"/>
                <a:cs typeface="Arial" panose="020B0604020202020204" pitchFamily="34" charset="0"/>
              </a:rPr>
              <a:t>Nanehkaran</a:t>
            </a:r>
            <a:r>
              <a:rPr lang="en-GB" sz="2000" b="1" i="0" cap="all" dirty="0">
                <a:solidFill>
                  <a:srgbClr val="000000"/>
                </a:solidFill>
                <a:effectLst/>
                <a:latin typeface="Arial" panose="020B0604020202020204" pitchFamily="34" charset="0"/>
                <a:cs typeface="Arial" panose="020B0604020202020204" pitchFamily="34" charset="0"/>
              </a:rPr>
              <a:t> and Y. Wen, ”Dense Attention Convolutional Neural Networks for Toe Walking Recognition,” in IEEE Transactions on Neural Systems and Rehabilitation Engineering, vol. 31, pp. 2235-2245, 2023, </a:t>
            </a:r>
            <a:r>
              <a:rPr lang="en-GB" sz="2000" b="1" i="0" cap="all" dirty="0" err="1">
                <a:solidFill>
                  <a:srgbClr val="000000"/>
                </a:solidFill>
                <a:effectLst/>
                <a:latin typeface="Arial" panose="020B0604020202020204" pitchFamily="34" charset="0"/>
                <a:cs typeface="Arial" panose="020B0604020202020204" pitchFamily="34" charset="0"/>
              </a:rPr>
              <a:t>doi</a:t>
            </a:r>
            <a:r>
              <a:rPr lang="en-GB" sz="2000" b="1" i="0" cap="all" dirty="0">
                <a:solidFill>
                  <a:srgbClr val="000000"/>
                </a:solidFill>
                <a:effectLst/>
                <a:latin typeface="Arial" panose="020B0604020202020204" pitchFamily="34" charset="0"/>
                <a:cs typeface="Arial" panose="020B0604020202020204" pitchFamily="34" charset="0"/>
              </a:rPr>
              <a:t>: 10.1109/TNSRE.2023.3272362. </a:t>
            </a:r>
          </a:p>
          <a:p>
            <a:endParaRPr lang="en-GB" sz="2000" b="1" cap="all" dirty="0">
              <a:solidFill>
                <a:srgbClr val="000000"/>
              </a:solidFill>
              <a:effectLst/>
              <a:latin typeface="Arial" panose="020B0604020202020204" pitchFamily="34" charset="0"/>
              <a:cs typeface="Arial" panose="020B0604020202020204" pitchFamily="34" charset="0"/>
            </a:endParaRPr>
          </a:p>
          <a:p>
            <a:r>
              <a:rPr lang="en-GB" sz="2000" b="1" i="0" cap="all" dirty="0">
                <a:solidFill>
                  <a:srgbClr val="000000"/>
                </a:solidFill>
                <a:effectLst/>
                <a:latin typeface="Arial" panose="020B0604020202020204" pitchFamily="34" charset="0"/>
                <a:cs typeface="Arial" panose="020B0604020202020204" pitchFamily="34" charset="0"/>
              </a:rPr>
              <a:t>[9] S. E S, G. N. Sundar and D. </a:t>
            </a:r>
            <a:r>
              <a:rPr lang="en-GB" sz="2000" b="1" i="0" cap="all" dirty="0" err="1">
                <a:solidFill>
                  <a:srgbClr val="000000"/>
                </a:solidFill>
                <a:effectLst/>
                <a:latin typeface="Arial" panose="020B0604020202020204" pitchFamily="34" charset="0"/>
                <a:cs typeface="Arial" panose="020B0604020202020204" pitchFamily="34" charset="0"/>
              </a:rPr>
              <a:t>Narmadha</a:t>
            </a:r>
            <a:r>
              <a:rPr lang="en-GB" sz="2000" b="1" i="0" cap="all" dirty="0">
                <a:solidFill>
                  <a:srgbClr val="000000"/>
                </a:solidFill>
                <a:effectLst/>
                <a:latin typeface="Arial" panose="020B0604020202020204" pitchFamily="34" charset="0"/>
                <a:cs typeface="Arial" panose="020B0604020202020204" pitchFamily="34" charset="0"/>
              </a:rPr>
              <a:t>, ”An Investigation on Impact of Malnutrition in Human Health and Technique to Evaluate the Nutrient Intake from the Food Image,” 2022 IEEE International Power and Renewable Energy Conference (IPRECON), Kollam, India, 2022, pp. 1-5, </a:t>
            </a:r>
            <a:r>
              <a:rPr lang="en-GB" sz="2000" b="1" i="0" cap="all" dirty="0" err="1">
                <a:solidFill>
                  <a:srgbClr val="000000"/>
                </a:solidFill>
                <a:effectLst/>
                <a:latin typeface="Arial" panose="020B0604020202020204" pitchFamily="34" charset="0"/>
                <a:cs typeface="Arial" panose="020B0604020202020204" pitchFamily="34" charset="0"/>
              </a:rPr>
              <a:t>doi</a:t>
            </a:r>
            <a:r>
              <a:rPr lang="en-GB" sz="2000" b="1" i="0" cap="all" dirty="0">
                <a:solidFill>
                  <a:srgbClr val="000000"/>
                </a:solidFill>
                <a:effectLst/>
                <a:latin typeface="Arial" panose="020B0604020202020204" pitchFamily="34" charset="0"/>
                <a:cs typeface="Arial" panose="020B0604020202020204" pitchFamily="34" charset="0"/>
              </a:rPr>
              <a:t>: 10.1109/IPRECON55716.2022.10059560.</a:t>
            </a:r>
          </a:p>
          <a:p>
            <a:endParaRPr lang="en-GB" sz="2000" b="1" cap="all" dirty="0">
              <a:solidFill>
                <a:srgbClr val="000000"/>
              </a:solidFill>
              <a:effectLst/>
              <a:latin typeface="Arial" panose="020B0604020202020204" pitchFamily="34" charset="0"/>
              <a:cs typeface="Arial" panose="020B0604020202020204" pitchFamily="34" charset="0"/>
            </a:endParaRPr>
          </a:p>
          <a:p>
            <a:r>
              <a:rPr lang="en-GB" sz="2000" b="1" i="0" cap="all" dirty="0">
                <a:solidFill>
                  <a:srgbClr val="000000"/>
                </a:solidFill>
                <a:effectLst/>
                <a:latin typeface="Arial" panose="020B0604020202020204" pitchFamily="34" charset="0"/>
                <a:cs typeface="Arial" panose="020B0604020202020204" pitchFamily="34" charset="0"/>
              </a:rPr>
              <a:t>[10] S. </a:t>
            </a:r>
            <a:r>
              <a:rPr lang="en-GB" sz="2000" b="1" i="0" cap="all" dirty="0" err="1">
                <a:solidFill>
                  <a:srgbClr val="000000"/>
                </a:solidFill>
                <a:effectLst/>
                <a:latin typeface="Arial" panose="020B0604020202020204" pitchFamily="34" charset="0"/>
                <a:cs typeface="Arial" panose="020B0604020202020204" pitchFamily="34" charset="0"/>
              </a:rPr>
              <a:t>Bonaldo</a:t>
            </a:r>
            <a:r>
              <a:rPr lang="en-GB" sz="2000" b="1" i="0" cap="all" dirty="0">
                <a:solidFill>
                  <a:srgbClr val="000000"/>
                </a:solidFill>
                <a:effectLst/>
                <a:latin typeface="Arial" panose="020B0604020202020204" pitchFamily="34" charset="0"/>
                <a:cs typeface="Arial" panose="020B0604020202020204" pitchFamily="34" charset="0"/>
              </a:rPr>
              <a:t>, F. Dal Lago, G. </a:t>
            </a:r>
            <a:r>
              <a:rPr lang="en-GB" sz="2000" b="1" i="0" cap="all" dirty="0" err="1">
                <a:solidFill>
                  <a:srgbClr val="000000"/>
                </a:solidFill>
                <a:effectLst/>
                <a:latin typeface="Arial" panose="020B0604020202020204" pitchFamily="34" charset="0"/>
                <a:cs typeface="Arial" panose="020B0604020202020204" pitchFamily="34" charset="0"/>
              </a:rPr>
              <a:t>Putoto</a:t>
            </a:r>
            <a:r>
              <a:rPr lang="en-GB" sz="2000" b="1" i="0" cap="all" dirty="0">
                <a:solidFill>
                  <a:srgbClr val="000000"/>
                </a:solidFill>
                <a:effectLst/>
                <a:latin typeface="Arial" panose="020B0604020202020204" pitchFamily="34" charset="0"/>
                <a:cs typeface="Arial" panose="020B0604020202020204" pitchFamily="34" charset="0"/>
              </a:rPr>
              <a:t>, L. Dal Lago, E. </a:t>
            </a:r>
            <a:r>
              <a:rPr lang="en-GB" sz="2000" b="1" i="0" cap="all" dirty="0" err="1">
                <a:solidFill>
                  <a:srgbClr val="000000"/>
                </a:solidFill>
                <a:effectLst/>
                <a:latin typeface="Arial" panose="020B0604020202020204" pitchFamily="34" charset="0"/>
                <a:cs typeface="Arial" panose="020B0604020202020204" pitchFamily="34" charset="0"/>
              </a:rPr>
              <a:t>Griggio</a:t>
            </a:r>
            <a:r>
              <a:rPr lang="en-GB" sz="2000" b="1" i="0" cap="all" dirty="0">
                <a:solidFill>
                  <a:srgbClr val="000000"/>
                </a:solidFill>
                <a:effectLst/>
                <a:latin typeface="Arial" panose="020B0604020202020204" pitchFamily="34" charset="0"/>
                <a:cs typeface="Arial" panose="020B0604020202020204" pitchFamily="34" charset="0"/>
              </a:rPr>
              <a:t> and A. </a:t>
            </a:r>
            <a:r>
              <a:rPr lang="en-GB" sz="2000" b="1" i="0" cap="all" dirty="0" err="1">
                <a:solidFill>
                  <a:srgbClr val="000000"/>
                </a:solidFill>
                <a:effectLst/>
                <a:latin typeface="Arial" panose="020B0604020202020204" pitchFamily="34" charset="0"/>
                <a:cs typeface="Arial" panose="020B0604020202020204" pitchFamily="34" charset="0"/>
              </a:rPr>
              <a:t>Paccagnella</a:t>
            </a:r>
            <a:r>
              <a:rPr lang="en-GB" sz="2000" b="1" i="0" cap="all" dirty="0">
                <a:solidFill>
                  <a:srgbClr val="000000"/>
                </a:solidFill>
                <a:effectLst/>
                <a:latin typeface="Arial" panose="020B0604020202020204" pitchFamily="34" charset="0"/>
                <a:cs typeface="Arial" panose="020B0604020202020204" pitchFamily="34" charset="0"/>
              </a:rPr>
              <a:t>, ”Portable Digital Stadiometer for Assessing the Degree of Childhood Malnutrition in Low-Income Countries,” 2021 IEEE Interna </a:t>
            </a:r>
            <a:r>
              <a:rPr lang="en-GB" sz="2000" b="1" i="0" cap="all" dirty="0" err="1">
                <a:solidFill>
                  <a:srgbClr val="000000"/>
                </a:solidFill>
                <a:effectLst/>
                <a:latin typeface="Arial" panose="020B0604020202020204" pitchFamily="34" charset="0"/>
                <a:cs typeface="Arial" panose="020B0604020202020204" pitchFamily="34" charset="0"/>
              </a:rPr>
              <a:t>tional</a:t>
            </a:r>
            <a:r>
              <a:rPr lang="en-GB" sz="2000" b="1" i="0" cap="all" dirty="0">
                <a:solidFill>
                  <a:srgbClr val="000000"/>
                </a:solidFill>
                <a:effectLst/>
                <a:latin typeface="Arial" panose="020B0604020202020204" pitchFamily="34" charset="0"/>
                <a:cs typeface="Arial" panose="020B0604020202020204" pitchFamily="34" charset="0"/>
              </a:rPr>
              <a:t> Humanitarian Technology Conference (IHTC), United Kingdom, 2021, pp. 1-8, </a:t>
            </a:r>
            <a:r>
              <a:rPr lang="en-GB" sz="2000" b="1" i="0" cap="all" dirty="0" err="1">
                <a:solidFill>
                  <a:srgbClr val="000000"/>
                </a:solidFill>
                <a:effectLst/>
                <a:latin typeface="Arial" panose="020B0604020202020204" pitchFamily="34" charset="0"/>
                <a:cs typeface="Arial" panose="020B0604020202020204" pitchFamily="34" charset="0"/>
              </a:rPr>
              <a:t>doi</a:t>
            </a:r>
            <a:r>
              <a:rPr lang="en-GB" sz="2000" b="1" i="0" cap="all" dirty="0">
                <a:solidFill>
                  <a:srgbClr val="000000"/>
                </a:solidFill>
                <a:effectLst/>
                <a:latin typeface="Arial" panose="020B0604020202020204" pitchFamily="34" charset="0"/>
                <a:cs typeface="Arial" panose="020B0604020202020204" pitchFamily="34" charset="0"/>
              </a:rPr>
              <a:t>: 10.1109/IHTC53077.2021.9698950</a:t>
            </a:r>
            <a:endParaRPr lang="en-GB" sz="2000" b="1" cap="all" dirty="0">
              <a:solidFill>
                <a:srgbClr val="000000"/>
              </a:solidFill>
              <a:effectLst/>
              <a:latin typeface="Arial" panose="020B0604020202020204" pitchFamily="34" charset="0"/>
              <a:cs typeface="Arial" panose="020B0604020202020204" pitchFamily="34" charset="0"/>
            </a:endParaRPr>
          </a:p>
          <a:p>
            <a:endParaRPr lang="en-GB" sz="2000" b="1" cap="all" dirty="0">
              <a:solidFill>
                <a:srgbClr val="000000"/>
              </a:solidFill>
              <a:effectLst/>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 xmlns:a16="http://schemas.microsoft.com/office/drawing/2014/main" id="{566A5D9C-511B-9F7D-A78B-209FA36196C2}"/>
              </a:ext>
            </a:extLst>
          </p:cNvPr>
          <p:cNvSpPr>
            <a:spLocks noGrp="1"/>
          </p:cNvSpPr>
          <p:nvPr>
            <p:ph type="sldNum" sz="quarter" idx="12"/>
          </p:nvPr>
        </p:nvSpPr>
        <p:spPr>
          <a:xfrm>
            <a:off x="7010400" y="9715500"/>
            <a:ext cx="2133600" cy="365125"/>
          </a:xfrm>
        </p:spPr>
        <p:txBody>
          <a:bodyPr/>
          <a:lstStyle/>
          <a:p>
            <a:fld id="{B6F15528-21DE-4FAA-801E-634DDDAF4B2B}" type="slidenum">
              <a:rPr lang="en-US" smtClean="0"/>
              <a:pPr/>
              <a:t>13</a:t>
            </a:fld>
            <a:endParaRPr lang="en-US" dirty="0"/>
          </a:p>
        </p:txBody>
      </p:sp>
    </p:spTree>
    <p:extLst>
      <p:ext uri="{BB962C8B-B14F-4D97-AF65-F5344CB8AC3E}">
        <p14:creationId xmlns="" xmlns:p14="http://schemas.microsoft.com/office/powerpoint/2010/main" val="332678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
            <a:extLst>
              <a:ext uri="{FF2B5EF4-FFF2-40B4-BE49-F238E27FC236}">
                <a16:creationId xmlns="" xmlns:a16="http://schemas.microsoft.com/office/drawing/2014/main" id="{58A762F0-DC6F-3147-D348-441A0E851E7A}"/>
              </a:ext>
            </a:extLst>
          </p:cNvPr>
          <p:cNvSpPr txBox="1"/>
          <p:nvPr/>
        </p:nvSpPr>
        <p:spPr>
          <a:xfrm>
            <a:off x="2743200" y="4229100"/>
            <a:ext cx="13180039" cy="1455078"/>
          </a:xfrm>
          <a:prstGeom prst="rect">
            <a:avLst/>
          </a:prstGeom>
        </p:spPr>
        <p:txBody>
          <a:bodyPr lIns="0" tIns="0" rIns="0" bIns="0" rtlCol="0" anchor="t">
            <a:spAutoFit/>
          </a:bodyPr>
          <a:lstStyle/>
          <a:p>
            <a:pPr algn="ctr">
              <a:lnSpc>
                <a:spcPts val="11899"/>
              </a:lnSpc>
            </a:pPr>
            <a:r>
              <a:rPr lang="en-GB" sz="8500" b="1" i="0" dirty="0">
                <a:solidFill>
                  <a:srgbClr val="000000"/>
                </a:solidFill>
                <a:effectLst/>
                <a:latin typeface="Elephant" panose="02020904090505020303" pitchFamily="18" charset="0"/>
              </a:rPr>
              <a:t>THANK YOU</a:t>
            </a:r>
            <a:endParaRPr lang="en-US" sz="8500" dirty="0">
              <a:solidFill>
                <a:srgbClr val="000000"/>
              </a:solidFill>
              <a:latin typeface="Elephant" panose="02020904090505020303" pitchFamily="18" charset="0"/>
            </a:endParaRPr>
          </a:p>
        </p:txBody>
      </p:sp>
      <p:sp>
        <p:nvSpPr>
          <p:cNvPr id="5" name="Slide Number Placeholder 4">
            <a:extLst>
              <a:ext uri="{FF2B5EF4-FFF2-40B4-BE49-F238E27FC236}">
                <a16:creationId xmlns="" xmlns:a16="http://schemas.microsoft.com/office/drawing/2014/main" id="{E59D4FB6-3B0E-6799-7DA3-F62E0864E994}"/>
              </a:ext>
            </a:extLst>
          </p:cNvPr>
          <p:cNvSpPr>
            <a:spLocks noGrp="1"/>
          </p:cNvSpPr>
          <p:nvPr>
            <p:ph type="sldNum" sz="quarter" idx="12"/>
          </p:nvPr>
        </p:nvSpPr>
        <p:spPr>
          <a:xfrm>
            <a:off x="7467600" y="9715500"/>
            <a:ext cx="2133600" cy="365125"/>
          </a:xfrm>
        </p:spPr>
        <p:txBody>
          <a:bodyPr/>
          <a:lstStyle/>
          <a:p>
            <a:fld id="{B6F15528-21DE-4FAA-801E-634DDDAF4B2B}" type="slidenum">
              <a:rPr lang="en-US" smtClean="0"/>
              <a:pPr/>
              <a:t>14</a:t>
            </a:fld>
            <a:endParaRPr lang="en-US" dirty="0"/>
          </a:p>
        </p:txBody>
      </p:sp>
    </p:spTree>
    <p:extLst>
      <p:ext uri="{BB962C8B-B14F-4D97-AF65-F5344CB8AC3E}">
        <p14:creationId xmlns="" xmlns:p14="http://schemas.microsoft.com/office/powerpoint/2010/main" val="2128195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905000" y="2618996"/>
            <a:ext cx="14705320" cy="5847306"/>
          </a:xfrm>
          <a:prstGeom prst="rect">
            <a:avLst/>
          </a:prstGeom>
        </p:spPr>
        <p:txBody>
          <a:bodyPr lIns="0" tIns="0" rIns="0" bIns="0" rtlCol="0" anchor="t">
            <a:spAutoFit/>
          </a:bodyPr>
          <a:lstStyle/>
          <a:p>
            <a:pPr marL="708241" lvl="1" indent="-354120">
              <a:lnSpc>
                <a:spcPts val="4592"/>
              </a:lnSpc>
              <a:buFont typeface="Arial"/>
              <a:buChar char="•"/>
            </a:pPr>
            <a:r>
              <a:rPr lang="en-US" sz="3280" b="1" dirty="0">
                <a:solidFill>
                  <a:srgbClr val="000000"/>
                </a:solidFill>
                <a:latin typeface="Arial" panose="020B0604020202020204" pitchFamily="34" charset="0"/>
                <a:cs typeface="Arial" panose="020B0604020202020204" pitchFamily="34" charset="0"/>
              </a:rPr>
              <a:t>Child stunting, characterized by low height for age, is a critical indicator of child health and development. Despite improvements in child health indicators globally, stunting remains a significant public health concern, particularly in low- and middle-income countries. </a:t>
            </a:r>
          </a:p>
          <a:p>
            <a:pPr>
              <a:lnSpc>
                <a:spcPts val="4592"/>
              </a:lnSpc>
            </a:pPr>
            <a:endParaRPr lang="en-US" sz="3280" b="1" dirty="0">
              <a:solidFill>
                <a:srgbClr val="000000"/>
              </a:solidFill>
              <a:latin typeface="Arial" panose="020B0604020202020204" pitchFamily="34" charset="0"/>
              <a:cs typeface="Arial" panose="020B0604020202020204" pitchFamily="34" charset="0"/>
            </a:endParaRPr>
          </a:p>
          <a:p>
            <a:pPr marL="708241" lvl="1" indent="-354120">
              <a:lnSpc>
                <a:spcPts val="4592"/>
              </a:lnSpc>
              <a:buFont typeface="Arial"/>
              <a:buChar char="•"/>
            </a:pPr>
            <a:r>
              <a:rPr lang="en-US" sz="3280" b="1" dirty="0">
                <a:solidFill>
                  <a:srgbClr val="000000"/>
                </a:solidFill>
                <a:latin typeface="Arial" panose="020B0604020202020204" pitchFamily="34" charset="0"/>
                <a:cs typeface="Arial" panose="020B0604020202020204" pitchFamily="34" charset="0"/>
              </a:rPr>
              <a:t>This project aims to analyze and predict the prevalence of child stunting using data from the NFHS-4, focusing on understanding the impact of various factors such as sanitation, maternal health, socioeconomic status, and demographic variables.</a:t>
            </a:r>
          </a:p>
          <a:p>
            <a:pPr>
              <a:lnSpc>
                <a:spcPts val="4592"/>
              </a:lnSpc>
            </a:pPr>
            <a:endParaRPr lang="en-US" sz="3280" b="1" dirty="0">
              <a:solidFill>
                <a:srgbClr val="000000"/>
              </a:solidFill>
              <a:latin typeface="Arial" panose="020B0604020202020204" pitchFamily="34" charset="0"/>
              <a:cs typeface="Arial" panose="020B0604020202020204" pitchFamily="34" charset="0"/>
            </a:endParaRPr>
          </a:p>
        </p:txBody>
      </p:sp>
      <p:sp>
        <p:nvSpPr>
          <p:cNvPr id="3" name="AutoShape 3"/>
          <p:cNvSpPr/>
          <p:nvPr/>
        </p:nvSpPr>
        <p:spPr>
          <a:xfrm>
            <a:off x="-260599" y="9061267"/>
            <a:ext cx="7105264" cy="19050"/>
          </a:xfrm>
          <a:prstGeom prst="line">
            <a:avLst/>
          </a:prstGeom>
          <a:ln w="114300" cap="flat">
            <a:solidFill>
              <a:srgbClr val="9FC3D0"/>
            </a:solidFill>
            <a:prstDash val="solid"/>
            <a:headEnd type="none" w="sm" len="sm"/>
            <a:tailEnd type="none" w="sm" len="sm"/>
          </a:ln>
        </p:spPr>
      </p:sp>
      <p:sp>
        <p:nvSpPr>
          <p:cNvPr id="4" name="Freeform 4"/>
          <p:cNvSpPr/>
          <p:nvPr/>
        </p:nvSpPr>
        <p:spPr>
          <a:xfrm>
            <a:off x="13764167" y="620819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5" name="AutoShape 5"/>
          <p:cNvSpPr/>
          <p:nvPr/>
        </p:nvSpPr>
        <p:spPr>
          <a:xfrm>
            <a:off x="11430169" y="9061267"/>
            <a:ext cx="7105264" cy="19050"/>
          </a:xfrm>
          <a:prstGeom prst="line">
            <a:avLst/>
          </a:prstGeom>
          <a:ln w="114300" cap="flat">
            <a:solidFill>
              <a:srgbClr val="9FC3D0"/>
            </a:solidFill>
            <a:prstDash val="solid"/>
            <a:headEnd type="none" w="sm" len="sm"/>
            <a:tailEnd type="none" w="sm" len="sm"/>
          </a:ln>
        </p:spPr>
      </p:sp>
      <p:sp>
        <p:nvSpPr>
          <p:cNvPr id="6" name="TextBox 6"/>
          <p:cNvSpPr txBox="1"/>
          <p:nvPr/>
        </p:nvSpPr>
        <p:spPr>
          <a:xfrm>
            <a:off x="2553980" y="866775"/>
            <a:ext cx="13180039" cy="1450976"/>
          </a:xfrm>
          <a:prstGeom prst="rect">
            <a:avLst/>
          </a:prstGeom>
        </p:spPr>
        <p:txBody>
          <a:bodyPr lIns="0" tIns="0" rIns="0" bIns="0" rtlCol="0" anchor="t">
            <a:spAutoFit/>
          </a:bodyPr>
          <a:lstStyle/>
          <a:p>
            <a:pPr algn="ctr">
              <a:lnSpc>
                <a:spcPts val="11899"/>
              </a:lnSpc>
            </a:pPr>
            <a:r>
              <a:rPr lang="en-US" sz="7200" dirty="0">
                <a:solidFill>
                  <a:srgbClr val="000000"/>
                </a:solidFill>
                <a:latin typeface="Elephant" panose="02020904090505020303" pitchFamily="18" charset="0"/>
              </a:rPr>
              <a:t>MOTIVATION</a:t>
            </a:r>
          </a:p>
        </p:txBody>
      </p:sp>
      <p:sp>
        <p:nvSpPr>
          <p:cNvPr id="12" name="Freeform 12"/>
          <p:cNvSpPr/>
          <p:nvPr/>
        </p:nvSpPr>
        <p:spPr>
          <a:xfrm>
            <a:off x="-2627572" y="-73333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9" name="Slide Number Placeholder 8">
            <a:extLst>
              <a:ext uri="{FF2B5EF4-FFF2-40B4-BE49-F238E27FC236}">
                <a16:creationId xmlns="" xmlns:a16="http://schemas.microsoft.com/office/drawing/2014/main" id="{AC955D2D-E46A-6CE5-2B0F-81408AF3920D}"/>
              </a:ext>
            </a:extLst>
          </p:cNvPr>
          <p:cNvSpPr>
            <a:spLocks noGrp="1"/>
          </p:cNvSpPr>
          <p:nvPr>
            <p:ph type="sldNum" sz="quarter" idx="12"/>
          </p:nvPr>
        </p:nvSpPr>
        <p:spPr>
          <a:xfrm>
            <a:off x="7027189" y="9639300"/>
            <a:ext cx="2133600" cy="365125"/>
          </a:xfrm>
        </p:spPr>
        <p:txBody>
          <a:bodyPr/>
          <a:lstStyle/>
          <a:p>
            <a:fld id="{B6F15528-21DE-4FAA-801E-634DDDAF4B2B}" type="slidenum">
              <a:rPr lang="en-US" smtClean="0"/>
              <a:pPr/>
              <a:t>2</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553980" y="866775"/>
            <a:ext cx="13180039" cy="1450976"/>
          </a:xfrm>
          <a:prstGeom prst="rect">
            <a:avLst/>
          </a:prstGeom>
        </p:spPr>
        <p:txBody>
          <a:bodyPr lIns="0" tIns="0" rIns="0" bIns="0" rtlCol="0" anchor="t">
            <a:spAutoFit/>
          </a:bodyPr>
          <a:lstStyle/>
          <a:p>
            <a:pPr algn="ctr">
              <a:lnSpc>
                <a:spcPts val="11899"/>
              </a:lnSpc>
            </a:pPr>
            <a:r>
              <a:rPr lang="en-US" sz="7200" dirty="0">
                <a:solidFill>
                  <a:srgbClr val="000000"/>
                </a:solidFill>
                <a:latin typeface="Elephant" panose="02020904090505020303" pitchFamily="18" charset="0"/>
              </a:rPr>
              <a:t>OBJECTIVES</a:t>
            </a:r>
          </a:p>
        </p:txBody>
      </p:sp>
      <p:sp>
        <p:nvSpPr>
          <p:cNvPr id="3" name="TextBox 3"/>
          <p:cNvSpPr txBox="1"/>
          <p:nvPr/>
        </p:nvSpPr>
        <p:spPr>
          <a:xfrm>
            <a:off x="1751020" y="2760892"/>
            <a:ext cx="14882915" cy="7027117"/>
          </a:xfrm>
          <a:prstGeom prst="rect">
            <a:avLst/>
          </a:prstGeom>
        </p:spPr>
        <p:txBody>
          <a:bodyPr lIns="0" tIns="0" rIns="0" bIns="0" rtlCol="0" anchor="t">
            <a:spAutoFit/>
          </a:bodyPr>
          <a:lstStyle/>
          <a:p>
            <a:pPr marL="708151" lvl="1" indent="-354076">
              <a:lnSpc>
                <a:spcPts val="4591"/>
              </a:lnSpc>
              <a:buFont typeface="Arial"/>
              <a:buChar char="•"/>
            </a:pPr>
            <a:r>
              <a:rPr lang="en-US" sz="3279" b="1" dirty="0">
                <a:solidFill>
                  <a:srgbClr val="000000"/>
                </a:solidFill>
                <a:latin typeface="Arial" panose="020B0604020202020204" pitchFamily="34" charset="0"/>
                <a:cs typeface="Arial" panose="020B0604020202020204" pitchFamily="34" charset="0"/>
              </a:rPr>
              <a:t>The objective of this project is to leverage the rich data from NFHS-4 to gain a deeper understanding of trends in child stunting and the factors contributing to those trends.</a:t>
            </a:r>
          </a:p>
          <a:p>
            <a:pPr>
              <a:lnSpc>
                <a:spcPts val="4591"/>
              </a:lnSpc>
            </a:pPr>
            <a:endParaRPr lang="en-US" sz="3279" b="1" dirty="0">
              <a:solidFill>
                <a:srgbClr val="000000"/>
              </a:solidFill>
              <a:latin typeface="Arial" panose="020B0604020202020204" pitchFamily="34" charset="0"/>
              <a:cs typeface="Arial" panose="020B0604020202020204" pitchFamily="34" charset="0"/>
            </a:endParaRPr>
          </a:p>
          <a:p>
            <a:pPr marL="708151" lvl="1" indent="-354076">
              <a:lnSpc>
                <a:spcPts val="4591"/>
              </a:lnSpc>
              <a:buFont typeface="Arial"/>
              <a:buChar char="•"/>
            </a:pPr>
            <a:r>
              <a:rPr lang="en-US" sz="3279" b="1" dirty="0">
                <a:solidFill>
                  <a:srgbClr val="000000"/>
                </a:solidFill>
                <a:latin typeface="Arial" panose="020B0604020202020204" pitchFamily="34" charset="0"/>
                <a:cs typeface="Arial" panose="020B0604020202020204" pitchFamily="34" charset="0"/>
              </a:rPr>
              <a:t>Generate knowledge about child stunting that can inform the development and implementation of targeted strategies to reduce its prevalence.</a:t>
            </a:r>
          </a:p>
          <a:p>
            <a:pPr>
              <a:lnSpc>
                <a:spcPts val="4591"/>
              </a:lnSpc>
            </a:pPr>
            <a:endParaRPr lang="en-US" sz="3279" b="1" dirty="0">
              <a:solidFill>
                <a:srgbClr val="000000"/>
              </a:solidFill>
              <a:latin typeface="Arial" panose="020B0604020202020204" pitchFamily="34" charset="0"/>
              <a:cs typeface="Arial" panose="020B0604020202020204" pitchFamily="34" charset="0"/>
            </a:endParaRPr>
          </a:p>
          <a:p>
            <a:pPr marL="708151" lvl="1" indent="-354076">
              <a:lnSpc>
                <a:spcPts val="4591"/>
              </a:lnSpc>
              <a:buFont typeface="Arial"/>
              <a:buChar char="•"/>
            </a:pPr>
            <a:r>
              <a:rPr lang="en-US" sz="3279" b="1" dirty="0">
                <a:solidFill>
                  <a:srgbClr val="000000"/>
                </a:solidFill>
                <a:latin typeface="Arial" panose="020B0604020202020204" pitchFamily="34" charset="0"/>
                <a:cs typeface="Arial" panose="020B0604020202020204" pitchFamily="34" charset="0"/>
              </a:rPr>
              <a:t>Contribute to the existing body of knowledge on child health and development, emphasizing the importance of sanitation, women's health during pregnancy, and education in child health outcomes.</a:t>
            </a:r>
          </a:p>
          <a:p>
            <a:pPr>
              <a:lnSpc>
                <a:spcPts val="4591"/>
              </a:lnSpc>
            </a:pPr>
            <a:endParaRPr lang="en-US" sz="3279" b="1" dirty="0">
              <a:solidFill>
                <a:srgbClr val="000000"/>
              </a:solidFill>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 xmlns:a16="http://schemas.microsoft.com/office/drawing/2014/main" id="{452405CF-7E04-88A2-12EF-A074ACEBD004}"/>
              </a:ext>
            </a:extLst>
          </p:cNvPr>
          <p:cNvSpPr>
            <a:spLocks noGrp="1"/>
          </p:cNvSpPr>
          <p:nvPr>
            <p:ph type="sldNum" sz="quarter" idx="12"/>
          </p:nvPr>
        </p:nvSpPr>
        <p:spPr>
          <a:xfrm>
            <a:off x="6553200" y="9605446"/>
            <a:ext cx="2133600" cy="365125"/>
          </a:xfrm>
        </p:spPr>
        <p:txBody>
          <a:bodyPr/>
          <a:lstStyle/>
          <a:p>
            <a:fld id="{B6F15528-21DE-4FAA-801E-634DDDAF4B2B}" type="slidenum">
              <a:rPr lang="en-US" smtClean="0"/>
              <a:pPr/>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13764167" y="5827621"/>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pic>
        <p:nvPicPr>
          <p:cNvPr id="12" name="Picture 11">
            <a:extLst>
              <a:ext uri="{FF2B5EF4-FFF2-40B4-BE49-F238E27FC236}">
                <a16:creationId xmlns="" xmlns:a16="http://schemas.microsoft.com/office/drawing/2014/main" id="{BC03C761-99DB-4F15-D8C6-FC7EDF1827ED}"/>
              </a:ext>
            </a:extLst>
          </p:cNvPr>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3886200" y="1409700"/>
            <a:ext cx="10780890" cy="786871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a:extLst>
              <a:ext uri="{FF2B5EF4-FFF2-40B4-BE49-F238E27FC236}">
                <a16:creationId xmlns="" xmlns:a16="http://schemas.microsoft.com/office/drawing/2014/main" id="{4C4022E0-DD2D-2011-158D-C52EA8BD9A6E}"/>
              </a:ext>
            </a:extLst>
          </p:cNvPr>
          <p:cNvSpPr txBox="1"/>
          <p:nvPr/>
        </p:nvSpPr>
        <p:spPr>
          <a:xfrm>
            <a:off x="-228600" y="-249547"/>
            <a:ext cx="20183054" cy="1547411"/>
          </a:xfrm>
          <a:prstGeom prst="rect">
            <a:avLst/>
          </a:prstGeom>
          <a:noFill/>
        </p:spPr>
        <p:txBody>
          <a:bodyPr wrap="square">
            <a:spAutoFit/>
          </a:bodyPr>
          <a:lstStyle/>
          <a:p>
            <a:pPr algn="ctr">
              <a:lnSpc>
                <a:spcPts val="11899"/>
              </a:lnSpc>
            </a:pPr>
            <a:r>
              <a:rPr lang="en-US" sz="7200" dirty="0">
                <a:solidFill>
                  <a:srgbClr val="000000"/>
                </a:solidFill>
                <a:latin typeface="Elephant" panose="02020904090505020303" pitchFamily="18" charset="0"/>
              </a:rPr>
              <a:t>ARCHITECTURE DIAGRAM</a:t>
            </a:r>
          </a:p>
        </p:txBody>
      </p:sp>
      <p:sp>
        <p:nvSpPr>
          <p:cNvPr id="6" name="Slide Number Placeholder 5">
            <a:extLst>
              <a:ext uri="{FF2B5EF4-FFF2-40B4-BE49-F238E27FC236}">
                <a16:creationId xmlns="" xmlns:a16="http://schemas.microsoft.com/office/drawing/2014/main" id="{1989ADBA-01DC-7CC8-1D4A-02D3AA1989BF}"/>
              </a:ext>
            </a:extLst>
          </p:cNvPr>
          <p:cNvSpPr>
            <a:spLocks noGrp="1"/>
          </p:cNvSpPr>
          <p:nvPr>
            <p:ph type="sldNum" sz="quarter" idx="12"/>
          </p:nvPr>
        </p:nvSpPr>
        <p:spPr>
          <a:xfrm>
            <a:off x="7762907" y="9563100"/>
            <a:ext cx="2133600" cy="365125"/>
          </a:xfrm>
        </p:spPr>
        <p:txBody>
          <a:bodyPr/>
          <a:lstStyle/>
          <a:p>
            <a:fld id="{B6F15528-21DE-4FAA-801E-634DDDAF4B2B}" type="slidenum">
              <a:rPr lang="en-US" smtClean="0"/>
              <a:pPr/>
              <a:t>4</a:t>
            </a:fld>
            <a:endParaRPr lang="en-US" dirty="0"/>
          </a:p>
        </p:txBody>
      </p:sp>
    </p:spTree>
    <p:extLst>
      <p:ext uri="{BB962C8B-B14F-4D97-AF65-F5344CB8AC3E}">
        <p14:creationId xmlns="" xmlns:p14="http://schemas.microsoft.com/office/powerpoint/2010/main" val="1490332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2"/>
          <p:cNvSpPr txBox="1"/>
          <p:nvPr/>
        </p:nvSpPr>
        <p:spPr>
          <a:xfrm>
            <a:off x="3048000" y="495300"/>
            <a:ext cx="13180039" cy="1450976"/>
          </a:xfrm>
          <a:prstGeom prst="rect">
            <a:avLst/>
          </a:prstGeom>
        </p:spPr>
        <p:txBody>
          <a:bodyPr lIns="0" tIns="0" rIns="0" bIns="0" rtlCol="0" anchor="t">
            <a:spAutoFit/>
          </a:bodyPr>
          <a:lstStyle/>
          <a:p>
            <a:pPr algn="ctr">
              <a:lnSpc>
                <a:spcPts val="11899"/>
              </a:lnSpc>
            </a:pPr>
            <a:r>
              <a:rPr lang="en-US" sz="7200" dirty="0">
                <a:solidFill>
                  <a:srgbClr val="000000"/>
                </a:solidFill>
                <a:latin typeface="Elephant" panose="02020904090505020303" pitchFamily="18" charset="0"/>
              </a:rPr>
              <a:t>METHODOLOGIES </a:t>
            </a:r>
          </a:p>
        </p:txBody>
      </p:sp>
      <p:sp>
        <p:nvSpPr>
          <p:cNvPr id="19" name="TextBox 2">
            <a:extLst>
              <a:ext uri="{FF2B5EF4-FFF2-40B4-BE49-F238E27FC236}">
                <a16:creationId xmlns="" xmlns:a16="http://schemas.microsoft.com/office/drawing/2014/main" id="{DA16AEB4-1C15-7B7A-0CDA-81B26E189B50}"/>
              </a:ext>
            </a:extLst>
          </p:cNvPr>
          <p:cNvSpPr txBox="1"/>
          <p:nvPr/>
        </p:nvSpPr>
        <p:spPr>
          <a:xfrm>
            <a:off x="1935140" y="2223643"/>
            <a:ext cx="14705320" cy="8076057"/>
          </a:xfrm>
          <a:prstGeom prst="rect">
            <a:avLst/>
          </a:prstGeom>
        </p:spPr>
        <p:txBody>
          <a:bodyPr lIns="0" tIns="0" rIns="0" bIns="0" rtlCol="0" anchor="t">
            <a:spAutoFit/>
          </a:bodyPr>
          <a:lstStyle/>
          <a:p>
            <a:r>
              <a:rPr lang="en-GB" sz="3280" b="1" i="0" dirty="0">
                <a:solidFill>
                  <a:srgbClr val="000000"/>
                </a:solidFill>
                <a:effectLst/>
                <a:latin typeface="Arial" panose="020B0604020202020204" pitchFamily="34" charset="0"/>
                <a:cs typeface="Arial" panose="020B0604020202020204" pitchFamily="34" charset="0"/>
              </a:rPr>
              <a:t>Data Acquisition:</a:t>
            </a:r>
            <a:endParaRPr lang="en-GB" sz="3280" b="1" dirty="0">
              <a:solidFill>
                <a:srgbClr val="000000"/>
              </a:solidFill>
              <a:effectLst/>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r>
              <a:rPr lang="en-GB" sz="3280" b="1" i="0" dirty="0">
                <a:solidFill>
                  <a:srgbClr val="000000"/>
                </a:solidFill>
                <a:effectLst/>
                <a:latin typeface="Arial" panose="020B0604020202020204" pitchFamily="34" charset="0"/>
                <a:cs typeface="Arial" panose="020B0604020202020204" pitchFamily="34" charset="0"/>
              </a:rPr>
              <a:t>Obtain the NFHS-4 dataset, which is likely publicly available from a government.</a:t>
            </a:r>
          </a:p>
          <a:p>
            <a:r>
              <a:rPr lang="en-GB" sz="3280" b="1" i="0" dirty="0">
                <a:solidFill>
                  <a:srgbClr val="000000"/>
                </a:solidFill>
                <a:effectLst/>
                <a:latin typeface="Arial" panose="020B0604020202020204" pitchFamily="34" charset="0"/>
                <a:cs typeface="Arial" panose="020B0604020202020204" pitchFamily="34" charset="0"/>
              </a:rPr>
              <a:t>Data pre-processing:</a:t>
            </a:r>
            <a:endParaRPr lang="en-GB" sz="3280" b="1" dirty="0">
              <a:solidFill>
                <a:srgbClr val="000000"/>
              </a:solidFill>
              <a:effectLst/>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r>
              <a:rPr lang="en-GB" sz="3280" b="1" i="0" dirty="0">
                <a:solidFill>
                  <a:srgbClr val="000000"/>
                </a:solidFill>
                <a:effectLst/>
                <a:latin typeface="Arial" panose="020B0604020202020204" pitchFamily="34" charset="0"/>
                <a:cs typeface="Arial" panose="020B0604020202020204" pitchFamily="34" charset="0"/>
              </a:rPr>
              <a:t>Data Cleaning: Remove errors and missing values.</a:t>
            </a:r>
            <a:endParaRPr lang="en-GB" sz="3280" b="1" dirty="0">
              <a:solidFill>
                <a:srgbClr val="000000"/>
              </a:solidFill>
              <a:effectLst/>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r>
              <a:rPr lang="en-GB" sz="3280" b="1" i="0" dirty="0">
                <a:solidFill>
                  <a:srgbClr val="000000"/>
                </a:solidFill>
                <a:effectLst/>
                <a:latin typeface="Arial" panose="020B0604020202020204" pitchFamily="34" charset="0"/>
                <a:cs typeface="Arial" panose="020B0604020202020204" pitchFamily="34" charset="0"/>
              </a:rPr>
              <a:t>Data Normalization: Ensure all variables use a similar scale.</a:t>
            </a:r>
            <a:endParaRPr lang="en-GB" sz="3280" b="1" dirty="0">
              <a:solidFill>
                <a:srgbClr val="000000"/>
              </a:solidFill>
              <a:effectLst/>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r>
              <a:rPr lang="en-GB" sz="3280" b="1" i="0" dirty="0">
                <a:solidFill>
                  <a:srgbClr val="000000"/>
                </a:solidFill>
                <a:effectLst/>
                <a:latin typeface="Arial" panose="020B0604020202020204" pitchFamily="34" charset="0"/>
                <a:cs typeface="Arial" panose="020B0604020202020204" pitchFamily="34" charset="0"/>
              </a:rPr>
              <a:t>Binning: Divide data points into equal frequency groups.</a:t>
            </a:r>
          </a:p>
          <a:p>
            <a:r>
              <a:rPr lang="en-GB" sz="3280" b="1" i="0" dirty="0">
                <a:solidFill>
                  <a:srgbClr val="000000"/>
                </a:solidFill>
                <a:effectLst/>
                <a:latin typeface="Arial" panose="020B0604020202020204" pitchFamily="34" charset="0"/>
                <a:cs typeface="Arial" panose="020B0604020202020204" pitchFamily="34" charset="0"/>
              </a:rPr>
              <a:t>Data Analysis:</a:t>
            </a:r>
            <a:endParaRPr lang="en-GB" sz="3280" b="1" dirty="0">
              <a:solidFill>
                <a:srgbClr val="000000"/>
              </a:solidFill>
              <a:effectLst/>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r>
              <a:rPr lang="en-GB" sz="3280" b="1" i="0" dirty="0">
                <a:solidFill>
                  <a:srgbClr val="000000"/>
                </a:solidFill>
                <a:effectLst/>
                <a:latin typeface="Arial" panose="020B0604020202020204" pitchFamily="34" charset="0"/>
                <a:cs typeface="Arial" panose="020B0604020202020204" pitchFamily="34" charset="0"/>
              </a:rPr>
              <a:t>Regression:</a:t>
            </a:r>
            <a:endParaRPr lang="en-GB" sz="3280" b="1" dirty="0">
              <a:solidFill>
                <a:srgbClr val="000000"/>
              </a:solidFill>
              <a:effectLst/>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r>
              <a:rPr lang="en-GB" sz="3280" b="1" i="0" dirty="0">
                <a:solidFill>
                  <a:srgbClr val="000000"/>
                </a:solidFill>
                <a:effectLst/>
                <a:latin typeface="Arial" panose="020B0604020202020204" pitchFamily="34" charset="0"/>
                <a:cs typeface="Arial" panose="020B0604020202020204" pitchFamily="34" charset="0"/>
              </a:rPr>
              <a:t>This statistical method can be used to model the relationship between child stunting (dependent variable) various factors (independent variables) from the NFHS-4 data.</a:t>
            </a:r>
          </a:p>
          <a:p>
            <a:pPr marL="914400" lvl="1" indent="-457200">
              <a:buFont typeface="Arial" panose="020B0604020202020204" pitchFamily="34" charset="0"/>
              <a:buChar char="•"/>
            </a:pPr>
            <a:r>
              <a:rPr lang="en-GB" sz="3280" b="1" i="0" dirty="0">
                <a:solidFill>
                  <a:srgbClr val="000000"/>
                </a:solidFill>
                <a:effectLst/>
                <a:latin typeface="Arial" panose="020B0604020202020204" pitchFamily="34" charset="0"/>
                <a:cs typeface="Arial" panose="020B0604020202020204" pitchFamily="34" charset="0"/>
              </a:rPr>
              <a:t>Association Rule Mining (ARM):</a:t>
            </a:r>
            <a:endParaRPr lang="en-GB" sz="3280" b="1" dirty="0">
              <a:solidFill>
                <a:srgbClr val="000000"/>
              </a:solidFill>
              <a:effectLst/>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r>
              <a:rPr lang="en-GB" sz="3280" b="1" i="0" dirty="0" err="1">
                <a:solidFill>
                  <a:srgbClr val="000000"/>
                </a:solidFill>
                <a:effectLst/>
                <a:latin typeface="Arial" panose="020B0604020202020204" pitchFamily="34" charset="0"/>
                <a:cs typeface="Arial" panose="020B0604020202020204" pitchFamily="34" charset="0"/>
              </a:rPr>
              <a:t>Apriori</a:t>
            </a:r>
            <a:r>
              <a:rPr lang="en-GB" sz="3280" b="1" i="0" dirty="0">
                <a:solidFill>
                  <a:srgbClr val="000000"/>
                </a:solidFill>
                <a:effectLst/>
                <a:latin typeface="Arial" panose="020B0604020202020204" pitchFamily="34" charset="0"/>
                <a:cs typeface="Arial" panose="020B0604020202020204" pitchFamily="34" charset="0"/>
              </a:rPr>
              <a:t> algorithm is used to identify frequent patterns of factors that often co-occur with child stunting.</a:t>
            </a:r>
          </a:p>
          <a:p>
            <a:pPr marL="914400" lvl="1" indent="-457200">
              <a:buFont typeface="Arial" panose="020B0604020202020204" pitchFamily="34" charset="0"/>
              <a:buChar char="•"/>
            </a:pPr>
            <a:endParaRPr lang="en-GB" sz="3280" b="1" dirty="0">
              <a:solidFill>
                <a:srgbClr val="000000"/>
              </a:solidFill>
              <a:effectLst/>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 xmlns:a16="http://schemas.microsoft.com/office/drawing/2014/main" id="{DB8951A8-3E60-45BC-F0C7-F4CCC440F585}"/>
              </a:ext>
            </a:extLst>
          </p:cNvPr>
          <p:cNvSpPr>
            <a:spLocks noGrp="1"/>
          </p:cNvSpPr>
          <p:nvPr>
            <p:ph type="sldNum" sz="quarter" idx="12"/>
          </p:nvPr>
        </p:nvSpPr>
        <p:spPr>
          <a:xfrm>
            <a:off x="6993610" y="9785888"/>
            <a:ext cx="2133600" cy="365125"/>
          </a:xfrm>
        </p:spPr>
        <p:txBody>
          <a:bodyPr/>
          <a:lstStyle/>
          <a:p>
            <a:fld id="{B6F15528-21DE-4FAA-801E-634DDDAF4B2B}" type="slidenum">
              <a:rPr lang="en-US" smtClean="0"/>
              <a:pPr/>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a:extLst>
              <a:ext uri="{FF2B5EF4-FFF2-40B4-BE49-F238E27FC236}">
                <a16:creationId xmlns="" xmlns:a16="http://schemas.microsoft.com/office/drawing/2014/main" id="{153E9A0C-7633-6D0B-4404-52701C4152F8}"/>
              </a:ext>
            </a:extLst>
          </p:cNvPr>
          <p:cNvSpPr txBox="1"/>
          <p:nvPr/>
        </p:nvSpPr>
        <p:spPr>
          <a:xfrm>
            <a:off x="1905000" y="2618996"/>
            <a:ext cx="14705320" cy="7571303"/>
          </a:xfrm>
          <a:prstGeom prst="rect">
            <a:avLst/>
          </a:prstGeom>
        </p:spPr>
        <p:txBody>
          <a:bodyPr lIns="0" tIns="0" rIns="0" bIns="0" rtlCol="0" anchor="t">
            <a:spAutoFit/>
          </a:bodyPr>
          <a:lstStyle/>
          <a:p>
            <a:r>
              <a:rPr lang="en-GB" sz="3280" b="1" i="0" dirty="0">
                <a:solidFill>
                  <a:srgbClr val="000000"/>
                </a:solidFill>
                <a:effectLst/>
                <a:latin typeface="Arial" panose="020B0604020202020204" pitchFamily="34" charset="0"/>
                <a:cs typeface="Arial" panose="020B0604020202020204" pitchFamily="34" charset="0"/>
              </a:rPr>
              <a:t>Data Visualization: </a:t>
            </a:r>
          </a:p>
          <a:p>
            <a:pPr lvl="1"/>
            <a:r>
              <a:rPr lang="en-GB" sz="3280" b="1" i="0" dirty="0">
                <a:solidFill>
                  <a:srgbClr val="000000"/>
                </a:solidFill>
                <a:effectLst/>
                <a:latin typeface="Arial" panose="020B0604020202020204" pitchFamily="34" charset="0"/>
                <a:cs typeface="Arial" panose="020B0604020202020204" pitchFamily="34" charset="0"/>
              </a:rPr>
              <a:t>Visualisation techniques like histogram, scatter plot were used to discover relationships between factors of child stunting.</a:t>
            </a:r>
          </a:p>
          <a:p>
            <a:r>
              <a:rPr lang="en-GB" sz="3280" b="1" i="0" dirty="0">
                <a:effectLst/>
                <a:latin typeface="Arial" panose="020B0604020202020204" pitchFamily="34" charset="0"/>
                <a:cs typeface="Arial" panose="020B0604020202020204" pitchFamily="34" charset="0"/>
              </a:rPr>
              <a:t>Platform used: </a:t>
            </a:r>
            <a:endParaRPr lang="en-GB" sz="3280" b="1" dirty="0">
              <a:effectLst/>
              <a:latin typeface="Arial" panose="020B0604020202020204" pitchFamily="34" charset="0"/>
              <a:cs typeface="Arial" panose="020B0604020202020204" pitchFamily="34" charset="0"/>
            </a:endParaRPr>
          </a:p>
          <a:p>
            <a:pPr marL="1028700" lvl="1" indent="-571500">
              <a:buFont typeface="Arial" panose="020B0604020202020204" pitchFamily="34" charset="0"/>
              <a:buChar char="•"/>
            </a:pPr>
            <a:r>
              <a:rPr lang="en-GB" sz="3280" b="1" i="0" dirty="0">
                <a:effectLst/>
                <a:latin typeface="Arial" panose="020B0604020202020204" pitchFamily="34" charset="0"/>
                <a:cs typeface="Arial" panose="020B0604020202020204" pitchFamily="34" charset="0"/>
              </a:rPr>
              <a:t>Google </a:t>
            </a:r>
            <a:r>
              <a:rPr lang="en-GB" sz="3280" b="1" dirty="0" err="1">
                <a:latin typeface="Arial" panose="020B0604020202020204" pitchFamily="34" charset="0"/>
                <a:cs typeface="Arial" panose="020B0604020202020204" pitchFamily="34" charset="0"/>
              </a:rPr>
              <a:t>C</a:t>
            </a:r>
            <a:r>
              <a:rPr lang="en-GB" sz="3280" b="1" i="0" dirty="0" err="1">
                <a:effectLst/>
                <a:latin typeface="Arial" panose="020B0604020202020204" pitchFamily="34" charset="0"/>
                <a:cs typeface="Arial" panose="020B0604020202020204" pitchFamily="34" charset="0"/>
              </a:rPr>
              <a:t>olab</a:t>
            </a:r>
            <a:endParaRPr lang="en-GB" sz="3280" b="1" dirty="0">
              <a:effectLst/>
              <a:latin typeface="Arial" panose="020B0604020202020204" pitchFamily="34" charset="0"/>
              <a:cs typeface="Arial" panose="020B0604020202020204" pitchFamily="34" charset="0"/>
            </a:endParaRPr>
          </a:p>
          <a:p>
            <a:r>
              <a:rPr lang="en-GB" sz="3280" b="1" i="0" dirty="0">
                <a:effectLst/>
                <a:latin typeface="Arial" panose="020B0604020202020204" pitchFamily="34" charset="0"/>
                <a:cs typeface="Arial" panose="020B0604020202020204" pitchFamily="34" charset="0"/>
              </a:rPr>
              <a:t>Language : </a:t>
            </a:r>
            <a:endParaRPr lang="en-GB" sz="3280" b="1" dirty="0">
              <a:effectLst/>
              <a:latin typeface="Arial" panose="020B0604020202020204" pitchFamily="34" charset="0"/>
              <a:cs typeface="Arial" panose="020B0604020202020204" pitchFamily="34" charset="0"/>
            </a:endParaRPr>
          </a:p>
          <a:p>
            <a:pPr marL="1028700" lvl="1" indent="-571500">
              <a:buFont typeface="Arial" panose="020B0604020202020204" pitchFamily="34" charset="0"/>
              <a:buChar char="•"/>
            </a:pPr>
            <a:r>
              <a:rPr lang="en-GB" sz="3280" b="1" i="0" dirty="0">
                <a:effectLst/>
                <a:latin typeface="Arial" panose="020B0604020202020204" pitchFamily="34" charset="0"/>
                <a:cs typeface="Arial" panose="020B0604020202020204" pitchFamily="34" charset="0"/>
              </a:rPr>
              <a:t>Python</a:t>
            </a:r>
            <a:endParaRPr lang="en-GB" sz="3280" b="1" dirty="0">
              <a:effectLst/>
              <a:latin typeface="Arial" panose="020B0604020202020204" pitchFamily="34" charset="0"/>
              <a:cs typeface="Arial" panose="020B0604020202020204" pitchFamily="34" charset="0"/>
            </a:endParaRPr>
          </a:p>
          <a:p>
            <a:r>
              <a:rPr lang="en-GB" sz="3280" b="1" i="0" dirty="0">
                <a:effectLst/>
                <a:latin typeface="Arial" panose="020B0604020202020204" pitchFamily="34" charset="0"/>
                <a:cs typeface="Arial" panose="020B0604020202020204" pitchFamily="34" charset="0"/>
              </a:rPr>
              <a:t>Libraries:</a:t>
            </a:r>
            <a:endParaRPr lang="en-GB" sz="3280" b="1" dirty="0">
              <a:effectLst/>
              <a:latin typeface="Arial" panose="020B0604020202020204" pitchFamily="34" charset="0"/>
              <a:cs typeface="Arial" panose="020B0604020202020204" pitchFamily="34" charset="0"/>
            </a:endParaRPr>
          </a:p>
          <a:p>
            <a:pPr lvl="1">
              <a:buFont typeface="Arial" panose="020B0604020202020204" pitchFamily="34" charset="0"/>
              <a:buChar char="•"/>
            </a:pPr>
            <a:r>
              <a:rPr lang="en-GB" sz="3280" b="1" i="0" dirty="0">
                <a:effectLst/>
                <a:latin typeface="Arial" panose="020B0604020202020204" pitchFamily="34" charset="0"/>
                <a:cs typeface="Arial" panose="020B0604020202020204" pitchFamily="34" charset="0"/>
              </a:rPr>
              <a:t>pandas</a:t>
            </a:r>
            <a:endParaRPr lang="en-GB" sz="3280" b="1" dirty="0">
              <a:latin typeface="Arial" panose="020B0604020202020204" pitchFamily="34" charset="0"/>
              <a:cs typeface="Arial" panose="020B0604020202020204" pitchFamily="34" charset="0"/>
            </a:endParaRPr>
          </a:p>
          <a:p>
            <a:pPr lvl="1">
              <a:buFont typeface="Arial" panose="020B0604020202020204" pitchFamily="34" charset="0"/>
              <a:buChar char="•"/>
            </a:pPr>
            <a:r>
              <a:rPr lang="en-GB" sz="3280" b="1" i="0" dirty="0" err="1">
                <a:effectLst/>
                <a:latin typeface="Arial" panose="020B0604020202020204" pitchFamily="34" charset="0"/>
                <a:cs typeface="Arial" panose="020B0604020202020204" pitchFamily="34" charset="0"/>
              </a:rPr>
              <a:t>numpy</a:t>
            </a:r>
            <a:endParaRPr lang="en-GB" sz="3280" b="1" dirty="0">
              <a:latin typeface="Arial" panose="020B0604020202020204" pitchFamily="34" charset="0"/>
              <a:cs typeface="Arial" panose="020B0604020202020204" pitchFamily="34" charset="0"/>
            </a:endParaRPr>
          </a:p>
          <a:p>
            <a:pPr lvl="1">
              <a:buFont typeface="Arial" panose="020B0604020202020204" pitchFamily="34" charset="0"/>
              <a:buChar char="•"/>
            </a:pPr>
            <a:r>
              <a:rPr lang="en-GB" sz="3280" b="1" i="0" dirty="0">
                <a:effectLst/>
                <a:latin typeface="Arial" panose="020B0604020202020204" pitchFamily="34" charset="0"/>
                <a:cs typeface="Arial" panose="020B0604020202020204" pitchFamily="34" charset="0"/>
              </a:rPr>
              <a:t>matplotlib</a:t>
            </a:r>
            <a:endParaRPr lang="en-GB" sz="3280" b="1" dirty="0">
              <a:latin typeface="Arial" panose="020B0604020202020204" pitchFamily="34" charset="0"/>
              <a:cs typeface="Arial" panose="020B0604020202020204" pitchFamily="34" charset="0"/>
            </a:endParaRPr>
          </a:p>
          <a:p>
            <a:pPr lvl="1">
              <a:buFont typeface="Arial" panose="020B0604020202020204" pitchFamily="34" charset="0"/>
              <a:buChar char="•"/>
            </a:pPr>
            <a:r>
              <a:rPr lang="en-GB" sz="3280" b="1" i="0" dirty="0">
                <a:effectLst/>
                <a:latin typeface="Arial" panose="020B0604020202020204" pitchFamily="34" charset="0"/>
                <a:cs typeface="Arial" panose="020B0604020202020204" pitchFamily="34" charset="0"/>
              </a:rPr>
              <a:t>seaborn</a:t>
            </a:r>
            <a:endParaRPr lang="en-GB" sz="3280" b="1" dirty="0">
              <a:latin typeface="Arial" panose="020B0604020202020204" pitchFamily="34" charset="0"/>
              <a:cs typeface="Arial" panose="020B0604020202020204" pitchFamily="34" charset="0"/>
            </a:endParaRPr>
          </a:p>
          <a:p>
            <a:pPr lvl="1">
              <a:buFont typeface="Arial" panose="020B0604020202020204" pitchFamily="34" charset="0"/>
              <a:buChar char="•"/>
            </a:pPr>
            <a:r>
              <a:rPr lang="en-GB" sz="3280" b="1" i="0" dirty="0" err="1">
                <a:effectLst/>
                <a:latin typeface="Arial" panose="020B0604020202020204" pitchFamily="34" charset="0"/>
                <a:cs typeface="Arial" panose="020B0604020202020204" pitchFamily="34" charset="0"/>
              </a:rPr>
              <a:t>statsmodels</a:t>
            </a:r>
            <a:endParaRPr lang="en-GB" sz="3280" b="1" dirty="0">
              <a:latin typeface="Arial" panose="020B0604020202020204" pitchFamily="34" charset="0"/>
              <a:cs typeface="Arial" panose="020B0604020202020204" pitchFamily="34" charset="0"/>
            </a:endParaRPr>
          </a:p>
          <a:p>
            <a:pPr lvl="1"/>
            <a:endParaRPr lang="en-GB" sz="3280" b="1" dirty="0">
              <a:solidFill>
                <a:srgbClr val="000000"/>
              </a:solidFill>
              <a:effectLst/>
              <a:latin typeface="Arial" panose="020B0604020202020204" pitchFamily="34" charset="0"/>
              <a:cs typeface="Arial" panose="020B0604020202020204" pitchFamily="34" charset="0"/>
            </a:endParaRPr>
          </a:p>
          <a:p>
            <a:endParaRPr lang="en-GB" sz="3280" b="1" dirty="0">
              <a:latin typeface="Arial" panose="020B0604020202020204" pitchFamily="34" charset="0"/>
              <a:cs typeface="Arial" panose="020B0604020202020204" pitchFamily="34" charset="0"/>
            </a:endParaRPr>
          </a:p>
        </p:txBody>
      </p:sp>
      <p:sp>
        <p:nvSpPr>
          <p:cNvPr id="3" name="TextBox 12">
            <a:extLst>
              <a:ext uri="{FF2B5EF4-FFF2-40B4-BE49-F238E27FC236}">
                <a16:creationId xmlns="" xmlns:a16="http://schemas.microsoft.com/office/drawing/2014/main" id="{295FAC58-02FE-3C14-A955-B7643CFBFB6C}"/>
              </a:ext>
            </a:extLst>
          </p:cNvPr>
          <p:cNvSpPr txBox="1"/>
          <p:nvPr/>
        </p:nvSpPr>
        <p:spPr>
          <a:xfrm>
            <a:off x="3048000" y="495300"/>
            <a:ext cx="13180039" cy="1450976"/>
          </a:xfrm>
          <a:prstGeom prst="rect">
            <a:avLst/>
          </a:prstGeom>
        </p:spPr>
        <p:txBody>
          <a:bodyPr lIns="0" tIns="0" rIns="0" bIns="0" rtlCol="0" anchor="t">
            <a:spAutoFit/>
          </a:bodyPr>
          <a:lstStyle/>
          <a:p>
            <a:pPr algn="ctr">
              <a:lnSpc>
                <a:spcPts val="11899"/>
              </a:lnSpc>
            </a:pPr>
            <a:r>
              <a:rPr lang="en-US" sz="7200" dirty="0">
                <a:solidFill>
                  <a:srgbClr val="000000"/>
                </a:solidFill>
                <a:latin typeface="Elephant" panose="02020904090505020303" pitchFamily="18" charset="0"/>
              </a:rPr>
              <a:t>METHODOLOGIES </a:t>
            </a:r>
          </a:p>
        </p:txBody>
      </p:sp>
      <p:sp>
        <p:nvSpPr>
          <p:cNvPr id="6" name="Slide Number Placeholder 5">
            <a:extLst>
              <a:ext uri="{FF2B5EF4-FFF2-40B4-BE49-F238E27FC236}">
                <a16:creationId xmlns="" xmlns:a16="http://schemas.microsoft.com/office/drawing/2014/main" id="{117350E0-A9DA-EBD6-225C-89C71F1F9C31}"/>
              </a:ext>
            </a:extLst>
          </p:cNvPr>
          <p:cNvSpPr>
            <a:spLocks noGrp="1"/>
          </p:cNvSpPr>
          <p:nvPr>
            <p:ph type="sldNum" sz="quarter" idx="12"/>
          </p:nvPr>
        </p:nvSpPr>
        <p:spPr>
          <a:xfrm>
            <a:off x="7010400" y="9450468"/>
            <a:ext cx="2133600" cy="365125"/>
          </a:xfrm>
        </p:spPr>
        <p:txBody>
          <a:bodyPr/>
          <a:lstStyle/>
          <a:p>
            <a:fld id="{B6F15528-21DE-4FAA-801E-634DDDAF4B2B}" type="slidenum">
              <a:rPr lang="en-US" smtClean="0"/>
              <a:pPr/>
              <a:t>6</a:t>
            </a:fld>
            <a:endParaRPr lang="en-US" dirty="0"/>
          </a:p>
        </p:txBody>
      </p:sp>
    </p:spTree>
    <p:extLst>
      <p:ext uri="{BB962C8B-B14F-4D97-AF65-F5344CB8AC3E}">
        <p14:creationId xmlns="" xmlns:p14="http://schemas.microsoft.com/office/powerpoint/2010/main" val="2578687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2"/>
          <p:cNvSpPr txBox="1"/>
          <p:nvPr/>
        </p:nvSpPr>
        <p:spPr>
          <a:xfrm>
            <a:off x="2553980" y="866775"/>
            <a:ext cx="13180039" cy="1450976"/>
          </a:xfrm>
          <a:prstGeom prst="rect">
            <a:avLst/>
          </a:prstGeom>
        </p:spPr>
        <p:txBody>
          <a:bodyPr lIns="0" tIns="0" rIns="0" bIns="0" rtlCol="0" anchor="t">
            <a:spAutoFit/>
          </a:bodyPr>
          <a:lstStyle/>
          <a:p>
            <a:pPr algn="ctr">
              <a:lnSpc>
                <a:spcPts val="11899"/>
              </a:lnSpc>
            </a:pPr>
            <a:r>
              <a:rPr lang="en-US" sz="7200" dirty="0">
                <a:solidFill>
                  <a:srgbClr val="000000"/>
                </a:solidFill>
                <a:latin typeface="Elephant" panose="02020904090505020303" pitchFamily="18" charset="0"/>
              </a:rPr>
              <a:t>IMPLEMENTATION </a:t>
            </a:r>
          </a:p>
        </p:txBody>
      </p:sp>
      <p:sp>
        <p:nvSpPr>
          <p:cNvPr id="2" name="TextBox 2">
            <a:extLst>
              <a:ext uri="{FF2B5EF4-FFF2-40B4-BE49-F238E27FC236}">
                <a16:creationId xmlns="" xmlns:a16="http://schemas.microsoft.com/office/drawing/2014/main" id="{153E9A0C-7633-6D0B-4404-52701C4152F8}"/>
              </a:ext>
            </a:extLst>
          </p:cNvPr>
          <p:cNvSpPr txBox="1"/>
          <p:nvPr/>
        </p:nvSpPr>
        <p:spPr>
          <a:xfrm>
            <a:off x="1905000" y="2618996"/>
            <a:ext cx="14705320" cy="8580811"/>
          </a:xfrm>
          <a:prstGeom prst="rect">
            <a:avLst/>
          </a:prstGeom>
        </p:spPr>
        <p:txBody>
          <a:bodyPr lIns="0" tIns="0" rIns="0" bIns="0" rtlCol="0" anchor="t">
            <a:spAutoFit/>
          </a:bodyPr>
          <a:lstStyle/>
          <a:p>
            <a:pPr marL="914400" lvl="1" indent="-457200">
              <a:buFont typeface="Wingdings" panose="05000000000000000000" pitchFamily="2" charset="2"/>
              <a:buChar char="Ø"/>
            </a:pPr>
            <a:r>
              <a:rPr lang="en-GB" sz="3200" b="1" i="0" dirty="0">
                <a:solidFill>
                  <a:srgbClr val="000000"/>
                </a:solidFill>
                <a:effectLst/>
                <a:latin typeface="Arial" panose="020B0604020202020204" pitchFamily="34" charset="0"/>
                <a:cs typeface="Arial" panose="020B0604020202020204" pitchFamily="34" charset="0"/>
              </a:rPr>
              <a:t>The implementation began with parsing and cleaning the data by adding 'Region' based on district names and mapping states to predefined 'Zone' values.</a:t>
            </a:r>
            <a:endParaRPr lang="en-GB" sz="3200" b="1" dirty="0">
              <a:latin typeface="Arial" panose="020B0604020202020204" pitchFamily="34" charset="0"/>
              <a:cs typeface="Arial" panose="020B0604020202020204" pitchFamily="34" charset="0"/>
            </a:endParaRPr>
          </a:p>
          <a:p>
            <a:pPr marL="914400" lvl="1" indent="-457200">
              <a:buFont typeface="Wingdings" panose="05000000000000000000" pitchFamily="2" charset="2"/>
              <a:buChar char="Ø"/>
            </a:pPr>
            <a:r>
              <a:rPr lang="en-GB" sz="3200" b="1" i="0" dirty="0">
                <a:solidFill>
                  <a:srgbClr val="000000"/>
                </a:solidFill>
                <a:effectLst/>
                <a:latin typeface="Arial" panose="020B0604020202020204" pitchFamily="34" charset="0"/>
                <a:cs typeface="Arial" panose="020B0604020202020204" pitchFamily="34" charset="0"/>
              </a:rPr>
              <a:t>We then engineered features, dropping irrelevant and highly correlated columns.</a:t>
            </a:r>
            <a:endParaRPr lang="en-GB" sz="3200" b="1" dirty="0">
              <a:latin typeface="Arial" panose="020B0604020202020204" pitchFamily="34" charset="0"/>
              <a:cs typeface="Arial" panose="020B0604020202020204" pitchFamily="34" charset="0"/>
            </a:endParaRPr>
          </a:p>
          <a:p>
            <a:pPr marL="914400" lvl="1" indent="-457200">
              <a:buFont typeface="Wingdings" panose="05000000000000000000" pitchFamily="2" charset="2"/>
              <a:buChar char="Ø"/>
            </a:pPr>
            <a:r>
              <a:rPr lang="en-GB" sz="3200" b="1" i="0" dirty="0">
                <a:solidFill>
                  <a:srgbClr val="000000"/>
                </a:solidFill>
                <a:effectLst/>
                <a:latin typeface="Arial" panose="020B0604020202020204" pitchFamily="34" charset="0"/>
                <a:cs typeface="Arial" panose="020B0604020202020204" pitchFamily="34" charset="0"/>
              </a:rPr>
              <a:t>Data transformation involved Z-Score normalization for standardization and discretization using both Equal Interval and Equal Frequency binning methods.</a:t>
            </a:r>
          </a:p>
          <a:p>
            <a:pPr marL="914400" lvl="1" indent="-457200">
              <a:buFont typeface="Wingdings" panose="05000000000000000000" pitchFamily="2" charset="2"/>
              <a:buChar char="Ø"/>
            </a:pPr>
            <a:r>
              <a:rPr lang="en-GB" sz="3200" b="1" i="0" dirty="0">
                <a:solidFill>
                  <a:srgbClr val="000000"/>
                </a:solidFill>
                <a:effectLst/>
                <a:latin typeface="Arial" panose="020B0604020202020204" pitchFamily="34" charset="0"/>
                <a:cs typeface="Arial" panose="020B0604020202020204" pitchFamily="34" charset="0"/>
              </a:rPr>
              <a:t>The processed datasets were exported as new CSV files for further analysis.</a:t>
            </a:r>
          </a:p>
          <a:p>
            <a:pPr marL="914400" lvl="1" indent="-457200">
              <a:buFont typeface="Wingdings" panose="05000000000000000000" pitchFamily="2" charset="2"/>
              <a:buChar char="Ø"/>
            </a:pPr>
            <a:r>
              <a:rPr lang="en-GB" sz="3200" b="1" i="0" dirty="0">
                <a:solidFill>
                  <a:srgbClr val="000000"/>
                </a:solidFill>
                <a:effectLst/>
                <a:latin typeface="Arial" panose="020B0604020202020204" pitchFamily="34" charset="0"/>
                <a:cs typeface="Arial" panose="020B0604020202020204" pitchFamily="34" charset="0"/>
              </a:rPr>
              <a:t>The </a:t>
            </a:r>
            <a:r>
              <a:rPr lang="en-GB" sz="3200" b="1" i="0" dirty="0" err="1">
                <a:solidFill>
                  <a:srgbClr val="000000"/>
                </a:solidFill>
                <a:effectLst/>
                <a:latin typeface="Arial" panose="020B0604020202020204" pitchFamily="34" charset="0"/>
                <a:cs typeface="Arial" panose="020B0604020202020204" pitchFamily="34" charset="0"/>
              </a:rPr>
              <a:t>statsmodels</a:t>
            </a:r>
            <a:r>
              <a:rPr lang="en-GB" sz="3200" b="1" i="0" dirty="0">
                <a:solidFill>
                  <a:srgbClr val="000000"/>
                </a:solidFill>
                <a:effectLst/>
                <a:latin typeface="Arial" panose="020B0604020202020204" pitchFamily="34" charset="0"/>
                <a:cs typeface="Arial" panose="020B0604020202020204" pitchFamily="34" charset="0"/>
              </a:rPr>
              <a:t> library was used to build the regression models.</a:t>
            </a:r>
            <a:endParaRPr lang="en-GB" sz="3200" b="1" dirty="0">
              <a:latin typeface="Arial" panose="020B0604020202020204" pitchFamily="34" charset="0"/>
              <a:cs typeface="Arial" panose="020B0604020202020204" pitchFamily="34" charset="0"/>
            </a:endParaRPr>
          </a:p>
          <a:p>
            <a:pPr marL="914400" lvl="1" indent="-457200">
              <a:buFont typeface="Wingdings" panose="05000000000000000000" pitchFamily="2" charset="2"/>
              <a:buChar char="Ø"/>
            </a:pPr>
            <a:r>
              <a:rPr lang="en-GB" sz="3200" b="1" i="0" dirty="0">
                <a:solidFill>
                  <a:srgbClr val="000000"/>
                </a:solidFill>
                <a:effectLst/>
                <a:latin typeface="Arial" panose="020B0604020202020204" pitchFamily="34" charset="0"/>
                <a:cs typeface="Arial" panose="020B0604020202020204" pitchFamily="34" charset="0"/>
              </a:rPr>
              <a:t>Defining a list of the 19 variables and create arrays for independent (features) and dependent (target) variables.</a:t>
            </a:r>
            <a:endParaRPr lang="en-GB" sz="3200" b="1" dirty="0">
              <a:latin typeface="Arial" panose="020B0604020202020204" pitchFamily="34" charset="0"/>
              <a:cs typeface="Arial" panose="020B0604020202020204" pitchFamily="34" charset="0"/>
            </a:endParaRPr>
          </a:p>
          <a:p>
            <a:pPr marL="914400" lvl="1" indent="-457200">
              <a:buFont typeface="Wingdings" panose="05000000000000000000" pitchFamily="2" charset="2"/>
              <a:buChar char="Ø"/>
            </a:pPr>
            <a:endParaRPr lang="en-GB" sz="3280" b="1" i="0" dirty="0">
              <a:solidFill>
                <a:srgbClr val="000000"/>
              </a:solidFill>
              <a:effectLst/>
              <a:latin typeface="Arial" panose="020B0604020202020204" pitchFamily="34" charset="0"/>
              <a:cs typeface="Arial" panose="020B0604020202020204" pitchFamily="34" charset="0"/>
            </a:endParaRPr>
          </a:p>
          <a:p>
            <a:pPr lvl="1">
              <a:buFont typeface="Arial" panose="020B0604020202020204" pitchFamily="34" charset="0"/>
              <a:buChar char="•"/>
            </a:pPr>
            <a:endParaRPr lang="en-GB" sz="3280" b="1" dirty="0">
              <a:solidFill>
                <a:srgbClr val="000000"/>
              </a:solidFill>
              <a:latin typeface="Arial" panose="020B0604020202020204" pitchFamily="34" charset="0"/>
              <a:cs typeface="Arial" panose="020B0604020202020204" pitchFamily="34" charset="0"/>
            </a:endParaRPr>
          </a:p>
          <a:p>
            <a:pPr lvl="1"/>
            <a:endParaRPr lang="en-GB" sz="3280" b="1" dirty="0">
              <a:latin typeface="Arial" panose="020B0604020202020204" pitchFamily="34" charset="0"/>
              <a:cs typeface="Arial" panose="020B0604020202020204" pitchFamily="34" charset="0"/>
            </a:endParaRPr>
          </a:p>
          <a:p>
            <a:pPr lvl="1"/>
            <a:r>
              <a:rPr lang="en-GB" sz="3280" b="1" i="0" dirty="0">
                <a:solidFill>
                  <a:srgbClr val="000000"/>
                </a:solidFill>
                <a:effectLst/>
                <a:latin typeface="Arial" panose="020B0604020202020204" pitchFamily="34" charset="0"/>
                <a:cs typeface="Arial" panose="020B0604020202020204" pitchFamily="34" charset="0"/>
              </a:rPr>
              <a:t>.</a:t>
            </a:r>
            <a:endParaRPr lang="en-GB" sz="3280" b="1" dirty="0">
              <a:solidFill>
                <a:srgbClr val="000000"/>
              </a:solidFill>
              <a:effectLst/>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 xmlns:a16="http://schemas.microsoft.com/office/drawing/2014/main" id="{59C75D47-2CFE-9CB0-03E0-52980A8655C5}"/>
              </a:ext>
            </a:extLst>
          </p:cNvPr>
          <p:cNvSpPr>
            <a:spLocks noGrp="1"/>
          </p:cNvSpPr>
          <p:nvPr>
            <p:ph type="sldNum" sz="quarter" idx="12"/>
          </p:nvPr>
        </p:nvSpPr>
        <p:spPr>
          <a:xfrm>
            <a:off x="7155057" y="9420225"/>
            <a:ext cx="2133600" cy="365125"/>
          </a:xfrm>
        </p:spPr>
        <p:txBody>
          <a:bodyPr/>
          <a:lstStyle/>
          <a:p>
            <a:fld id="{B6F15528-21DE-4FAA-801E-634DDDAF4B2B}" type="slidenum">
              <a:rPr lang="en-US" smtClean="0"/>
              <a:pPr/>
              <a:t>7</a:t>
            </a:fld>
            <a:endParaRPr lang="en-US" dirty="0"/>
          </a:p>
        </p:txBody>
      </p:sp>
    </p:spTree>
    <p:extLst>
      <p:ext uri="{BB962C8B-B14F-4D97-AF65-F5344CB8AC3E}">
        <p14:creationId xmlns="" xmlns:p14="http://schemas.microsoft.com/office/powerpoint/2010/main" val="2108236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2"/>
          <p:cNvSpPr txBox="1"/>
          <p:nvPr/>
        </p:nvSpPr>
        <p:spPr>
          <a:xfrm>
            <a:off x="2553980" y="866775"/>
            <a:ext cx="13180039" cy="1450976"/>
          </a:xfrm>
          <a:prstGeom prst="rect">
            <a:avLst/>
          </a:prstGeom>
        </p:spPr>
        <p:txBody>
          <a:bodyPr lIns="0" tIns="0" rIns="0" bIns="0" rtlCol="0" anchor="t">
            <a:spAutoFit/>
          </a:bodyPr>
          <a:lstStyle/>
          <a:p>
            <a:pPr algn="ctr">
              <a:lnSpc>
                <a:spcPts val="11899"/>
              </a:lnSpc>
            </a:pPr>
            <a:r>
              <a:rPr lang="en-US" sz="7200" dirty="0">
                <a:solidFill>
                  <a:srgbClr val="000000"/>
                </a:solidFill>
                <a:latin typeface="Elephant" panose="02020904090505020303" pitchFamily="18" charset="0"/>
              </a:rPr>
              <a:t>IMPLEMENTATION </a:t>
            </a:r>
          </a:p>
        </p:txBody>
      </p:sp>
      <p:sp>
        <p:nvSpPr>
          <p:cNvPr id="2" name="TextBox 2">
            <a:extLst>
              <a:ext uri="{FF2B5EF4-FFF2-40B4-BE49-F238E27FC236}">
                <a16:creationId xmlns="" xmlns:a16="http://schemas.microsoft.com/office/drawing/2014/main" id="{153E9A0C-7633-6D0B-4404-52701C4152F8}"/>
              </a:ext>
            </a:extLst>
          </p:cNvPr>
          <p:cNvSpPr txBox="1"/>
          <p:nvPr/>
        </p:nvSpPr>
        <p:spPr>
          <a:xfrm>
            <a:off x="1905000" y="2618996"/>
            <a:ext cx="14705320" cy="2019014"/>
          </a:xfrm>
          <a:prstGeom prst="rect">
            <a:avLst/>
          </a:prstGeom>
        </p:spPr>
        <p:txBody>
          <a:bodyPr lIns="0" tIns="0" rIns="0" bIns="0" rtlCol="0" anchor="t">
            <a:spAutoFit/>
          </a:bodyPr>
          <a:lstStyle/>
          <a:p>
            <a:pPr lvl="1"/>
            <a:endParaRPr lang="en-GB" sz="3280" b="1" dirty="0">
              <a:latin typeface="Arial" panose="020B0604020202020204" pitchFamily="34" charset="0"/>
              <a:cs typeface="Arial" panose="020B0604020202020204" pitchFamily="34" charset="0"/>
            </a:endParaRPr>
          </a:p>
          <a:p>
            <a:pPr lvl="1"/>
            <a:endParaRPr lang="en-GB" sz="3280" b="1" dirty="0">
              <a:solidFill>
                <a:srgbClr val="000000"/>
              </a:solidFill>
              <a:latin typeface="Arial" panose="020B0604020202020204" pitchFamily="34" charset="0"/>
              <a:cs typeface="Arial" panose="020B0604020202020204" pitchFamily="34" charset="0"/>
            </a:endParaRPr>
          </a:p>
          <a:p>
            <a:pPr lvl="1"/>
            <a:endParaRPr lang="en-GB" sz="3280" b="1" dirty="0">
              <a:solidFill>
                <a:srgbClr val="000000"/>
              </a:solidFill>
              <a:latin typeface="Arial" panose="020B0604020202020204" pitchFamily="34" charset="0"/>
              <a:cs typeface="Arial" panose="020B0604020202020204" pitchFamily="34" charset="0"/>
            </a:endParaRPr>
          </a:p>
          <a:p>
            <a:pPr lvl="1"/>
            <a:endParaRPr lang="en-GB" sz="3280" b="1" dirty="0">
              <a:solidFill>
                <a:srgbClr val="000000"/>
              </a:solidFill>
              <a:effectLst/>
              <a:latin typeface="Arial" panose="020B0604020202020204" pitchFamily="34" charset="0"/>
              <a:cs typeface="Arial" panose="020B0604020202020204" pitchFamily="34" charset="0"/>
            </a:endParaRPr>
          </a:p>
        </p:txBody>
      </p:sp>
      <p:sp>
        <p:nvSpPr>
          <p:cNvPr id="13" name="TextBox 2">
            <a:extLst>
              <a:ext uri="{FF2B5EF4-FFF2-40B4-BE49-F238E27FC236}">
                <a16:creationId xmlns="" xmlns:a16="http://schemas.microsoft.com/office/drawing/2014/main" id="{ADC4ADCA-3601-85AB-37E5-861C4DDFA493}"/>
              </a:ext>
            </a:extLst>
          </p:cNvPr>
          <p:cNvSpPr txBox="1"/>
          <p:nvPr/>
        </p:nvSpPr>
        <p:spPr>
          <a:xfrm>
            <a:off x="1905000" y="2618996"/>
            <a:ext cx="14705320" cy="6561796"/>
          </a:xfrm>
          <a:prstGeom prst="rect">
            <a:avLst/>
          </a:prstGeom>
        </p:spPr>
        <p:txBody>
          <a:bodyPr lIns="0" tIns="0" rIns="0" bIns="0" rtlCol="0" anchor="t">
            <a:spAutoFit/>
          </a:bodyPr>
          <a:lstStyle/>
          <a:p>
            <a:r>
              <a:rPr lang="en-GB" sz="3200" b="1" i="0" dirty="0">
                <a:solidFill>
                  <a:srgbClr val="000000"/>
                </a:solidFill>
                <a:effectLst/>
                <a:latin typeface="Arial" panose="020B0604020202020204" pitchFamily="34" charset="0"/>
                <a:cs typeface="Arial" panose="020B0604020202020204" pitchFamily="34" charset="0"/>
              </a:rPr>
              <a:t>         Defining two linear regression models:</a:t>
            </a:r>
          </a:p>
          <a:p>
            <a:endParaRPr lang="en-GB" sz="3200" b="1" dirty="0">
              <a:solidFill>
                <a:srgbClr val="000000"/>
              </a:solidFill>
              <a:effectLst/>
              <a:latin typeface="Arial" panose="020B0604020202020204" pitchFamily="34" charset="0"/>
              <a:cs typeface="Arial" panose="020B0604020202020204" pitchFamily="34" charset="0"/>
            </a:endParaRPr>
          </a:p>
          <a:p>
            <a:pPr marL="914400" lvl="1" indent="-457200">
              <a:buFont typeface="Wingdings" panose="05000000000000000000" pitchFamily="2" charset="2"/>
              <a:buChar char="Ø"/>
            </a:pPr>
            <a:r>
              <a:rPr lang="en-GB" sz="3200" b="1" i="0" dirty="0">
                <a:solidFill>
                  <a:srgbClr val="000000"/>
                </a:solidFill>
                <a:effectLst/>
                <a:latin typeface="Arial" panose="020B0604020202020204" pitchFamily="34" charset="0"/>
                <a:cs typeface="Arial" panose="020B0604020202020204" pitchFamily="34" charset="0"/>
              </a:rPr>
              <a:t>The first model likely used all features initially.</a:t>
            </a:r>
            <a:endParaRPr lang="en-GB" sz="3200" b="1" dirty="0">
              <a:latin typeface="Arial" panose="020B0604020202020204" pitchFamily="34" charset="0"/>
              <a:cs typeface="Arial" panose="020B0604020202020204" pitchFamily="34" charset="0"/>
            </a:endParaRPr>
          </a:p>
          <a:p>
            <a:pPr marL="914400" lvl="1" indent="-457200">
              <a:buFont typeface="Wingdings" panose="05000000000000000000" pitchFamily="2" charset="2"/>
              <a:buChar char="Ø"/>
            </a:pPr>
            <a:r>
              <a:rPr lang="en-GB" sz="3200" b="1" i="0" dirty="0">
                <a:solidFill>
                  <a:srgbClr val="000000"/>
                </a:solidFill>
                <a:effectLst/>
                <a:latin typeface="Arial" panose="020B0604020202020204" pitchFamily="34" charset="0"/>
                <a:cs typeface="Arial" panose="020B0604020202020204" pitchFamily="34" charset="0"/>
              </a:rPr>
              <a:t>The second model likely used a reduced set of features after removing non-significant ones from the first model.</a:t>
            </a:r>
            <a:endParaRPr lang="en-GB" sz="3200" b="1" dirty="0">
              <a:latin typeface="Arial" panose="020B0604020202020204" pitchFamily="34" charset="0"/>
              <a:cs typeface="Arial" panose="020B0604020202020204" pitchFamily="34" charset="0"/>
            </a:endParaRPr>
          </a:p>
          <a:p>
            <a:pPr marL="914400" lvl="1" indent="-457200">
              <a:buFont typeface="Wingdings" panose="05000000000000000000" pitchFamily="2" charset="2"/>
              <a:buChar char="Ø"/>
            </a:pPr>
            <a:r>
              <a:rPr lang="en-GB" sz="3200" b="1" i="0" dirty="0">
                <a:solidFill>
                  <a:srgbClr val="000000"/>
                </a:solidFill>
                <a:effectLst/>
                <a:latin typeface="Arial" panose="020B0604020202020204" pitchFamily="34" charset="0"/>
                <a:cs typeface="Arial" panose="020B0604020202020204" pitchFamily="34" charset="0"/>
              </a:rPr>
              <a:t>Fitting the models to the data and obtaining coefficients for each variable and Printing the model summaries to </a:t>
            </a:r>
            <a:r>
              <a:rPr lang="en-GB" sz="3200" b="1" i="0" dirty="0" err="1">
                <a:solidFill>
                  <a:srgbClr val="000000"/>
                </a:solidFill>
                <a:effectLst/>
                <a:latin typeface="Arial" panose="020B0604020202020204" pitchFamily="34" charset="0"/>
                <a:cs typeface="Arial" panose="020B0604020202020204" pitchFamily="34" charset="0"/>
              </a:rPr>
              <a:t>analyze</a:t>
            </a:r>
            <a:r>
              <a:rPr lang="en-GB" sz="3200" b="1" i="0" dirty="0">
                <a:solidFill>
                  <a:srgbClr val="000000"/>
                </a:solidFill>
                <a:effectLst/>
                <a:latin typeface="Arial" panose="020B0604020202020204" pitchFamily="34" charset="0"/>
                <a:cs typeface="Arial" panose="020B0604020202020204" pitchFamily="34" charset="0"/>
              </a:rPr>
              <a:t> the results</a:t>
            </a:r>
            <a:endParaRPr lang="en-GB" sz="3200" b="1" dirty="0">
              <a:latin typeface="Arial" panose="020B0604020202020204" pitchFamily="34" charset="0"/>
              <a:cs typeface="Arial" panose="020B0604020202020204" pitchFamily="34" charset="0"/>
            </a:endParaRPr>
          </a:p>
          <a:p>
            <a:pPr marL="914400" lvl="1" indent="-457200">
              <a:buFont typeface="Wingdings" panose="05000000000000000000" pitchFamily="2" charset="2"/>
              <a:buChar char="Ø"/>
            </a:pPr>
            <a:r>
              <a:rPr lang="en-GB" sz="3200" b="1" i="0" dirty="0">
                <a:solidFill>
                  <a:srgbClr val="000000"/>
                </a:solidFill>
                <a:effectLst/>
                <a:latin typeface="Arial" panose="020B0604020202020204" pitchFamily="34" charset="0"/>
                <a:cs typeface="Arial" panose="020B0604020202020204" pitchFamily="34" charset="0"/>
              </a:rPr>
              <a:t>Mines association rules uses the </a:t>
            </a:r>
            <a:r>
              <a:rPr lang="en-GB" sz="3200" b="1" i="0" dirty="0" err="1">
                <a:solidFill>
                  <a:srgbClr val="000000"/>
                </a:solidFill>
                <a:effectLst/>
                <a:latin typeface="Arial" panose="020B0604020202020204" pitchFamily="34" charset="0"/>
                <a:cs typeface="Arial" panose="020B0604020202020204" pitchFamily="34" charset="0"/>
              </a:rPr>
              <a:t>Apriori</a:t>
            </a:r>
            <a:r>
              <a:rPr lang="en-GB" sz="3200" b="1" i="0" dirty="0">
                <a:solidFill>
                  <a:srgbClr val="000000"/>
                </a:solidFill>
                <a:effectLst/>
                <a:latin typeface="Arial" panose="020B0604020202020204" pitchFamily="34" charset="0"/>
                <a:cs typeface="Arial" panose="020B0604020202020204" pitchFamily="34" charset="0"/>
              </a:rPr>
              <a:t> algorithm to discover frequently occurring combinations of factors and how they relate to high stunting.</a:t>
            </a:r>
            <a:endParaRPr lang="en-GB" sz="3200" b="1" dirty="0">
              <a:latin typeface="Arial" panose="020B0604020202020204" pitchFamily="34" charset="0"/>
              <a:cs typeface="Arial" panose="020B0604020202020204" pitchFamily="34" charset="0"/>
            </a:endParaRPr>
          </a:p>
          <a:p>
            <a:pPr marL="914400" lvl="1" indent="-457200">
              <a:buFont typeface="Wingdings" panose="05000000000000000000" pitchFamily="2" charset="2"/>
              <a:buChar char="Ø"/>
            </a:pPr>
            <a:r>
              <a:rPr lang="en-GB" sz="3200" b="1" i="0" dirty="0">
                <a:solidFill>
                  <a:srgbClr val="000000"/>
                </a:solidFill>
                <a:effectLst/>
                <a:latin typeface="Arial" panose="020B0604020202020204" pitchFamily="34" charset="0"/>
                <a:cs typeface="Arial" panose="020B0604020202020204" pitchFamily="34" charset="0"/>
              </a:rPr>
              <a:t>Extracts interesting patterns: Focuses on frequent </a:t>
            </a:r>
            <a:r>
              <a:rPr lang="en-GB" sz="3200" b="1" i="0" dirty="0" err="1">
                <a:solidFill>
                  <a:srgbClr val="000000"/>
                </a:solidFill>
                <a:effectLst/>
                <a:latin typeface="Arial" panose="020B0604020202020204" pitchFamily="34" charset="0"/>
                <a:cs typeface="Arial" panose="020B0604020202020204" pitchFamily="34" charset="0"/>
              </a:rPr>
              <a:t>itemsets</a:t>
            </a:r>
            <a:r>
              <a:rPr lang="en-GB" sz="3200" b="1" i="0" dirty="0">
                <a:solidFill>
                  <a:srgbClr val="000000"/>
                </a:solidFill>
                <a:effectLst/>
                <a:latin typeface="Arial" panose="020B0604020202020204" pitchFamily="34" charset="0"/>
                <a:cs typeface="Arial" panose="020B0604020202020204" pitchFamily="34" charset="0"/>
              </a:rPr>
              <a:t> and rules that specifically predict high stunting in children under 5.</a:t>
            </a:r>
            <a:endParaRPr lang="en-GB" sz="3200" b="1" dirty="0">
              <a:latin typeface="Arial" panose="020B0604020202020204" pitchFamily="34" charset="0"/>
              <a:cs typeface="Arial" panose="020B0604020202020204" pitchFamily="34" charset="0"/>
            </a:endParaRPr>
          </a:p>
          <a:p>
            <a:pPr lvl="1">
              <a:buFont typeface="Arial" panose="020B0604020202020204" pitchFamily="34" charset="0"/>
              <a:buChar char="•"/>
            </a:pPr>
            <a:endParaRPr lang="en-GB" sz="3200" b="1"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 xmlns:a16="http://schemas.microsoft.com/office/drawing/2014/main" id="{50835AAA-44F1-C3D3-2387-7B66CAD161FC}"/>
              </a:ext>
            </a:extLst>
          </p:cNvPr>
          <p:cNvSpPr>
            <a:spLocks noGrp="1"/>
          </p:cNvSpPr>
          <p:nvPr>
            <p:ph type="sldNum" sz="quarter" idx="12"/>
          </p:nvPr>
        </p:nvSpPr>
        <p:spPr>
          <a:xfrm>
            <a:off x="7124060" y="9299474"/>
            <a:ext cx="2133600" cy="365125"/>
          </a:xfrm>
        </p:spPr>
        <p:txBody>
          <a:bodyPr/>
          <a:lstStyle/>
          <a:p>
            <a:fld id="{B6F15528-21DE-4FAA-801E-634DDDAF4B2B}" type="slidenum">
              <a:rPr lang="en-US" smtClean="0"/>
              <a:pPr/>
              <a:t>8</a:t>
            </a:fld>
            <a:endParaRPr lang="en-US" dirty="0"/>
          </a:p>
        </p:txBody>
      </p:sp>
    </p:spTree>
    <p:extLst>
      <p:ext uri="{BB962C8B-B14F-4D97-AF65-F5344CB8AC3E}">
        <p14:creationId xmlns="" xmlns:p14="http://schemas.microsoft.com/office/powerpoint/2010/main" val="1021719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 xmlns:a16="http://schemas.microsoft.com/office/drawing/2014/main" id="{0D5886E1-8A3A-2641-7041-A948A092C51C}"/>
              </a:ext>
            </a:extLst>
          </p:cNvPr>
          <p:cNvGraphicFramePr>
            <a:graphicFrameLocks noGrp="1"/>
          </p:cNvGraphicFramePr>
          <p:nvPr>
            <p:extLst>
              <p:ext uri="{D42A27DB-BD31-4B8C-83A1-F6EECF244321}">
                <p14:modId xmlns="" xmlns:p14="http://schemas.microsoft.com/office/powerpoint/2010/main" val="1407442502"/>
              </p:ext>
            </p:extLst>
          </p:nvPr>
        </p:nvGraphicFramePr>
        <p:xfrm>
          <a:off x="3048000" y="2095500"/>
          <a:ext cx="11811000" cy="7296506"/>
        </p:xfrm>
        <a:graphic>
          <a:graphicData uri="http://schemas.openxmlformats.org/drawingml/2006/table">
            <a:tbl>
              <a:tblPr firstRow="1" bandRow="1">
                <a:tableStyleId>{5C22544A-7EE6-4342-B048-85BDC9FD1C3A}</a:tableStyleId>
              </a:tblPr>
              <a:tblGrid>
                <a:gridCol w="5905500">
                  <a:extLst>
                    <a:ext uri="{9D8B030D-6E8A-4147-A177-3AD203B41FA5}">
                      <a16:colId xmlns="" xmlns:a16="http://schemas.microsoft.com/office/drawing/2014/main" val="3075859568"/>
                    </a:ext>
                  </a:extLst>
                </a:gridCol>
                <a:gridCol w="5905500">
                  <a:extLst>
                    <a:ext uri="{9D8B030D-6E8A-4147-A177-3AD203B41FA5}">
                      <a16:colId xmlns="" xmlns:a16="http://schemas.microsoft.com/office/drawing/2014/main" val="416282924"/>
                    </a:ext>
                  </a:extLst>
                </a:gridCol>
              </a:tblGrid>
              <a:tr h="1059212">
                <a:tc>
                  <a:txBody>
                    <a:bodyPr/>
                    <a:lstStyle/>
                    <a:p>
                      <a:r>
                        <a:rPr lang="en-GB" sz="2000" b="1" dirty="0">
                          <a:latin typeface="Arial" panose="020B0604020202020204" pitchFamily="34" charset="0"/>
                          <a:cs typeface="Arial" panose="020B0604020202020204" pitchFamily="34" charset="0"/>
                        </a:rPr>
                        <a:t>Positive Corelation with Child Stunting</a:t>
                      </a:r>
                      <a:endParaRPr lang="en-AE" sz="2000" b="1"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b="1" dirty="0">
                          <a:latin typeface="Arial" panose="020B0604020202020204" pitchFamily="34" charset="0"/>
                          <a:cs typeface="Arial" panose="020B0604020202020204" pitchFamily="34" charset="0"/>
                        </a:rPr>
                        <a:t>Negative Corelation with Child Stunting</a:t>
                      </a:r>
                      <a:endParaRPr lang="en-AE" sz="2000" b="1" dirty="0">
                        <a:latin typeface="Arial" panose="020B0604020202020204" pitchFamily="34" charset="0"/>
                        <a:cs typeface="Arial" panose="020B0604020202020204" pitchFamily="34" charset="0"/>
                      </a:endParaRPr>
                    </a:p>
                    <a:p>
                      <a:endParaRPr lang="en-AE" sz="2000" b="1"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1713513323"/>
                  </a:ext>
                </a:extLst>
              </a:tr>
              <a:tr h="616699">
                <a:tc>
                  <a:txBody>
                    <a:bodyPr/>
                    <a:lstStyle/>
                    <a:p>
                      <a:r>
                        <a:rPr lang="en-GB" sz="2000" b="1" dirty="0">
                          <a:latin typeface="Arial" panose="020B0604020202020204" pitchFamily="34" charset="0"/>
                          <a:cs typeface="Arial" panose="020B0604020202020204" pitchFamily="34" charset="0"/>
                        </a:rPr>
                        <a:t>Population(female) age 6+ years who never attended school(%)</a:t>
                      </a:r>
                      <a:endParaRPr lang="en-AE" sz="2000" b="1" dirty="0">
                        <a:latin typeface="Arial" panose="020B0604020202020204" pitchFamily="34" charset="0"/>
                        <a:cs typeface="Arial" panose="020B0604020202020204" pitchFamily="34" charset="0"/>
                      </a:endParaRPr>
                    </a:p>
                  </a:txBody>
                  <a:tcPr/>
                </a:tc>
                <a:tc>
                  <a:txBody>
                    <a:bodyPr/>
                    <a:lstStyle/>
                    <a:p>
                      <a:r>
                        <a:rPr lang="en-GB" sz="2000" b="1" dirty="0">
                          <a:latin typeface="Arial" panose="020B0604020202020204" pitchFamily="34" charset="0"/>
                          <a:cs typeface="Arial" panose="020B0604020202020204" pitchFamily="34" charset="0"/>
                        </a:rPr>
                        <a:t>Sex ratio of the total population (females per 1000 males)</a:t>
                      </a:r>
                      <a:endParaRPr lang="en-AE" sz="2000" b="1"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1477262964"/>
                  </a:ext>
                </a:extLst>
              </a:tr>
              <a:tr h="616699">
                <a:tc>
                  <a:txBody>
                    <a:bodyPr/>
                    <a:lstStyle/>
                    <a:p>
                      <a:r>
                        <a:rPr lang="en-GB" sz="2000" b="1" dirty="0">
                          <a:latin typeface="Arial" panose="020B0604020202020204" pitchFamily="34" charset="0"/>
                          <a:cs typeface="Arial" panose="020B0604020202020204" pitchFamily="34" charset="0"/>
                        </a:rPr>
                        <a:t>Households with an improved drinking water source(%)</a:t>
                      </a:r>
                      <a:endParaRPr lang="en-AE" sz="2000" b="1" dirty="0">
                        <a:latin typeface="Arial" panose="020B0604020202020204" pitchFamily="34" charset="0"/>
                        <a:cs typeface="Arial" panose="020B0604020202020204" pitchFamily="34" charset="0"/>
                      </a:endParaRPr>
                    </a:p>
                  </a:txBody>
                  <a:tcPr/>
                </a:tc>
                <a:tc>
                  <a:txBody>
                    <a:bodyPr/>
                    <a:lstStyle/>
                    <a:p>
                      <a:r>
                        <a:rPr lang="en-GB" sz="2000" b="1" dirty="0">
                          <a:latin typeface="Arial" panose="020B0604020202020204" pitchFamily="34" charset="0"/>
                          <a:cs typeface="Arial" panose="020B0604020202020204" pitchFamily="34" charset="0"/>
                        </a:rPr>
                        <a:t>Households using improved sanitation facility2 (%)</a:t>
                      </a:r>
                      <a:endParaRPr lang="en-AE" sz="2000" b="1"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3360762503"/>
                  </a:ext>
                </a:extLst>
              </a:tr>
              <a:tr h="1059212">
                <a:tc>
                  <a:txBody>
                    <a:bodyPr/>
                    <a:lstStyle/>
                    <a:p>
                      <a:r>
                        <a:rPr lang="en-GB" sz="2000" b="1" dirty="0">
                          <a:latin typeface="Arial" panose="020B0604020202020204" pitchFamily="34" charset="0"/>
                          <a:cs typeface="Arial" panose="020B0604020202020204" pitchFamily="34" charset="0"/>
                        </a:rPr>
                        <a:t>Women whose Body Mass Index (BMI) is below normal (BMI 18.5 kg/m^2)(%)</a:t>
                      </a:r>
                      <a:endParaRPr lang="en-AE" sz="2000" b="1" dirty="0">
                        <a:latin typeface="Arial" panose="020B0604020202020204" pitchFamily="34" charset="0"/>
                        <a:cs typeface="Arial" panose="020B0604020202020204" pitchFamily="34" charset="0"/>
                      </a:endParaRPr>
                    </a:p>
                  </a:txBody>
                  <a:tcPr/>
                </a:tc>
                <a:tc>
                  <a:txBody>
                    <a:bodyPr/>
                    <a:lstStyle/>
                    <a:p>
                      <a:r>
                        <a:rPr lang="en-GB" sz="2000" b="1" dirty="0">
                          <a:latin typeface="Arial" panose="020B0604020202020204" pitchFamily="34" charset="0"/>
                          <a:cs typeface="Arial" panose="020B0604020202020204" pitchFamily="34" charset="0"/>
                        </a:rPr>
                        <a:t>Households using clean fuel for cooking3 (%)</a:t>
                      </a:r>
                      <a:endParaRPr lang="en-AE" sz="2000" b="1"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1136251517"/>
                  </a:ext>
                </a:extLst>
              </a:tr>
              <a:tr h="616699">
                <a:tc>
                  <a:txBody>
                    <a:bodyPr/>
                    <a:lstStyle/>
                    <a:p>
                      <a:r>
                        <a:rPr lang="en-GB" sz="2000" b="1" dirty="0">
                          <a:latin typeface="Arial" panose="020B0604020202020204" pitchFamily="34" charset="0"/>
                          <a:cs typeface="Arial" panose="020B0604020202020204" pitchFamily="34" charset="0"/>
                        </a:rPr>
                        <a:t>Women age 20-24 years married before age 18 years (%)</a:t>
                      </a:r>
                      <a:endParaRPr lang="en-AE" sz="2000" b="1" dirty="0">
                        <a:latin typeface="Arial" panose="020B0604020202020204" pitchFamily="34" charset="0"/>
                        <a:cs typeface="Arial" panose="020B0604020202020204" pitchFamily="34" charset="0"/>
                      </a:endParaRPr>
                    </a:p>
                  </a:txBody>
                  <a:tcPr/>
                </a:tc>
                <a:tc>
                  <a:txBody>
                    <a:bodyPr/>
                    <a:lstStyle/>
                    <a:p>
                      <a:r>
                        <a:rPr lang="en-GB" sz="2000" b="1" dirty="0">
                          <a:latin typeface="Arial" panose="020B0604020202020204" pitchFamily="34" charset="0"/>
                          <a:cs typeface="Arial" panose="020B0604020202020204" pitchFamily="34" charset="0"/>
                        </a:rPr>
                        <a:t>Women who are literate (%)</a:t>
                      </a:r>
                      <a:endParaRPr lang="en-AE" sz="2000" b="1"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3235777950"/>
                  </a:ext>
                </a:extLst>
              </a:tr>
              <a:tr h="1059212">
                <a:tc>
                  <a:txBody>
                    <a:bodyPr/>
                    <a:lstStyle/>
                    <a:p>
                      <a:endParaRPr lang="en-AE" sz="2000" b="1" dirty="0">
                        <a:latin typeface="Arial" panose="020B0604020202020204" pitchFamily="34" charset="0"/>
                        <a:cs typeface="Arial" panose="020B0604020202020204" pitchFamily="34" charset="0"/>
                      </a:endParaRPr>
                    </a:p>
                  </a:txBody>
                  <a:tcPr/>
                </a:tc>
                <a:tc>
                  <a:txBody>
                    <a:bodyPr/>
                    <a:lstStyle/>
                    <a:p>
                      <a:r>
                        <a:rPr lang="en-GB" sz="2000" b="1" dirty="0">
                          <a:latin typeface="Arial" panose="020B0604020202020204" pitchFamily="34" charset="0"/>
                          <a:cs typeface="Arial" panose="020B0604020202020204" pitchFamily="34" charset="0"/>
                        </a:rPr>
                        <a:t>Total children age 6-23 months receiving an adequate diet9 10 (%)</a:t>
                      </a:r>
                      <a:endParaRPr lang="en-AE" sz="2000" b="1"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72541518"/>
                  </a:ext>
                </a:extLst>
              </a:tr>
              <a:tr h="613670">
                <a:tc>
                  <a:txBody>
                    <a:bodyPr/>
                    <a:lstStyle/>
                    <a:p>
                      <a:endParaRPr lang="en-AE" sz="2000" b="1" dirty="0">
                        <a:latin typeface="Arial" panose="020B0604020202020204" pitchFamily="34" charset="0"/>
                        <a:cs typeface="Arial" panose="020B0604020202020204" pitchFamily="34" charset="0"/>
                      </a:endParaRPr>
                    </a:p>
                  </a:txBody>
                  <a:tcPr/>
                </a:tc>
                <a:tc>
                  <a:txBody>
                    <a:bodyPr/>
                    <a:lstStyle/>
                    <a:p>
                      <a:r>
                        <a:rPr lang="en-GB" sz="2000" b="1" dirty="0">
                          <a:latin typeface="Arial" panose="020B0604020202020204" pitchFamily="34" charset="0"/>
                          <a:cs typeface="Arial" panose="020B0604020202020204" pitchFamily="34" charset="0"/>
                        </a:rPr>
                        <a:t>All women age 15-49 years who are anaemic (%)</a:t>
                      </a:r>
                      <a:endParaRPr lang="en-AE" sz="2000" b="1"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472760982"/>
                  </a:ext>
                </a:extLst>
              </a:tr>
              <a:tr h="613670">
                <a:tc>
                  <a:txBody>
                    <a:bodyPr/>
                    <a:lstStyle/>
                    <a:p>
                      <a:endParaRPr lang="en-AE" sz="2000" b="1" dirty="0">
                        <a:latin typeface="Arial" panose="020B0604020202020204" pitchFamily="34" charset="0"/>
                        <a:cs typeface="Arial" panose="020B0604020202020204" pitchFamily="34" charset="0"/>
                      </a:endParaRPr>
                    </a:p>
                  </a:txBody>
                  <a:tcPr/>
                </a:tc>
                <a:tc>
                  <a:txBody>
                    <a:bodyPr/>
                    <a:lstStyle/>
                    <a:p>
                      <a:r>
                        <a:rPr lang="en-GB" sz="2000" b="1" dirty="0">
                          <a:latin typeface="Arial" panose="020B0604020202020204" pitchFamily="34" charset="0"/>
                          <a:cs typeface="Arial" panose="020B0604020202020204" pitchFamily="34" charset="0"/>
                        </a:rPr>
                        <a:t>Any modern method (%)</a:t>
                      </a:r>
                      <a:endParaRPr lang="en-AE" sz="2000" b="1"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2292001419"/>
                  </a:ext>
                </a:extLst>
              </a:tr>
              <a:tr h="616699">
                <a:tc>
                  <a:txBody>
                    <a:bodyPr/>
                    <a:lstStyle/>
                    <a:p>
                      <a:endParaRPr lang="en-AE" sz="2000" b="1" dirty="0">
                        <a:latin typeface="Arial" panose="020B0604020202020204" pitchFamily="34" charset="0"/>
                        <a:cs typeface="Arial" panose="020B0604020202020204" pitchFamily="34" charset="0"/>
                      </a:endParaRPr>
                    </a:p>
                  </a:txBody>
                  <a:tcPr/>
                </a:tc>
                <a:tc>
                  <a:txBody>
                    <a:bodyPr/>
                    <a:lstStyle/>
                    <a:p>
                      <a:r>
                        <a:rPr lang="en-GB" sz="2000" b="1" dirty="0">
                          <a:latin typeface="Arial" panose="020B0604020202020204" pitchFamily="34" charset="0"/>
                          <a:cs typeface="Arial" panose="020B0604020202020204" pitchFamily="34" charset="0"/>
                        </a:rPr>
                        <a:t>Mothers who had at least 4 antenatal care visits (%)</a:t>
                      </a:r>
                      <a:endParaRPr lang="en-AE" sz="2000" b="1"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3224181129"/>
                  </a:ext>
                </a:extLst>
              </a:tr>
            </a:tbl>
          </a:graphicData>
        </a:graphic>
      </p:graphicFrame>
      <p:sp>
        <p:nvSpPr>
          <p:cNvPr id="2" name="TextBox 12">
            <a:extLst>
              <a:ext uri="{FF2B5EF4-FFF2-40B4-BE49-F238E27FC236}">
                <a16:creationId xmlns="" xmlns:a16="http://schemas.microsoft.com/office/drawing/2014/main" id="{F778CD3C-0C66-297D-DBAF-BE99C802DD9D}"/>
              </a:ext>
            </a:extLst>
          </p:cNvPr>
          <p:cNvSpPr txBox="1"/>
          <p:nvPr/>
        </p:nvSpPr>
        <p:spPr>
          <a:xfrm>
            <a:off x="-457200" y="213140"/>
            <a:ext cx="17373600" cy="1363707"/>
          </a:xfrm>
          <a:prstGeom prst="rect">
            <a:avLst/>
          </a:prstGeom>
        </p:spPr>
        <p:txBody>
          <a:bodyPr wrap="square" lIns="0" tIns="0" rIns="0" bIns="0" rtlCol="0" anchor="t">
            <a:spAutoFit/>
          </a:bodyPr>
          <a:lstStyle/>
          <a:p>
            <a:pPr algn="ctr">
              <a:lnSpc>
                <a:spcPts val="11899"/>
              </a:lnSpc>
            </a:pPr>
            <a:r>
              <a:rPr lang="en-GB" sz="5400" b="1" i="0" dirty="0">
                <a:solidFill>
                  <a:srgbClr val="000000"/>
                </a:solidFill>
                <a:effectLst/>
                <a:latin typeface="Elephant" panose="02020904090505020303" pitchFamily="18" charset="0"/>
              </a:rPr>
              <a:t>RESULT FOR REGRESSION ANALYSIS</a:t>
            </a:r>
            <a:endParaRPr lang="en-US" sz="5400" dirty="0">
              <a:solidFill>
                <a:srgbClr val="000000"/>
              </a:solidFill>
              <a:latin typeface="Elephant" panose="02020904090505020303" pitchFamily="18" charset="0"/>
            </a:endParaRPr>
          </a:p>
        </p:txBody>
      </p:sp>
      <p:sp>
        <p:nvSpPr>
          <p:cNvPr id="5" name="Slide Number Placeholder 4">
            <a:extLst>
              <a:ext uri="{FF2B5EF4-FFF2-40B4-BE49-F238E27FC236}">
                <a16:creationId xmlns="" xmlns:a16="http://schemas.microsoft.com/office/drawing/2014/main" id="{8FACCB9C-6E92-F2DD-E324-C5EF48ECDAF5}"/>
              </a:ext>
            </a:extLst>
          </p:cNvPr>
          <p:cNvSpPr>
            <a:spLocks noGrp="1"/>
          </p:cNvSpPr>
          <p:nvPr>
            <p:ph type="sldNum" sz="quarter" idx="12"/>
          </p:nvPr>
        </p:nvSpPr>
        <p:spPr>
          <a:xfrm>
            <a:off x="7162800" y="9708735"/>
            <a:ext cx="2133600" cy="365125"/>
          </a:xfrm>
        </p:spPr>
        <p:txBody>
          <a:bodyPr/>
          <a:lstStyle/>
          <a:p>
            <a:fld id="{B6F15528-21DE-4FAA-801E-634DDDAF4B2B}" type="slidenum">
              <a:rPr lang="en-US" smtClean="0"/>
              <a:pPr/>
              <a:t>9</a:t>
            </a:fld>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1308</TotalTime>
  <Words>1595</Words>
  <Application>Microsoft Office PowerPoint</Application>
  <PresentationFormat>Custom</PresentationFormat>
  <Paragraphs>161</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Elephant</vt:lpstr>
      <vt:lpstr>Wingdings</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Doodle Project Presentation</dc:title>
  <dc:creator>Harishma Sabu</dc:creator>
  <cp:lastModifiedBy>2021503530</cp:lastModifiedBy>
  <cp:revision>12</cp:revision>
  <dcterms:created xsi:type="dcterms:W3CDTF">2006-08-16T00:00:00Z</dcterms:created>
  <dcterms:modified xsi:type="dcterms:W3CDTF">2024-04-29T05:17:14Z</dcterms:modified>
  <dc:identifier>DAGC9Vtq6MY</dc:identifier>
</cp:coreProperties>
</file>