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65" r:id="rId6"/>
    <p:sldId id="260" r:id="rId7"/>
    <p:sldId id="261" r:id="rId8"/>
    <p:sldId id="268" r:id="rId9"/>
    <p:sldId id="263" r:id="rId10"/>
    <p:sldId id="267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7E7866-1518-4F94-86C1-50FE4A29ECCD}" type="doc">
      <dgm:prSet loTypeId="urn:microsoft.com/office/officeart/2005/8/layout/hProcess9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IN"/>
        </a:p>
      </dgm:t>
    </dgm:pt>
    <dgm:pt modelId="{D17A5B69-DBD6-4D0F-9BE9-8EF5912A8CB7}">
      <dgm:prSet/>
      <dgm:spPr/>
      <dgm:t>
        <a:bodyPr/>
        <a:lstStyle/>
        <a:p>
          <a:r>
            <a:rPr lang="en-IN" b="0" i="0"/>
            <a:t>Data Collection → Use Crop Recommendation Dataset.</a:t>
          </a:r>
          <a:endParaRPr lang="en-IN"/>
        </a:p>
      </dgm:t>
    </dgm:pt>
    <dgm:pt modelId="{A550DB48-6FA7-4733-8BBB-093075B72227}" type="parTrans" cxnId="{89C8D0CD-A88B-46F3-8C4A-B0B0C8942CAC}">
      <dgm:prSet/>
      <dgm:spPr/>
      <dgm:t>
        <a:bodyPr/>
        <a:lstStyle/>
        <a:p>
          <a:endParaRPr lang="en-IN"/>
        </a:p>
      </dgm:t>
    </dgm:pt>
    <dgm:pt modelId="{04F04430-5303-4EE6-8B0B-5336D9E263ED}" type="sibTrans" cxnId="{89C8D0CD-A88B-46F3-8C4A-B0B0C8942CAC}">
      <dgm:prSet/>
      <dgm:spPr/>
      <dgm:t>
        <a:bodyPr/>
        <a:lstStyle/>
        <a:p>
          <a:endParaRPr lang="en-IN"/>
        </a:p>
      </dgm:t>
    </dgm:pt>
    <dgm:pt modelId="{F84692A7-C7ED-44BF-BEAF-E6C6871219A1}">
      <dgm:prSet/>
      <dgm:spPr/>
      <dgm:t>
        <a:bodyPr/>
        <a:lstStyle/>
        <a:p>
          <a:r>
            <a:rPr lang="en-IN" b="0" i="0"/>
            <a:t>Preprocessing → Handle missing values, encode target labels, scale features.</a:t>
          </a:r>
          <a:endParaRPr lang="en-IN"/>
        </a:p>
      </dgm:t>
    </dgm:pt>
    <dgm:pt modelId="{EEA7A25B-82BD-4486-82BA-BD0340CE9F4F}" type="parTrans" cxnId="{1134FDBF-73F8-4576-85C7-91DB89225175}">
      <dgm:prSet/>
      <dgm:spPr/>
      <dgm:t>
        <a:bodyPr/>
        <a:lstStyle/>
        <a:p>
          <a:endParaRPr lang="en-IN"/>
        </a:p>
      </dgm:t>
    </dgm:pt>
    <dgm:pt modelId="{B2463253-429E-408F-A484-01288D352DE6}" type="sibTrans" cxnId="{1134FDBF-73F8-4576-85C7-91DB89225175}">
      <dgm:prSet/>
      <dgm:spPr/>
      <dgm:t>
        <a:bodyPr/>
        <a:lstStyle/>
        <a:p>
          <a:endParaRPr lang="en-IN"/>
        </a:p>
      </dgm:t>
    </dgm:pt>
    <dgm:pt modelId="{E58FAFEC-441E-4533-AEEF-FCE033459EAE}">
      <dgm:prSet/>
      <dgm:spPr/>
      <dgm:t>
        <a:bodyPr/>
        <a:lstStyle/>
        <a:p>
          <a:r>
            <a:rPr lang="en-IN" b="0" i="0"/>
            <a:t>EDA (Exploratory Data Analysis) → Visualize nutrient distributions, correlation, class balance.</a:t>
          </a:r>
          <a:endParaRPr lang="en-IN"/>
        </a:p>
      </dgm:t>
    </dgm:pt>
    <dgm:pt modelId="{9809285B-638D-4403-9BD0-88909BBEFF78}" type="parTrans" cxnId="{4CB365BC-78C3-456B-AB7C-2F96FF0D7826}">
      <dgm:prSet/>
      <dgm:spPr/>
      <dgm:t>
        <a:bodyPr/>
        <a:lstStyle/>
        <a:p>
          <a:endParaRPr lang="en-IN"/>
        </a:p>
      </dgm:t>
    </dgm:pt>
    <dgm:pt modelId="{A932115F-7351-476E-94D0-0F45B16AC6A9}" type="sibTrans" cxnId="{4CB365BC-78C3-456B-AB7C-2F96FF0D7826}">
      <dgm:prSet/>
      <dgm:spPr/>
      <dgm:t>
        <a:bodyPr/>
        <a:lstStyle/>
        <a:p>
          <a:endParaRPr lang="en-IN"/>
        </a:p>
      </dgm:t>
    </dgm:pt>
    <dgm:pt modelId="{BA826C1E-0437-41FD-AEFE-887E1D21E6D1}">
      <dgm:prSet/>
      <dgm:spPr/>
      <dgm:t>
        <a:bodyPr/>
        <a:lstStyle/>
        <a:p>
          <a:r>
            <a:rPr lang="en-IN" b="0" i="0" dirty="0"/>
            <a:t>Model Training → Train multiple models (Logistic Regression, Support vector Machine, Random Forest).</a:t>
          </a:r>
          <a:endParaRPr lang="en-IN" dirty="0"/>
        </a:p>
      </dgm:t>
    </dgm:pt>
    <dgm:pt modelId="{B847A42A-B023-4AD9-83A9-2962D4464636}" type="parTrans" cxnId="{7253D978-3D7E-4315-BBEB-6B46ACE83897}">
      <dgm:prSet/>
      <dgm:spPr/>
      <dgm:t>
        <a:bodyPr/>
        <a:lstStyle/>
        <a:p>
          <a:endParaRPr lang="en-IN"/>
        </a:p>
      </dgm:t>
    </dgm:pt>
    <dgm:pt modelId="{7C159FB8-109E-4557-91E7-84C940606C92}" type="sibTrans" cxnId="{7253D978-3D7E-4315-BBEB-6B46ACE83897}">
      <dgm:prSet/>
      <dgm:spPr/>
      <dgm:t>
        <a:bodyPr/>
        <a:lstStyle/>
        <a:p>
          <a:endParaRPr lang="en-IN"/>
        </a:p>
      </dgm:t>
    </dgm:pt>
    <dgm:pt modelId="{D33A7C80-97FC-4DD2-8E9F-988B0AA37B17}">
      <dgm:prSet/>
      <dgm:spPr/>
      <dgm:t>
        <a:bodyPr/>
        <a:lstStyle/>
        <a:p>
          <a:r>
            <a:rPr lang="en-IN" b="0" i="0"/>
            <a:t>Model Selection → Choose Random Forest (best accuracy &amp; stability).</a:t>
          </a:r>
          <a:endParaRPr lang="en-IN"/>
        </a:p>
      </dgm:t>
    </dgm:pt>
    <dgm:pt modelId="{E589D38C-DACE-4909-9189-6868E0BFEC47}" type="parTrans" cxnId="{F45B40FF-ECE7-43F8-9761-B36BD7432896}">
      <dgm:prSet/>
      <dgm:spPr/>
      <dgm:t>
        <a:bodyPr/>
        <a:lstStyle/>
        <a:p>
          <a:endParaRPr lang="en-IN"/>
        </a:p>
      </dgm:t>
    </dgm:pt>
    <dgm:pt modelId="{BD174D7E-16C0-4A23-9A9B-53C1B1792EB8}" type="sibTrans" cxnId="{F45B40FF-ECE7-43F8-9761-B36BD7432896}">
      <dgm:prSet/>
      <dgm:spPr/>
      <dgm:t>
        <a:bodyPr/>
        <a:lstStyle/>
        <a:p>
          <a:endParaRPr lang="en-IN"/>
        </a:p>
      </dgm:t>
    </dgm:pt>
    <dgm:pt modelId="{7E3EC3B6-C15F-481D-8357-F9690669B4EF}">
      <dgm:prSet/>
      <dgm:spPr/>
      <dgm:t>
        <a:bodyPr/>
        <a:lstStyle/>
        <a:p>
          <a:r>
            <a:rPr lang="en-IN" b="0" i="0"/>
            <a:t>Evaluation → Use Accuracy, Confusion Matrix, and Classification Report.</a:t>
          </a:r>
          <a:endParaRPr lang="en-IN"/>
        </a:p>
      </dgm:t>
    </dgm:pt>
    <dgm:pt modelId="{6D18C18F-EE8E-4BC2-9F4F-B51840E40C79}" type="parTrans" cxnId="{E52C2D6B-FAF2-4466-BE37-A88C9964DA91}">
      <dgm:prSet/>
      <dgm:spPr/>
      <dgm:t>
        <a:bodyPr/>
        <a:lstStyle/>
        <a:p>
          <a:endParaRPr lang="en-IN"/>
        </a:p>
      </dgm:t>
    </dgm:pt>
    <dgm:pt modelId="{787E91AB-1DEF-4CE7-AAC9-F49FF933885B}" type="sibTrans" cxnId="{E52C2D6B-FAF2-4466-BE37-A88C9964DA91}">
      <dgm:prSet/>
      <dgm:spPr/>
      <dgm:t>
        <a:bodyPr/>
        <a:lstStyle/>
        <a:p>
          <a:endParaRPr lang="en-IN"/>
        </a:p>
      </dgm:t>
    </dgm:pt>
    <dgm:pt modelId="{8061F19B-2B77-4507-B3EB-A2A1E726319A}">
      <dgm:prSet/>
      <dgm:spPr/>
      <dgm:t>
        <a:bodyPr/>
        <a:lstStyle/>
        <a:p>
          <a:r>
            <a:rPr lang="en-IN" b="0" i="0"/>
            <a:t>Deployment → Save model with pickle and deploy using Streamlit app for user input &amp; prediction.</a:t>
          </a:r>
          <a:endParaRPr lang="en-IN"/>
        </a:p>
      </dgm:t>
    </dgm:pt>
    <dgm:pt modelId="{C0D14159-13AB-4826-BB19-C7990C7F5A32}" type="parTrans" cxnId="{AF503CEC-A8C9-47F9-8EE5-0A6B08C317F4}">
      <dgm:prSet/>
      <dgm:spPr/>
      <dgm:t>
        <a:bodyPr/>
        <a:lstStyle/>
        <a:p>
          <a:endParaRPr lang="en-IN"/>
        </a:p>
      </dgm:t>
    </dgm:pt>
    <dgm:pt modelId="{DD029CF0-AF1D-44F8-9798-073890C8C57F}" type="sibTrans" cxnId="{AF503CEC-A8C9-47F9-8EE5-0A6B08C317F4}">
      <dgm:prSet/>
      <dgm:spPr/>
      <dgm:t>
        <a:bodyPr/>
        <a:lstStyle/>
        <a:p>
          <a:endParaRPr lang="en-IN"/>
        </a:p>
      </dgm:t>
    </dgm:pt>
    <dgm:pt modelId="{09953523-69D4-41FE-8D73-C938387E08C8}" type="pres">
      <dgm:prSet presAssocID="{8C7E7866-1518-4F94-86C1-50FE4A29ECCD}" presName="CompostProcess" presStyleCnt="0">
        <dgm:presLayoutVars>
          <dgm:dir/>
          <dgm:resizeHandles val="exact"/>
        </dgm:presLayoutVars>
      </dgm:prSet>
      <dgm:spPr/>
    </dgm:pt>
    <dgm:pt modelId="{662A9302-2D69-4139-84E5-C15518C8C4E7}" type="pres">
      <dgm:prSet presAssocID="{8C7E7866-1518-4F94-86C1-50FE4A29ECCD}" presName="arrow" presStyleLbl="bgShp" presStyleIdx="0" presStyleCnt="1" custScaleX="117647" custLinFactNeighborY="19009"/>
      <dgm:spPr/>
    </dgm:pt>
    <dgm:pt modelId="{CD7CFADF-07CA-440D-990E-07367B171B92}" type="pres">
      <dgm:prSet presAssocID="{8C7E7866-1518-4F94-86C1-50FE4A29ECCD}" presName="linearProcess" presStyleCnt="0"/>
      <dgm:spPr/>
    </dgm:pt>
    <dgm:pt modelId="{7EE3E3E6-FD61-4D30-9738-2D56B41D9D82}" type="pres">
      <dgm:prSet presAssocID="{D17A5B69-DBD6-4D0F-9BE9-8EF5912A8CB7}" presName="textNode" presStyleLbl="node1" presStyleIdx="0" presStyleCnt="7">
        <dgm:presLayoutVars>
          <dgm:bulletEnabled val="1"/>
        </dgm:presLayoutVars>
      </dgm:prSet>
      <dgm:spPr/>
    </dgm:pt>
    <dgm:pt modelId="{CB435D7C-F0BA-4E5B-B041-62E2F02D2556}" type="pres">
      <dgm:prSet presAssocID="{04F04430-5303-4EE6-8B0B-5336D9E263ED}" presName="sibTrans" presStyleCnt="0"/>
      <dgm:spPr/>
    </dgm:pt>
    <dgm:pt modelId="{F8A4F01C-B5A2-4669-9719-9D9D0BF5D018}" type="pres">
      <dgm:prSet presAssocID="{F84692A7-C7ED-44BF-BEAF-E6C6871219A1}" presName="textNode" presStyleLbl="node1" presStyleIdx="1" presStyleCnt="7">
        <dgm:presLayoutVars>
          <dgm:bulletEnabled val="1"/>
        </dgm:presLayoutVars>
      </dgm:prSet>
      <dgm:spPr/>
    </dgm:pt>
    <dgm:pt modelId="{C8154550-DCA5-46C9-BE2E-7F17F14621FF}" type="pres">
      <dgm:prSet presAssocID="{B2463253-429E-408F-A484-01288D352DE6}" presName="sibTrans" presStyleCnt="0"/>
      <dgm:spPr/>
    </dgm:pt>
    <dgm:pt modelId="{8F0F0463-B646-4E72-821E-450695D52CA6}" type="pres">
      <dgm:prSet presAssocID="{E58FAFEC-441E-4533-AEEF-FCE033459EAE}" presName="textNode" presStyleLbl="node1" presStyleIdx="2" presStyleCnt="7">
        <dgm:presLayoutVars>
          <dgm:bulletEnabled val="1"/>
        </dgm:presLayoutVars>
      </dgm:prSet>
      <dgm:spPr/>
    </dgm:pt>
    <dgm:pt modelId="{6E3C2A19-B548-44A7-BBAF-C42C76E2DB29}" type="pres">
      <dgm:prSet presAssocID="{A932115F-7351-476E-94D0-0F45B16AC6A9}" presName="sibTrans" presStyleCnt="0"/>
      <dgm:spPr/>
    </dgm:pt>
    <dgm:pt modelId="{3DDA6B40-17FB-4B78-AE5B-FE099129F660}" type="pres">
      <dgm:prSet presAssocID="{BA826C1E-0437-41FD-AEFE-887E1D21E6D1}" presName="textNode" presStyleLbl="node1" presStyleIdx="3" presStyleCnt="7">
        <dgm:presLayoutVars>
          <dgm:bulletEnabled val="1"/>
        </dgm:presLayoutVars>
      </dgm:prSet>
      <dgm:spPr/>
    </dgm:pt>
    <dgm:pt modelId="{EE8B444C-F749-4817-8221-5AF9707EADC0}" type="pres">
      <dgm:prSet presAssocID="{7C159FB8-109E-4557-91E7-84C940606C92}" presName="sibTrans" presStyleCnt="0"/>
      <dgm:spPr/>
    </dgm:pt>
    <dgm:pt modelId="{5E4C1E39-39D3-40C0-B6C4-5685D0F1DB47}" type="pres">
      <dgm:prSet presAssocID="{D33A7C80-97FC-4DD2-8E9F-988B0AA37B17}" presName="textNode" presStyleLbl="node1" presStyleIdx="4" presStyleCnt="7">
        <dgm:presLayoutVars>
          <dgm:bulletEnabled val="1"/>
        </dgm:presLayoutVars>
      </dgm:prSet>
      <dgm:spPr/>
    </dgm:pt>
    <dgm:pt modelId="{83778D12-356C-4A3F-B0AF-DD4390C16CED}" type="pres">
      <dgm:prSet presAssocID="{BD174D7E-16C0-4A23-9A9B-53C1B1792EB8}" presName="sibTrans" presStyleCnt="0"/>
      <dgm:spPr/>
    </dgm:pt>
    <dgm:pt modelId="{3D72F59E-6AD5-4DA8-9448-A2EBEB207ECB}" type="pres">
      <dgm:prSet presAssocID="{7E3EC3B6-C15F-481D-8357-F9690669B4EF}" presName="textNode" presStyleLbl="node1" presStyleIdx="5" presStyleCnt="7">
        <dgm:presLayoutVars>
          <dgm:bulletEnabled val="1"/>
        </dgm:presLayoutVars>
      </dgm:prSet>
      <dgm:spPr/>
    </dgm:pt>
    <dgm:pt modelId="{735E6F42-7ACD-4C5B-AFD3-AC24DCC6FFA4}" type="pres">
      <dgm:prSet presAssocID="{787E91AB-1DEF-4CE7-AAC9-F49FF933885B}" presName="sibTrans" presStyleCnt="0"/>
      <dgm:spPr/>
    </dgm:pt>
    <dgm:pt modelId="{6DDC5B92-6988-4BA9-92B8-BCEC3D7E9C26}" type="pres">
      <dgm:prSet presAssocID="{8061F19B-2B77-4507-B3EB-A2A1E726319A}" presName="textNode" presStyleLbl="node1" presStyleIdx="6" presStyleCnt="7">
        <dgm:presLayoutVars>
          <dgm:bulletEnabled val="1"/>
        </dgm:presLayoutVars>
      </dgm:prSet>
      <dgm:spPr/>
    </dgm:pt>
  </dgm:ptLst>
  <dgm:cxnLst>
    <dgm:cxn modelId="{E2AF0C48-14F8-4A40-9C7E-9C51AA1964B7}" type="presOf" srcId="{F84692A7-C7ED-44BF-BEAF-E6C6871219A1}" destId="{F8A4F01C-B5A2-4669-9719-9D9D0BF5D018}" srcOrd="0" destOrd="0" presId="urn:microsoft.com/office/officeart/2005/8/layout/hProcess9"/>
    <dgm:cxn modelId="{E52C2D6B-FAF2-4466-BE37-A88C9964DA91}" srcId="{8C7E7866-1518-4F94-86C1-50FE4A29ECCD}" destId="{7E3EC3B6-C15F-481D-8357-F9690669B4EF}" srcOrd="5" destOrd="0" parTransId="{6D18C18F-EE8E-4BC2-9F4F-B51840E40C79}" sibTransId="{787E91AB-1DEF-4CE7-AAC9-F49FF933885B}"/>
    <dgm:cxn modelId="{2CD16E4C-D414-42DA-80E4-5878B601CFFF}" type="presOf" srcId="{8C7E7866-1518-4F94-86C1-50FE4A29ECCD}" destId="{09953523-69D4-41FE-8D73-C938387E08C8}" srcOrd="0" destOrd="0" presId="urn:microsoft.com/office/officeart/2005/8/layout/hProcess9"/>
    <dgm:cxn modelId="{C0D8C06F-B6B6-41E0-A807-533469FC442E}" type="presOf" srcId="{D33A7C80-97FC-4DD2-8E9F-988B0AA37B17}" destId="{5E4C1E39-39D3-40C0-B6C4-5685D0F1DB47}" srcOrd="0" destOrd="0" presId="urn:microsoft.com/office/officeart/2005/8/layout/hProcess9"/>
    <dgm:cxn modelId="{7253D978-3D7E-4315-BBEB-6B46ACE83897}" srcId="{8C7E7866-1518-4F94-86C1-50FE4A29ECCD}" destId="{BA826C1E-0437-41FD-AEFE-887E1D21E6D1}" srcOrd="3" destOrd="0" parTransId="{B847A42A-B023-4AD9-83A9-2962D4464636}" sibTransId="{7C159FB8-109E-4557-91E7-84C940606C92}"/>
    <dgm:cxn modelId="{C375B27C-39BE-4DD4-9084-DE91828AD8E5}" type="presOf" srcId="{E58FAFEC-441E-4533-AEEF-FCE033459EAE}" destId="{8F0F0463-B646-4E72-821E-450695D52CA6}" srcOrd="0" destOrd="0" presId="urn:microsoft.com/office/officeart/2005/8/layout/hProcess9"/>
    <dgm:cxn modelId="{9230D47E-27B4-4F1A-A4E0-B7A41FE7E0FE}" type="presOf" srcId="{D17A5B69-DBD6-4D0F-9BE9-8EF5912A8CB7}" destId="{7EE3E3E6-FD61-4D30-9738-2D56B41D9D82}" srcOrd="0" destOrd="0" presId="urn:microsoft.com/office/officeart/2005/8/layout/hProcess9"/>
    <dgm:cxn modelId="{4CB365BC-78C3-456B-AB7C-2F96FF0D7826}" srcId="{8C7E7866-1518-4F94-86C1-50FE4A29ECCD}" destId="{E58FAFEC-441E-4533-AEEF-FCE033459EAE}" srcOrd="2" destOrd="0" parTransId="{9809285B-638D-4403-9BD0-88909BBEFF78}" sibTransId="{A932115F-7351-476E-94D0-0F45B16AC6A9}"/>
    <dgm:cxn modelId="{BD2AA4BF-7A2A-4A47-AD9D-04BAA5A88639}" type="presOf" srcId="{7E3EC3B6-C15F-481D-8357-F9690669B4EF}" destId="{3D72F59E-6AD5-4DA8-9448-A2EBEB207ECB}" srcOrd="0" destOrd="0" presId="urn:microsoft.com/office/officeart/2005/8/layout/hProcess9"/>
    <dgm:cxn modelId="{1134FDBF-73F8-4576-85C7-91DB89225175}" srcId="{8C7E7866-1518-4F94-86C1-50FE4A29ECCD}" destId="{F84692A7-C7ED-44BF-BEAF-E6C6871219A1}" srcOrd="1" destOrd="0" parTransId="{EEA7A25B-82BD-4486-82BA-BD0340CE9F4F}" sibTransId="{B2463253-429E-408F-A484-01288D352DE6}"/>
    <dgm:cxn modelId="{FCE705C6-ACC6-4CB8-9A95-B06F511ED6F3}" type="presOf" srcId="{BA826C1E-0437-41FD-AEFE-887E1D21E6D1}" destId="{3DDA6B40-17FB-4B78-AE5B-FE099129F660}" srcOrd="0" destOrd="0" presId="urn:microsoft.com/office/officeart/2005/8/layout/hProcess9"/>
    <dgm:cxn modelId="{89C8D0CD-A88B-46F3-8C4A-B0B0C8942CAC}" srcId="{8C7E7866-1518-4F94-86C1-50FE4A29ECCD}" destId="{D17A5B69-DBD6-4D0F-9BE9-8EF5912A8CB7}" srcOrd="0" destOrd="0" parTransId="{A550DB48-6FA7-4733-8BBB-093075B72227}" sibTransId="{04F04430-5303-4EE6-8B0B-5336D9E263ED}"/>
    <dgm:cxn modelId="{AF503CEC-A8C9-47F9-8EE5-0A6B08C317F4}" srcId="{8C7E7866-1518-4F94-86C1-50FE4A29ECCD}" destId="{8061F19B-2B77-4507-B3EB-A2A1E726319A}" srcOrd="6" destOrd="0" parTransId="{C0D14159-13AB-4826-BB19-C7990C7F5A32}" sibTransId="{DD029CF0-AF1D-44F8-9798-073890C8C57F}"/>
    <dgm:cxn modelId="{87DAD3EE-FE16-4935-9BF7-5438B9A139D7}" type="presOf" srcId="{8061F19B-2B77-4507-B3EB-A2A1E726319A}" destId="{6DDC5B92-6988-4BA9-92B8-BCEC3D7E9C26}" srcOrd="0" destOrd="0" presId="urn:microsoft.com/office/officeart/2005/8/layout/hProcess9"/>
    <dgm:cxn modelId="{F45B40FF-ECE7-43F8-9761-B36BD7432896}" srcId="{8C7E7866-1518-4F94-86C1-50FE4A29ECCD}" destId="{D33A7C80-97FC-4DD2-8E9F-988B0AA37B17}" srcOrd="4" destOrd="0" parTransId="{E589D38C-DACE-4909-9189-6868E0BFEC47}" sibTransId="{BD174D7E-16C0-4A23-9A9B-53C1B1792EB8}"/>
    <dgm:cxn modelId="{8350A93F-8E61-4EB8-842D-099115ACE47F}" type="presParOf" srcId="{09953523-69D4-41FE-8D73-C938387E08C8}" destId="{662A9302-2D69-4139-84E5-C15518C8C4E7}" srcOrd="0" destOrd="0" presId="urn:microsoft.com/office/officeart/2005/8/layout/hProcess9"/>
    <dgm:cxn modelId="{F59050FF-A841-4E81-A301-B3CEC4163300}" type="presParOf" srcId="{09953523-69D4-41FE-8D73-C938387E08C8}" destId="{CD7CFADF-07CA-440D-990E-07367B171B92}" srcOrd="1" destOrd="0" presId="urn:microsoft.com/office/officeart/2005/8/layout/hProcess9"/>
    <dgm:cxn modelId="{E2BF1864-0F11-4640-A1DE-0AB0B231859B}" type="presParOf" srcId="{CD7CFADF-07CA-440D-990E-07367B171B92}" destId="{7EE3E3E6-FD61-4D30-9738-2D56B41D9D82}" srcOrd="0" destOrd="0" presId="urn:microsoft.com/office/officeart/2005/8/layout/hProcess9"/>
    <dgm:cxn modelId="{AF485229-411E-49BB-8B26-266C95FA0354}" type="presParOf" srcId="{CD7CFADF-07CA-440D-990E-07367B171B92}" destId="{CB435D7C-F0BA-4E5B-B041-62E2F02D2556}" srcOrd="1" destOrd="0" presId="urn:microsoft.com/office/officeart/2005/8/layout/hProcess9"/>
    <dgm:cxn modelId="{F9BB7205-2DE8-44A8-AC47-35A8575FB1A2}" type="presParOf" srcId="{CD7CFADF-07CA-440D-990E-07367B171B92}" destId="{F8A4F01C-B5A2-4669-9719-9D9D0BF5D018}" srcOrd="2" destOrd="0" presId="urn:microsoft.com/office/officeart/2005/8/layout/hProcess9"/>
    <dgm:cxn modelId="{1FDC0196-9E1D-4B4B-9844-A51D29DA11BE}" type="presParOf" srcId="{CD7CFADF-07CA-440D-990E-07367B171B92}" destId="{C8154550-DCA5-46C9-BE2E-7F17F14621FF}" srcOrd="3" destOrd="0" presId="urn:microsoft.com/office/officeart/2005/8/layout/hProcess9"/>
    <dgm:cxn modelId="{25228097-9220-4A09-8CCB-1D921CEDFF5F}" type="presParOf" srcId="{CD7CFADF-07CA-440D-990E-07367B171B92}" destId="{8F0F0463-B646-4E72-821E-450695D52CA6}" srcOrd="4" destOrd="0" presId="urn:microsoft.com/office/officeart/2005/8/layout/hProcess9"/>
    <dgm:cxn modelId="{B6A25BEB-0378-47B7-9CBA-383D659B1B70}" type="presParOf" srcId="{CD7CFADF-07CA-440D-990E-07367B171B92}" destId="{6E3C2A19-B548-44A7-BBAF-C42C76E2DB29}" srcOrd="5" destOrd="0" presId="urn:microsoft.com/office/officeart/2005/8/layout/hProcess9"/>
    <dgm:cxn modelId="{C2CD6A91-CD31-4A0C-A12C-E8814DDBDBEA}" type="presParOf" srcId="{CD7CFADF-07CA-440D-990E-07367B171B92}" destId="{3DDA6B40-17FB-4B78-AE5B-FE099129F660}" srcOrd="6" destOrd="0" presId="urn:microsoft.com/office/officeart/2005/8/layout/hProcess9"/>
    <dgm:cxn modelId="{79FD8699-3D99-4A6C-B756-8BAB00CD11AD}" type="presParOf" srcId="{CD7CFADF-07CA-440D-990E-07367B171B92}" destId="{EE8B444C-F749-4817-8221-5AF9707EADC0}" srcOrd="7" destOrd="0" presId="urn:microsoft.com/office/officeart/2005/8/layout/hProcess9"/>
    <dgm:cxn modelId="{F9E90374-A8CA-4B94-ABE5-B4F379070B4F}" type="presParOf" srcId="{CD7CFADF-07CA-440D-990E-07367B171B92}" destId="{5E4C1E39-39D3-40C0-B6C4-5685D0F1DB47}" srcOrd="8" destOrd="0" presId="urn:microsoft.com/office/officeart/2005/8/layout/hProcess9"/>
    <dgm:cxn modelId="{B885B6B9-D5DE-494E-96C9-758B0112E464}" type="presParOf" srcId="{CD7CFADF-07CA-440D-990E-07367B171B92}" destId="{83778D12-356C-4A3F-B0AF-DD4390C16CED}" srcOrd="9" destOrd="0" presId="urn:microsoft.com/office/officeart/2005/8/layout/hProcess9"/>
    <dgm:cxn modelId="{CCE27C60-C298-4C6F-B03C-F5BFA2CF0EF0}" type="presParOf" srcId="{CD7CFADF-07CA-440D-990E-07367B171B92}" destId="{3D72F59E-6AD5-4DA8-9448-A2EBEB207ECB}" srcOrd="10" destOrd="0" presId="urn:microsoft.com/office/officeart/2005/8/layout/hProcess9"/>
    <dgm:cxn modelId="{7C7CFEDB-6DCA-484F-915C-16AB6D6A82D6}" type="presParOf" srcId="{CD7CFADF-07CA-440D-990E-07367B171B92}" destId="{735E6F42-7ACD-4C5B-AFD3-AC24DCC6FFA4}" srcOrd="11" destOrd="0" presId="urn:microsoft.com/office/officeart/2005/8/layout/hProcess9"/>
    <dgm:cxn modelId="{0CE5A81B-DE18-4A92-9CA7-CA06B9C8E530}" type="presParOf" srcId="{CD7CFADF-07CA-440D-990E-07367B171B92}" destId="{6DDC5B92-6988-4BA9-92B8-BCEC3D7E9C26}" srcOrd="12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2A9302-2D69-4139-84E5-C15518C8C4E7}">
      <dsp:nvSpPr>
        <dsp:cNvPr id="0" name=""/>
        <dsp:cNvSpPr/>
      </dsp:nvSpPr>
      <dsp:spPr>
        <a:xfrm>
          <a:off x="2" y="0"/>
          <a:ext cx="11207615" cy="3233057"/>
        </a:xfrm>
        <a:prstGeom prst="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E3E3E6-FD61-4D30-9738-2D56B41D9D82}">
      <dsp:nvSpPr>
        <dsp:cNvPr id="0" name=""/>
        <dsp:cNvSpPr/>
      </dsp:nvSpPr>
      <dsp:spPr>
        <a:xfrm>
          <a:off x="957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Data Collection → Use Crop Recommendation Dataset.</a:t>
          </a:r>
          <a:endParaRPr lang="en-IN" sz="1100" kern="1200"/>
        </a:p>
      </dsp:txBody>
      <dsp:txXfrm>
        <a:off x="64087" y="1033047"/>
        <a:ext cx="1408768" cy="1166962"/>
      </dsp:txXfrm>
    </dsp:sp>
    <dsp:sp modelId="{F8A4F01C-B5A2-4669-9719-9D9D0BF5D018}">
      <dsp:nvSpPr>
        <dsp:cNvPr id="0" name=""/>
        <dsp:cNvSpPr/>
      </dsp:nvSpPr>
      <dsp:spPr>
        <a:xfrm>
          <a:off x="1612737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Preprocessing → Handle missing values, encode target labels, scale features.</a:t>
          </a:r>
          <a:endParaRPr lang="en-IN" sz="1100" kern="1200"/>
        </a:p>
      </dsp:txBody>
      <dsp:txXfrm>
        <a:off x="1675867" y="1033047"/>
        <a:ext cx="1408768" cy="1166962"/>
      </dsp:txXfrm>
    </dsp:sp>
    <dsp:sp modelId="{8F0F0463-B646-4E72-821E-450695D52CA6}">
      <dsp:nvSpPr>
        <dsp:cNvPr id="0" name=""/>
        <dsp:cNvSpPr/>
      </dsp:nvSpPr>
      <dsp:spPr>
        <a:xfrm>
          <a:off x="3224516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EDA (Exploratory Data Analysis) → Visualize nutrient distributions, correlation, class balance.</a:t>
          </a:r>
          <a:endParaRPr lang="en-IN" sz="1100" kern="1200"/>
        </a:p>
      </dsp:txBody>
      <dsp:txXfrm>
        <a:off x="3287646" y="1033047"/>
        <a:ext cx="1408768" cy="1166962"/>
      </dsp:txXfrm>
    </dsp:sp>
    <dsp:sp modelId="{3DDA6B40-17FB-4B78-AE5B-FE099129F660}">
      <dsp:nvSpPr>
        <dsp:cNvPr id="0" name=""/>
        <dsp:cNvSpPr/>
      </dsp:nvSpPr>
      <dsp:spPr>
        <a:xfrm>
          <a:off x="4836296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 dirty="0"/>
            <a:t>Model Training → Train multiple models (Logistic Regression, Support vector Machine, Random Forest).</a:t>
          </a:r>
          <a:endParaRPr lang="en-IN" sz="1100" kern="1200" dirty="0"/>
        </a:p>
      </dsp:txBody>
      <dsp:txXfrm>
        <a:off x="4899426" y="1033047"/>
        <a:ext cx="1408768" cy="1166962"/>
      </dsp:txXfrm>
    </dsp:sp>
    <dsp:sp modelId="{5E4C1E39-39D3-40C0-B6C4-5685D0F1DB47}">
      <dsp:nvSpPr>
        <dsp:cNvPr id="0" name=""/>
        <dsp:cNvSpPr/>
      </dsp:nvSpPr>
      <dsp:spPr>
        <a:xfrm>
          <a:off x="6448075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Model Selection → Choose Random Forest (best accuracy &amp; stability).</a:t>
          </a:r>
          <a:endParaRPr lang="en-IN" sz="1100" kern="1200"/>
        </a:p>
      </dsp:txBody>
      <dsp:txXfrm>
        <a:off x="6511205" y="1033047"/>
        <a:ext cx="1408768" cy="1166962"/>
      </dsp:txXfrm>
    </dsp:sp>
    <dsp:sp modelId="{3D72F59E-6AD5-4DA8-9448-A2EBEB207ECB}">
      <dsp:nvSpPr>
        <dsp:cNvPr id="0" name=""/>
        <dsp:cNvSpPr/>
      </dsp:nvSpPr>
      <dsp:spPr>
        <a:xfrm>
          <a:off x="8059855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Evaluation → Use Accuracy, Confusion Matrix, and Classification Report.</a:t>
          </a:r>
          <a:endParaRPr lang="en-IN" sz="1100" kern="1200"/>
        </a:p>
      </dsp:txBody>
      <dsp:txXfrm>
        <a:off x="8122985" y="1033047"/>
        <a:ext cx="1408768" cy="1166962"/>
      </dsp:txXfrm>
    </dsp:sp>
    <dsp:sp modelId="{6DDC5B92-6988-4BA9-92B8-BCEC3D7E9C26}">
      <dsp:nvSpPr>
        <dsp:cNvPr id="0" name=""/>
        <dsp:cNvSpPr/>
      </dsp:nvSpPr>
      <dsp:spPr>
        <a:xfrm>
          <a:off x="9671635" y="969917"/>
          <a:ext cx="1535028" cy="129322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0" i="0" kern="1200"/>
            <a:t>Deployment → Save model with pickle and deploy using Streamlit app for user input &amp; prediction.</a:t>
          </a:r>
          <a:endParaRPr lang="en-IN" sz="1100" kern="1200"/>
        </a:p>
      </dsp:txBody>
      <dsp:txXfrm>
        <a:off x="9734765" y="1033047"/>
        <a:ext cx="1408768" cy="11669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nithishsubramani2006@gmail.com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43472" y="1846763"/>
            <a:ext cx="68708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AI-Based Crop Recommendation System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Name: NITHISH. S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Email id: </a:t>
            </a:r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nithishsubramani2006@gmail.com</a:t>
            </a:r>
            <a:endParaRPr lang="en-US" sz="1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Student ID: STU683728e5d1d8e1748445413</a:t>
            </a:r>
          </a:p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AICTE Internship ID: INTERNSHIP_17513641056863b20937d78</a:t>
            </a:r>
          </a:p>
          <a:p>
            <a:pPr algn="ctr"/>
            <a:endParaRPr lang="en-IN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2BC6E-62D3-C555-2CF9-ADAD5256A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04B583-4FB5-0C72-F76C-685614AE2D4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38DB4F-895E-CA9E-9E98-721FC237B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545" y="1454522"/>
            <a:ext cx="6307900" cy="5253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51023-DD31-3BA3-8139-FA5DA9377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1249" y="1454522"/>
            <a:ext cx="6923313" cy="52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05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FAAD83-E798-2832-0346-9B7F5DA5DA2F}"/>
              </a:ext>
            </a:extLst>
          </p:cNvPr>
          <p:cNvSpPr txBox="1"/>
          <p:nvPr/>
        </p:nvSpPr>
        <p:spPr>
          <a:xfrm>
            <a:off x="307910" y="1388261"/>
            <a:ext cx="10935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The system successfully predicts the best crop based on soil and climate conditions.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Random Forest Classifier achieved high accuracy and is robust for real-world prediction.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Helps farmers reduce risks, improve productivity, and support sustainable agriculture.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Can be further enhanced by integrating IoT sensors and real-time weather data for live predictions.</a:t>
            </a:r>
            <a:endParaRPr lang="en-IN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B9FE0-42D1-396B-7C1B-A6BDA92DF579}"/>
              </a:ext>
            </a:extLst>
          </p:cNvPr>
          <p:cNvSpPr txBox="1"/>
          <p:nvPr/>
        </p:nvSpPr>
        <p:spPr>
          <a:xfrm>
            <a:off x="149087" y="3819696"/>
            <a:ext cx="3881534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Future Enhancements:</a:t>
            </a:r>
            <a:endParaRPr lang="en-IN" sz="1800" b="1" dirty="0">
              <a:solidFill>
                <a:srgbClr val="00206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0D6AB-A8A5-55B7-E3DE-E77C25690B14}"/>
              </a:ext>
            </a:extLst>
          </p:cNvPr>
          <p:cNvSpPr txBox="1"/>
          <p:nvPr/>
        </p:nvSpPr>
        <p:spPr>
          <a:xfrm>
            <a:off x="307909" y="4310587"/>
            <a:ext cx="11262049" cy="2390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Integration with IoT Devices - </a:t>
            </a:r>
            <a:r>
              <a:rPr lang="en-US" dirty="0"/>
              <a:t>Collect real-time soil and weather data from sensors for live crop predictions.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Fertilizer &amp; Pesticide Recommendation - </a:t>
            </a:r>
            <a:r>
              <a:rPr lang="en-US" dirty="0"/>
              <a:t>Extend the system to suggest suitable fertilizers and pest control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Weather API Integration - </a:t>
            </a:r>
            <a:r>
              <a:rPr lang="en-US" dirty="0"/>
              <a:t>Fetch live climate data (temperature, rainfall, humidity) for dynamic predictions.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BC833-0107-1042-1B2D-E5AC0E87DAE6}"/>
              </a:ext>
            </a:extLst>
          </p:cNvPr>
          <p:cNvSpPr txBox="1"/>
          <p:nvPr/>
        </p:nvSpPr>
        <p:spPr>
          <a:xfrm>
            <a:off x="345440" y="1581742"/>
            <a:ext cx="68204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Understand how </a:t>
            </a:r>
            <a:r>
              <a:rPr lang="en-US" sz="1800" b="1" dirty="0"/>
              <a:t>AI/ML techniques </a:t>
            </a:r>
            <a:r>
              <a:rPr lang="en-US" sz="1800" dirty="0"/>
              <a:t>can be applied in agriculture.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Learn to preprocess agricultural data and apply </a:t>
            </a:r>
            <a:r>
              <a:rPr lang="en-US" sz="1800" b="1" dirty="0"/>
              <a:t>EDA (Exploratory Data Analysis).</a:t>
            </a:r>
          </a:p>
          <a:p>
            <a:endParaRPr lang="en-US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Build and evaluate </a:t>
            </a:r>
            <a:r>
              <a:rPr lang="en-US" sz="1800" b="1" dirty="0"/>
              <a:t>machine learning models </a:t>
            </a:r>
            <a:r>
              <a:rPr lang="en-US" sz="1800" dirty="0"/>
              <a:t>for crop prediction.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Deploy a </a:t>
            </a:r>
            <a:r>
              <a:rPr lang="en-US" sz="1800" b="1" dirty="0"/>
              <a:t>user-friendly application (</a:t>
            </a:r>
            <a:r>
              <a:rPr lang="en-US" sz="1800" b="1" dirty="0" err="1"/>
              <a:t>Streamlit</a:t>
            </a:r>
            <a:r>
              <a:rPr lang="en-US" sz="1800" b="1" dirty="0"/>
              <a:t>) </a:t>
            </a:r>
            <a:r>
              <a:rPr lang="en-US" sz="1800" dirty="0"/>
              <a:t>for real-time crop recommendation.</a:t>
            </a:r>
          </a:p>
          <a:p>
            <a:endParaRPr lang="en-US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Contribute towards </a:t>
            </a:r>
            <a:r>
              <a:rPr lang="en-US" sz="1800" b="1" dirty="0"/>
              <a:t>sustainable agriculture </a:t>
            </a:r>
            <a:r>
              <a:rPr lang="en-US" sz="1800" dirty="0"/>
              <a:t>by improving crop yield and farmer decision-making.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9DDF80-A988-ED3E-FFEE-773FC02FB4AD}"/>
              </a:ext>
            </a:extLst>
          </p:cNvPr>
          <p:cNvSpPr txBox="1"/>
          <p:nvPr/>
        </p:nvSpPr>
        <p:spPr>
          <a:xfrm>
            <a:off x="353006" y="1609083"/>
            <a:ext cx="1148598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Programming Language: </a:t>
            </a:r>
            <a:r>
              <a:rPr lang="en-IN" sz="2000" dirty="0"/>
              <a:t>Python 3.13.7</a:t>
            </a:r>
          </a:p>
          <a:p>
            <a:endParaRPr lang="en-IN" sz="2000" dirty="0"/>
          </a:p>
          <a:p>
            <a:r>
              <a:rPr lang="en-IN" sz="1800" b="1" dirty="0"/>
              <a:t>Libraries: </a:t>
            </a:r>
          </a:p>
          <a:p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i="1" dirty="0"/>
              <a:t>NumPy  -</a:t>
            </a:r>
            <a:r>
              <a:rPr lang="en-US" sz="1800" i="1" dirty="0"/>
              <a:t>  </a:t>
            </a:r>
            <a:r>
              <a:rPr lang="en-US" sz="1800" dirty="0"/>
              <a:t>Used for numerical computations and handling 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Pandas</a:t>
            </a:r>
            <a:r>
              <a:rPr lang="en-US" sz="1800" dirty="0"/>
              <a:t>  </a:t>
            </a:r>
            <a:r>
              <a:rPr lang="en-US" sz="1800" b="1" dirty="0"/>
              <a:t>- </a:t>
            </a:r>
            <a:r>
              <a:rPr lang="en-US" sz="1800" dirty="0"/>
              <a:t> Data manipulation and analysis tool (working with CSV/Excel datasets).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/>
              <a:t>Matplotlib, Seaborn  -</a:t>
            </a:r>
            <a:r>
              <a:rPr lang="en-IN" sz="1800" dirty="0"/>
              <a:t>  </a:t>
            </a:r>
            <a:r>
              <a:rPr lang="en-US" sz="1800" dirty="0"/>
              <a:t>For data visualization (graphs, plots, heatmaps).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/>
              <a:t>scikit-learn</a:t>
            </a:r>
            <a:r>
              <a:rPr lang="en-IN" sz="1800" dirty="0"/>
              <a:t>  </a:t>
            </a:r>
            <a:r>
              <a:rPr lang="en-IN" sz="1800" b="1" dirty="0"/>
              <a:t>-</a:t>
            </a:r>
            <a:r>
              <a:rPr lang="en-IN" sz="1800" dirty="0"/>
              <a:t>  </a:t>
            </a:r>
            <a:r>
              <a:rPr lang="en-US" sz="1800" dirty="0"/>
              <a:t>Machine Learning library for training models and evaluation.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/>
              <a:t>Pickle</a:t>
            </a:r>
            <a:r>
              <a:rPr lang="en-IN" sz="1800" dirty="0"/>
              <a:t> </a:t>
            </a:r>
            <a:r>
              <a:rPr lang="en-IN" sz="1800" b="1" dirty="0"/>
              <a:t> -  </a:t>
            </a:r>
            <a:r>
              <a:rPr lang="en-US" sz="1800" dirty="0"/>
              <a:t>Used to save and load trained models.</a:t>
            </a:r>
          </a:p>
          <a:p>
            <a:endParaRPr lang="en-US" sz="1800" dirty="0"/>
          </a:p>
          <a:p>
            <a:r>
              <a:rPr lang="en-US" sz="1800" b="1" dirty="0"/>
              <a:t>Frameworks:</a:t>
            </a:r>
          </a:p>
          <a:p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1" dirty="0" err="1"/>
              <a:t>Streamlit</a:t>
            </a:r>
            <a:r>
              <a:rPr lang="en-IN" sz="1800" b="1" i="1" dirty="0"/>
              <a:t> </a:t>
            </a:r>
            <a:r>
              <a:rPr lang="en-IN" sz="1800" dirty="0"/>
              <a:t> </a:t>
            </a:r>
            <a:r>
              <a:rPr lang="en-IN" sz="1800" b="1" dirty="0"/>
              <a:t>- </a:t>
            </a:r>
            <a:r>
              <a:rPr lang="en-US" sz="1800" dirty="0"/>
              <a:t> To build interactive and user-friendly web applications for machine learning and data science.</a:t>
            </a:r>
          </a:p>
          <a:p>
            <a:endParaRPr lang="en-IN" sz="1800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dirty="0"/>
              <a:t> </a:t>
            </a:r>
            <a:r>
              <a:rPr lang="en-IN" sz="1800" b="1" dirty="0"/>
              <a:t>IDE/Environment: </a:t>
            </a:r>
            <a:r>
              <a:rPr lang="en-IN" sz="1800" dirty="0" err="1"/>
              <a:t>Jupyter</a:t>
            </a:r>
            <a:r>
              <a:rPr lang="en-IN" sz="1800" dirty="0"/>
              <a:t> Notebook , VS Code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IN" sz="18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1800" b="1" dirty="0"/>
              <a:t> Dataset: </a:t>
            </a:r>
            <a:r>
              <a:rPr lang="en-IN" sz="1800" dirty="0"/>
              <a:t>Crop Recommendation Dataset (Kaggle)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80045-38E7-DC45-0692-B1403397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F8B0F0-B710-ACD4-9865-88DC9FE944D8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964032-812A-885B-9EBE-4B8B544C3AE5}"/>
              </a:ext>
            </a:extLst>
          </p:cNvPr>
          <p:cNvSpPr txBox="1"/>
          <p:nvPr/>
        </p:nvSpPr>
        <p:spPr>
          <a:xfrm>
            <a:off x="268356" y="1411279"/>
            <a:ext cx="114113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 Data Collection: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dataset is obtained from Crop Recommendation Dataset, which contains soil nutrients (Nitrogen, Phosphorus, Potassium) and environmental factors (Temperature, Humidity, pH, Rainfall).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Each record is labeled with the most suitable crop, making it a supervised learning problem.</a:t>
            </a:r>
          </a:p>
          <a:p>
            <a:endParaRPr lang="en-IN" sz="1600" dirty="0"/>
          </a:p>
          <a:p>
            <a:r>
              <a:rPr lang="en-IN" sz="1600" b="1" dirty="0"/>
              <a:t>2.  Preprocessing: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Data Cleaning: </a:t>
            </a:r>
            <a:r>
              <a:rPr lang="en-IN" sz="1600" dirty="0"/>
              <a:t>Removing missing values, duplicates, and inconsistencies.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Label Encoding: </a:t>
            </a:r>
            <a:r>
              <a:rPr lang="en-IN" sz="1600" dirty="0"/>
              <a:t>Converting categorical crop names into numerical values for ML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Feature Scaling: </a:t>
            </a:r>
            <a:r>
              <a:rPr lang="en-IN" sz="1600" dirty="0"/>
              <a:t>Normalizing input features using </a:t>
            </a:r>
            <a:r>
              <a:rPr lang="en-IN" sz="1600" dirty="0" err="1"/>
              <a:t>StandardScaler</a:t>
            </a:r>
            <a:r>
              <a:rPr lang="en-IN" sz="1600" dirty="0"/>
              <a:t>  to ensure uniformity.</a:t>
            </a:r>
          </a:p>
          <a:p>
            <a:endParaRPr lang="en-IN" sz="1600" dirty="0"/>
          </a:p>
          <a:p>
            <a:r>
              <a:rPr lang="en-IN" sz="1600" b="1" dirty="0"/>
              <a:t>3.  EDA (Exploratory Data Analysis):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Statistical summaries and visualizations (histograms, boxplots, heatmaps) are used to identify patterns, trends, and relationships in the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/>
              <a:t>4.  Model Training: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Splitting dataset into Training Set (80%) and Testing Set (20%).</a:t>
            </a:r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Train multiple models (Logistic Regression, Support Vector Machine, Random Forest).</a:t>
            </a:r>
          </a:p>
        </p:txBody>
      </p:sp>
    </p:spTree>
    <p:extLst>
      <p:ext uri="{BB962C8B-B14F-4D97-AF65-F5344CB8AC3E}">
        <p14:creationId xmlns:p14="http://schemas.microsoft.com/office/powerpoint/2010/main" val="114663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A6C44-93D2-D51B-BAC7-8CCC15415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B31DE2-5141-F44C-93F1-AEA036CAF274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01EA0E3-0A52-D732-B72D-3B8FC91D3B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5090174"/>
              </p:ext>
            </p:extLst>
          </p:nvPr>
        </p:nvGraphicFramePr>
        <p:xfrm>
          <a:off x="567611" y="3429000"/>
          <a:ext cx="11207621" cy="32330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1D94B7-2AAD-3387-4ACF-B57AED9D23E8}"/>
              </a:ext>
            </a:extLst>
          </p:cNvPr>
          <p:cNvSpPr txBox="1"/>
          <p:nvPr/>
        </p:nvSpPr>
        <p:spPr>
          <a:xfrm>
            <a:off x="567611" y="1493391"/>
            <a:ext cx="10571583" cy="18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5. Model Selection &amp; Evaluation: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i="1" dirty="0"/>
              <a:t>Metrics: </a:t>
            </a:r>
            <a:r>
              <a:rPr lang="en-IN" sz="1600" dirty="0"/>
              <a:t>Accuracy, Confusion Matrix, Classification Report.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Random Forest chosen (best accuracy ~99%).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  <a:p>
            <a:r>
              <a:rPr lang="en-IN" sz="1600" b="1" dirty="0"/>
              <a:t>6. Deployment: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Save model with pickle and deploy using </a:t>
            </a:r>
            <a:r>
              <a:rPr lang="en-IN" sz="1600" dirty="0" err="1"/>
              <a:t>Streamlit</a:t>
            </a:r>
            <a:r>
              <a:rPr lang="en-IN" sz="1600" dirty="0"/>
              <a:t> app for user input &amp; prediction.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581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D68FA6-66D1-8A13-6E8D-53248D106E8B}"/>
              </a:ext>
            </a:extLst>
          </p:cNvPr>
          <p:cNvSpPr txBox="1"/>
          <p:nvPr/>
        </p:nvSpPr>
        <p:spPr>
          <a:xfrm>
            <a:off x="569168" y="1806160"/>
            <a:ext cx="9358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Farmers often struggle to decide </a:t>
            </a:r>
            <a:r>
              <a:rPr lang="en-US" sz="2000" b="1" dirty="0"/>
              <a:t>which crop is best suited </a:t>
            </a:r>
            <a:r>
              <a:rPr lang="en-US" sz="2000" dirty="0"/>
              <a:t>for their land based on soil nutrients (N, P, K), weather, pH, and rainfall. Wrong crop choices lead to </a:t>
            </a:r>
            <a:r>
              <a:rPr lang="en-US" sz="2000" b="1" dirty="0"/>
              <a:t>low productivity, resource wastage and financial loss.</a:t>
            </a:r>
            <a:endParaRPr lang="en-IN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81E5C-1440-E16C-28A3-3EC8EE24B333}"/>
              </a:ext>
            </a:extLst>
          </p:cNvPr>
          <p:cNvSpPr txBox="1"/>
          <p:nvPr/>
        </p:nvSpPr>
        <p:spPr>
          <a:xfrm>
            <a:off x="569168" y="3556819"/>
            <a:ext cx="101610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Why It Is Important?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Ensures higher crop yield by recommending the most suitable crop.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Reduces crop failure risk caused by wrong crop selection.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Promotes efficient use of soil nutrients and natural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Helps farmers make data-driven and scientific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Minimizes financial losses and increases farmer profitability.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C5C3A4-18A1-6BE0-8C1C-B240032FB625}"/>
              </a:ext>
            </a:extLst>
          </p:cNvPr>
          <p:cNvSpPr txBox="1"/>
          <p:nvPr/>
        </p:nvSpPr>
        <p:spPr>
          <a:xfrm>
            <a:off x="376334" y="1454522"/>
            <a:ext cx="1073020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The proposed system applies </a:t>
            </a:r>
            <a:r>
              <a:rPr lang="en-US" sz="1800" b="1" dirty="0"/>
              <a:t>Machine Learning </a:t>
            </a:r>
            <a:r>
              <a:rPr lang="en-US" sz="1800" dirty="0"/>
              <a:t>to analyze soil nutrients (N, P, K) and environmental parameters (temperature, humidity, pH, rainfall). Based on these inputs, the model predicts the </a:t>
            </a:r>
            <a:r>
              <a:rPr lang="en-US" sz="1800" b="1" dirty="0"/>
              <a:t>most suitable crop</a:t>
            </a:r>
            <a:r>
              <a:rPr lang="en-US" sz="1800" dirty="0"/>
              <a:t> for cultivation.</a:t>
            </a:r>
          </a:p>
          <a:p>
            <a:endParaRPr lang="en-US" sz="1800" dirty="0"/>
          </a:p>
          <a:p>
            <a:r>
              <a:rPr lang="en-US" sz="1800" b="1" dirty="0">
                <a:solidFill>
                  <a:srgbClr val="002060"/>
                </a:solidFill>
              </a:rPr>
              <a:t>Model Performance:</a:t>
            </a:r>
          </a:p>
          <a:p>
            <a:endParaRPr lang="en-US" sz="1800" dirty="0"/>
          </a:p>
          <a:p>
            <a:r>
              <a:rPr lang="en-US" sz="1600" b="1" dirty="0"/>
              <a:t>Algorithm Used: </a:t>
            </a:r>
            <a:r>
              <a:rPr lang="en-US" sz="1600" dirty="0"/>
              <a:t>Random Forest Classifier </a:t>
            </a:r>
          </a:p>
          <a:p>
            <a:endParaRPr lang="en-US" sz="1600" dirty="0"/>
          </a:p>
          <a:p>
            <a:r>
              <a:rPr lang="en-US" sz="1600" b="1" dirty="0"/>
              <a:t>Accuracy: </a:t>
            </a:r>
            <a:r>
              <a:rPr lang="en-US" sz="1600" dirty="0"/>
              <a:t>~99% (high reliability in predictions)</a:t>
            </a:r>
          </a:p>
          <a:p>
            <a:endParaRPr lang="en-US" sz="1600" dirty="0"/>
          </a:p>
          <a:p>
            <a:r>
              <a:rPr lang="en-US" sz="1600" b="1" dirty="0"/>
              <a:t>Precision: </a:t>
            </a:r>
            <a:r>
              <a:rPr lang="en-US" sz="1600" dirty="0"/>
              <a:t>High (model predicts crops correctly with fewer false positives)</a:t>
            </a:r>
          </a:p>
          <a:p>
            <a:endParaRPr lang="en-US" sz="1600" dirty="0"/>
          </a:p>
          <a:p>
            <a:r>
              <a:rPr lang="en-US" sz="1600" b="1" dirty="0"/>
              <a:t>Recall: </a:t>
            </a:r>
            <a:r>
              <a:rPr lang="en-US" sz="1600" dirty="0"/>
              <a:t>High (model captures most correct crops, fewer false negatives)</a:t>
            </a:r>
          </a:p>
          <a:p>
            <a:endParaRPr lang="en-US" sz="1600" dirty="0"/>
          </a:p>
          <a:p>
            <a:r>
              <a:rPr lang="en-US" sz="1600" b="1" dirty="0"/>
              <a:t>F1-Score: </a:t>
            </a:r>
            <a:r>
              <a:rPr lang="en-US" sz="1600" dirty="0"/>
              <a:t>Balanced precision and recall across crop categories</a:t>
            </a:r>
          </a:p>
          <a:p>
            <a:endParaRPr lang="en-US" sz="1600" dirty="0"/>
          </a:p>
          <a:p>
            <a:r>
              <a:rPr lang="en-US" sz="1600" b="1" dirty="0"/>
              <a:t>Confusion Matrix Analysis: </a:t>
            </a:r>
            <a:r>
              <a:rPr lang="en-US" sz="1600" dirty="0"/>
              <a:t>Demonstrates strong classification with minimal misclassifications</a:t>
            </a:r>
            <a:endParaRPr lang="en-IN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61EB9B-E861-D2CA-28EE-A339B85A68F0}"/>
              </a:ext>
            </a:extLst>
          </p:cNvPr>
          <p:cNvSpPr txBox="1"/>
          <p:nvPr/>
        </p:nvSpPr>
        <p:spPr>
          <a:xfrm>
            <a:off x="376334" y="6040393"/>
            <a:ext cx="10969690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GitHub Link:  </a:t>
            </a:r>
          </a:p>
          <a:p>
            <a:r>
              <a:rPr lang="en-US" dirty="0"/>
              <a:t>https://github.com/Nithishofficial06/AI-Based-Crop-Recommendation-System.git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D1C52-E3FC-A429-35C4-72C354B03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BE6A75-6D0C-B5A1-3997-E2F1CCB87EA4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EFE9CD-F5B3-C606-A75E-E1A53B3DF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3" y="1558211"/>
            <a:ext cx="11529460" cy="518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6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1854F5-D589-0EFB-9E38-28779186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836"/>
            <a:ext cx="6680718" cy="5168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EB20D6-47B0-602D-F64D-175036F17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018" y="1519836"/>
            <a:ext cx="6568751" cy="510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243</TotalTime>
  <Words>864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 VIGNESH</cp:lastModifiedBy>
  <cp:revision>8</cp:revision>
  <dcterms:created xsi:type="dcterms:W3CDTF">2024-12-31T09:40:01Z</dcterms:created>
  <dcterms:modified xsi:type="dcterms:W3CDTF">2025-09-14T07:26:13Z</dcterms:modified>
</cp:coreProperties>
</file>