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9" r:id="rId4"/>
    <p:sldId id="257" r:id="rId5"/>
    <p:sldId id="258" r:id="rId6"/>
    <p:sldId id="262" r:id="rId7"/>
    <p:sldId id="265" r:id="rId8"/>
    <p:sldId id="264" r:id="rId9"/>
    <p:sldId id="283" r:id="rId10"/>
    <p:sldId id="284" r:id="rId11"/>
    <p:sldId id="270"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039B2E6-265F-48F8-8408-749907D8865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6521F-8EBE-48A1-A163-9C3E5FF8FD2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039B2E6-265F-48F8-8408-749907D8865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6521F-8EBE-48A1-A163-9C3E5FF8FD2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039B2E6-265F-48F8-8408-749907D8865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6521F-8EBE-48A1-A163-9C3E5FF8FD2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039B2E6-265F-48F8-8408-749907D8865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6521F-8EBE-48A1-A163-9C3E5FF8FD2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039B2E6-265F-48F8-8408-749907D8865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E6521F-8EBE-48A1-A163-9C3E5FF8FD2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6039B2E6-265F-48F8-8408-749907D8865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E6521F-8EBE-48A1-A163-9C3E5FF8FD2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6039B2E6-265F-48F8-8408-749907D8865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E6521F-8EBE-48A1-A163-9C3E5FF8FD2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039B2E6-265F-48F8-8408-749907D8865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E6521F-8EBE-48A1-A163-9C3E5FF8FD2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9B2E6-265F-48F8-8408-749907D8865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E6521F-8EBE-48A1-A163-9C3E5FF8FD2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039B2E6-265F-48F8-8408-749907D8865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E6521F-8EBE-48A1-A163-9C3E5FF8FD2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039B2E6-265F-48F8-8408-749907D8865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E6521F-8EBE-48A1-A163-9C3E5FF8FD2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9B2E6-265F-48F8-8408-749907D8865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6521F-8EBE-48A1-A163-9C3E5FF8FD2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55945" y="571500"/>
            <a:ext cx="6238240" cy="3511550"/>
          </a:xfrm>
        </p:spPr>
        <p:txBody>
          <a:bodyPr>
            <a:normAutofit/>
          </a:bodyPr>
          <a:lstStyle/>
          <a:p>
            <a:r>
              <a:rPr lang="en-US" b="1" dirty="0">
                <a:latin typeface="Times New Roman" panose="02020603050405020304" charset="0"/>
                <a:cs typeface="Times New Roman" panose="02020603050405020304" charset="0"/>
              </a:rPr>
              <a:t>AUDIO TO SIGN LANGUAGE TRANSLATOR  </a:t>
            </a:r>
            <a:endParaRPr lang="en-IN" b="1"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7521934" y="4770880"/>
            <a:ext cx="4291054" cy="1655762"/>
          </a:xfrm>
        </p:spPr>
        <p:txBody>
          <a:bodyPr>
            <a:normAutofit/>
          </a:bodyPr>
          <a:lstStyle/>
          <a:p>
            <a:pPr algn="l"/>
            <a:endParaRPr lang="en-IN" dirty="0"/>
          </a:p>
        </p:txBody>
      </p:sp>
      <p:pic>
        <p:nvPicPr>
          <p:cNvPr id="4" name="Picture 3"/>
          <p:cNvPicPr>
            <a:picLocks noChangeAspect="1"/>
          </p:cNvPicPr>
          <p:nvPr/>
        </p:nvPicPr>
        <p:blipFill>
          <a:blip r:embed="rId1"/>
          <a:srcRect l="375" t="-7727" r="-375" b="-7903"/>
          <a:stretch>
            <a:fillRect/>
          </a:stretch>
        </p:blipFill>
        <p:spPr>
          <a:xfrm>
            <a:off x="457835" y="283845"/>
            <a:ext cx="4914900" cy="6271260"/>
          </a:xfrm>
          <a:prstGeom prst="round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42410" y="365125"/>
            <a:ext cx="7311390" cy="1325880"/>
          </a:xfrm>
        </p:spPr>
        <p:txBody>
          <a:bodyPr/>
          <a:p>
            <a:r>
              <a:rPr lang="en-US" b="1">
                <a:latin typeface="Times New Roman" panose="02020603050405020304" charset="0"/>
                <a:cs typeface="Times New Roman" panose="02020603050405020304" charset="0"/>
              </a:rPr>
              <a:t>CONCLUSION</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Autofit/>
          </a:bodyPr>
          <a:p>
            <a:pPr marL="0" indent="0">
              <a:buNone/>
            </a:pPr>
            <a:r>
              <a:rPr lang="en-US" sz="2700">
                <a:latin typeface="Times New Roman" panose="02020603050405020304" charset="0"/>
                <a:cs typeface="Times New Roman" panose="02020603050405020304" charset="0"/>
              </a:rPr>
              <a:t>We have attempted to create a model that will allow people with disabilities to express themselves distinctly, which will help them blend with the rest of the world without any difficulty. Our proposed model will successfully convert the given input audio into an animation. Many improvements along this route can be made as and when the ISL Dictionary grows. </a:t>
            </a:r>
            <a:endParaRPr lang="en-US" sz="27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Content Placeholder 101"/>
          <p:cNvPicPr/>
          <p:nvPr>
            <p:ph idx="1"/>
          </p:nvPr>
        </p:nvPicPr>
        <p:blipFill>
          <a:blip r:embed="rId1"/>
          <a:stretch>
            <a:fillRect/>
          </a:stretch>
        </p:blipFill>
        <p:spPr>
          <a:xfrm>
            <a:off x="1020445" y="629920"/>
            <a:ext cx="10515600" cy="521271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82720" y="175260"/>
            <a:ext cx="7056755" cy="1325880"/>
          </a:xfrm>
        </p:spPr>
        <p:txBody>
          <a:bodyPr/>
          <a:p>
            <a:r>
              <a:rPr lang="en-US" b="1">
                <a:latin typeface="Times New Roman" panose="02020603050405020304" charset="0"/>
                <a:cs typeface="Times New Roman" panose="02020603050405020304" charset="0"/>
              </a:rPr>
              <a:t>ABSTRACT</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929640" y="1501140"/>
            <a:ext cx="10515600" cy="5093970"/>
          </a:xfrm>
        </p:spPr>
        <p:txBody>
          <a:bodyPr>
            <a:noAutofit/>
          </a:bodyPr>
          <a:p>
            <a:pPr marL="0" indent="0" algn="just">
              <a:buNone/>
            </a:pPr>
            <a:r>
              <a:rPr lang="en-US">
                <a:latin typeface="Times New Roman" panose="02020603050405020304" charset="0"/>
                <a:cs typeface="Times New Roman" panose="02020603050405020304" charset="0"/>
              </a:rPr>
              <a:t>This project mainly focuses on developing a translating system consisting of many modules that take English audio and convert the input to English text, which is further parsed to structure grammar representation on which grammar rules of Indian Sign Language are applied.Then all the individual words are checked in a dictionary holding videos of each word. If the system does not find words in the dictionary, then the most suitable synonym replaces them.  </a:t>
            </a:r>
            <a:endParaRPr lang="en-US">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7296" y="365125"/>
            <a:ext cx="8626503" cy="1325563"/>
          </a:xfrm>
        </p:spPr>
        <p:txBody>
          <a:bodyPr/>
          <a:lstStyle/>
          <a:p>
            <a:r>
              <a:rPr lang="en-US" b="1" dirty="0">
                <a:latin typeface="Times New Roman" panose="02020603050405020304" charset="0"/>
                <a:cs typeface="Times New Roman" panose="02020603050405020304" charset="0"/>
              </a:rPr>
              <a:t>PROBLEM</a:t>
            </a:r>
            <a:r>
              <a:rPr lang="en-US" dirty="0">
                <a:latin typeface="Times New Roman" panose="02020603050405020304" charset="0"/>
                <a:cs typeface="Times New Roman" panose="02020603050405020304" charset="0"/>
              </a:rPr>
              <a:t> </a:t>
            </a:r>
            <a:r>
              <a:rPr lang="en-US" b="1" dirty="0">
                <a:latin typeface="Times New Roman" panose="02020603050405020304" charset="0"/>
                <a:cs typeface="Times New Roman" panose="02020603050405020304" charset="0"/>
              </a:rPr>
              <a:t>STATEMENT</a:t>
            </a:r>
            <a:endParaRPr lang="en-IN"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15617" y="2154803"/>
            <a:ext cx="10638183" cy="4022160"/>
          </a:xfrm>
        </p:spPr>
        <p:txBody>
          <a:bodyPr/>
          <a:lstStyle/>
          <a:p>
            <a:r>
              <a:rPr lang="en-US" i="0" dirty="0">
                <a:solidFill>
                  <a:srgbClr val="1F2328"/>
                </a:solidFill>
                <a:effectLst/>
                <a:latin typeface="Times New Roman" panose="02020603050405020304" charset="0"/>
                <a:cs typeface="Times New Roman" panose="02020603050405020304" charset="0"/>
              </a:rPr>
              <a:t>Sign language is a visual language that is used by deaf people as their mother tongue. Due to considerable time required in learning the Sign Language, people find it difficult to communicate with these specially abled people, creating a communication gap.</a:t>
            </a:r>
            <a:r>
              <a:rPr lang="en-US" i="0" dirty="0">
                <a:solidFill>
                  <a:srgbClr val="1F2328"/>
                </a:solidFill>
                <a:effectLst/>
                <a:latin typeface="-apple-system"/>
              </a:rPr>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6125" y="381028"/>
            <a:ext cx="10054669" cy="1325563"/>
          </a:xfrm>
        </p:spPr>
        <p:txBody>
          <a:bodyPr/>
          <a:lstStyle/>
          <a:p>
            <a:r>
              <a:rPr lang="en-US" b="1" dirty="0">
                <a:latin typeface="Times New Roman" panose="02020603050405020304" charset="0"/>
                <a:cs typeface="Times New Roman" panose="02020603050405020304" charset="0"/>
              </a:rPr>
              <a:t>AIM OF THE PROJECT</a:t>
            </a:r>
            <a:endParaRPr lang="en-IN"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118937" y="2506662"/>
            <a:ext cx="10515600" cy="4351338"/>
          </a:xfrm>
        </p:spPr>
        <p:txBody>
          <a:bodyPr/>
          <a:lstStyle/>
          <a:p>
            <a:r>
              <a:rPr lang="en-US" b="0" i="0" dirty="0">
                <a:solidFill>
                  <a:srgbClr val="444444"/>
                </a:solidFill>
                <a:effectLst/>
                <a:latin typeface="Times New Roman" panose="02020603050405020304" charset="0"/>
                <a:cs typeface="Times New Roman" panose="02020603050405020304" charset="0"/>
              </a:rPr>
              <a:t>The aim of this project is to design a system which is helpful for the people with hearing / speech disabilities and convert a voice in Indian sign language (ISL). </a:t>
            </a:r>
            <a:endParaRPr lang="en-US" b="0" i="0" dirty="0">
              <a:solidFill>
                <a:srgbClr val="444444"/>
              </a:solidFill>
              <a:effectLst/>
              <a:latin typeface="Times New Roman" panose="02020603050405020304" charset="0"/>
              <a:cs typeface="Times New Roman" panose="02020603050405020304" charset="0"/>
            </a:endParaRPr>
          </a:p>
          <a:p>
            <a:endParaRPr lang="en-US" b="0" i="0" dirty="0">
              <a:solidFill>
                <a:srgbClr val="444444"/>
              </a:solidFill>
              <a:effectLst/>
              <a:latin typeface="Times New Roman" panose="02020603050405020304" charset="0"/>
              <a:cs typeface="Times New Roman" panose="02020603050405020304" charset="0"/>
            </a:endParaRPr>
          </a:p>
          <a:p>
            <a:r>
              <a:rPr lang="en-US" b="0" i="0" dirty="0">
                <a:solidFill>
                  <a:srgbClr val="444444"/>
                </a:solidFill>
                <a:effectLst/>
                <a:latin typeface="Times New Roman" panose="02020603050405020304" charset="0"/>
                <a:cs typeface="Times New Roman" panose="02020603050405020304" charset="0"/>
              </a:rPr>
              <a:t>The task of learning a sign language can be cumbersome for people so this project proposes a solution to this problem using speech recognition and image processing.</a:t>
            </a:r>
            <a:endParaRPr lang="en-IN"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6424" y="357174"/>
            <a:ext cx="8570843" cy="1325563"/>
          </a:xfrm>
        </p:spPr>
        <p:txBody>
          <a:bodyPr/>
          <a:lstStyle/>
          <a:p>
            <a:r>
              <a:rPr lang="en-US" b="1" dirty="0">
                <a:latin typeface="Times New Roman" panose="02020603050405020304" charset="0"/>
                <a:cs typeface="Times New Roman" panose="02020603050405020304" charset="0"/>
              </a:rPr>
              <a:t>PROPOSED SYSTEM </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37322" y="1825625"/>
            <a:ext cx="7903596" cy="4351338"/>
          </a:xfrm>
        </p:spPr>
        <p:txBody>
          <a:bodyPr>
            <a:normAutofit/>
          </a:bodyPr>
          <a:lstStyle/>
          <a:p>
            <a:r>
              <a:rPr lang="en-US" dirty="0">
                <a:latin typeface="Times New Roman" panose="02020603050405020304" charset="0"/>
                <a:cs typeface="Times New Roman" panose="02020603050405020304" charset="0"/>
              </a:rPr>
              <a:t>Algorithmic Design: </a:t>
            </a:r>
            <a:endParaRPr lang="en-US" dirty="0">
              <a:latin typeface="Times New Roman" panose="02020603050405020304" charset="0"/>
              <a:cs typeface="Times New Roman" panose="02020603050405020304" charset="0"/>
            </a:endParaRPr>
          </a:p>
          <a:p>
            <a:r>
              <a:rPr lang="en-US" dirty="0" err="1">
                <a:latin typeface="Times New Roman" panose="02020603050405020304" charset="0"/>
                <a:cs typeface="Times New Roman" panose="02020603050405020304" charset="0"/>
              </a:rPr>
              <a:t>Py</a:t>
            </a:r>
            <a:r>
              <a:rPr lang="en-US" dirty="0">
                <a:latin typeface="Times New Roman" panose="02020603050405020304" charset="0"/>
                <a:cs typeface="Times New Roman" panose="02020603050405020304" charset="0"/>
              </a:rPr>
              <a:t> audio is used to obtain user speech and convert it to text. </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The sentence is restructured using stop words removal and lemmatization. </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Final ISL gloss is generated by converting text in context free grammar. </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YouTube </a:t>
            </a:r>
            <a:r>
              <a:rPr lang="en-US" dirty="0" err="1">
                <a:latin typeface="Times New Roman" panose="02020603050405020304" charset="0"/>
                <a:cs typeface="Times New Roman" panose="02020603050405020304" charset="0"/>
              </a:rPr>
              <a:t>IFrame</a:t>
            </a:r>
            <a:r>
              <a:rPr lang="en-US" dirty="0">
                <a:latin typeface="Times New Roman" panose="02020603050405020304" charset="0"/>
                <a:cs typeface="Times New Roman" panose="02020603050405020304" charset="0"/>
              </a:rPr>
              <a:t> API is used to display the output in the web application. </a:t>
            </a:r>
            <a:endParaRPr lang="en-IN" dirty="0">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11262" y="1969656"/>
            <a:ext cx="3267986" cy="35920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3602" y="365125"/>
            <a:ext cx="7370197" cy="1325563"/>
          </a:xfrm>
        </p:spPr>
        <p:txBody>
          <a:bodyPr/>
          <a:lstStyle/>
          <a:p>
            <a:r>
              <a:rPr lang="en-US" b="1" dirty="0">
                <a:latin typeface="Times New Roman" panose="02020603050405020304" charset="0"/>
                <a:cs typeface="Times New Roman" panose="02020603050405020304" charset="0"/>
              </a:rPr>
              <a:t>FLOW CHART</a:t>
            </a:r>
            <a:endParaRPr lang="en-US" b="1" dirty="0">
              <a:latin typeface="Times New Roman" panose="02020603050405020304" charset="0"/>
              <a:cs typeface="Times New Roman" panose="02020603050405020304" charset="0"/>
            </a:endParaRPr>
          </a:p>
        </p:txBody>
      </p:sp>
      <p:pic>
        <p:nvPicPr>
          <p:cNvPr id="9" name="Content Placeholder 8"/>
          <p:cNvPicPr>
            <a:picLocks noGrp="1" noChangeAspect="1"/>
          </p:cNvPicPr>
          <p:nvPr>
            <p:ph idx="1"/>
          </p:nvPr>
        </p:nvPicPr>
        <p:blipFill>
          <a:blip r:embed="rId1"/>
          <a:stretch>
            <a:fillRect/>
          </a:stretch>
        </p:blipFill>
        <p:spPr>
          <a:xfrm>
            <a:off x="6069327" y="3997483"/>
            <a:ext cx="53345" cy="7621"/>
          </a:xfr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672" y="1434151"/>
            <a:ext cx="9252003" cy="50587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952" y="365125"/>
            <a:ext cx="8896847" cy="1325563"/>
          </a:xfrm>
        </p:spPr>
        <p:txBody>
          <a:bodyPr/>
          <a:lstStyle/>
          <a:p>
            <a:r>
              <a:rPr lang="en-US" b="1" dirty="0">
                <a:latin typeface="Times New Roman" panose="02020603050405020304" charset="0"/>
                <a:cs typeface="Times New Roman" panose="02020603050405020304" charset="0"/>
              </a:rPr>
              <a:t>SOFTWARE REQUIREMENTS</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IN" b="0" i="0" dirty="0">
                <a:solidFill>
                  <a:srgbClr val="273239"/>
                </a:solidFill>
                <a:effectLst/>
                <a:latin typeface="Times New Roman" panose="02020603050405020304" charset="0"/>
                <a:cs typeface="Times New Roman" panose="02020603050405020304" charset="0"/>
              </a:rPr>
              <a:t>A web application is implemented using python programming language. </a:t>
            </a:r>
            <a:endParaRPr lang="en-IN" b="0" i="0" dirty="0">
              <a:solidFill>
                <a:srgbClr val="273239"/>
              </a:solidFill>
              <a:effectLst/>
              <a:latin typeface="Times New Roman" panose="02020603050405020304" charset="0"/>
              <a:cs typeface="Times New Roman" panose="02020603050405020304" charset="0"/>
            </a:endParaRPr>
          </a:p>
          <a:p>
            <a:r>
              <a:rPr lang="en-IN" b="0" i="0" dirty="0">
                <a:solidFill>
                  <a:srgbClr val="273239"/>
                </a:solidFill>
                <a:effectLst/>
                <a:latin typeface="Times New Roman" panose="02020603050405020304" charset="0"/>
                <a:cs typeface="Times New Roman" panose="02020603050405020304" charset="0"/>
              </a:rPr>
              <a:t>Python includes libraries such as </a:t>
            </a:r>
            <a:r>
              <a:rPr lang="en-IN" b="0" i="0" dirty="0" err="1">
                <a:solidFill>
                  <a:srgbClr val="273239"/>
                </a:solidFill>
                <a:effectLst/>
                <a:latin typeface="Times New Roman" panose="02020603050405020304" charset="0"/>
                <a:cs typeface="Times New Roman" panose="02020603050405020304" charset="0"/>
              </a:rPr>
              <a:t>pyaudio</a:t>
            </a:r>
            <a:r>
              <a:rPr lang="en-IN" b="0" i="0" dirty="0">
                <a:solidFill>
                  <a:srgbClr val="273239"/>
                </a:solidFill>
                <a:effectLst/>
                <a:latin typeface="Times New Roman" panose="02020603050405020304" charset="0"/>
                <a:cs typeface="Times New Roman" panose="02020603050405020304" charset="0"/>
              </a:rPr>
              <a:t> to convert speech to text.</a:t>
            </a:r>
            <a:endParaRPr lang="en-IN" b="0" i="0" dirty="0">
              <a:solidFill>
                <a:srgbClr val="273239"/>
              </a:solidFill>
              <a:effectLst/>
              <a:latin typeface="Times New Roman" panose="02020603050405020304" charset="0"/>
              <a:cs typeface="Times New Roman" panose="02020603050405020304" charset="0"/>
            </a:endParaRPr>
          </a:p>
          <a:p>
            <a:r>
              <a:rPr lang="en-IN" b="0" i="0" dirty="0">
                <a:solidFill>
                  <a:srgbClr val="273239"/>
                </a:solidFill>
                <a:effectLst/>
                <a:latin typeface="Times New Roman" panose="02020603050405020304" charset="0"/>
                <a:cs typeface="Times New Roman" panose="02020603050405020304" charset="0"/>
              </a:rPr>
              <a:t>Python  3.7.0 is preferred.</a:t>
            </a:r>
            <a:endParaRPr lang="en-IN" dirty="0">
              <a:solidFill>
                <a:srgbClr val="273239"/>
              </a:solidFill>
              <a:latin typeface="Times New Roman" panose="02020603050405020304" charset="0"/>
              <a:cs typeface="Times New Roman" panose="02020603050405020304" charset="0"/>
            </a:endParaRPr>
          </a:p>
          <a:p>
            <a:r>
              <a:rPr lang="en-IN" dirty="0">
                <a:solidFill>
                  <a:srgbClr val="273239"/>
                </a:solidFill>
                <a:latin typeface="Times New Roman" panose="02020603050405020304" charset="0"/>
                <a:cs typeface="Times New Roman" panose="02020603050405020304" charset="0"/>
              </a:rPr>
              <a:t>D</a:t>
            </a:r>
            <a:r>
              <a:rPr lang="en-IN" b="0" i="0" dirty="0">
                <a:solidFill>
                  <a:srgbClr val="273239"/>
                </a:solidFill>
                <a:effectLst/>
                <a:latin typeface="Times New Roman" panose="02020603050405020304" charset="0"/>
                <a:cs typeface="Times New Roman" panose="02020603050405020304" charset="0"/>
              </a:rPr>
              <a:t>jango version 2.1.7</a:t>
            </a:r>
            <a:endParaRPr lang="en-IN" b="0" i="0" dirty="0">
              <a:solidFill>
                <a:srgbClr val="273239"/>
              </a:solidFill>
              <a:effectLst/>
              <a:latin typeface="Times New Roman" panose="02020603050405020304" charset="0"/>
              <a:cs typeface="Times New Roman" panose="02020603050405020304" charset="0"/>
            </a:endParaRPr>
          </a:p>
          <a:p>
            <a:r>
              <a:rPr lang="en-IN" b="0" i="0" dirty="0">
                <a:solidFill>
                  <a:srgbClr val="273239"/>
                </a:solidFill>
                <a:effectLst/>
                <a:latin typeface="Times New Roman" panose="02020603050405020304" charset="0"/>
                <a:cs typeface="Times New Roman" panose="02020603050405020304" charset="0"/>
              </a:rPr>
              <a:t>Operating System – </a:t>
            </a:r>
            <a:r>
              <a:rPr lang="en-IN" dirty="0">
                <a:solidFill>
                  <a:srgbClr val="273239"/>
                </a:solidFill>
                <a:latin typeface="Times New Roman" panose="02020603050405020304" charset="0"/>
                <a:cs typeface="Times New Roman" panose="02020603050405020304" charset="0"/>
              </a:rPr>
              <a:t>Windows</a:t>
            </a:r>
            <a:r>
              <a:rPr lang="en-IN" b="0" i="0" dirty="0">
                <a:solidFill>
                  <a:srgbClr val="273239"/>
                </a:solidFill>
                <a:effectLst/>
                <a:latin typeface="Times New Roman" panose="02020603050405020304" charset="0"/>
                <a:cs typeface="Times New Roman" panose="02020603050405020304" charset="0"/>
              </a:rPr>
              <a:t>.</a:t>
            </a:r>
            <a:endParaRPr lang="en-IN" b="0" i="0" dirty="0">
              <a:solidFill>
                <a:srgbClr val="273239"/>
              </a:solidFill>
              <a:effectLst/>
              <a:latin typeface="Times New Roman" panose="02020603050405020304" charset="0"/>
              <a:cs typeface="Times New Roman" panose="02020603050405020304" charset="0"/>
            </a:endParaRPr>
          </a:p>
          <a:p>
            <a:r>
              <a:rPr lang="en-IN" b="0" i="0" dirty="0">
                <a:solidFill>
                  <a:srgbClr val="273239"/>
                </a:solidFill>
                <a:effectLst/>
                <a:latin typeface="Times New Roman" panose="02020603050405020304" charset="0"/>
                <a:cs typeface="Times New Roman" panose="02020603050405020304" charset="0"/>
              </a:rPr>
              <a:t>ISL/ASL data sets from google.</a:t>
            </a:r>
            <a:endParaRPr lang="en-IN" b="0" i="0" dirty="0">
              <a:solidFill>
                <a:srgbClr val="273239"/>
              </a:solidFill>
              <a:effectLst/>
              <a:latin typeface="Times New Roman" panose="02020603050405020304" charset="0"/>
              <a:cs typeface="Times New Roman" panose="02020603050405020304" charset="0"/>
            </a:endParaRPr>
          </a:p>
          <a:p>
            <a:endParaRPr lang="en-IN" b="0" i="0" dirty="0">
              <a:solidFill>
                <a:srgbClr val="273239"/>
              </a:solidFill>
              <a:effectLst/>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45840" y="365125"/>
            <a:ext cx="5850890" cy="1325880"/>
          </a:xfrm>
        </p:spPr>
        <p:txBody>
          <a:bodyPr/>
          <a:p>
            <a:r>
              <a:rPr lang="en-US" b="1"/>
              <a:t>EXPECTED OUTPUT</a:t>
            </a:r>
            <a:endParaRPr lang="en-US" b="1"/>
          </a:p>
        </p:txBody>
      </p:sp>
      <p:pic>
        <p:nvPicPr>
          <p:cNvPr id="4" name="Content Placeholder 3" descr="Screenshot 2023-07-07 100912"/>
          <p:cNvPicPr>
            <a:picLocks noChangeAspect="1"/>
          </p:cNvPicPr>
          <p:nvPr>
            <p:ph idx="1"/>
          </p:nvPr>
        </p:nvPicPr>
        <p:blipFill>
          <a:blip r:embed="rId1"/>
          <a:stretch>
            <a:fillRect/>
          </a:stretch>
        </p:blipFill>
        <p:spPr>
          <a:xfrm>
            <a:off x="67945" y="1581785"/>
            <a:ext cx="12124055" cy="52762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idx="1"/>
          </p:nvPr>
        </p:nvPicPr>
        <p:blipFill>
          <a:blip r:embed="rId1"/>
          <a:srcRect b="9324"/>
          <a:stretch>
            <a:fillRect/>
          </a:stretch>
        </p:blipFill>
        <p:spPr>
          <a:xfrm>
            <a:off x="71755" y="0"/>
            <a:ext cx="12120245" cy="68573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2096</Words>
  <Application>WPS Presentation</Application>
  <PresentationFormat>Widescreen</PresentationFormat>
  <Paragraphs>43</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Times New Roman</vt:lpstr>
      <vt:lpstr>-apple-system</vt:lpstr>
      <vt:lpstr>Segoe Print</vt:lpstr>
      <vt:lpstr>Calibri</vt:lpstr>
      <vt:lpstr>Microsoft YaHei</vt:lpstr>
      <vt:lpstr>Arial Unicode MS</vt:lpstr>
      <vt:lpstr>Calibri Light</vt:lpstr>
      <vt:lpstr>Office Theme</vt:lpstr>
      <vt:lpstr>AUDIO TO SIGN LANGUAGE TRANSLATOR  </vt:lpstr>
      <vt:lpstr>ABSTRACT</vt:lpstr>
      <vt:lpstr>PROBLEM STATEMENT</vt:lpstr>
      <vt:lpstr>AIM OF THE PROJECT</vt:lpstr>
      <vt:lpstr>PROPOSED SYSTEM </vt:lpstr>
      <vt:lpstr>FLOW CHART</vt:lpstr>
      <vt:lpstr>SOFTWARE REQUIREMENTS</vt:lpstr>
      <vt:lpstr>EXPECTED OUTPUT</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TO SIGN LANGUAGE TRANSLATOR USING PYTHON</dc:title>
  <dc:creator>KHAMMAM NANDHINI</dc:creator>
  <cp:lastModifiedBy>JANAGAMA SWETHA</cp:lastModifiedBy>
  <cp:revision>8</cp:revision>
  <dcterms:created xsi:type="dcterms:W3CDTF">2023-06-20T05:33:00Z</dcterms:created>
  <dcterms:modified xsi:type="dcterms:W3CDTF">2024-10-03T14:18:14Z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0x0101000396849702909C4D84C6666EAE7FF2CA</vt:lpwstr>
  </property>
  <property fmtid="{D5CDD505-2E9C-101B-9397-08002B2CF9AE}" pid="3" name="ICV">
    <vt:lpwstr>58E18424CAC441499EBE0800AD09BB46_12</vt:lpwstr>
  </property>
  <property fmtid="{D5CDD505-2E9C-101B-9397-08002B2CF9AE}" pid="4" name="KSOProductBuildVer">
    <vt:lpwstr>1033-12.2.0.18283</vt:lpwstr>
  </property>
</Properties>
</file>