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jp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jpg"/><Relationship Id="rId18" Type="http://schemas.openxmlformats.org/officeDocument/2006/relationships/image" Target="../media/image1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5308" y="8160542"/>
            <a:ext cx="2812691" cy="212645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112" y="725476"/>
            <a:ext cx="1562099" cy="1323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67049" y="544367"/>
            <a:ext cx="12141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849137" cy="10286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926" y="2293798"/>
            <a:ext cx="1068621" cy="85216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8284" y="5046944"/>
            <a:ext cx="1068621" cy="85216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926" y="7304929"/>
            <a:ext cx="1068621" cy="85216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8505" y="133288"/>
            <a:ext cx="1108417" cy="144916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12516" y="126996"/>
            <a:ext cx="983283" cy="145572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01564" y="200918"/>
            <a:ext cx="934751" cy="138021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13624" y="163957"/>
            <a:ext cx="983283" cy="145572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5482" y="200918"/>
            <a:ext cx="323746" cy="138180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46500" y="218044"/>
            <a:ext cx="952410" cy="138025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96183" y="200918"/>
            <a:ext cx="898539" cy="138180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49456" y="200918"/>
            <a:ext cx="983283" cy="145572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89974" y="200918"/>
            <a:ext cx="983283" cy="145572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07682" y="218044"/>
            <a:ext cx="1281359" cy="147501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480608" y="189153"/>
            <a:ext cx="905936" cy="1467493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150438" y="144744"/>
            <a:ext cx="1217180" cy="1473928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415243" y="144891"/>
            <a:ext cx="1055974" cy="154920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93817" y="264369"/>
            <a:ext cx="952410" cy="1380251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141476" y="218044"/>
            <a:ext cx="1234355" cy="142090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646918" y="186480"/>
            <a:ext cx="296651" cy="153758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119269" y="163957"/>
            <a:ext cx="1168729" cy="15919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132" y="97237"/>
            <a:ext cx="14988749" cy="1243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7344" y="1837588"/>
            <a:ext cx="17080230" cy="4342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0387330" cy="10287000"/>
            <a:chOff x="0" y="0"/>
            <a:chExt cx="1038733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386857" cy="10286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852076" y="7128386"/>
              <a:ext cx="1131570" cy="1390015"/>
            </a:xfrm>
            <a:custGeom>
              <a:avLst/>
              <a:gdLst/>
              <a:ahLst/>
              <a:cxnLst/>
              <a:rect l="l" t="t" r="r" b="b"/>
              <a:pathLst>
                <a:path w="1131570" h="1390015">
                  <a:moveTo>
                    <a:pt x="865699" y="468333"/>
                  </a:moveTo>
                  <a:lnTo>
                    <a:pt x="265606" y="468333"/>
                  </a:lnTo>
                  <a:lnTo>
                    <a:pt x="265606" y="369709"/>
                  </a:lnTo>
                  <a:lnTo>
                    <a:pt x="509035" y="369709"/>
                  </a:lnTo>
                  <a:lnTo>
                    <a:pt x="509035" y="287000"/>
                  </a:lnTo>
                  <a:lnTo>
                    <a:pt x="474647" y="267054"/>
                  </a:lnTo>
                  <a:lnTo>
                    <a:pt x="446815" y="238661"/>
                  </a:lnTo>
                  <a:lnTo>
                    <a:pt x="425471" y="198579"/>
                  </a:lnTo>
                  <a:lnTo>
                    <a:pt x="417484" y="160037"/>
                  </a:lnTo>
                  <a:lnTo>
                    <a:pt x="417235" y="142556"/>
                  </a:lnTo>
                  <a:lnTo>
                    <a:pt x="418180" y="131195"/>
                  </a:lnTo>
                  <a:lnTo>
                    <a:pt x="428194" y="92719"/>
                  </a:lnTo>
                  <a:lnTo>
                    <a:pt x="451571" y="53786"/>
                  </a:lnTo>
                  <a:lnTo>
                    <a:pt x="480826" y="26862"/>
                  </a:lnTo>
                  <a:lnTo>
                    <a:pt x="521561" y="6792"/>
                  </a:lnTo>
                  <a:lnTo>
                    <a:pt x="560735" y="0"/>
                  </a:lnTo>
                  <a:lnTo>
                    <a:pt x="572135" y="0"/>
                  </a:lnTo>
                  <a:lnTo>
                    <a:pt x="611309" y="6792"/>
                  </a:lnTo>
                  <a:lnTo>
                    <a:pt x="652044" y="26862"/>
                  </a:lnTo>
                  <a:lnTo>
                    <a:pt x="681299" y="53786"/>
                  </a:lnTo>
                  <a:lnTo>
                    <a:pt x="692260" y="68880"/>
                  </a:lnTo>
                  <a:lnTo>
                    <a:pt x="560359" y="68880"/>
                  </a:lnTo>
                  <a:lnTo>
                    <a:pt x="555116" y="69396"/>
                  </a:lnTo>
                  <a:lnTo>
                    <a:pt x="516460" y="85408"/>
                  </a:lnTo>
                  <a:lnTo>
                    <a:pt x="489142" y="123539"/>
                  </a:lnTo>
                  <a:lnTo>
                    <a:pt x="485031" y="154795"/>
                  </a:lnTo>
                  <a:lnTo>
                    <a:pt x="485508" y="159638"/>
                  </a:lnTo>
                  <a:lnTo>
                    <a:pt x="485547" y="160037"/>
                  </a:lnTo>
                  <a:lnTo>
                    <a:pt x="501483" y="198579"/>
                  </a:lnTo>
                  <a:lnTo>
                    <a:pt x="539690" y="226011"/>
                  </a:lnTo>
                  <a:lnTo>
                    <a:pt x="560359" y="230122"/>
                  </a:lnTo>
                  <a:lnTo>
                    <a:pt x="691945" y="230122"/>
                  </a:lnTo>
                  <a:lnTo>
                    <a:pt x="686055" y="238661"/>
                  </a:lnTo>
                  <a:lnTo>
                    <a:pt x="658223" y="267054"/>
                  </a:lnTo>
                  <a:lnTo>
                    <a:pt x="623835" y="287000"/>
                  </a:lnTo>
                  <a:lnTo>
                    <a:pt x="623835" y="369970"/>
                  </a:lnTo>
                  <a:lnTo>
                    <a:pt x="865699" y="369970"/>
                  </a:lnTo>
                  <a:lnTo>
                    <a:pt x="865699" y="468333"/>
                  </a:lnTo>
                  <a:close/>
                </a:path>
                <a:path w="1131570" h="1390015">
                  <a:moveTo>
                    <a:pt x="691945" y="230122"/>
                  </a:moveTo>
                  <a:lnTo>
                    <a:pt x="570946" y="230122"/>
                  </a:lnTo>
                  <a:lnTo>
                    <a:pt x="576189" y="229606"/>
                  </a:lnTo>
                  <a:lnTo>
                    <a:pt x="586573" y="227540"/>
                  </a:lnTo>
                  <a:lnTo>
                    <a:pt x="626403" y="202765"/>
                  </a:lnTo>
                  <a:lnTo>
                    <a:pt x="645757" y="160037"/>
                  </a:lnTo>
                  <a:lnTo>
                    <a:pt x="646273" y="154795"/>
                  </a:lnTo>
                  <a:lnTo>
                    <a:pt x="646273" y="144207"/>
                  </a:lnTo>
                  <a:lnTo>
                    <a:pt x="629745" y="100309"/>
                  </a:lnTo>
                  <a:lnTo>
                    <a:pt x="591614" y="72991"/>
                  </a:lnTo>
                  <a:lnTo>
                    <a:pt x="570946" y="68880"/>
                  </a:lnTo>
                  <a:lnTo>
                    <a:pt x="692260" y="68880"/>
                  </a:lnTo>
                  <a:lnTo>
                    <a:pt x="710226" y="108875"/>
                  </a:lnTo>
                  <a:lnTo>
                    <a:pt x="715677" y="144207"/>
                  </a:lnTo>
                  <a:lnTo>
                    <a:pt x="715781" y="148244"/>
                  </a:lnTo>
                  <a:lnTo>
                    <a:pt x="709177" y="193173"/>
                  </a:lnTo>
                  <a:lnTo>
                    <a:pt x="692527" y="229277"/>
                  </a:lnTo>
                  <a:lnTo>
                    <a:pt x="691945" y="230122"/>
                  </a:lnTo>
                  <a:close/>
                </a:path>
                <a:path w="1131570" h="1390015">
                  <a:moveTo>
                    <a:pt x="987265" y="1174719"/>
                  </a:moveTo>
                  <a:lnTo>
                    <a:pt x="375033" y="1174719"/>
                  </a:lnTo>
                  <a:lnTo>
                    <a:pt x="419089" y="1162827"/>
                  </a:lnTo>
                  <a:lnTo>
                    <a:pt x="455940" y="1138513"/>
                  </a:lnTo>
                  <a:lnTo>
                    <a:pt x="484268" y="1103436"/>
                  </a:lnTo>
                  <a:lnTo>
                    <a:pt x="502754" y="1059257"/>
                  </a:lnTo>
                  <a:lnTo>
                    <a:pt x="510041" y="1007895"/>
                  </a:lnTo>
                  <a:lnTo>
                    <a:pt x="510547" y="954147"/>
                  </a:lnTo>
                  <a:lnTo>
                    <a:pt x="510530" y="817371"/>
                  </a:lnTo>
                  <a:lnTo>
                    <a:pt x="510408" y="702940"/>
                  </a:lnTo>
                  <a:lnTo>
                    <a:pt x="510290" y="643501"/>
                  </a:lnTo>
                  <a:lnTo>
                    <a:pt x="510185" y="584342"/>
                  </a:lnTo>
                  <a:lnTo>
                    <a:pt x="510078" y="468333"/>
                  </a:lnTo>
                  <a:lnTo>
                    <a:pt x="624618" y="468333"/>
                  </a:lnTo>
                  <a:lnTo>
                    <a:pt x="625409" y="583769"/>
                  </a:lnTo>
                  <a:lnTo>
                    <a:pt x="627092" y="811690"/>
                  </a:lnTo>
                  <a:lnTo>
                    <a:pt x="627815" y="914482"/>
                  </a:lnTo>
                  <a:lnTo>
                    <a:pt x="628051" y="952746"/>
                  </a:lnTo>
                  <a:lnTo>
                    <a:pt x="628211" y="984635"/>
                  </a:lnTo>
                  <a:lnTo>
                    <a:pt x="628271" y="1007895"/>
                  </a:lnTo>
                  <a:lnTo>
                    <a:pt x="634572" y="1058139"/>
                  </a:lnTo>
                  <a:lnTo>
                    <a:pt x="651897" y="1101890"/>
                  </a:lnTo>
                  <a:lnTo>
                    <a:pt x="679050" y="1137175"/>
                  </a:lnTo>
                  <a:lnTo>
                    <a:pt x="714835" y="1162025"/>
                  </a:lnTo>
                  <a:lnTo>
                    <a:pt x="758055" y="1174466"/>
                  </a:lnTo>
                  <a:lnTo>
                    <a:pt x="987461" y="1174466"/>
                  </a:lnTo>
                  <a:lnTo>
                    <a:pt x="987265" y="1174719"/>
                  </a:lnTo>
                  <a:close/>
                </a:path>
                <a:path w="1131570" h="1390015">
                  <a:moveTo>
                    <a:pt x="0" y="1050945"/>
                  </a:moveTo>
                  <a:lnTo>
                    <a:pt x="13017" y="931709"/>
                  </a:lnTo>
                  <a:lnTo>
                    <a:pt x="26351" y="811690"/>
                  </a:lnTo>
                  <a:lnTo>
                    <a:pt x="221512" y="954147"/>
                  </a:lnTo>
                  <a:lnTo>
                    <a:pt x="149240" y="985717"/>
                  </a:lnTo>
                  <a:lnTo>
                    <a:pt x="158334" y="1004900"/>
                  </a:lnTo>
                  <a:lnTo>
                    <a:pt x="166795" y="1020418"/>
                  </a:lnTo>
                  <a:lnTo>
                    <a:pt x="69662" y="1020418"/>
                  </a:lnTo>
                  <a:lnTo>
                    <a:pt x="0" y="1050945"/>
                  </a:lnTo>
                  <a:close/>
                </a:path>
                <a:path w="1131570" h="1390015">
                  <a:moveTo>
                    <a:pt x="987461" y="1174466"/>
                  </a:moveTo>
                  <a:lnTo>
                    <a:pt x="758055" y="1174466"/>
                  </a:lnTo>
                  <a:lnTo>
                    <a:pt x="807516" y="1172529"/>
                  </a:lnTo>
                  <a:lnTo>
                    <a:pt x="853844" y="1153672"/>
                  </a:lnTo>
                  <a:lnTo>
                    <a:pt x="894621" y="1120211"/>
                  </a:lnTo>
                  <a:lnTo>
                    <a:pt x="928904" y="1079417"/>
                  </a:lnTo>
                  <a:lnTo>
                    <a:pt x="955751" y="1038556"/>
                  </a:lnTo>
                  <a:lnTo>
                    <a:pt x="974220" y="1004900"/>
                  </a:lnTo>
                  <a:lnTo>
                    <a:pt x="983369" y="985717"/>
                  </a:lnTo>
                  <a:lnTo>
                    <a:pt x="911097" y="954147"/>
                  </a:lnTo>
                  <a:lnTo>
                    <a:pt x="1104953" y="811690"/>
                  </a:lnTo>
                  <a:lnTo>
                    <a:pt x="1118231" y="931448"/>
                  </a:lnTo>
                  <a:lnTo>
                    <a:pt x="1127944" y="1020418"/>
                  </a:lnTo>
                  <a:lnTo>
                    <a:pt x="1061642" y="1020418"/>
                  </a:lnTo>
                  <a:lnTo>
                    <a:pt x="1054833" y="1041564"/>
                  </a:lnTo>
                  <a:lnTo>
                    <a:pt x="1041606" y="1076137"/>
                  </a:lnTo>
                  <a:lnTo>
                    <a:pt x="1021360" y="1119419"/>
                  </a:lnTo>
                  <a:lnTo>
                    <a:pt x="993492" y="1166689"/>
                  </a:lnTo>
                  <a:lnTo>
                    <a:pt x="987461" y="1174466"/>
                  </a:lnTo>
                  <a:close/>
                </a:path>
                <a:path w="1131570" h="1390015">
                  <a:moveTo>
                    <a:pt x="565391" y="1389606"/>
                  </a:moveTo>
                  <a:lnTo>
                    <a:pt x="513982" y="1376348"/>
                  </a:lnTo>
                  <a:lnTo>
                    <a:pt x="468202" y="1360710"/>
                  </a:lnTo>
                  <a:lnTo>
                    <a:pt x="411551" y="1339898"/>
                  </a:lnTo>
                  <a:lnTo>
                    <a:pt x="345913" y="1314534"/>
                  </a:lnTo>
                  <a:lnTo>
                    <a:pt x="273172" y="1285242"/>
                  </a:lnTo>
                  <a:lnTo>
                    <a:pt x="218824" y="1254512"/>
                  </a:lnTo>
                  <a:lnTo>
                    <a:pt x="173905" y="1213549"/>
                  </a:lnTo>
                  <a:lnTo>
                    <a:pt x="137812" y="1167073"/>
                  </a:lnTo>
                  <a:lnTo>
                    <a:pt x="109945" y="1119802"/>
                  </a:lnTo>
                  <a:lnTo>
                    <a:pt x="89699" y="1076457"/>
                  </a:lnTo>
                  <a:lnTo>
                    <a:pt x="69662" y="1020418"/>
                  </a:lnTo>
                  <a:lnTo>
                    <a:pt x="166795" y="1020418"/>
                  </a:lnTo>
                  <a:lnTo>
                    <a:pt x="176684" y="1038556"/>
                  </a:lnTo>
                  <a:lnTo>
                    <a:pt x="203411" y="1079417"/>
                  </a:lnTo>
                  <a:lnTo>
                    <a:pt x="237640" y="1120211"/>
                  </a:lnTo>
                  <a:lnTo>
                    <a:pt x="278493" y="1153672"/>
                  </a:lnTo>
                  <a:lnTo>
                    <a:pt x="325093" y="1172529"/>
                  </a:lnTo>
                  <a:lnTo>
                    <a:pt x="375033" y="1174719"/>
                  </a:lnTo>
                  <a:lnTo>
                    <a:pt x="987265" y="1174719"/>
                  </a:lnTo>
                  <a:lnTo>
                    <a:pt x="957400" y="1213229"/>
                  </a:lnTo>
                  <a:lnTo>
                    <a:pt x="912481" y="1254320"/>
                  </a:lnTo>
                  <a:lnTo>
                    <a:pt x="858132" y="1285242"/>
                  </a:lnTo>
                  <a:lnTo>
                    <a:pt x="785353" y="1314987"/>
                  </a:lnTo>
                  <a:lnTo>
                    <a:pt x="719618" y="1340478"/>
                  </a:lnTo>
                  <a:lnTo>
                    <a:pt x="662841" y="1361199"/>
                  </a:lnTo>
                  <a:lnTo>
                    <a:pt x="616936" y="1376638"/>
                  </a:lnTo>
                  <a:lnTo>
                    <a:pt x="584126" y="1386188"/>
                  </a:lnTo>
                  <a:lnTo>
                    <a:pt x="584316" y="1386188"/>
                  </a:lnTo>
                  <a:lnTo>
                    <a:pt x="565391" y="1389606"/>
                  </a:lnTo>
                  <a:close/>
                </a:path>
                <a:path w="1131570" h="1390015">
                  <a:moveTo>
                    <a:pt x="1131305" y="1051206"/>
                  </a:moveTo>
                  <a:lnTo>
                    <a:pt x="1061642" y="1020418"/>
                  </a:lnTo>
                  <a:lnTo>
                    <a:pt x="1127944" y="1020418"/>
                  </a:lnTo>
                  <a:lnTo>
                    <a:pt x="1131277" y="1050945"/>
                  </a:lnTo>
                  <a:lnTo>
                    <a:pt x="1131305" y="1051206"/>
                  </a:lnTo>
                  <a:close/>
                </a:path>
              </a:pathLst>
            </a:custGeom>
            <a:solidFill>
              <a:srgbClr val="014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7686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100"/>
              </a:spcBef>
            </a:pPr>
            <a:r>
              <a:rPr dirty="0" baseline="-6410" sz="7800" spc="-637"/>
              <a:t>PROBLEM</a:t>
            </a:r>
            <a:r>
              <a:rPr dirty="0" baseline="-6410" sz="7800" spc="-712"/>
              <a:t> </a:t>
            </a:r>
            <a:r>
              <a:rPr dirty="0" baseline="-6410" sz="7800" spc="-765"/>
              <a:t>TITLE:</a:t>
            </a:r>
            <a:r>
              <a:rPr dirty="0" baseline="-6410" sz="7800" spc="172"/>
              <a:t> </a:t>
            </a:r>
            <a:r>
              <a:rPr dirty="0" sz="3600" spc="-204"/>
              <a:t>Community</a:t>
            </a:r>
            <a:r>
              <a:rPr dirty="0" sz="3600" spc="-330"/>
              <a:t> </a:t>
            </a:r>
            <a:r>
              <a:rPr dirty="0" sz="3600" spc="-245"/>
              <a:t>Marketplace</a:t>
            </a:r>
            <a:r>
              <a:rPr dirty="0" sz="3600" spc="-325"/>
              <a:t> </a:t>
            </a:r>
            <a:r>
              <a:rPr dirty="0" sz="3600" spc="-100"/>
              <a:t>for</a:t>
            </a:r>
            <a:r>
              <a:rPr dirty="0" sz="3600" spc="-330"/>
              <a:t> </a:t>
            </a:r>
            <a:r>
              <a:rPr dirty="0" sz="3600" spc="-155"/>
              <a:t>Fishermen:</a:t>
            </a:r>
            <a:endParaRPr sz="360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Problem</a:t>
            </a:r>
            <a:r>
              <a:rPr dirty="0" spc="-285"/>
              <a:t> </a:t>
            </a:r>
            <a:r>
              <a:rPr dirty="0" spc="-95"/>
              <a:t>Statement:</a:t>
            </a:r>
          </a:p>
          <a:p>
            <a:pPr marL="1035050" marR="98425">
              <a:lnSpc>
                <a:spcPct val="115399"/>
              </a:lnSpc>
              <a:spcBef>
                <a:spcPts val="2925"/>
              </a:spcBef>
            </a:pPr>
            <a:r>
              <a:rPr dirty="0" sz="2600" spc="-55">
                <a:latin typeface="Verdana"/>
                <a:cs typeface="Verdana"/>
              </a:rPr>
              <a:t>Fishermen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in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100">
                <a:latin typeface="Verdana"/>
                <a:cs typeface="Verdana"/>
              </a:rPr>
              <a:t>many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coastal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areas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face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45">
                <a:latin typeface="Verdana"/>
                <a:cs typeface="Verdana"/>
              </a:rPr>
              <a:t>challenges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in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selling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their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fresh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catches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directly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consumers </a:t>
            </a:r>
            <a:r>
              <a:rPr dirty="0" sz="2600">
                <a:latin typeface="Verdana"/>
                <a:cs typeface="Verdana"/>
              </a:rPr>
              <a:t>or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restaurants.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65">
                <a:latin typeface="Verdana"/>
                <a:cs typeface="Verdana"/>
              </a:rPr>
              <a:t>They</a:t>
            </a:r>
            <a:r>
              <a:rPr dirty="0" sz="2600" spc="-2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often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rely</a:t>
            </a:r>
            <a:r>
              <a:rPr dirty="0" sz="2600" spc="-24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on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middlemen</a:t>
            </a:r>
            <a:r>
              <a:rPr dirty="0" sz="2600" spc="-24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who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100">
                <a:latin typeface="Verdana"/>
                <a:cs typeface="Verdana"/>
              </a:rPr>
              <a:t>take</a:t>
            </a:r>
            <a:r>
              <a:rPr dirty="0" sz="2600" spc="-240">
                <a:latin typeface="Verdana"/>
                <a:cs typeface="Verdana"/>
              </a:rPr>
              <a:t> </a:t>
            </a:r>
            <a:r>
              <a:rPr dirty="0" sz="2600" spc="-114">
                <a:latin typeface="Verdana"/>
                <a:cs typeface="Verdana"/>
              </a:rPr>
              <a:t>a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large</a:t>
            </a:r>
            <a:r>
              <a:rPr dirty="0" sz="2600" spc="-2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portion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55">
                <a:latin typeface="Verdana"/>
                <a:cs typeface="Verdana"/>
              </a:rPr>
              <a:t>of</a:t>
            </a:r>
            <a:r>
              <a:rPr dirty="0" sz="2600" spc="-24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the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profit,</a:t>
            </a:r>
            <a:r>
              <a:rPr dirty="0" sz="2600" spc="-24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and</a:t>
            </a:r>
            <a:r>
              <a:rPr dirty="0" sz="2600" spc="-24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they</a:t>
            </a:r>
            <a:r>
              <a:rPr dirty="0" sz="2600" spc="-24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lack </a:t>
            </a:r>
            <a:r>
              <a:rPr dirty="0" sz="2600" spc="-25">
                <a:latin typeface="Verdana"/>
                <a:cs typeface="Verdana"/>
              </a:rPr>
              <a:t>access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digital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tools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that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can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connect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them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114">
                <a:latin typeface="Verdana"/>
                <a:cs typeface="Verdana"/>
              </a:rPr>
              <a:t>a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broader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105">
                <a:latin typeface="Verdana"/>
                <a:cs typeface="Verdana"/>
              </a:rPr>
              <a:t>market.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This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reduces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their</a:t>
            </a:r>
            <a:r>
              <a:rPr dirty="0" sz="2600" spc="-235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income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and </a:t>
            </a:r>
            <a:r>
              <a:rPr dirty="0" sz="2600" spc="-30">
                <a:latin typeface="Verdana"/>
                <a:cs typeface="Verdana"/>
              </a:rPr>
              <a:t>limits</a:t>
            </a:r>
            <a:r>
              <a:rPr dirty="0" sz="2600" spc="-229">
                <a:latin typeface="Verdana"/>
                <a:cs typeface="Verdana"/>
              </a:rPr>
              <a:t> </a:t>
            </a:r>
            <a:r>
              <a:rPr dirty="0" sz="2600" spc="-55">
                <a:latin typeface="Verdana"/>
                <a:cs typeface="Verdana"/>
              </a:rPr>
              <a:t>growth</a:t>
            </a:r>
            <a:r>
              <a:rPr dirty="0" sz="2600" spc="-22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opportunities.</a:t>
            </a:r>
            <a:endParaRPr sz="2600">
              <a:latin typeface="Verdana"/>
              <a:cs typeface="Verdana"/>
            </a:endParaRPr>
          </a:p>
          <a:p>
            <a:pPr marL="203200">
              <a:lnSpc>
                <a:spcPct val="100000"/>
              </a:lnSpc>
              <a:spcBef>
                <a:spcPts val="1355"/>
              </a:spcBef>
            </a:pPr>
            <a:r>
              <a:rPr dirty="0" sz="3300" spc="-155"/>
              <a:t>Our</a:t>
            </a:r>
            <a:r>
              <a:rPr dirty="0" sz="3300" spc="-310"/>
              <a:t> </a:t>
            </a:r>
            <a:r>
              <a:rPr dirty="0" sz="3300" spc="-10"/>
              <a:t>Goal:</a:t>
            </a:r>
            <a:endParaRPr sz="3300"/>
          </a:p>
          <a:p>
            <a:pPr marL="1163320" marR="5080">
              <a:lnSpc>
                <a:spcPct val="115599"/>
              </a:lnSpc>
              <a:spcBef>
                <a:spcPts val="509"/>
              </a:spcBef>
            </a:pPr>
            <a:r>
              <a:rPr dirty="0" sz="2650" spc="-140">
                <a:latin typeface="Verdana"/>
                <a:cs typeface="Verdana"/>
              </a:rPr>
              <a:t>To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45">
                <a:latin typeface="Verdana"/>
                <a:cs typeface="Verdana"/>
              </a:rPr>
              <a:t>create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120">
                <a:latin typeface="Verdana"/>
                <a:cs typeface="Verdana"/>
              </a:rPr>
              <a:t>a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45">
                <a:latin typeface="Verdana"/>
                <a:cs typeface="Verdana"/>
              </a:rPr>
              <a:t>digital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135">
                <a:latin typeface="Verdana"/>
                <a:cs typeface="Verdana"/>
              </a:rPr>
              <a:t>e-</a:t>
            </a:r>
            <a:r>
              <a:rPr dirty="0" sz="2650" spc="-45">
                <a:latin typeface="Verdana"/>
                <a:cs typeface="Verdana"/>
              </a:rPr>
              <a:t>commerce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25">
                <a:latin typeface="Verdana"/>
                <a:cs typeface="Verdana"/>
              </a:rPr>
              <a:t>platform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70">
                <a:latin typeface="Verdana"/>
                <a:cs typeface="Verdana"/>
              </a:rPr>
              <a:t>where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55">
                <a:latin typeface="Verdana"/>
                <a:cs typeface="Verdana"/>
              </a:rPr>
              <a:t>fishermen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25">
                <a:latin typeface="Verdana"/>
                <a:cs typeface="Verdana"/>
              </a:rPr>
              <a:t>can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10">
                <a:latin typeface="Verdana"/>
                <a:cs typeface="Verdana"/>
              </a:rPr>
              <a:t>directly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10">
                <a:latin typeface="Verdana"/>
                <a:cs typeface="Verdana"/>
              </a:rPr>
              <a:t>sell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35">
                <a:latin typeface="Verdana"/>
                <a:cs typeface="Verdana"/>
              </a:rPr>
              <a:t>their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30">
                <a:latin typeface="Verdana"/>
                <a:cs typeface="Verdana"/>
              </a:rPr>
              <a:t>daily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>
                <a:latin typeface="Verdana"/>
                <a:cs typeface="Verdana"/>
              </a:rPr>
              <a:t>catch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>
                <a:latin typeface="Verdana"/>
                <a:cs typeface="Verdana"/>
              </a:rPr>
              <a:t>to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25">
                <a:latin typeface="Verdana"/>
                <a:cs typeface="Verdana"/>
              </a:rPr>
              <a:t>end </a:t>
            </a:r>
            <a:r>
              <a:rPr dirty="0" sz="2650" spc="-50">
                <a:latin typeface="Verdana"/>
                <a:cs typeface="Verdana"/>
              </a:rPr>
              <a:t>buyers</a:t>
            </a:r>
            <a:r>
              <a:rPr dirty="0" sz="2650" spc="-235">
                <a:latin typeface="Verdana"/>
                <a:cs typeface="Verdana"/>
              </a:rPr>
              <a:t> </a:t>
            </a:r>
            <a:r>
              <a:rPr dirty="0" sz="2650" spc="-20">
                <a:latin typeface="Verdana"/>
                <a:cs typeface="Verdana"/>
              </a:rPr>
              <a:t>such</a:t>
            </a:r>
            <a:r>
              <a:rPr dirty="0" sz="2650" spc="-229">
                <a:latin typeface="Verdana"/>
                <a:cs typeface="Verdana"/>
              </a:rPr>
              <a:t> </a:t>
            </a:r>
            <a:r>
              <a:rPr dirty="0" sz="2650" spc="-95">
                <a:latin typeface="Verdana"/>
                <a:cs typeface="Verdana"/>
              </a:rPr>
              <a:t>as</a:t>
            </a:r>
            <a:r>
              <a:rPr dirty="0" sz="2650" spc="-235">
                <a:latin typeface="Verdana"/>
                <a:cs typeface="Verdana"/>
              </a:rPr>
              <a:t> </a:t>
            </a:r>
            <a:r>
              <a:rPr dirty="0" sz="2650" spc="-50">
                <a:latin typeface="Verdana"/>
                <a:cs typeface="Verdana"/>
              </a:rPr>
              <a:t>consumers</a:t>
            </a:r>
            <a:r>
              <a:rPr dirty="0" sz="2650" spc="-229">
                <a:latin typeface="Verdana"/>
                <a:cs typeface="Verdana"/>
              </a:rPr>
              <a:t> </a:t>
            </a:r>
            <a:r>
              <a:rPr dirty="0" sz="2650" spc="-10">
                <a:latin typeface="Verdana"/>
                <a:cs typeface="Verdana"/>
              </a:rPr>
              <a:t>or</a:t>
            </a:r>
            <a:r>
              <a:rPr dirty="0" sz="2650" spc="-235">
                <a:latin typeface="Verdana"/>
                <a:cs typeface="Verdana"/>
              </a:rPr>
              <a:t> </a:t>
            </a:r>
            <a:r>
              <a:rPr dirty="0" sz="2650" spc="-80">
                <a:latin typeface="Verdana"/>
                <a:cs typeface="Verdana"/>
              </a:rPr>
              <a:t>restaurants,</a:t>
            </a:r>
            <a:r>
              <a:rPr dirty="0" sz="2650" spc="-235">
                <a:latin typeface="Verdana"/>
                <a:cs typeface="Verdana"/>
              </a:rPr>
              <a:t> </a:t>
            </a:r>
            <a:r>
              <a:rPr dirty="0" sz="2650" spc="-65">
                <a:latin typeface="Verdana"/>
                <a:cs typeface="Verdana"/>
              </a:rPr>
              <a:t>eliminating</a:t>
            </a:r>
            <a:r>
              <a:rPr dirty="0" sz="2650" spc="-229">
                <a:latin typeface="Verdana"/>
                <a:cs typeface="Verdana"/>
              </a:rPr>
              <a:t> </a:t>
            </a:r>
            <a:r>
              <a:rPr dirty="0" sz="2650" spc="-55">
                <a:latin typeface="Verdana"/>
                <a:cs typeface="Verdana"/>
              </a:rPr>
              <a:t>intermediaries</a:t>
            </a:r>
            <a:r>
              <a:rPr dirty="0" sz="2650" spc="-235">
                <a:latin typeface="Verdana"/>
                <a:cs typeface="Verdana"/>
              </a:rPr>
              <a:t> </a:t>
            </a:r>
            <a:r>
              <a:rPr dirty="0" sz="2650" spc="-45">
                <a:latin typeface="Verdana"/>
                <a:cs typeface="Verdana"/>
              </a:rPr>
              <a:t>and</a:t>
            </a:r>
            <a:r>
              <a:rPr dirty="0" sz="2650" spc="-229">
                <a:latin typeface="Verdana"/>
                <a:cs typeface="Verdana"/>
              </a:rPr>
              <a:t> </a:t>
            </a:r>
            <a:r>
              <a:rPr dirty="0" sz="2650" spc="-65">
                <a:latin typeface="Verdana"/>
                <a:cs typeface="Verdana"/>
              </a:rPr>
              <a:t>improving</a:t>
            </a:r>
            <a:r>
              <a:rPr dirty="0" sz="2650" spc="-235">
                <a:latin typeface="Verdana"/>
                <a:cs typeface="Verdana"/>
              </a:rPr>
              <a:t> </a:t>
            </a:r>
            <a:r>
              <a:rPr dirty="0" sz="2650" spc="-35">
                <a:latin typeface="Verdana"/>
                <a:cs typeface="Verdana"/>
              </a:rPr>
              <a:t>their</a:t>
            </a:r>
            <a:r>
              <a:rPr dirty="0" sz="2650" spc="-229">
                <a:latin typeface="Verdana"/>
                <a:cs typeface="Verdana"/>
              </a:rPr>
              <a:t> </a:t>
            </a:r>
            <a:r>
              <a:rPr dirty="0" sz="2650" spc="-10">
                <a:latin typeface="Verdana"/>
                <a:cs typeface="Verdana"/>
              </a:rPr>
              <a:t>earnings.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7195" y="7513315"/>
            <a:ext cx="676402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600">
                <a:solidFill>
                  <a:srgbClr val="FFFFFF"/>
                </a:solidFill>
                <a:latin typeface="Arial Black"/>
                <a:cs typeface="Arial Black"/>
              </a:rPr>
              <a:t>Team</a:t>
            </a:r>
            <a:r>
              <a:rPr dirty="0" sz="5200" spc="-5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95">
                <a:solidFill>
                  <a:srgbClr val="FFFFFF"/>
                </a:solidFill>
                <a:latin typeface="Arial Black"/>
                <a:cs typeface="Arial Black"/>
              </a:rPr>
              <a:t>Name:</a:t>
            </a:r>
            <a:r>
              <a:rPr dirty="0" sz="5200" spc="-5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1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dirty="0" sz="52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675">
                <a:solidFill>
                  <a:srgbClr val="FFFFFF"/>
                </a:solidFill>
                <a:latin typeface="Arial Black"/>
                <a:cs typeface="Arial Black"/>
              </a:rPr>
              <a:t>WAY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040874" y="6879643"/>
            <a:ext cx="5060950" cy="302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370"/>
              </a:lnSpc>
              <a:spcBef>
                <a:spcPts val="100"/>
              </a:spcBef>
            </a:pPr>
            <a:r>
              <a:rPr dirty="0" sz="4500" spc="-395">
                <a:solidFill>
                  <a:srgbClr val="FFFFFF"/>
                </a:solidFill>
                <a:latin typeface="Arial Black"/>
                <a:cs typeface="Arial Black"/>
              </a:rPr>
              <a:t>TEAM</a:t>
            </a:r>
            <a:r>
              <a:rPr dirty="0" sz="45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400">
                <a:solidFill>
                  <a:srgbClr val="FFFFFF"/>
                </a:solidFill>
                <a:latin typeface="Arial Black"/>
                <a:cs typeface="Arial Black"/>
              </a:rPr>
              <a:t>MEMBERS</a:t>
            </a:r>
            <a:r>
              <a:rPr dirty="0" sz="45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32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endParaRPr sz="4500">
              <a:latin typeface="Arial Black"/>
              <a:cs typeface="Arial Black"/>
            </a:endParaRPr>
          </a:p>
          <a:p>
            <a:pPr marL="12700">
              <a:lnSpc>
                <a:spcPts val="4050"/>
              </a:lnSpc>
            </a:pPr>
            <a:r>
              <a:rPr dirty="0" sz="3400" spc="-180">
                <a:solidFill>
                  <a:srgbClr val="FFFFFF"/>
                </a:solidFill>
                <a:latin typeface="Verdana"/>
                <a:cs typeface="Verdana"/>
              </a:rPr>
              <a:t>NITHISH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85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endParaRPr sz="340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-114">
                <a:solidFill>
                  <a:srgbClr val="FFFFFF"/>
                </a:solidFill>
                <a:latin typeface="Verdana"/>
                <a:cs typeface="Verdana"/>
              </a:rPr>
              <a:t>LAKSHMI</a:t>
            </a:r>
            <a:r>
              <a:rPr dirty="0" sz="34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NARAYANAN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MITHUNAVENI</a:t>
            </a:r>
            <a:r>
              <a:rPr dirty="0" sz="34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1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LAKSHANA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12633" cy="102869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5308" y="8160542"/>
            <a:ext cx="2812691" cy="21264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9459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135"/>
              </a:spcBef>
            </a:pPr>
            <a:r>
              <a:rPr dirty="0" spc="-409"/>
              <a:t>INTRODUCTION</a:t>
            </a:r>
            <a:r>
              <a:rPr dirty="0" spc="-525"/>
              <a:t> </a:t>
            </a:r>
            <a:r>
              <a:rPr dirty="0" spc="-480"/>
              <a:t>FOR</a:t>
            </a:r>
            <a:r>
              <a:rPr dirty="0" spc="-520"/>
              <a:t> </a:t>
            </a:r>
            <a:r>
              <a:rPr dirty="0" spc="-459"/>
              <a:t>OUR</a:t>
            </a:r>
            <a:r>
              <a:rPr dirty="0" spc="-520"/>
              <a:t> </a:t>
            </a:r>
            <a:r>
              <a:rPr dirty="0" spc="-434"/>
              <a:t>SOLUTION</a:t>
            </a:r>
            <a:r>
              <a:rPr dirty="0" spc="-525"/>
              <a:t> </a:t>
            </a:r>
            <a:r>
              <a:rPr dirty="0" spc="-370"/>
              <a:t>: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70961" y="1530578"/>
            <a:ext cx="17830165" cy="3307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200">
                <a:solidFill>
                  <a:srgbClr val="FFFFFF"/>
                </a:solidFill>
                <a:latin typeface="Arial Black"/>
                <a:cs typeface="Arial Black"/>
              </a:rPr>
              <a:t>Our</a:t>
            </a:r>
            <a:r>
              <a:rPr dirty="0" sz="4300" spc="-4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Arial Black"/>
                <a:cs typeface="Arial Black"/>
              </a:rPr>
              <a:t>Solution:</a:t>
            </a:r>
            <a:endParaRPr sz="4300">
              <a:latin typeface="Arial Black"/>
              <a:cs typeface="Arial Black"/>
            </a:endParaRPr>
          </a:p>
          <a:p>
            <a:pPr algn="just" marL="1508125" marR="5080">
              <a:lnSpc>
                <a:spcPct val="116599"/>
              </a:lnSpc>
              <a:spcBef>
                <a:spcPts val="2760"/>
              </a:spcBef>
            </a:pP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Verdana"/>
                <a:cs typeface="Verdana"/>
              </a:rPr>
              <a:t>web-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Community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Marketplace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fishermen</a:t>
            </a:r>
            <a:r>
              <a:rPr dirty="0" sz="32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2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fresh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Verdana"/>
                <a:cs typeface="Verdana"/>
              </a:rPr>
              <a:t>catch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details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75">
                <a:solidFill>
                  <a:srgbClr val="FFFFFF"/>
                </a:solidFill>
                <a:latin typeface="Verdana"/>
                <a:cs typeface="Verdana"/>
              </a:rPr>
              <a:t>image,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Verdana"/>
                <a:cs typeface="Verdana"/>
              </a:rPr>
              <a:t>price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80">
                <a:solidFill>
                  <a:srgbClr val="FFFFFF"/>
                </a:solidFill>
                <a:latin typeface="Verdana"/>
                <a:cs typeface="Verdana"/>
              </a:rPr>
              <a:t>kg,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quantity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Verdana"/>
                <a:cs typeface="Verdana"/>
              </a:rPr>
              <a:t>available,</a:t>
            </a:r>
            <a:r>
              <a:rPr dirty="0" sz="32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location.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Verdana"/>
                <a:cs typeface="Verdana"/>
              </a:rPr>
              <a:t>Buyers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browse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listings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FFFFFF"/>
                </a:solidFill>
                <a:latin typeface="Verdana"/>
                <a:cs typeface="Verdana"/>
              </a:rPr>
              <a:t>place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orders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3200" spc="10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r>
              <a:rPr dirty="0" sz="32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2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FFFFFF"/>
                </a:solidFill>
                <a:latin typeface="Verdana"/>
                <a:cs typeface="Verdana"/>
              </a:rPr>
              <a:t>proximity.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0743" y="6294546"/>
            <a:ext cx="152400" cy="1523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0743" y="6894621"/>
            <a:ext cx="152400" cy="1523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0743" y="7494696"/>
            <a:ext cx="152400" cy="1523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0743" y="8094771"/>
            <a:ext cx="152400" cy="1523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0743" y="8694846"/>
            <a:ext cx="152400" cy="1523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60389" y="5226774"/>
            <a:ext cx="16996410" cy="3786504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4900" spc="-515">
                <a:solidFill>
                  <a:srgbClr val="FFFFFF"/>
                </a:solidFill>
                <a:latin typeface="Arial Black"/>
                <a:cs typeface="Arial Black"/>
              </a:rPr>
              <a:t>Key</a:t>
            </a:r>
            <a:r>
              <a:rPr dirty="0" sz="4900" spc="-4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900" spc="-380">
                <a:solidFill>
                  <a:srgbClr val="FFFFFF"/>
                </a:solidFill>
                <a:latin typeface="Arial Black"/>
                <a:cs typeface="Arial Black"/>
              </a:rPr>
              <a:t>Features:</a:t>
            </a:r>
            <a:endParaRPr sz="4900">
              <a:latin typeface="Arial Black"/>
              <a:cs typeface="Arial Black"/>
            </a:endParaRPr>
          </a:p>
          <a:p>
            <a:pPr marL="2152650">
              <a:lnSpc>
                <a:spcPct val="100000"/>
              </a:lnSpc>
              <a:spcBef>
                <a:spcPts val="305"/>
              </a:spcBef>
            </a:pP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login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sellers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buyers</a:t>
            </a:r>
            <a:endParaRPr sz="3400">
              <a:latin typeface="Verdana"/>
              <a:cs typeface="Verdana"/>
            </a:endParaRPr>
          </a:p>
          <a:p>
            <a:pPr marL="2152650" marR="5080">
              <a:lnSpc>
                <a:spcPct val="115799"/>
              </a:lnSpc>
            </a:pP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Listing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fish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4">
                <a:solidFill>
                  <a:srgbClr val="FFFFFF"/>
                </a:solidFill>
                <a:latin typeface="Verdana"/>
                <a:cs typeface="Verdana"/>
              </a:rPr>
              <a:t>image,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price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kg,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quantity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available,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location </a:t>
            </a:r>
            <a:r>
              <a:rPr dirty="0" sz="3400" spc="-120">
                <a:solidFill>
                  <a:srgbClr val="FFFFFF"/>
                </a:solidFill>
                <a:latin typeface="Verdana"/>
                <a:cs typeface="Verdana"/>
              </a:rPr>
              <a:t>Geo-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fish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r>
              <a:rPr dirty="0" sz="3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endParaRPr sz="3400">
              <a:latin typeface="Verdana"/>
              <a:cs typeface="Verdana"/>
            </a:endParaRPr>
          </a:p>
          <a:p>
            <a:pPr marL="2152650">
              <a:lnSpc>
                <a:spcPct val="100000"/>
              </a:lnSpc>
              <a:spcBef>
                <a:spcPts val="645"/>
              </a:spcBef>
            </a:pP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Transparent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pricing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direct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ordering</a:t>
            </a:r>
            <a:endParaRPr sz="3400">
              <a:latin typeface="Verdana"/>
              <a:cs typeface="Verdana"/>
            </a:endParaRPr>
          </a:p>
          <a:p>
            <a:pPr marL="2152650">
              <a:lnSpc>
                <a:spcPct val="100000"/>
              </a:lnSpc>
              <a:spcBef>
                <a:spcPts val="645"/>
              </a:spcBef>
            </a:pP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Direct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communication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buyer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seller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08530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14080" y="6312392"/>
            <a:ext cx="5772149" cy="3638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132" y="97237"/>
            <a:ext cx="6423025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50"/>
              <a:t>TECHNICAL</a:t>
            </a:r>
            <a:r>
              <a:rPr dirty="0" sz="5200" spc="-500"/>
              <a:t> </a:t>
            </a:r>
            <a:r>
              <a:rPr dirty="0" sz="5200" spc="-705"/>
              <a:t>STACK</a:t>
            </a:r>
            <a:r>
              <a:rPr dirty="0" sz="5200" spc="-495"/>
              <a:t> </a:t>
            </a:r>
            <a:r>
              <a:rPr dirty="0" sz="5200" spc="-375"/>
              <a:t>:</a:t>
            </a:r>
            <a:endParaRPr sz="5200"/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4149" y="1883548"/>
            <a:ext cx="152400" cy="152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4149" y="2483623"/>
            <a:ext cx="152400" cy="1523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4149" y="3083698"/>
            <a:ext cx="152400" cy="1523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4149" y="4359414"/>
            <a:ext cx="152400" cy="1523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4149" y="5800228"/>
            <a:ext cx="152400" cy="1523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4149" y="7079117"/>
            <a:ext cx="152400" cy="1523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7195" y="8455280"/>
            <a:ext cx="152400" cy="1523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7195" y="9055355"/>
            <a:ext cx="152400" cy="1523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94277" y="1056811"/>
            <a:ext cx="8684260" cy="831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765"/>
              </a:lnSpc>
              <a:spcBef>
                <a:spcPts val="100"/>
              </a:spcBef>
            </a:pPr>
            <a:r>
              <a:rPr dirty="0" sz="4000" spc="-330">
                <a:solidFill>
                  <a:srgbClr val="FFFFFF"/>
                </a:solidFill>
                <a:latin typeface="Arial Black"/>
                <a:cs typeface="Arial Black"/>
              </a:rPr>
              <a:t>FRONTEND</a:t>
            </a:r>
            <a:r>
              <a:rPr dirty="0" sz="4000" spc="-3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endParaRPr sz="4000">
              <a:latin typeface="Arial Black"/>
              <a:cs typeface="Arial Black"/>
            </a:endParaRPr>
          </a:p>
          <a:p>
            <a:pPr algn="ctr" marR="2077085">
              <a:lnSpc>
                <a:spcPts val="4045"/>
              </a:lnSpc>
            </a:pP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endParaRPr sz="3400">
              <a:latin typeface="Verdana"/>
              <a:cs typeface="Verdana"/>
            </a:endParaRPr>
          </a:p>
          <a:p>
            <a:pPr algn="ctr" marL="2011680" marR="4089400" indent="-635">
              <a:lnSpc>
                <a:spcPct val="115799"/>
              </a:lnSpc>
            </a:pP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CSS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endParaRPr sz="3400">
              <a:latin typeface="Verdana"/>
              <a:cs typeface="Verdana"/>
            </a:endParaRPr>
          </a:p>
          <a:p>
            <a:pPr marL="179705">
              <a:lnSpc>
                <a:spcPts val="4735"/>
              </a:lnSpc>
              <a:spcBef>
                <a:spcPts val="1295"/>
              </a:spcBef>
            </a:pP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BACKEND</a:t>
            </a:r>
            <a:r>
              <a:rPr dirty="0" sz="40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endParaRPr sz="4000">
              <a:latin typeface="Arial Black"/>
              <a:cs typeface="Arial Black"/>
            </a:endParaRPr>
          </a:p>
          <a:p>
            <a:pPr marL="1722120">
              <a:lnSpc>
                <a:spcPts val="4015"/>
              </a:lnSpc>
            </a:pP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Verdana"/>
                <a:cs typeface="Verdana"/>
              </a:rPr>
              <a:t>(FASTAPI)</a:t>
            </a:r>
            <a:endParaRPr sz="3400">
              <a:latin typeface="Verdana"/>
              <a:cs typeface="Verdana"/>
            </a:endParaRPr>
          </a:p>
          <a:p>
            <a:pPr marL="212090">
              <a:lnSpc>
                <a:spcPct val="100000"/>
              </a:lnSpc>
              <a:spcBef>
                <a:spcPts val="1255"/>
              </a:spcBef>
            </a:pPr>
            <a:r>
              <a:rPr dirty="0" sz="4000" spc="-380">
                <a:solidFill>
                  <a:srgbClr val="FFFFFF"/>
                </a:solidFill>
                <a:latin typeface="Arial Black"/>
                <a:cs typeface="Arial Black"/>
              </a:rPr>
              <a:t>AUTHENTICATION</a:t>
            </a:r>
            <a:r>
              <a:rPr dirty="0" sz="4000" spc="-3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endParaRPr sz="4000">
              <a:latin typeface="Arial Black"/>
              <a:cs typeface="Arial Black"/>
            </a:endParaRPr>
          </a:p>
          <a:p>
            <a:pPr marL="1722120">
              <a:lnSpc>
                <a:spcPts val="4070"/>
              </a:lnSpc>
              <a:spcBef>
                <a:spcPts val="1210"/>
              </a:spcBef>
            </a:pPr>
            <a:r>
              <a:rPr dirty="0" sz="3400" spc="-145">
                <a:solidFill>
                  <a:srgbClr val="FFFFFF"/>
                </a:solidFill>
                <a:latin typeface="Verdana"/>
                <a:cs typeface="Verdana"/>
              </a:rPr>
              <a:t>FIREBASE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AUTHENTICATION</a:t>
            </a:r>
            <a:endParaRPr sz="3400">
              <a:latin typeface="Verdana"/>
              <a:cs typeface="Verdana"/>
            </a:endParaRPr>
          </a:p>
          <a:p>
            <a:pPr marL="156845">
              <a:lnSpc>
                <a:spcPts val="4790"/>
              </a:lnSpc>
            </a:pPr>
            <a:r>
              <a:rPr dirty="0" sz="4000" spc="-425">
                <a:solidFill>
                  <a:srgbClr val="FFFFFF"/>
                </a:solidFill>
                <a:latin typeface="Arial Black"/>
                <a:cs typeface="Arial Black"/>
              </a:rPr>
              <a:t>DATABASE:</a:t>
            </a:r>
            <a:endParaRPr sz="4000">
              <a:latin typeface="Arial Black"/>
              <a:cs typeface="Arial Black"/>
            </a:endParaRPr>
          </a:p>
          <a:p>
            <a:pPr marL="1722120">
              <a:lnSpc>
                <a:spcPct val="100000"/>
              </a:lnSpc>
              <a:spcBef>
                <a:spcPts val="1210"/>
              </a:spcBef>
            </a:pP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3400">
              <a:latin typeface="Verdana"/>
              <a:cs typeface="Verdana"/>
            </a:endParaRPr>
          </a:p>
          <a:p>
            <a:pPr marL="179705">
              <a:lnSpc>
                <a:spcPct val="100000"/>
              </a:lnSpc>
              <a:spcBef>
                <a:spcPts val="1000"/>
              </a:spcBef>
            </a:pPr>
            <a:r>
              <a:rPr dirty="0" sz="4000" spc="-390">
                <a:solidFill>
                  <a:srgbClr val="FFFFFF"/>
                </a:solidFill>
                <a:latin typeface="Arial Black"/>
                <a:cs typeface="Arial Black"/>
              </a:rPr>
              <a:t>TOOLS</a:t>
            </a:r>
            <a:r>
              <a:rPr dirty="0" sz="4000" spc="-3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325">
                <a:solidFill>
                  <a:srgbClr val="FFFFFF"/>
                </a:solidFill>
                <a:latin typeface="Arial Black"/>
                <a:cs typeface="Arial Black"/>
              </a:rPr>
              <a:t>USED:</a:t>
            </a:r>
            <a:endParaRPr sz="4000">
              <a:latin typeface="Arial Black"/>
              <a:cs typeface="Arial Black"/>
            </a:endParaRPr>
          </a:p>
          <a:p>
            <a:pPr marL="2189480" marR="5080" indent="-374650">
              <a:lnSpc>
                <a:spcPct val="115799"/>
              </a:lnSpc>
              <a:spcBef>
                <a:spcPts val="310"/>
              </a:spcBef>
            </a:pPr>
            <a:r>
              <a:rPr dirty="0" sz="3400" spc="-15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r>
              <a:rPr dirty="0" sz="34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STUDIO</a:t>
            </a:r>
            <a:r>
              <a:rPr dirty="0" sz="34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34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60">
                <a:solidFill>
                  <a:srgbClr val="FFFFFF"/>
                </a:solidFill>
                <a:latin typeface="Verdana"/>
                <a:cs typeface="Verdana"/>
              </a:rPr>
              <a:t>(VS</a:t>
            </a:r>
            <a:r>
              <a:rPr dirty="0" sz="34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CODE) </a:t>
            </a:r>
            <a:r>
              <a:rPr dirty="0" sz="3400" spc="-30">
                <a:solidFill>
                  <a:srgbClr val="FFFFFF"/>
                </a:solidFill>
                <a:latin typeface="Verdana"/>
                <a:cs typeface="Verdana"/>
              </a:rPr>
              <a:t>POSTMAN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75">
                <a:solidFill>
                  <a:srgbClr val="FFFFFF"/>
                </a:solidFill>
                <a:latin typeface="Verdana"/>
                <a:cs typeface="Verdana"/>
              </a:rPr>
              <a:t>(FOR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TESTING)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480"/>
              </a:spcBef>
            </a:pPr>
            <a:r>
              <a:rPr dirty="0" sz="5200" spc="-295"/>
              <a:t>EMBEDDED/LINKED</a:t>
            </a:r>
            <a:r>
              <a:rPr dirty="0" sz="5200" spc="-480"/>
              <a:t> </a:t>
            </a:r>
            <a:r>
              <a:rPr dirty="0" sz="5200" spc="-530"/>
              <a:t>YOUTUBE</a:t>
            </a:r>
            <a:r>
              <a:rPr dirty="0" sz="5200" spc="-475"/>
              <a:t> </a:t>
            </a:r>
            <a:r>
              <a:rPr dirty="0" sz="5200" spc="-290"/>
              <a:t>DEMO </a:t>
            </a:r>
            <a:r>
              <a:rPr dirty="0" sz="5200" spc="-375"/>
              <a:t>VIDEO</a:t>
            </a:r>
            <a:r>
              <a:rPr dirty="0" sz="5200" spc="-505"/>
              <a:t> </a:t>
            </a:r>
            <a:r>
              <a:rPr dirty="0" sz="5200" spc="-380"/>
              <a:t>OF</a:t>
            </a:r>
            <a:r>
              <a:rPr dirty="0" sz="5200" spc="-500"/>
              <a:t> </a:t>
            </a:r>
            <a:r>
              <a:rPr dirty="0" sz="5200" spc="-455"/>
              <a:t>OUTPUT:</a:t>
            </a:r>
            <a:endParaRPr sz="5200"/>
          </a:p>
        </p:txBody>
      </p:sp>
      <p:sp>
        <p:nvSpPr>
          <p:cNvPr id="3" name="object 3" descr=""/>
          <p:cNvSpPr txBox="1"/>
          <p:nvPr/>
        </p:nvSpPr>
        <p:spPr>
          <a:xfrm>
            <a:off x="2065387" y="4581836"/>
            <a:ext cx="14157325" cy="187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31080" marR="5080" indent="-4819015">
              <a:lnSpc>
                <a:spcPct val="116599"/>
              </a:lnSpc>
              <a:spcBef>
                <a:spcPts val="100"/>
              </a:spcBef>
            </a:pPr>
            <a:r>
              <a:rPr dirty="0" sz="5200" spc="-290">
                <a:solidFill>
                  <a:srgbClr val="FFFFFF"/>
                </a:solidFill>
                <a:latin typeface="Arial Black"/>
                <a:cs typeface="Arial Black"/>
              </a:rPr>
              <a:t>https://youtube.com/shorts/05eATUZSL5U? </a:t>
            </a:r>
            <a:r>
              <a:rPr dirty="0" sz="5200" spc="-375">
                <a:solidFill>
                  <a:srgbClr val="FFFFFF"/>
                </a:solidFill>
                <a:latin typeface="Arial Black"/>
                <a:cs typeface="Arial Black"/>
              </a:rPr>
              <a:t>feature=share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85850" y="2085401"/>
            <a:ext cx="14596110" cy="7520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67640">
              <a:lnSpc>
                <a:spcPct val="117900"/>
              </a:lnSpc>
              <a:spcBef>
                <a:spcPts val="90"/>
              </a:spcBef>
            </a:pP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solves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5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challenge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faced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fishermen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lack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direct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buyers.</a:t>
            </a:r>
            <a:r>
              <a:rPr dirty="0" sz="2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introducing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marketplace,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fishermen</a:t>
            </a:r>
            <a:r>
              <a:rPr dirty="0" sz="2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sell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catch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6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time,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4">
                <a:solidFill>
                  <a:srgbClr val="FFFFFF"/>
                </a:solidFill>
                <a:latin typeface="Verdana"/>
                <a:cs typeface="Verdana"/>
              </a:rPr>
              <a:t>buyers—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6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consumers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95">
                <a:solidFill>
                  <a:srgbClr val="FFFFFF"/>
                </a:solidFill>
                <a:latin typeface="Verdana"/>
                <a:cs typeface="Verdana"/>
              </a:rPr>
              <a:t>restaurants—</a:t>
            </a:r>
            <a:r>
              <a:rPr dirty="0" sz="2650" spc="-90">
                <a:solidFill>
                  <a:srgbClr val="FFFFFF"/>
                </a:solidFill>
                <a:latin typeface="Verdana"/>
                <a:cs typeface="Verdana"/>
              </a:rPr>
              <a:t>gain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26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FFFFFF"/>
                </a:solidFill>
                <a:latin typeface="Verdana"/>
                <a:cs typeface="Verdana"/>
              </a:rPr>
              <a:t>fresh,</a:t>
            </a:r>
            <a:r>
              <a:rPr dirty="0" sz="26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traceable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seafood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straight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source.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2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improves</a:t>
            </a:r>
            <a:r>
              <a:rPr dirty="0" sz="2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dirty="0" sz="2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chain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2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eliminates</a:t>
            </a:r>
            <a:r>
              <a:rPr dirty="0" sz="26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middlemen,</a:t>
            </a:r>
            <a:r>
              <a:rPr dirty="0" sz="26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empowering</a:t>
            </a:r>
            <a:r>
              <a:rPr dirty="0" sz="26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small-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dirty="0" sz="26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fishermen</a:t>
            </a:r>
            <a:r>
              <a:rPr dirty="0" sz="26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increasing</a:t>
            </a:r>
            <a:r>
              <a:rPr dirty="0" sz="26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6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profits.</a:t>
            </a:r>
            <a:endParaRPr sz="2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promotes</a:t>
            </a:r>
            <a:r>
              <a:rPr dirty="0" sz="27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Verdana"/>
                <a:cs typeface="Verdana"/>
              </a:rPr>
              <a:t>inclusion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7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Verdana"/>
                <a:cs typeface="Verdana"/>
              </a:rPr>
              <a:t>rural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Verdana"/>
                <a:cs typeface="Verdana"/>
              </a:rPr>
              <a:t>coastal</a:t>
            </a:r>
            <a:r>
              <a:rPr dirty="0" sz="27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communities</a:t>
            </a:r>
            <a:r>
              <a:rPr dirty="0" sz="2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encourages</a:t>
            </a:r>
            <a:r>
              <a:rPr dirty="0" sz="27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Verdana"/>
                <a:cs typeface="Verdana"/>
              </a:rPr>
              <a:t>sustainable</a:t>
            </a:r>
            <a:r>
              <a:rPr dirty="0" sz="27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Verdana"/>
                <a:cs typeface="Verdana"/>
              </a:rPr>
              <a:t>fishing</a:t>
            </a:r>
            <a:r>
              <a:rPr dirty="0" sz="27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Verdana"/>
                <a:cs typeface="Verdana"/>
              </a:rPr>
              <a:t>practices</a:t>
            </a:r>
            <a:r>
              <a:rPr dirty="0" sz="27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7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dirty="0" sz="27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dirty="0" sz="27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dirty="0" sz="27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quantities.</a:t>
            </a:r>
            <a:r>
              <a:rPr dirty="0" sz="27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2700">
              <a:latin typeface="Verdana"/>
              <a:cs typeface="Verdana"/>
            </a:endParaRPr>
          </a:p>
          <a:p>
            <a:pPr marL="12700" marR="47625">
              <a:lnSpc>
                <a:spcPct val="115700"/>
              </a:lnSpc>
            </a:pP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8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Verdana"/>
                <a:cs typeface="Verdana"/>
              </a:rPr>
              <a:t>income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Verdana"/>
                <a:cs typeface="Verdana"/>
              </a:rPr>
              <a:t>opportunities,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enhances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transparency</a:t>
            </a:r>
            <a:r>
              <a:rPr dirty="0" sz="27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pricing,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dirty="0" sz="27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local economies.</a:t>
            </a:r>
            <a:endParaRPr sz="2700">
              <a:latin typeface="Verdana"/>
              <a:cs typeface="Verdana"/>
            </a:endParaRPr>
          </a:p>
          <a:p>
            <a:pPr marL="215900" marR="5080">
              <a:lnSpc>
                <a:spcPct val="115700"/>
              </a:lnSpc>
              <a:spcBef>
                <a:spcPts val="3220"/>
              </a:spcBef>
            </a:pP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32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Lucida Sans Unicode"/>
                <a:cs typeface="Lucida Sans Unicode"/>
              </a:rPr>
              <a:t>scalable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architecture,</a:t>
            </a:r>
            <a:r>
              <a:rPr dirty="0" sz="27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solution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04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Lucida Sans Unicode"/>
                <a:cs typeface="Lucida Sans Unicode"/>
              </a:rPr>
              <a:t>easily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Lucida Sans Unicode"/>
                <a:cs typeface="Lucida Sans Unicode"/>
              </a:rPr>
              <a:t>expand</a:t>
            </a:r>
            <a:r>
              <a:rPr dirty="0" sz="27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Lucida Sans Unicode"/>
                <a:cs typeface="Lucida Sans Unicode"/>
              </a:rPr>
              <a:t>coastal</a:t>
            </a:r>
            <a:r>
              <a:rPr dirty="0" sz="27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Lucida Sans Unicode"/>
                <a:cs typeface="Lucida Sans Unicode"/>
              </a:rPr>
              <a:t>regions </a:t>
            </a:r>
            <a:r>
              <a:rPr dirty="0" sz="2700" spc="90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dirty="0" sz="27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India</a:t>
            </a:r>
            <a:r>
              <a:rPr dirty="0" sz="2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globally.</a:t>
            </a:r>
            <a:r>
              <a:rPr dirty="0" sz="27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8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future-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ready,</a:t>
            </a:r>
            <a:r>
              <a:rPr dirty="0" sz="2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7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dirty="0" sz="2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2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7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Lucida Sans Unicode"/>
                <a:cs typeface="Lucida Sans Unicode"/>
              </a:rPr>
              <a:t>online </a:t>
            </a:r>
            <a:r>
              <a:rPr dirty="0" sz="2700" spc="70">
                <a:solidFill>
                  <a:srgbClr val="FFFFFF"/>
                </a:solidFill>
                <a:latin typeface="Lucida Sans Unicode"/>
                <a:cs typeface="Lucida Sans Unicode"/>
              </a:rPr>
              <a:t>payments,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delivery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systems,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ratings,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6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Lucida Sans Unicode"/>
                <a:cs typeface="Lucida Sans Unicode"/>
              </a:rPr>
              <a:t>mobile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85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accessibility.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Lucida Sans Unicode"/>
                <a:cs typeface="Lucida Sans Unicode"/>
              </a:rPr>
              <a:t>Additionally, </a:t>
            </a:r>
            <a:r>
              <a:rPr dirty="0" sz="27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7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platform</a:t>
            </a:r>
            <a:r>
              <a:rPr dirty="0" sz="27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04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7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3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7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extended</a:t>
            </a:r>
            <a:r>
              <a:rPr dirty="0" sz="27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Lucida Sans Unicode"/>
                <a:cs typeface="Lucida Sans Unicode"/>
              </a:rPr>
              <a:t>include</a:t>
            </a:r>
            <a:r>
              <a:rPr dirty="0" sz="27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dirty="0" sz="27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Lucida Sans Unicode"/>
                <a:cs typeface="Lucida Sans Unicode"/>
              </a:rPr>
              <a:t>local</a:t>
            </a:r>
            <a:r>
              <a:rPr dirty="0" sz="27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Lucida Sans Unicode"/>
                <a:cs typeface="Lucida Sans Unicode"/>
              </a:rPr>
              <a:t>seafood</a:t>
            </a:r>
            <a:r>
              <a:rPr dirty="0" sz="27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Lucida Sans Unicode"/>
                <a:cs typeface="Lucida Sans Unicode"/>
              </a:rPr>
              <a:t>products</a:t>
            </a:r>
            <a:r>
              <a:rPr dirty="0" sz="27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dirty="0" sz="27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45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crabs,</a:t>
            </a:r>
            <a:r>
              <a:rPr dirty="0" sz="27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prawns,</a:t>
            </a:r>
            <a:r>
              <a:rPr dirty="0" sz="27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6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7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dried</a:t>
            </a:r>
            <a:r>
              <a:rPr dirty="0" sz="27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Lucida Sans Unicode"/>
                <a:cs typeface="Lucida Sans Unicode"/>
              </a:rPr>
              <a:t>fish,</a:t>
            </a:r>
            <a:r>
              <a:rPr dirty="0" sz="27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Lucida Sans Unicode"/>
                <a:cs typeface="Lucida Sans Unicode"/>
              </a:rPr>
              <a:t>enhancing</a:t>
            </a:r>
            <a:r>
              <a:rPr dirty="0" sz="27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dirty="0" sz="27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long-</a:t>
            </a:r>
            <a:r>
              <a:rPr dirty="0" sz="2700" spc="65">
                <a:solidFill>
                  <a:srgbClr val="FFFFFF"/>
                </a:solidFill>
                <a:latin typeface="Lucida Sans Unicode"/>
                <a:cs typeface="Lucida Sans Unicode"/>
              </a:rPr>
              <a:t>term</a:t>
            </a:r>
            <a:r>
              <a:rPr dirty="0" sz="27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growth</a:t>
            </a:r>
            <a:r>
              <a:rPr dirty="0" sz="27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6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7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40">
                <a:solidFill>
                  <a:srgbClr val="FFFFFF"/>
                </a:solidFill>
                <a:latin typeface="Lucida Sans Unicode"/>
                <a:cs typeface="Lucida Sans Unicode"/>
              </a:rPr>
              <a:t>adaptability.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Lakshana Lakshana</dc:creator>
  <cp:keywords>DAGtY8mGxgo,BAGVTakKjl0,0</cp:keywords>
  <dc:title>Blue Modern Bold Exploring Ocean Presentation</dc:title>
  <dcterms:created xsi:type="dcterms:W3CDTF">2025-07-18T06:06:51Z</dcterms:created>
  <dcterms:modified xsi:type="dcterms:W3CDTF">2025-07-18T06:06:51Z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2025-07-18T00:00:00Z</vt:filetime>
  </property>
  <property fmtid="{D5CDD505-2E9C-101B-9397-08002B2CF9AE}" pid="5" name="Producer">
    <vt:lpwstr>Canva</vt:lpwstr>
  </property>
</Properties>
</file>