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75038D-9319-461E-A618-1B2A6B9AE651}">
  <a:tblStyle styleId="{C375038D-9319-461E-A618-1B2A6B9AE6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69fede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69fede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b89a3c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b89a3c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69fed9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69fed9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Nithya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a83165a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a83165a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Nithya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a83165a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a83165a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Nithya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b69fed9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b69fed9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b69fed9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b69fed9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b69fed9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b69fed9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b69fed9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b69fed9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f9999dc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f9999dc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b89a3c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b89a3c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69fed9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b69fed9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f9999dc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f9999dc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2a8316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2a8316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b89a3c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b89a3c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a83165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a83165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Bradley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69fede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69fede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421564" y="4512638"/>
            <a:ext cx="4305910" cy="150575"/>
            <a:chOff x="0" y="3797750"/>
            <a:chExt cx="9144000" cy="150575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4" y="744575"/>
            <a:ext cx="44157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44157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11395" r="11402" t="0"/>
          <a:stretch/>
        </p:blipFill>
        <p:spPr>
          <a:xfrm>
            <a:off x="5149150" y="0"/>
            <a:ext cx="3994851" cy="514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ctrTitle"/>
          </p:nvPr>
        </p:nvSpPr>
        <p:spPr>
          <a:xfrm>
            <a:off x="311704" y="744575"/>
            <a:ext cx="4415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Analysis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2834125"/>
            <a:ext cx="441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Bradley Payne &amp; Nithya Alavala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cont.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Bidirectional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LSTM with pre-trained word embedding layer on pre-processed data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Data - &gt; Tokenize - &gt; Remove stopwords - &gt; Part-of-speech(POS)  - &gt; Lemmatize -&gt; Clean - &gt; Vectorize -&gt; Pad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425" y="1400548"/>
            <a:ext cx="3417275" cy="3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cont.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79850" y="15474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Attention Layer LSTM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 make the model more accurate,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have introduced an attention layer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the model to evaluate and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compare the accuracy of both the approaches.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550" y="1636225"/>
            <a:ext cx="4831724" cy="31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{C375038D-9319-461E-A618-1B2A6B9AE651}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156" name="Google Shape;156;p26"/>
          <p:cNvSpPr txBox="1"/>
          <p:nvPr>
            <p:ph idx="4294967295" type="body"/>
          </p:nvPr>
        </p:nvSpPr>
        <p:spPr>
          <a:xfrm>
            <a:off x="311725" y="14887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Bi-LSTM on unprocessed data.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2551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425" y="2255175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164" name="Google Shape;164;p27"/>
          <p:cNvSpPr txBox="1"/>
          <p:nvPr>
            <p:ph idx="4294967295" type="body"/>
          </p:nvPr>
        </p:nvSpPr>
        <p:spPr>
          <a:xfrm>
            <a:off x="311725" y="14887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Bi-LSTM on pre-processed data.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375" y="2291875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29187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720650" y="147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{C375038D-9319-461E-A618-1B2A6B9AE651}</a:tableStyleId>
              </a:tblPr>
              <a:tblGrid>
                <a:gridCol w="1357325"/>
                <a:gridCol w="1357325"/>
                <a:gridCol w="1357325"/>
                <a:gridCol w="1357325"/>
              </a:tblGrid>
              <a:tr h="56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Bi-LSTM,  Raw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Bi-LSTM, Preprocessed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Bi-LSTM, with attention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0.8802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8688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8" name="Google Shape;178;p29"/>
          <p:cNvSpPr txBox="1"/>
          <p:nvPr>
            <p:ph idx="4294967295" type="body"/>
          </p:nvPr>
        </p:nvSpPr>
        <p:spPr>
          <a:xfrm>
            <a:off x="311725" y="1442450"/>
            <a:ext cx="8058600" cy="31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We were able to fit several classical machine learning models on the text to obtain a baseline score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The LSTM models were able to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achieve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 better performance and beat the baselines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Adding word-embedding and layer attention further increases classification performance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Using BERT drastically increased performance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Crucial to Natural Language Processing (NLP) tasks is having a text representation or model method that is able to capture and/or learn the similarities of different language semantics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857950" y="56415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Classification with ML models can take a lot of time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Training SVM on the full dataset took several days and then crashed before being able to finish and be evaluated on the test set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NLP tasks are more difficult than many of the tasks that can be easily thrown into several models, quickly fit, and provide good performance.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Text representation is important for results. Using similarity embedding can improve results. 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the best method (BERT) on other datasets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the attention layer in the model to see what contributes the most to having a positive or negative sentiment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Data collection and processing Pipeline to be able to analyze real-time tweets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topic detection methods so a topic could be detected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Exploration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25" y="188472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pre-labeled dataset available on Kaggle.com named “Sentiment140 dataset with 1.6Million tweets”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1.6 million tweets total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contains 800,000 Negative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800,000 Positive 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Length ranges from very small (1) to nearly 75 words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25" y="224875"/>
            <a:ext cx="44226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152775" y="500925"/>
            <a:ext cx="47127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096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target: the polarity of the tweet (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negative,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positive)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ids: The id of the tweet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date: the date of the tweet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April - May 2009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flag: The query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columns had a value of NO_QUERY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user: the user that tweeted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text: the text of the tweet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34335" t="0"/>
          <a:stretch/>
        </p:blipFill>
        <p:spPr>
          <a:xfrm>
            <a:off x="3753750" y="3314400"/>
            <a:ext cx="5404797" cy="1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 Cleaning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punctuation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retweet symbols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Removed urls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Converted to lowercase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Removed stopwords</a:t>
            </a:r>
            <a:endParaRPr sz="1500"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311600" y="1403150"/>
            <a:ext cx="45207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Text Representation Methods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Bag-of-Words using the sklearn CountVectorizer preprocessor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This converts each text into a sparse, one-hot encoded matrix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Tokenization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Encode each word as a token, then transform each text into a list of tokens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Stemming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Reduces a word to its word stem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Can sometimes remove important information</a:t>
            </a:r>
            <a:endParaRPr sz="1135"/>
          </a:p>
          <a:p>
            <a:pPr indent="-30067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■"/>
            </a:pPr>
            <a:r>
              <a:rPr lang="en" sz="1135"/>
              <a:t>I.e. studies -&gt; studi </a:t>
            </a:r>
            <a:endParaRPr sz="113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Lemmatization</a:t>
            </a:r>
            <a:endParaRPr sz="130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Attempts to find the simplified ‘root’ word or meaning 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Allows a morphological change to help keep the words’ meaning</a:t>
            </a:r>
            <a:endParaRPr sz="1135"/>
          </a:p>
          <a:p>
            <a:pPr indent="-30067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■"/>
            </a:pPr>
            <a:r>
              <a:rPr lang="en" sz="1135"/>
              <a:t>I.e. studies -&gt; study</a:t>
            </a:r>
            <a:endParaRPr sz="1135"/>
          </a:p>
          <a:p>
            <a:pPr indent="-3006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135"/>
              <a:t>Used nltk package to complete this task</a:t>
            </a:r>
            <a:endParaRPr sz="11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(baseline)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25" y="1465400"/>
            <a:ext cx="52260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We tried a variety of Machine Learning models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Naive Bayes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Decision Tree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SVM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Random Forest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Used a cross validation grid search to find the best hyperparameters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Some of the methods’ grid search was not able to complete due to long fit times.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0" y="1715072"/>
            <a:ext cx="4076800" cy="28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(More Advanced)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96025" y="1453000"/>
            <a:ext cx="51075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chemeClr val="lt1"/>
                </a:highlight>
              </a:rPr>
              <a:t>BERT - State of the art method</a:t>
            </a:r>
            <a:endParaRPr sz="19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chemeClr val="lt1"/>
                </a:highlight>
              </a:rPr>
              <a:t>LSTM </a:t>
            </a:r>
            <a:endParaRPr sz="19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chemeClr val="lt1"/>
                </a:highlight>
              </a:rPr>
              <a:t>LSTM with GloVe Word Embedding</a:t>
            </a:r>
            <a:endParaRPr sz="19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chemeClr val="lt1"/>
                </a:highlight>
              </a:rPr>
              <a:t>LSTM with attention Layer </a:t>
            </a:r>
            <a:endParaRPr sz="19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rgbClr val="FFFFFF"/>
                </a:highlight>
              </a:rPr>
              <a:t>70% Training/Validation, 30% Testing for all models</a:t>
            </a:r>
            <a:endParaRPr sz="2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Bert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BERT (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Bidirectional Encoder Representations from Transformers)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Works by using an attention mechanism to learn contextual relationships between words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We used the pretrained version from the HuggingFace and Pytorch library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Fine tuned with 2 epochs on our training data 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203" y="1782600"/>
            <a:ext cx="4409125" cy="298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3501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D3B45"/>
                </a:solidFill>
                <a:highlight>
                  <a:schemeClr val="lt1"/>
                </a:highlight>
              </a:rPr>
              <a:t>Bi - LSTM</a:t>
            </a:r>
            <a:endParaRPr b="1"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Processes the data both in backward and forward directions</a:t>
            </a:r>
            <a:endParaRPr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Trained this model on raw data and pre-processed data </a:t>
            </a:r>
            <a:endParaRPr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Trained 25 Epochs, with Adam optimizer</a:t>
            </a:r>
            <a:endParaRPr sz="1400">
              <a:solidFill>
                <a:srgbClr val="2D3B45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D3B45"/>
                </a:solidFill>
                <a:highlight>
                  <a:schemeClr val="lt1"/>
                </a:highlight>
              </a:rPr>
              <a:t> </a:t>
            </a:r>
            <a:endParaRPr b="1"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00" y="1911563"/>
            <a:ext cx="5025599" cy="22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cont.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Bidirectional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LSTM on raw data. 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- &gt; Tokenize - &gt; Vectorize - &gt; Pad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50" y="1431450"/>
            <a:ext cx="3341100" cy="34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