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latsi"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5273130" y="1790719"/>
            <a:ext cx="10107898" cy="3553321"/>
          </a:xfrm>
          <a:prstGeom prst="rect">
            <a:avLst/>
          </a:prstGeom>
        </p:spPr>
        <p:txBody>
          <a:bodyPr anchor="t" rtlCol="false" tIns="0" lIns="0" bIns="0" rIns="0">
            <a:spAutoFit/>
          </a:bodyPr>
          <a:lstStyle/>
          <a:p>
            <a:pPr algn="ctr">
              <a:lnSpc>
                <a:spcPts val="9193"/>
              </a:lnSpc>
            </a:pPr>
            <a:r>
              <a:rPr lang="en-US" sz="9477">
                <a:solidFill>
                  <a:srgbClr val="000000"/>
                </a:solidFill>
                <a:latin typeface="Alatsi"/>
                <a:ea typeface="Alatsi"/>
                <a:cs typeface="Alatsi"/>
                <a:sym typeface="Alatsi"/>
              </a:rPr>
              <a:t>GOOGLE MAPS RECOMMENDATION SYSTEMS</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5662652" y="7743436"/>
            <a:ext cx="12625348" cy="1744087"/>
          </a:xfrm>
          <a:prstGeom prst="rect">
            <a:avLst/>
          </a:prstGeom>
        </p:spPr>
        <p:txBody>
          <a:bodyPr anchor="t" rtlCol="false" tIns="0" lIns="0" bIns="0" rIns="0">
            <a:spAutoFit/>
          </a:bodyPr>
          <a:lstStyle/>
          <a:p>
            <a:pPr algn="ctr">
              <a:lnSpc>
                <a:spcPts val="4669"/>
              </a:lnSpc>
            </a:pPr>
            <a:r>
              <a:rPr lang="en-US" sz="3335">
                <a:solidFill>
                  <a:srgbClr val="000000"/>
                </a:solidFill>
                <a:latin typeface="Alatsi"/>
                <a:ea typeface="Alatsi"/>
                <a:cs typeface="Alatsi"/>
                <a:sym typeface="Alatsi"/>
              </a:rPr>
              <a:t>Presented By : Sri Nithya Bandlamudi</a:t>
            </a:r>
          </a:p>
          <a:p>
            <a:pPr algn="ctr">
              <a:lnSpc>
                <a:spcPts val="4669"/>
              </a:lnSpc>
            </a:pPr>
            <a:r>
              <a:rPr lang="en-US" sz="3335">
                <a:solidFill>
                  <a:srgbClr val="000000"/>
                </a:solidFill>
                <a:latin typeface="Alatsi"/>
                <a:ea typeface="Alatsi"/>
                <a:cs typeface="Alatsi"/>
                <a:sym typeface="Alatsi"/>
              </a:rPr>
              <a:t>                    AP22110010697</a:t>
            </a:r>
          </a:p>
          <a:p>
            <a:pPr algn="ctr">
              <a:lnSpc>
                <a:spcPts val="4669"/>
              </a:lnSpc>
            </a:pPr>
            <a:r>
              <a:rPr lang="en-US" sz="3335">
                <a:solidFill>
                  <a:srgbClr val="000000"/>
                </a:solidFill>
                <a:latin typeface="Alatsi"/>
                <a:ea typeface="Alatsi"/>
                <a:cs typeface="Alatsi"/>
                <a:sym typeface="Alatsi"/>
              </a:rPr>
              <a:t>CSE-O</a:t>
            </a:r>
          </a:p>
        </p:txBody>
      </p:sp>
      <p:sp>
        <p:nvSpPr>
          <p:cNvPr name="Freeform 15" id="15"/>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INTRODUCTION</a:t>
            </a:r>
          </a:p>
        </p:txBody>
      </p:sp>
      <p:grpSp>
        <p:nvGrpSpPr>
          <p:cNvPr name="Group 6" id="6"/>
          <p:cNvGrpSpPr/>
          <p:nvPr/>
        </p:nvGrpSpPr>
        <p:grpSpPr>
          <a:xfrm rot="0">
            <a:off x="15915855" y="0"/>
            <a:ext cx="1449213" cy="1673225"/>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04619" y="2765016"/>
            <a:ext cx="18083381" cy="5080636"/>
          </a:xfrm>
          <a:prstGeom prst="rect">
            <a:avLst/>
          </a:prstGeom>
        </p:spPr>
        <p:txBody>
          <a:bodyPr anchor="t" rtlCol="false" tIns="0" lIns="0" bIns="0" rIns="0">
            <a:spAutoFit/>
          </a:bodyPr>
          <a:lstStyle/>
          <a:p>
            <a:pPr algn="l">
              <a:lnSpc>
                <a:spcPts val="5039"/>
              </a:lnSpc>
              <a:spcBef>
                <a:spcPct val="0"/>
              </a:spcBef>
            </a:pPr>
            <a:r>
              <a:rPr lang="en-US" sz="3599">
                <a:solidFill>
                  <a:srgbClr val="000000"/>
                </a:solidFill>
                <a:latin typeface="Alatsi"/>
                <a:ea typeface="Alatsi"/>
                <a:cs typeface="Alatsi"/>
                <a:sym typeface="Alatsi"/>
              </a:rPr>
              <a:t>Recommendation systems use machine learning algorithms to analyze data and suggest items to users based on their preferences and past behavior.</a:t>
            </a:r>
          </a:p>
          <a:p>
            <a:pPr algn="l">
              <a:lnSpc>
                <a:spcPts val="5039"/>
              </a:lnSpc>
              <a:spcBef>
                <a:spcPct val="0"/>
              </a:spcBef>
            </a:pPr>
          </a:p>
          <a:p>
            <a:pPr algn="l">
              <a:lnSpc>
                <a:spcPts val="5039"/>
              </a:lnSpc>
              <a:spcBef>
                <a:spcPct val="0"/>
              </a:spcBef>
            </a:pPr>
            <a:r>
              <a:rPr lang="en-US" sz="3599">
                <a:solidFill>
                  <a:srgbClr val="000000"/>
                </a:solidFill>
                <a:latin typeface="Alatsi"/>
                <a:ea typeface="Alatsi"/>
                <a:cs typeface="Alatsi"/>
                <a:sym typeface="Alatsi"/>
              </a:rPr>
              <a:t>They are a type of information filtering system that can be used to recommend a wide variety of items, including products, movies, music, food, restaurants &amp; books.</a:t>
            </a:r>
          </a:p>
          <a:p>
            <a:pPr algn="l">
              <a:lnSpc>
                <a:spcPts val="5039"/>
              </a:lnSpc>
              <a:spcBef>
                <a:spcPct val="0"/>
              </a:spcBef>
            </a:pPr>
          </a:p>
          <a:p>
            <a:pPr algn="l">
              <a:lnSpc>
                <a:spcPts val="5039"/>
              </a:lnSpc>
              <a:spcBef>
                <a:spcPct val="0"/>
              </a:spcBef>
            </a:pPr>
          </a:p>
          <a:p>
            <a:pPr algn="l">
              <a:lnSpc>
                <a:spcPts val="503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447675"/>
            <a:ext cx="16230600" cy="1038225"/>
          </a:xfrm>
          <a:prstGeom prst="rect">
            <a:avLst/>
          </a:prstGeom>
        </p:spPr>
        <p:txBody>
          <a:bodyPr anchor="t" rtlCol="false" tIns="0" lIns="0" bIns="0" rIns="0">
            <a:spAutoFit/>
          </a:bodyPr>
          <a:lstStyle/>
          <a:p>
            <a:pPr algn="ctr">
              <a:lnSpc>
                <a:spcPts val="8400"/>
              </a:lnSpc>
            </a:pPr>
            <a:r>
              <a:rPr lang="en-US" sz="6000">
                <a:solidFill>
                  <a:srgbClr val="000000"/>
                </a:solidFill>
                <a:latin typeface="Alatsi"/>
                <a:ea typeface="Alatsi"/>
                <a:cs typeface="Alatsi"/>
                <a:sym typeface="Alatsi"/>
              </a:rPr>
              <a:t>WORKING OF RECOMMENDATION SYSTEMS</a:t>
            </a:r>
          </a:p>
        </p:txBody>
      </p:sp>
      <p:grpSp>
        <p:nvGrpSpPr>
          <p:cNvPr name="Group 3" id="3"/>
          <p:cNvGrpSpPr/>
          <p:nvPr/>
        </p:nvGrpSpPr>
        <p:grpSpPr>
          <a:xfrm rot="0">
            <a:off x="1848603" y="1943100"/>
            <a:ext cx="15516465" cy="8942541"/>
            <a:chOff x="0" y="0"/>
            <a:chExt cx="20688620" cy="11923388"/>
          </a:xfrm>
        </p:grpSpPr>
        <p:grpSp>
          <p:nvGrpSpPr>
            <p:cNvPr name="Group 4" id="4"/>
            <p:cNvGrpSpPr/>
            <p:nvPr/>
          </p:nvGrpSpPr>
          <p:grpSpPr>
            <a:xfrm rot="0">
              <a:off x="0" y="0"/>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grpSp>
          <p:nvGrpSpPr>
            <p:cNvPr name="Group 8" id="8"/>
            <p:cNvGrpSpPr/>
            <p:nvPr/>
          </p:nvGrpSpPr>
          <p:grpSpPr>
            <a:xfrm rot="0">
              <a:off x="0" y="2742037"/>
              <a:ext cx="1473815" cy="147381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2872617"/>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grpSp>
          <p:nvGrpSpPr>
            <p:cNvPr name="Group 12" id="12"/>
            <p:cNvGrpSpPr/>
            <p:nvPr/>
          </p:nvGrpSpPr>
          <p:grpSpPr>
            <a:xfrm rot="0">
              <a:off x="0" y="5484075"/>
              <a:ext cx="1473815" cy="147381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5614654"/>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3</a:t>
              </a:r>
            </a:p>
          </p:txBody>
        </p:sp>
        <p:sp>
          <p:nvSpPr>
            <p:cNvPr name="TextBox 16" id="16"/>
            <p:cNvSpPr txBox="true"/>
            <p:nvPr/>
          </p:nvSpPr>
          <p:spPr>
            <a:xfrm rot="0">
              <a:off x="1711697" y="-63120"/>
              <a:ext cx="18976923" cy="2143398"/>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Collecting user data: The first step in building a recommendation system is to collect user data. This can include user ratings, reviews, clickstream data, purchase history, and other behavioral data.</a:t>
              </a:r>
            </a:p>
          </p:txBody>
        </p:sp>
        <p:sp>
          <p:nvSpPr>
            <p:cNvPr name="TextBox 17" id="17"/>
            <p:cNvSpPr txBox="true"/>
            <p:nvPr/>
          </p:nvSpPr>
          <p:spPr>
            <a:xfrm rot="0">
              <a:off x="1711697" y="2677140"/>
              <a:ext cx="18976923" cy="1416300"/>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Storing the data: Once the user data is collected, it needs to be stored in a database or data warehouse for analysis. </a:t>
              </a:r>
            </a:p>
          </p:txBody>
        </p:sp>
        <p:sp>
          <p:nvSpPr>
            <p:cNvPr name="TextBox 18" id="18"/>
            <p:cNvSpPr txBox="true"/>
            <p:nvPr/>
          </p:nvSpPr>
          <p:spPr>
            <a:xfrm rot="0">
              <a:off x="1711697" y="5417400"/>
              <a:ext cx="18976923" cy="6505988"/>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Analyzing the data: The next step is to analyze the user data to identify patterns and trends. This can be done using various data analysis techniques like clustering, classification, and regression.</a:t>
              </a:r>
            </a:p>
            <a:p>
              <a:pPr algn="l">
                <a:lnSpc>
                  <a:spcPts val="4322"/>
                </a:lnSpc>
              </a:pPr>
            </a:p>
            <a:p>
              <a:pPr algn="l">
                <a:lnSpc>
                  <a:spcPts val="4322"/>
                </a:lnSpc>
              </a:pPr>
              <a:r>
                <a:rPr lang="en-US" sz="3087">
                  <a:solidFill>
                    <a:srgbClr val="000000"/>
                  </a:solidFill>
                  <a:latin typeface="Alatsi"/>
                  <a:ea typeface="Alatsi"/>
                  <a:cs typeface="Alatsi"/>
                  <a:sym typeface="Alatsi"/>
                </a:rPr>
                <a:t>Filtering and recommending: The final step is to filter the data and make recommendations to the user. This can be done using various recommendation algorithms, such as collaborative, content-based, and hybrid filtering. </a:t>
              </a:r>
            </a:p>
            <a:p>
              <a:pPr algn="l">
                <a:lnSpc>
                  <a:spcPts val="4322"/>
                </a:lnSpc>
              </a:pPr>
            </a:p>
            <a:p>
              <a:pPr algn="l">
                <a:lnSpc>
                  <a:spcPts val="4322"/>
                </a:lnSpc>
              </a:pPr>
            </a:p>
          </p:txBody>
        </p:sp>
      </p:grpSp>
      <p:sp>
        <p:nvSpPr>
          <p:cNvPr name="AutoShape 19" id="19"/>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0" id="20"/>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21" id="21"/>
          <p:cNvGrpSpPr/>
          <p:nvPr/>
        </p:nvGrpSpPr>
        <p:grpSpPr>
          <a:xfrm rot="0">
            <a:off x="15915855" y="0"/>
            <a:ext cx="1449213" cy="1673225"/>
            <a:chOff x="0" y="0"/>
            <a:chExt cx="703982" cy="812800"/>
          </a:xfrm>
        </p:grpSpPr>
        <p:sp>
          <p:nvSpPr>
            <p:cNvPr name="Freeform 22" id="2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3" id="2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24" id="24"/>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2126933" y="8340090"/>
            <a:ext cx="189548" cy="184785"/>
            <a:chOff x="0" y="0"/>
            <a:chExt cx="252730" cy="246380"/>
          </a:xfrm>
        </p:grpSpPr>
        <p:sp>
          <p:nvSpPr>
            <p:cNvPr name="Freeform 27" id="27"/>
            <p:cNvSpPr/>
            <p:nvPr/>
          </p:nvSpPr>
          <p:spPr>
            <a:xfrm flipH="false" flipV="false" rot="0">
              <a:off x="50800" y="49530"/>
              <a:ext cx="148590" cy="153670"/>
            </a:xfrm>
            <a:custGeom>
              <a:avLst/>
              <a:gdLst/>
              <a:ahLst/>
              <a:cxnLst/>
              <a:rect r="r" b="b" t="t" l="l"/>
              <a:pathLst>
                <a:path h="153670" w="148590">
                  <a:moveTo>
                    <a:pt x="148590" y="53340"/>
                  </a:moveTo>
                  <a:cubicBezTo>
                    <a:pt x="146050" y="106680"/>
                    <a:pt x="127000" y="137160"/>
                    <a:pt x="107950" y="144780"/>
                  </a:cubicBezTo>
                  <a:cubicBezTo>
                    <a:pt x="88900" y="153670"/>
                    <a:pt x="53340" y="148590"/>
                    <a:pt x="36830" y="140970"/>
                  </a:cubicBezTo>
                  <a:cubicBezTo>
                    <a:pt x="25400" y="135890"/>
                    <a:pt x="17780" y="125730"/>
                    <a:pt x="11430" y="115570"/>
                  </a:cubicBezTo>
                  <a:cubicBezTo>
                    <a:pt x="5080" y="105410"/>
                    <a:pt x="0" y="93980"/>
                    <a:pt x="0" y="80010"/>
                  </a:cubicBezTo>
                  <a:cubicBezTo>
                    <a:pt x="1270" y="62230"/>
                    <a:pt x="16510" y="29210"/>
                    <a:pt x="29210" y="15240"/>
                  </a:cubicBezTo>
                  <a:cubicBezTo>
                    <a:pt x="39370" y="6350"/>
                    <a:pt x="49530" y="1270"/>
                    <a:pt x="62230" y="1270"/>
                  </a:cubicBezTo>
                  <a:cubicBezTo>
                    <a:pt x="81280" y="0"/>
                    <a:pt x="130810" y="21590"/>
                    <a:pt x="130810" y="21590"/>
                  </a:cubicBezTo>
                </a:path>
              </a:pathLst>
            </a:custGeom>
            <a:solidFill>
              <a:srgbClr val="E9C7C6"/>
            </a:solidFill>
            <a:ln cap="sq">
              <a:noFill/>
              <a:prstDash val="solid"/>
              <a:miter/>
            </a:ln>
          </p:spPr>
        </p:sp>
      </p:grpSp>
      <p:grpSp>
        <p:nvGrpSpPr>
          <p:cNvPr name="Group 28" id="28"/>
          <p:cNvGrpSpPr/>
          <p:nvPr/>
        </p:nvGrpSpPr>
        <p:grpSpPr>
          <a:xfrm rot="0">
            <a:off x="1872615" y="8109585"/>
            <a:ext cx="1020127" cy="1020127"/>
            <a:chOff x="0" y="0"/>
            <a:chExt cx="1360170" cy="1360170"/>
          </a:xfrm>
        </p:grpSpPr>
        <p:sp>
          <p:nvSpPr>
            <p:cNvPr name="Freeform 29" id="29"/>
            <p:cNvSpPr/>
            <p:nvPr/>
          </p:nvSpPr>
          <p:spPr>
            <a:xfrm flipH="false" flipV="false" rot="0">
              <a:off x="44450" y="33020"/>
              <a:ext cx="1247140" cy="1281430"/>
            </a:xfrm>
            <a:custGeom>
              <a:avLst/>
              <a:gdLst/>
              <a:ahLst/>
              <a:cxnLst/>
              <a:rect r="r" b="b" t="t" l="l"/>
              <a:pathLst>
                <a:path h="1281430" w="1247140">
                  <a:moveTo>
                    <a:pt x="1245870" y="453390"/>
                  </a:moveTo>
                  <a:cubicBezTo>
                    <a:pt x="1247140" y="853440"/>
                    <a:pt x="1200150" y="956310"/>
                    <a:pt x="1139190" y="1033780"/>
                  </a:cubicBezTo>
                  <a:cubicBezTo>
                    <a:pt x="1079500" y="1111250"/>
                    <a:pt x="990600" y="1181100"/>
                    <a:pt x="900430" y="1220470"/>
                  </a:cubicBezTo>
                  <a:cubicBezTo>
                    <a:pt x="810260" y="1261110"/>
                    <a:pt x="699770" y="1281430"/>
                    <a:pt x="601980" y="1275080"/>
                  </a:cubicBezTo>
                  <a:cubicBezTo>
                    <a:pt x="502920" y="1270000"/>
                    <a:pt x="394970" y="1235710"/>
                    <a:pt x="311150" y="1184910"/>
                  </a:cubicBezTo>
                  <a:cubicBezTo>
                    <a:pt x="227330" y="1134110"/>
                    <a:pt x="147320" y="1054100"/>
                    <a:pt x="96520" y="970280"/>
                  </a:cubicBezTo>
                  <a:cubicBezTo>
                    <a:pt x="45720" y="886460"/>
                    <a:pt x="11430" y="778510"/>
                    <a:pt x="6350" y="680720"/>
                  </a:cubicBezTo>
                  <a:cubicBezTo>
                    <a:pt x="0" y="581660"/>
                    <a:pt x="20320" y="471170"/>
                    <a:pt x="60960" y="381000"/>
                  </a:cubicBezTo>
                  <a:cubicBezTo>
                    <a:pt x="101600" y="290830"/>
                    <a:pt x="171450" y="203200"/>
                    <a:pt x="248920" y="142240"/>
                  </a:cubicBezTo>
                  <a:cubicBezTo>
                    <a:pt x="326390" y="81280"/>
                    <a:pt x="429260" y="35560"/>
                    <a:pt x="525780" y="17780"/>
                  </a:cubicBezTo>
                  <a:cubicBezTo>
                    <a:pt x="622300" y="0"/>
                    <a:pt x="735330" y="6350"/>
                    <a:pt x="829310" y="35560"/>
                  </a:cubicBezTo>
                  <a:cubicBezTo>
                    <a:pt x="923290" y="64770"/>
                    <a:pt x="1088390" y="193040"/>
                    <a:pt x="1088390" y="193040"/>
                  </a:cubicBezTo>
                </a:path>
              </a:pathLst>
            </a:custGeom>
            <a:solidFill>
              <a:srgbClr val="E9C7C6"/>
            </a:solidFill>
            <a:ln cap="sq">
              <a:noFill/>
              <a:prstDash val="solid"/>
              <a:miter/>
            </a:ln>
          </p:spPr>
        </p:sp>
      </p:grpSp>
      <p:sp>
        <p:nvSpPr>
          <p:cNvPr name="TextBox 30" id="30"/>
          <p:cNvSpPr txBox="true"/>
          <p:nvPr/>
        </p:nvSpPr>
        <p:spPr>
          <a:xfrm rot="0">
            <a:off x="2208074" y="8195785"/>
            <a:ext cx="349210" cy="762002"/>
          </a:xfrm>
          <a:prstGeom prst="rect">
            <a:avLst/>
          </a:prstGeom>
        </p:spPr>
        <p:txBody>
          <a:bodyPr anchor="t" rtlCol="false" tIns="0" lIns="0" bIns="0" rIns="0">
            <a:spAutoFit/>
          </a:bodyPr>
          <a:lstStyle/>
          <a:p>
            <a:pPr algn="ctr">
              <a:lnSpc>
                <a:spcPts val="6299"/>
              </a:lnSpc>
              <a:spcBef>
                <a:spcPct val="0"/>
              </a:spcBef>
            </a:pPr>
            <a:r>
              <a:rPr lang="en-US" sz="4499">
                <a:solidFill>
                  <a:srgbClr val="000000"/>
                </a:solidFill>
                <a:latin typeface="Alatsi"/>
                <a:ea typeface="Alatsi"/>
                <a:cs typeface="Alatsi"/>
                <a:sym typeface="Alatsi"/>
              </a:rPr>
              <a:t>4</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918390" y="800100"/>
            <a:ext cx="10451219" cy="1111244"/>
          </a:xfrm>
          <a:prstGeom prst="rect">
            <a:avLst/>
          </a:prstGeom>
        </p:spPr>
        <p:txBody>
          <a:bodyPr anchor="t" rtlCol="false" tIns="0" lIns="0" bIns="0" rIns="0">
            <a:spAutoFit/>
          </a:bodyPr>
          <a:lstStyle/>
          <a:p>
            <a:pPr algn="ctr">
              <a:lnSpc>
                <a:spcPts val="9100"/>
              </a:lnSpc>
            </a:pPr>
            <a:r>
              <a:rPr lang="en-US" sz="6500">
                <a:solidFill>
                  <a:srgbClr val="000000"/>
                </a:solidFill>
                <a:latin typeface="Alatsi"/>
                <a:ea typeface="Alatsi"/>
                <a:cs typeface="Alatsi"/>
                <a:sym typeface="Alatsi"/>
              </a:rPr>
              <a:t>OVERVIEW OF GOOGLE MAPS</a:t>
            </a:r>
          </a:p>
        </p:txBody>
      </p:sp>
      <p:grpSp>
        <p:nvGrpSpPr>
          <p:cNvPr name="Group 3" id="3"/>
          <p:cNvGrpSpPr/>
          <p:nvPr/>
        </p:nvGrpSpPr>
        <p:grpSpPr>
          <a:xfrm rot="0">
            <a:off x="1481287" y="2892931"/>
            <a:ext cx="16542550" cy="3951648"/>
            <a:chOff x="0" y="0"/>
            <a:chExt cx="22056733" cy="5268864"/>
          </a:xfrm>
        </p:grpSpPr>
        <p:grpSp>
          <p:nvGrpSpPr>
            <p:cNvPr name="Group 4" id="4"/>
            <p:cNvGrpSpPr/>
            <p:nvPr/>
          </p:nvGrpSpPr>
          <p:grpSpPr>
            <a:xfrm rot="0">
              <a:off x="0" y="0"/>
              <a:ext cx="22056733" cy="5268864"/>
              <a:chOff x="0" y="0"/>
              <a:chExt cx="3280329" cy="783598"/>
            </a:xfrm>
          </p:grpSpPr>
          <p:sp>
            <p:nvSpPr>
              <p:cNvPr name="Freeform 5" id="5"/>
              <p:cNvSpPr/>
              <p:nvPr/>
            </p:nvSpPr>
            <p:spPr>
              <a:xfrm flipH="false" flipV="false" rot="0">
                <a:off x="0" y="0"/>
                <a:ext cx="3280329" cy="783598"/>
              </a:xfrm>
              <a:custGeom>
                <a:avLst/>
                <a:gdLst/>
                <a:ahLst/>
                <a:cxnLst/>
                <a:rect r="r" b="b" t="t" l="l"/>
                <a:pathLst>
                  <a:path h="783598" w="3280329">
                    <a:moveTo>
                      <a:pt x="31701" y="0"/>
                    </a:moveTo>
                    <a:lnTo>
                      <a:pt x="3248628" y="0"/>
                    </a:lnTo>
                    <a:cubicBezTo>
                      <a:pt x="3266136" y="0"/>
                      <a:pt x="3280329" y="14193"/>
                      <a:pt x="3280329" y="31701"/>
                    </a:cubicBezTo>
                    <a:lnTo>
                      <a:pt x="3280329" y="751897"/>
                    </a:lnTo>
                    <a:cubicBezTo>
                      <a:pt x="3280329" y="769405"/>
                      <a:pt x="3266136" y="783598"/>
                      <a:pt x="3248628" y="783598"/>
                    </a:cubicBezTo>
                    <a:lnTo>
                      <a:pt x="31701" y="783598"/>
                    </a:lnTo>
                    <a:cubicBezTo>
                      <a:pt x="14193" y="783598"/>
                      <a:pt x="0" y="769405"/>
                      <a:pt x="0" y="751897"/>
                    </a:cubicBezTo>
                    <a:lnTo>
                      <a:pt x="0" y="31701"/>
                    </a:lnTo>
                    <a:cubicBezTo>
                      <a:pt x="0" y="14193"/>
                      <a:pt x="14193" y="0"/>
                      <a:pt x="31701" y="0"/>
                    </a:cubicBezTo>
                    <a:close/>
                  </a:path>
                </a:pathLst>
              </a:custGeom>
              <a:solidFill>
                <a:srgbClr val="E9C7C6"/>
              </a:solidFill>
            </p:spPr>
          </p:sp>
          <p:sp>
            <p:nvSpPr>
              <p:cNvPr name="TextBox 6" id="6"/>
              <p:cNvSpPr txBox="true"/>
              <p:nvPr/>
            </p:nvSpPr>
            <p:spPr>
              <a:xfrm>
                <a:off x="0" y="-38100"/>
                <a:ext cx="3280329" cy="821698"/>
              </a:xfrm>
              <a:prstGeom prst="rect">
                <a:avLst/>
              </a:prstGeom>
            </p:spPr>
            <p:txBody>
              <a:bodyPr anchor="ctr" rtlCol="false" tIns="50800" lIns="50800" bIns="50800" rIns="50800"/>
              <a:lstStyle/>
              <a:p>
                <a:pPr algn="ctr">
                  <a:lnSpc>
                    <a:spcPts val="2660"/>
                  </a:lnSpc>
                </a:pPr>
              </a:p>
            </p:txBody>
          </p:sp>
        </p:grpSp>
        <p:sp>
          <p:nvSpPr>
            <p:cNvPr name="TextBox 7" id="7"/>
            <p:cNvSpPr txBox="true"/>
            <p:nvPr/>
          </p:nvSpPr>
          <p:spPr>
            <a:xfrm rot="0">
              <a:off x="1729986" y="176819"/>
              <a:ext cx="19238426" cy="4596662"/>
            </a:xfrm>
            <a:prstGeom prst="rect">
              <a:avLst/>
            </a:prstGeom>
          </p:spPr>
          <p:txBody>
            <a:bodyPr anchor="t" rtlCol="false" tIns="0" lIns="0" bIns="0" rIns="0">
              <a:spAutoFit/>
            </a:bodyPr>
            <a:lstStyle/>
            <a:p>
              <a:pPr algn="l" marL="858888" indent="-429444" lvl="1">
                <a:lnSpc>
                  <a:spcPts val="5569"/>
                </a:lnSpc>
                <a:buFont typeface="Arial"/>
                <a:buChar char="•"/>
              </a:pPr>
              <a:r>
                <a:rPr lang="en-US" sz="3978">
                  <a:solidFill>
                    <a:srgbClr val="000000"/>
                  </a:solidFill>
                  <a:latin typeface="Alatsi"/>
                  <a:ea typeface="Alatsi"/>
                  <a:cs typeface="Alatsi"/>
                  <a:sym typeface="Alatsi"/>
                </a:rPr>
                <a:t>Launched in 2005</a:t>
              </a:r>
            </a:p>
            <a:p>
              <a:pPr algn="just" marL="858888" indent="-429444" lvl="1">
                <a:lnSpc>
                  <a:spcPts val="5569"/>
                </a:lnSpc>
                <a:buFont typeface="Arial"/>
                <a:buChar char="•"/>
              </a:pPr>
              <a:r>
                <a:rPr lang="en-US" sz="3978">
                  <a:solidFill>
                    <a:srgbClr val="000000"/>
                  </a:solidFill>
                  <a:latin typeface="Alatsi"/>
                  <a:ea typeface="Alatsi"/>
                  <a:cs typeface="Alatsi"/>
                  <a:sym typeface="Alatsi"/>
                </a:rPr>
                <a:t>Functions: Navigation, business listings, reviews, live traffic, and personalized recommendations.</a:t>
              </a:r>
            </a:p>
            <a:p>
              <a:pPr algn="l" marL="858888" indent="-429444" lvl="1">
                <a:lnSpc>
                  <a:spcPts val="5569"/>
                </a:lnSpc>
                <a:buFont typeface="Arial"/>
                <a:buChar char="•"/>
              </a:pPr>
              <a:r>
                <a:rPr lang="en-US" sz="3978">
                  <a:solidFill>
                    <a:srgbClr val="000000"/>
                  </a:solidFill>
                  <a:latin typeface="Alatsi"/>
                  <a:ea typeface="Alatsi"/>
                  <a:cs typeface="Alatsi"/>
                  <a:sym typeface="Alatsi"/>
                </a:rPr>
                <a:t>It is</a:t>
              </a:r>
              <a:r>
                <a:rPr lang="en-US" sz="3978">
                  <a:solidFill>
                    <a:srgbClr val="000000"/>
                  </a:solidFill>
                  <a:latin typeface="Alatsi"/>
                  <a:ea typeface="Alatsi"/>
                  <a:cs typeface="Alatsi"/>
                  <a:sym typeface="Alatsi"/>
                </a:rPr>
                <a:t> Used by over a billion people globally.</a:t>
              </a:r>
            </a:p>
            <a:p>
              <a:pPr algn="l">
                <a:lnSpc>
                  <a:spcPts val="5569"/>
                </a:lnSpc>
              </a:pPr>
            </a:p>
          </p:txBody>
        </p:sp>
      </p:grpSp>
      <p:sp>
        <p:nvSpPr>
          <p:cNvPr name="AutoShape 8" id="8"/>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915855" y="0"/>
            <a:ext cx="1449213" cy="1673225"/>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43055" y="562296"/>
            <a:ext cx="16230600" cy="837558"/>
          </a:xfrm>
          <a:prstGeom prst="rect">
            <a:avLst/>
          </a:prstGeom>
        </p:spPr>
        <p:txBody>
          <a:bodyPr anchor="t" rtlCol="false" tIns="0" lIns="0" bIns="0" rIns="0">
            <a:spAutoFit/>
          </a:bodyPr>
          <a:lstStyle/>
          <a:p>
            <a:pPr algn="ctr">
              <a:lnSpc>
                <a:spcPts val="6860"/>
              </a:lnSpc>
            </a:pPr>
            <a:r>
              <a:rPr lang="en-US" sz="4900">
                <a:solidFill>
                  <a:srgbClr val="000000"/>
                </a:solidFill>
                <a:latin typeface="Alatsi"/>
                <a:ea typeface="Alatsi"/>
                <a:cs typeface="Alatsi"/>
                <a:sym typeface="Alatsi"/>
              </a:rPr>
              <a:t> WHY GOOGLE MAPS NEEDS RECOMMENDATION SYSTEMS</a:t>
            </a:r>
          </a:p>
        </p:txBody>
      </p:sp>
      <p:grpSp>
        <p:nvGrpSpPr>
          <p:cNvPr name="Group 3" id="3"/>
          <p:cNvGrpSpPr/>
          <p:nvPr/>
        </p:nvGrpSpPr>
        <p:grpSpPr>
          <a:xfrm rot="0">
            <a:off x="564172" y="1399854"/>
            <a:ext cx="17271446" cy="6555555"/>
            <a:chOff x="0" y="0"/>
            <a:chExt cx="4548858" cy="1726566"/>
          </a:xfrm>
        </p:grpSpPr>
        <p:sp>
          <p:nvSpPr>
            <p:cNvPr name="Freeform 4" id="4"/>
            <p:cNvSpPr/>
            <p:nvPr/>
          </p:nvSpPr>
          <p:spPr>
            <a:xfrm flipH="false" flipV="false" rot="0">
              <a:off x="0" y="0"/>
              <a:ext cx="4548858" cy="1726566"/>
            </a:xfrm>
            <a:custGeom>
              <a:avLst/>
              <a:gdLst/>
              <a:ahLst/>
              <a:cxnLst/>
              <a:rect r="r" b="b" t="t" l="l"/>
              <a:pathLst>
                <a:path h="1726566" w="4548858">
                  <a:moveTo>
                    <a:pt x="22861" y="0"/>
                  </a:moveTo>
                  <a:lnTo>
                    <a:pt x="4525997" y="0"/>
                  </a:lnTo>
                  <a:cubicBezTo>
                    <a:pt x="4538623" y="0"/>
                    <a:pt x="4548858" y="10235"/>
                    <a:pt x="4548858" y="22861"/>
                  </a:cubicBezTo>
                  <a:lnTo>
                    <a:pt x="4548858" y="1703705"/>
                  </a:lnTo>
                  <a:cubicBezTo>
                    <a:pt x="4548858" y="1716331"/>
                    <a:pt x="4538623" y="1726566"/>
                    <a:pt x="4525997" y="1726566"/>
                  </a:cubicBezTo>
                  <a:lnTo>
                    <a:pt x="22861" y="1726566"/>
                  </a:lnTo>
                  <a:cubicBezTo>
                    <a:pt x="16798" y="1726566"/>
                    <a:pt x="10983" y="1724157"/>
                    <a:pt x="6696" y="1719870"/>
                  </a:cubicBezTo>
                  <a:cubicBezTo>
                    <a:pt x="2409" y="1715583"/>
                    <a:pt x="0" y="1709768"/>
                    <a:pt x="0" y="1703705"/>
                  </a:cubicBezTo>
                  <a:lnTo>
                    <a:pt x="0" y="22861"/>
                  </a:lnTo>
                  <a:cubicBezTo>
                    <a:pt x="0" y="10235"/>
                    <a:pt x="10235" y="0"/>
                    <a:pt x="22861" y="0"/>
                  </a:cubicBezTo>
                  <a:close/>
                </a:path>
              </a:pathLst>
            </a:custGeom>
            <a:solidFill>
              <a:srgbClr val="E9C7C6"/>
            </a:solidFill>
          </p:spPr>
        </p:sp>
        <p:sp>
          <p:nvSpPr>
            <p:cNvPr name="TextBox 5" id="5"/>
            <p:cNvSpPr txBox="true"/>
            <p:nvPr/>
          </p:nvSpPr>
          <p:spPr>
            <a:xfrm>
              <a:off x="0" y="-38100"/>
              <a:ext cx="4548858" cy="1764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787532" y="1616075"/>
            <a:ext cx="16577535" cy="6743653"/>
          </a:xfrm>
          <a:prstGeom prst="rect">
            <a:avLst/>
          </a:prstGeom>
        </p:spPr>
        <p:txBody>
          <a:bodyPr anchor="t" rtlCol="false" tIns="0" lIns="0" bIns="0" rIns="0">
            <a:spAutoFit/>
          </a:bodyPr>
          <a:lstStyle/>
          <a:p>
            <a:pPr algn="l">
              <a:lnSpc>
                <a:spcPts val="4263"/>
              </a:lnSpc>
            </a:pPr>
            <a:r>
              <a:rPr lang="en-US" sz="3045">
                <a:solidFill>
                  <a:srgbClr val="000000"/>
                </a:solidFill>
                <a:latin typeface="Alatsi"/>
                <a:ea typeface="Alatsi"/>
                <a:cs typeface="Alatsi"/>
                <a:sym typeface="Alatsi"/>
              </a:rPr>
              <a:t>Personalization</a:t>
            </a:r>
          </a:p>
          <a:p>
            <a:pPr algn="l" marL="657454" indent="-328727" lvl="1">
              <a:lnSpc>
                <a:spcPts val="4263"/>
              </a:lnSpc>
              <a:buFont typeface="Arial"/>
              <a:buChar char="•"/>
            </a:pPr>
            <a:r>
              <a:rPr lang="en-US" sz="3045">
                <a:solidFill>
                  <a:srgbClr val="000000"/>
                </a:solidFill>
                <a:latin typeface="Alatsi"/>
                <a:ea typeface="Alatsi"/>
                <a:cs typeface="Alatsi"/>
                <a:sym typeface="Alatsi"/>
              </a:rPr>
              <a:t>Tail</a:t>
            </a:r>
            <a:r>
              <a:rPr lang="en-US" sz="3045">
                <a:solidFill>
                  <a:srgbClr val="000000"/>
                </a:solidFill>
                <a:latin typeface="Alatsi"/>
                <a:ea typeface="Alatsi"/>
                <a:cs typeface="Alatsi"/>
                <a:sym typeface="Alatsi"/>
              </a:rPr>
              <a:t>ored Experience: Recommendations help personalize the app for each user, suggesting places that match their preferences and past activities.</a:t>
            </a:r>
          </a:p>
          <a:p>
            <a:pPr algn="l" marL="657456" indent="-328728" lvl="1">
              <a:lnSpc>
                <a:spcPts val="4263"/>
              </a:lnSpc>
              <a:buFont typeface="Arial"/>
              <a:buChar char="•"/>
            </a:pPr>
            <a:r>
              <a:rPr lang="en-US" sz="3045">
                <a:solidFill>
                  <a:srgbClr val="000000"/>
                </a:solidFill>
                <a:latin typeface="Alatsi"/>
                <a:ea typeface="Alatsi"/>
                <a:cs typeface="Alatsi"/>
                <a:sym typeface="Alatsi"/>
              </a:rPr>
              <a:t>User Profiles: By understanding individual interests (like favorite types of food or commonly visited places), Google Maps can curate location and activity suggestions unique to each user.</a:t>
            </a:r>
          </a:p>
          <a:p>
            <a:pPr algn="l">
              <a:lnSpc>
                <a:spcPts val="4263"/>
              </a:lnSpc>
            </a:pPr>
          </a:p>
          <a:p>
            <a:pPr algn="l">
              <a:lnSpc>
                <a:spcPts val="4263"/>
              </a:lnSpc>
            </a:pPr>
            <a:r>
              <a:rPr lang="en-US" sz="3045">
                <a:solidFill>
                  <a:srgbClr val="000000"/>
                </a:solidFill>
                <a:latin typeface="Alatsi"/>
                <a:ea typeface="Alatsi"/>
                <a:cs typeface="Alatsi"/>
                <a:sym typeface="Alatsi"/>
              </a:rPr>
              <a:t>Efficiency</a:t>
            </a:r>
          </a:p>
          <a:p>
            <a:pPr algn="l" marL="657456" indent="-328728" lvl="1">
              <a:lnSpc>
                <a:spcPts val="4263"/>
              </a:lnSpc>
              <a:buFont typeface="Arial"/>
              <a:buChar char="•"/>
            </a:pPr>
            <a:r>
              <a:rPr lang="en-US" sz="3045">
                <a:solidFill>
                  <a:srgbClr val="000000"/>
                </a:solidFill>
                <a:latin typeface="Alatsi"/>
                <a:ea typeface="Alatsi"/>
                <a:cs typeface="Alatsi"/>
                <a:sym typeface="Alatsi"/>
              </a:rPr>
              <a:t>Time-Saving Suggestions: Instead of manually searching for places, users receive curated suggestions, saving time and effort.</a:t>
            </a:r>
          </a:p>
          <a:p>
            <a:pPr algn="l" marL="657456" indent="-328728" lvl="1">
              <a:lnSpc>
                <a:spcPts val="4263"/>
              </a:lnSpc>
              <a:buFont typeface="Arial"/>
              <a:buChar char="•"/>
            </a:pPr>
            <a:r>
              <a:rPr lang="en-US" sz="3045">
                <a:solidFill>
                  <a:srgbClr val="000000"/>
                </a:solidFill>
                <a:latin typeface="Alatsi"/>
                <a:ea typeface="Alatsi"/>
                <a:cs typeface="Alatsi"/>
                <a:sym typeface="Alatsi"/>
              </a:rPr>
              <a:t>Optimized Routes: Google Maps’ recommendation engine can suggest faster or more scenic routes, helping users navigate efficiently.</a:t>
            </a:r>
          </a:p>
          <a:p>
            <a:pPr algn="l">
              <a:lnSpc>
                <a:spcPts val="4263"/>
              </a:lnSpc>
            </a:pPr>
          </a:p>
          <a:p>
            <a:pPr algn="l">
              <a:lnSpc>
                <a:spcPts val="2319"/>
              </a:lnSpc>
            </a:pPr>
          </a:p>
        </p:txBody>
      </p:sp>
      <p:sp>
        <p:nvSpPr>
          <p:cNvPr name="Freeform 7" id="7"/>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8" id="8"/>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9" id="9"/>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915855" y="0"/>
            <a:ext cx="1449213" cy="1673225"/>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208944"/>
            <a:ext cx="17995902" cy="8411013"/>
            <a:chOff x="0" y="0"/>
            <a:chExt cx="4739661" cy="2215246"/>
          </a:xfrm>
        </p:grpSpPr>
        <p:sp>
          <p:nvSpPr>
            <p:cNvPr name="Freeform 3" id="3"/>
            <p:cNvSpPr/>
            <p:nvPr/>
          </p:nvSpPr>
          <p:spPr>
            <a:xfrm flipH="false" flipV="false" rot="0">
              <a:off x="0" y="0"/>
              <a:ext cx="4739661" cy="2215246"/>
            </a:xfrm>
            <a:custGeom>
              <a:avLst/>
              <a:gdLst/>
              <a:ahLst/>
              <a:cxnLst/>
              <a:rect r="r" b="b" t="t" l="l"/>
              <a:pathLst>
                <a:path h="2215246" w="4739661">
                  <a:moveTo>
                    <a:pt x="21940" y="0"/>
                  </a:moveTo>
                  <a:lnTo>
                    <a:pt x="4717721" y="0"/>
                  </a:lnTo>
                  <a:cubicBezTo>
                    <a:pt x="4729838" y="0"/>
                    <a:pt x="4739661" y="9823"/>
                    <a:pt x="4739661" y="21940"/>
                  </a:cubicBezTo>
                  <a:lnTo>
                    <a:pt x="4739661" y="2193306"/>
                  </a:lnTo>
                  <a:cubicBezTo>
                    <a:pt x="4739661" y="2199125"/>
                    <a:pt x="4737350" y="2204705"/>
                    <a:pt x="4733235" y="2208820"/>
                  </a:cubicBezTo>
                  <a:cubicBezTo>
                    <a:pt x="4729121" y="2212935"/>
                    <a:pt x="4723540" y="2215246"/>
                    <a:pt x="4717721" y="2215246"/>
                  </a:cubicBezTo>
                  <a:lnTo>
                    <a:pt x="21940" y="2215246"/>
                  </a:lnTo>
                  <a:cubicBezTo>
                    <a:pt x="9823" y="2215246"/>
                    <a:pt x="0" y="2205423"/>
                    <a:pt x="0" y="2193306"/>
                  </a:cubicBezTo>
                  <a:lnTo>
                    <a:pt x="0" y="21940"/>
                  </a:lnTo>
                  <a:cubicBezTo>
                    <a:pt x="0" y="16121"/>
                    <a:pt x="2312" y="10541"/>
                    <a:pt x="6426" y="6426"/>
                  </a:cubicBezTo>
                  <a:cubicBezTo>
                    <a:pt x="10541" y="2312"/>
                    <a:pt x="16121" y="0"/>
                    <a:pt x="21940" y="0"/>
                  </a:cubicBezTo>
                  <a:close/>
                </a:path>
              </a:pathLst>
            </a:custGeom>
            <a:solidFill>
              <a:srgbClr val="E9C7C6"/>
            </a:solidFill>
          </p:spPr>
        </p:sp>
        <p:sp>
          <p:nvSpPr>
            <p:cNvPr name="TextBox 4" id="4"/>
            <p:cNvSpPr txBox="true"/>
            <p:nvPr/>
          </p:nvSpPr>
          <p:spPr>
            <a:xfrm>
              <a:off x="0" y="-38100"/>
              <a:ext cx="4739661" cy="225334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7" id="7"/>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915855" y="0"/>
            <a:ext cx="1449213" cy="1673225"/>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264677" y="575975"/>
            <a:ext cx="16994623" cy="7853692"/>
          </a:xfrm>
          <a:prstGeom prst="rect">
            <a:avLst/>
          </a:prstGeom>
        </p:spPr>
        <p:txBody>
          <a:bodyPr anchor="t" rtlCol="false" tIns="0" lIns="0" bIns="0" rIns="0">
            <a:spAutoFit/>
          </a:bodyPr>
          <a:lstStyle/>
          <a:p>
            <a:pPr algn="l">
              <a:lnSpc>
                <a:spcPts val="4444"/>
              </a:lnSpc>
            </a:pPr>
            <a:r>
              <a:rPr lang="en-US" sz="3174">
                <a:solidFill>
                  <a:srgbClr val="000000"/>
                </a:solidFill>
                <a:latin typeface="Alatsi"/>
                <a:ea typeface="Alatsi"/>
                <a:cs typeface="Alatsi"/>
                <a:sym typeface="Alatsi"/>
              </a:rPr>
              <a:t>User Engagement and Discovery</a:t>
            </a:r>
          </a:p>
          <a:p>
            <a:pPr algn="l">
              <a:lnSpc>
                <a:spcPts val="4444"/>
              </a:lnSpc>
            </a:pPr>
          </a:p>
          <a:p>
            <a:pPr algn="l" marL="685378" indent="-342689" lvl="1">
              <a:lnSpc>
                <a:spcPts val="4444"/>
              </a:lnSpc>
              <a:buFont typeface="Arial"/>
              <a:buChar char="•"/>
            </a:pPr>
            <a:r>
              <a:rPr lang="en-US" sz="3174">
                <a:solidFill>
                  <a:srgbClr val="000000"/>
                </a:solidFill>
                <a:latin typeface="Alatsi"/>
                <a:ea typeface="Alatsi"/>
                <a:cs typeface="Alatsi"/>
                <a:sym typeface="Alatsi"/>
              </a:rPr>
              <a:t>Encourages Exploration: By suggesting new places, Google Maps motivates users to explore more, increasing engagement with the app.</a:t>
            </a:r>
          </a:p>
          <a:p>
            <a:pPr algn="l" marL="685378" indent="-342689" lvl="1">
              <a:lnSpc>
                <a:spcPts val="4444"/>
              </a:lnSpc>
              <a:buFont typeface="Arial"/>
              <a:buChar char="•"/>
            </a:pPr>
            <a:r>
              <a:rPr lang="en-US" sz="3174">
                <a:solidFill>
                  <a:srgbClr val="000000"/>
                </a:solidFill>
                <a:latin typeface="Alatsi"/>
                <a:ea typeface="Alatsi"/>
                <a:cs typeface="Alatsi"/>
                <a:sym typeface="Alatsi"/>
              </a:rPr>
              <a:t>Local Business Discovery: Helps users find local businesses, from hidden gems to popular spots, boosting visibility for businesses and enriching user experience.</a:t>
            </a:r>
          </a:p>
          <a:p>
            <a:pPr algn="l">
              <a:lnSpc>
                <a:spcPts val="4444"/>
              </a:lnSpc>
            </a:pPr>
          </a:p>
          <a:p>
            <a:pPr algn="l">
              <a:lnSpc>
                <a:spcPts val="4444"/>
              </a:lnSpc>
              <a:spcBef>
                <a:spcPct val="0"/>
              </a:spcBef>
            </a:pPr>
            <a:r>
              <a:rPr lang="en-US" sz="3174">
                <a:solidFill>
                  <a:srgbClr val="000000"/>
                </a:solidFill>
                <a:latin typeface="Alatsi"/>
                <a:ea typeface="Alatsi"/>
                <a:cs typeface="Alatsi"/>
                <a:sym typeface="Alatsi"/>
              </a:rPr>
              <a:t>Relevance and Contextual Awareness</a:t>
            </a:r>
          </a:p>
          <a:p>
            <a:pPr algn="l">
              <a:lnSpc>
                <a:spcPts val="4444"/>
              </a:lnSpc>
              <a:spcBef>
                <a:spcPct val="0"/>
              </a:spcBef>
            </a:pPr>
          </a:p>
          <a:p>
            <a:pPr algn="l" marL="685378" indent="-342689" lvl="1">
              <a:lnSpc>
                <a:spcPts val="4444"/>
              </a:lnSpc>
              <a:buFont typeface="Arial"/>
              <a:buChar char="•"/>
            </a:pPr>
            <a:r>
              <a:rPr lang="en-US" sz="3174">
                <a:solidFill>
                  <a:srgbClr val="000000"/>
                </a:solidFill>
                <a:latin typeface="Alatsi"/>
                <a:ea typeface="Alatsi"/>
                <a:cs typeface="Alatsi"/>
                <a:sym typeface="Alatsi"/>
              </a:rPr>
              <a:t>Dynamic and Contextual: Google Maps adjusts recommendations based on real-time factors like time of day, location, and even weather.</a:t>
            </a:r>
          </a:p>
          <a:p>
            <a:pPr algn="l" marL="685378" indent="-342689" lvl="1">
              <a:lnSpc>
                <a:spcPts val="4444"/>
              </a:lnSpc>
              <a:buFont typeface="Arial"/>
              <a:buChar char="•"/>
            </a:pPr>
            <a:r>
              <a:rPr lang="en-US" sz="3174">
                <a:solidFill>
                  <a:srgbClr val="000000"/>
                </a:solidFill>
                <a:latin typeface="Alatsi"/>
                <a:ea typeface="Alatsi"/>
                <a:cs typeface="Alatsi"/>
                <a:sym typeface="Alatsi"/>
              </a:rPr>
              <a:t>Convenience: By recommending nearby spots (e.g., coffee shops in the morning or restaurants in the evening), the app makes it more convenient for users to find what they need when they need it.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203370" y="1330651"/>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520"/>
                </a:lnSpc>
              </a:pPr>
            </a:p>
          </p:txBody>
        </p:sp>
      </p:grpSp>
      <p:sp>
        <p:nvSpPr>
          <p:cNvPr name="TextBox 5" id="5"/>
          <p:cNvSpPr txBox="true"/>
          <p:nvPr/>
        </p:nvSpPr>
        <p:spPr>
          <a:xfrm rot="0">
            <a:off x="869738" y="30162"/>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CHALLENGES</a:t>
            </a:r>
            <a:r>
              <a:rPr lang="en-US" sz="8499">
                <a:solidFill>
                  <a:srgbClr val="000000"/>
                </a:solidFill>
                <a:latin typeface="Alatsi"/>
                <a:ea typeface="Alatsi"/>
                <a:cs typeface="Alatsi"/>
                <a:sym typeface="Alatsi"/>
              </a:rPr>
              <a:t> </a:t>
            </a:r>
          </a:p>
        </p:txBody>
      </p:sp>
      <p:sp>
        <p:nvSpPr>
          <p:cNvPr name="TextBox 6" id="6"/>
          <p:cNvSpPr txBox="true"/>
          <p:nvPr/>
        </p:nvSpPr>
        <p:spPr>
          <a:xfrm rot="0">
            <a:off x="1720330" y="1263976"/>
            <a:ext cx="12923927" cy="4085288"/>
          </a:xfrm>
          <a:prstGeom prst="rect">
            <a:avLst/>
          </a:prstGeom>
        </p:spPr>
        <p:txBody>
          <a:bodyPr anchor="t" rtlCol="false" tIns="0" lIns="0" bIns="0" rIns="0">
            <a:spAutoFit/>
          </a:bodyPr>
          <a:lstStyle/>
          <a:p>
            <a:pPr algn="l">
              <a:lnSpc>
                <a:spcPts val="4461"/>
              </a:lnSpc>
            </a:pPr>
            <a:r>
              <a:rPr lang="en-US" sz="3186">
                <a:solidFill>
                  <a:srgbClr val="000000"/>
                </a:solidFill>
                <a:latin typeface="Alatsi"/>
                <a:ea typeface="Alatsi"/>
                <a:cs typeface="Alatsi"/>
                <a:sym typeface="Alatsi"/>
              </a:rPr>
              <a:t>Privacy and Data Secu</a:t>
            </a:r>
            <a:r>
              <a:rPr lang="en-US" sz="3186">
                <a:solidFill>
                  <a:srgbClr val="000000"/>
                </a:solidFill>
                <a:latin typeface="Alatsi"/>
                <a:ea typeface="Alatsi"/>
                <a:cs typeface="Alatsi"/>
                <a:sym typeface="Alatsi"/>
              </a:rPr>
              <a:t>rity</a:t>
            </a:r>
          </a:p>
          <a:p>
            <a:pPr algn="l" marL="623277" indent="-311638" lvl="1">
              <a:lnSpc>
                <a:spcPts val="4041"/>
              </a:lnSpc>
              <a:buFont typeface="Arial"/>
              <a:buChar char="•"/>
            </a:pPr>
            <a:r>
              <a:rPr lang="en-US" sz="2886">
                <a:solidFill>
                  <a:srgbClr val="000000"/>
                </a:solidFill>
                <a:latin typeface="Alatsi"/>
                <a:ea typeface="Alatsi"/>
                <a:cs typeface="Alatsi"/>
                <a:sym typeface="Alatsi"/>
              </a:rPr>
              <a:t>User Privacy: Collecting location data, preferences, and behaviors can raise concerns about user privacy. Ensuring data is anonymized and only used for intended purposes is crucial.</a:t>
            </a:r>
          </a:p>
          <a:p>
            <a:pPr algn="l" marL="623277" indent="-311638" lvl="1">
              <a:lnSpc>
                <a:spcPts val="4041"/>
              </a:lnSpc>
              <a:buFont typeface="Arial"/>
              <a:buChar char="•"/>
            </a:pPr>
            <a:r>
              <a:rPr lang="en-US" sz="2886">
                <a:solidFill>
                  <a:srgbClr val="000000"/>
                </a:solidFill>
                <a:latin typeface="Alatsi"/>
                <a:ea typeface="Alatsi"/>
                <a:cs typeface="Alatsi"/>
                <a:sym typeface="Alatsi"/>
              </a:rPr>
              <a:t>Regulatory Compliance: Laws like GDPR and CCPA require strict data protection measures, limiting how user data can be collected, stored, and used.</a:t>
            </a:r>
          </a:p>
          <a:p>
            <a:pPr algn="l">
              <a:lnSpc>
                <a:spcPts val="4041"/>
              </a:lnSpc>
            </a:pPr>
          </a:p>
        </p:txBody>
      </p:sp>
      <p:sp>
        <p:nvSpPr>
          <p:cNvPr name="Freeform 7" id="7"/>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720330" y="4967071"/>
            <a:ext cx="16567670" cy="4094196"/>
          </a:xfrm>
          <a:prstGeom prst="rect">
            <a:avLst/>
          </a:prstGeom>
        </p:spPr>
        <p:txBody>
          <a:bodyPr anchor="t" rtlCol="false" tIns="0" lIns="0" bIns="0" rIns="0">
            <a:spAutoFit/>
          </a:bodyPr>
          <a:lstStyle/>
          <a:p>
            <a:pPr algn="l">
              <a:lnSpc>
                <a:spcPts val="4145"/>
              </a:lnSpc>
            </a:pPr>
            <a:r>
              <a:rPr lang="en-US" sz="2961">
                <a:solidFill>
                  <a:srgbClr val="000000"/>
                </a:solidFill>
                <a:latin typeface="Alatsi"/>
                <a:ea typeface="Alatsi"/>
                <a:cs typeface="Alatsi"/>
                <a:sym typeface="Alatsi"/>
              </a:rPr>
              <a:t>Data Overload and Processing</a:t>
            </a:r>
          </a:p>
          <a:p>
            <a:pPr algn="l" marL="617729" indent="-308865" lvl="1">
              <a:lnSpc>
                <a:spcPts val="4005"/>
              </a:lnSpc>
              <a:buFont typeface="Arial"/>
              <a:buChar char="•"/>
            </a:pPr>
            <a:r>
              <a:rPr lang="en-US" sz="2861">
                <a:solidFill>
                  <a:srgbClr val="000000"/>
                </a:solidFill>
                <a:latin typeface="Alatsi"/>
                <a:ea typeface="Alatsi"/>
                <a:cs typeface="Alatsi"/>
                <a:sym typeface="Alatsi"/>
              </a:rPr>
              <a:t>Large-Scale Data Management: Google Maps collects data from billions of users worldwide. Processing and analyzing this vast amount of data in real time is complex and requires substantial computational resources.</a:t>
            </a:r>
          </a:p>
          <a:p>
            <a:pPr algn="l" marL="617729" indent="-308865" lvl="1">
              <a:lnSpc>
                <a:spcPts val="4005"/>
              </a:lnSpc>
              <a:buFont typeface="Arial"/>
              <a:buChar char="•"/>
            </a:pPr>
            <a:r>
              <a:rPr lang="en-US" sz="2861">
                <a:solidFill>
                  <a:srgbClr val="000000"/>
                </a:solidFill>
                <a:latin typeface="Alatsi"/>
                <a:ea typeface="Alatsi"/>
                <a:cs typeface="Alatsi"/>
                <a:sym typeface="Alatsi"/>
              </a:rPr>
              <a:t>Data Quality: Data may be inaccurate, outdated, or incomplete (e.g., businesses that close or change hours). Google Maps must continuously verify and update information to ensure reliable recommendations.</a:t>
            </a:r>
          </a:p>
          <a:p>
            <a:pPr algn="l">
              <a:lnSpc>
                <a:spcPts val="4425"/>
              </a:lnSpc>
            </a:pPr>
          </a:p>
        </p:txBody>
      </p:sp>
      <p:grpSp>
        <p:nvGrpSpPr>
          <p:cNvPr name="Group 9" id="9"/>
          <p:cNvGrpSpPr/>
          <p:nvPr/>
        </p:nvGrpSpPr>
        <p:grpSpPr>
          <a:xfrm rot="0">
            <a:off x="1203370" y="4984148"/>
            <a:ext cx="516960" cy="51696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3" id="1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4" id="14"/>
          <p:cNvGrpSpPr/>
          <p:nvPr/>
        </p:nvGrpSpPr>
        <p:grpSpPr>
          <a:xfrm rot="0">
            <a:off x="15915855" y="0"/>
            <a:ext cx="1449213" cy="1673225"/>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2012909" y="2797221"/>
            <a:ext cx="5246391" cy="5246370"/>
            <a:chOff x="0" y="0"/>
            <a:chExt cx="6350025" cy="6350000"/>
          </a:xfrm>
        </p:grpSpPr>
        <p:sp>
          <p:nvSpPr>
            <p:cNvPr name="Freeform 6" id="6"/>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25046" t="0" r="-25046" b="0"/>
              </a:stretch>
            </a:blipFill>
          </p:spPr>
        </p:sp>
      </p:grpSp>
      <p:grpSp>
        <p:nvGrpSpPr>
          <p:cNvPr name="Group 7" id="7"/>
          <p:cNvGrpSpPr/>
          <p:nvPr/>
        </p:nvGrpSpPr>
        <p:grpSpPr>
          <a:xfrm rot="0">
            <a:off x="15915855" y="0"/>
            <a:ext cx="1449213" cy="1673225"/>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3679044" y="866775"/>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CONCLUSION</a:t>
            </a:r>
          </a:p>
        </p:txBody>
      </p:sp>
      <p:sp>
        <p:nvSpPr>
          <p:cNvPr name="TextBox 11" id="11"/>
          <p:cNvSpPr txBox="true"/>
          <p:nvPr/>
        </p:nvSpPr>
        <p:spPr>
          <a:xfrm rot="0">
            <a:off x="1028700" y="2151581"/>
            <a:ext cx="9825537" cy="6700259"/>
          </a:xfrm>
          <a:prstGeom prst="rect">
            <a:avLst/>
          </a:prstGeom>
        </p:spPr>
        <p:txBody>
          <a:bodyPr anchor="t" rtlCol="false" tIns="0" lIns="0" bIns="0" rIns="0">
            <a:spAutoFit/>
          </a:bodyPr>
          <a:lstStyle/>
          <a:p>
            <a:pPr algn="l" marL="821589" indent="-410794" lvl="1">
              <a:lnSpc>
                <a:spcPts val="5327"/>
              </a:lnSpc>
              <a:buFont typeface="Arial"/>
              <a:buChar char="•"/>
            </a:pPr>
            <a:r>
              <a:rPr lang="en-US" sz="3805">
                <a:solidFill>
                  <a:srgbClr val="000000"/>
                </a:solidFill>
                <a:latin typeface="Alatsi"/>
                <a:ea typeface="Alatsi"/>
                <a:cs typeface="Alatsi"/>
                <a:sym typeface="Alatsi"/>
              </a:rPr>
              <a:t>Rec</a:t>
            </a:r>
            <a:r>
              <a:rPr lang="en-US" sz="3805">
                <a:solidFill>
                  <a:srgbClr val="000000"/>
                </a:solidFill>
                <a:latin typeface="Alatsi"/>
                <a:ea typeface="Alatsi"/>
                <a:cs typeface="Alatsi"/>
                <a:sym typeface="Alatsi"/>
              </a:rPr>
              <a:t>ommendation systems enhance personalization, efficiency, and user engagement.</a:t>
            </a:r>
          </a:p>
          <a:p>
            <a:pPr algn="l" marL="821589" indent="-410794" lvl="1">
              <a:lnSpc>
                <a:spcPts val="5327"/>
              </a:lnSpc>
              <a:buFont typeface="Arial"/>
              <a:buChar char="•"/>
            </a:pPr>
            <a:r>
              <a:rPr lang="en-US" sz="3805">
                <a:solidFill>
                  <a:srgbClr val="000000"/>
                </a:solidFill>
                <a:latin typeface="Alatsi"/>
                <a:ea typeface="Alatsi"/>
                <a:cs typeface="Alatsi"/>
                <a:sym typeface="Alatsi"/>
              </a:rPr>
              <a:t>Techniques include collaborative filtering, content-based filtering, and deep learning.</a:t>
            </a:r>
          </a:p>
          <a:p>
            <a:pPr algn="l" marL="821589" indent="-410794" lvl="1">
              <a:lnSpc>
                <a:spcPts val="5327"/>
              </a:lnSpc>
              <a:buFont typeface="Arial"/>
              <a:buChar char="•"/>
            </a:pPr>
            <a:r>
              <a:rPr lang="en-US" sz="3805">
                <a:solidFill>
                  <a:srgbClr val="000000"/>
                </a:solidFill>
                <a:latin typeface="Alatsi"/>
                <a:ea typeface="Alatsi"/>
                <a:cs typeface="Alatsi"/>
                <a:sym typeface="Alatsi"/>
              </a:rPr>
              <a:t>Ongoing advancements and challenges, particularly in privacy, are shaping the future of Google Maps.</a:t>
            </a:r>
          </a:p>
          <a:p>
            <a:pPr algn="l">
              <a:lnSpc>
                <a:spcPts val="5327"/>
              </a:lnSpc>
            </a:pPr>
            <a:r>
              <a:rPr lang="en-US" sz="3805">
                <a:solidFill>
                  <a:srgbClr val="000000"/>
                </a:solidFill>
                <a:latin typeface="Alatsi"/>
                <a:ea typeface="Alatsi"/>
                <a:cs typeface="Alatsi"/>
                <a:sym typeface="Alatsi"/>
              </a:rPr>
              <a:t> </a:t>
            </a:r>
          </a:p>
        </p:txBody>
      </p:sp>
      <p:sp>
        <p:nvSpPr>
          <p:cNvPr name="Freeform 12" id="12"/>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442933" y="2112999"/>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sp>
        <p:nvSpPr>
          <p:cNvPr name="TextBox 3" id="3"/>
          <p:cNvSpPr txBox="true"/>
          <p:nvPr/>
        </p:nvSpPr>
        <p:spPr>
          <a:xfrm rot="0">
            <a:off x="5033857" y="6762653"/>
            <a:ext cx="10669737" cy="703169"/>
          </a:xfrm>
          <a:prstGeom prst="rect">
            <a:avLst/>
          </a:prstGeom>
        </p:spPr>
        <p:txBody>
          <a:bodyPr anchor="t" rtlCol="false" tIns="0" lIns="0" bIns="0" rIns="0">
            <a:spAutoFit/>
          </a:bodyPr>
          <a:lstStyle/>
          <a:p>
            <a:pPr algn="ctr">
              <a:lnSpc>
                <a:spcPts val="5763"/>
              </a:lnSpc>
            </a:pPr>
            <a:r>
              <a:rPr lang="en-US" sz="4116">
                <a:solidFill>
                  <a:srgbClr val="000000"/>
                </a:solidFill>
                <a:latin typeface="Alatsi"/>
                <a:ea typeface="Alatsi"/>
                <a:cs typeface="Alatsi"/>
                <a:sym typeface="Alatsi"/>
              </a:rPr>
              <a:t>Presented By : Sri Nithya Bandlamudi</a:t>
            </a:r>
          </a:p>
        </p:txBody>
      </p:sp>
      <p:grpSp>
        <p:nvGrpSpPr>
          <p:cNvPr name="Group 4" id="4"/>
          <p:cNvGrpSpPr/>
          <p:nvPr/>
        </p:nvGrpSpPr>
        <p:grpSpPr>
          <a:xfrm rot="0">
            <a:off x="-31071" y="0"/>
            <a:ext cx="4239083" cy="10287000"/>
            <a:chOff x="0" y="0"/>
            <a:chExt cx="5652111" cy="13716000"/>
          </a:xfrm>
        </p:grpSpPr>
        <p:grpSp>
          <p:nvGrpSpPr>
            <p:cNvPr name="Group 5" id="5"/>
            <p:cNvGrpSpPr/>
            <p:nvPr/>
          </p:nvGrpSpPr>
          <p:grpSpPr>
            <a:xfrm rot="0">
              <a:off x="2826056" y="0"/>
              <a:ext cx="2826056" cy="13716000"/>
              <a:chOff x="0" y="0"/>
              <a:chExt cx="558233" cy="2709333"/>
            </a:xfrm>
          </p:grpSpPr>
          <p:sp>
            <p:nvSpPr>
              <p:cNvPr name="Freeform 6" id="6"/>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7" id="7"/>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13028" y="0"/>
              <a:ext cx="2826056" cy="13716000"/>
              <a:chOff x="0" y="0"/>
              <a:chExt cx="558233" cy="2709333"/>
            </a:xfrm>
          </p:grpSpPr>
          <p:sp>
            <p:nvSpPr>
              <p:cNvPr name="Freeform 9" id="9"/>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10" id="10"/>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0" y="0"/>
              <a:ext cx="2826056" cy="13716000"/>
              <a:chOff x="0" y="0"/>
              <a:chExt cx="558233" cy="2709333"/>
            </a:xfrm>
          </p:grpSpPr>
          <p:sp>
            <p:nvSpPr>
              <p:cNvPr name="Freeform 12" id="12"/>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3" id="13"/>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4" id="14"/>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DAGWFJY2foU</dc:identifier>
  <dcterms:modified xsi:type="dcterms:W3CDTF">2011-08-01T06:04:30Z</dcterms:modified>
  <cp:revision>1</cp:revision>
  <dc:title>GOOGLE MAPS RECOMMENDATION SYSTEMS</dc:title>
</cp:coreProperties>
</file>