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handoutMasterIdLst>
    <p:handoutMasterId r:id="rId22"/>
  </p:handoutMasterIdLst>
  <p:sldIdLst>
    <p:sldId id="2448" r:id="rId5"/>
    <p:sldId id="2462" r:id="rId6"/>
    <p:sldId id="259" r:id="rId7"/>
    <p:sldId id="2432" r:id="rId8"/>
    <p:sldId id="2433" r:id="rId9"/>
    <p:sldId id="260" r:id="rId10"/>
    <p:sldId id="2463" r:id="rId11"/>
    <p:sldId id="2450" r:id="rId12"/>
    <p:sldId id="2457" r:id="rId13"/>
    <p:sldId id="2453" r:id="rId14"/>
    <p:sldId id="2464" r:id="rId15"/>
    <p:sldId id="262" r:id="rId16"/>
    <p:sldId id="2465" r:id="rId17"/>
    <p:sldId id="2456" r:id="rId18"/>
    <p:sldId id="2466" r:id="rId19"/>
    <p:sldId id="243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3" autoAdjust="0"/>
  </p:normalViewPr>
  <p:slideViewPr>
    <p:cSldViewPr snapToGrid="0">
      <p:cViewPr varScale="1">
        <p:scale>
          <a:sx n="80" d="100"/>
          <a:sy n="80" d="100"/>
        </p:scale>
        <p:origin x="58" y="134"/>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8/14/2023</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8/14/2023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t>6</a:t>
            </a:fld>
            <a:endParaRPr lang="en-US" dirty="0"/>
          </a:p>
        </p:txBody>
      </p:sp>
    </p:spTree>
    <p:extLst>
      <p:ext uri="{BB962C8B-B14F-4D97-AF65-F5344CB8AC3E}">
        <p14:creationId xmlns:p14="http://schemas.microsoft.com/office/powerpoint/2010/main" val="1360010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14</a:t>
            </a:fld>
            <a:endParaRPr lang="en-US" dirty="0"/>
          </a:p>
        </p:txBody>
      </p:sp>
    </p:spTree>
    <p:extLst>
      <p:ext uri="{BB962C8B-B14F-4D97-AF65-F5344CB8AC3E}">
        <p14:creationId xmlns:p14="http://schemas.microsoft.com/office/powerpoint/2010/main" val="1632949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8.xml"/><Relationship Id="rId6" Type="http://schemas.microsoft.com/office/2007/relationships/hdphoto" Target="../media/hdphoto6.wdp"/><Relationship Id="rId5" Type="http://schemas.openxmlformats.org/officeDocument/2006/relationships/image" Target="../media/image10.png"/><Relationship Id="rId4" Type="http://schemas.microsoft.com/office/2007/relationships/hdphoto" Target="../media/hdphoto5.wdp"/></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jpeg"/><Relationship Id="rId1" Type="http://schemas.openxmlformats.org/officeDocument/2006/relationships/slideLayout" Target="../slideLayouts/slideLayout8.xml"/><Relationship Id="rId4" Type="http://schemas.microsoft.com/office/2007/relationships/hdphoto" Target="../media/hdphoto6.wdp"/></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microsoft.com/office/2007/relationships/hdphoto" Target="../media/hdphoto7.wdp"/></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USjZcfj8yxE&amp;ab_channel=ColtSteele" TargetMode="External"/><Relationship Id="rId2" Type="http://schemas.openxmlformats.org/officeDocument/2006/relationships/image" Target="../media/image12.png"/><Relationship Id="rId1" Type="http://schemas.openxmlformats.org/officeDocument/2006/relationships/slideLayout" Target="../slideLayouts/slideLayout10.xml"/><Relationship Id="rId5" Type="http://schemas.openxmlformats.org/officeDocument/2006/relationships/hyperlink" Target="https://www.youtube.com/watch?v=ekUTgbxMt3w&amp;ab_channel=Packt" TargetMode="External"/><Relationship Id="rId4" Type="http://schemas.openxmlformats.org/officeDocument/2006/relationships/hyperlink" Target="https://www.youtube.com/watch?v=LO-T7RqqqNA&amp;ab_channel=Packt" TargetMode="External"/></Relationships>
</file>

<file path=ppt/slides/_rels/slide16.xml.rels><?xml version="1.0" encoding="UTF-8" standalone="yes"?>
<Relationships xmlns="http://schemas.openxmlformats.org/package/2006/relationships"><Relationship Id="rId8" Type="http://schemas.openxmlformats.org/officeDocument/2006/relationships/image" Target="../media/image17.png"/><Relationship Id="rId3" Type="http://schemas.microsoft.com/office/2007/relationships/hdphoto" Target="../media/hdphoto1.wdp"/><Relationship Id="rId7" Type="http://schemas.openxmlformats.org/officeDocument/2006/relationships/image" Target="../media/image16.svg"/><Relationship Id="rId2" Type="http://schemas.openxmlformats.org/officeDocument/2006/relationships/image" Target="../media/image1.png"/><Relationship Id="rId1" Type="http://schemas.openxmlformats.org/officeDocument/2006/relationships/slideLayout" Target="../slideLayouts/slideLayout11.xml"/><Relationship Id="rId6" Type="http://schemas.openxmlformats.org/officeDocument/2006/relationships/image" Target="../media/image15.png"/><Relationship Id="rId5" Type="http://schemas.openxmlformats.org/officeDocument/2006/relationships/image" Target="../media/image14.svg"/><Relationship Id="rId10" Type="http://schemas.openxmlformats.org/officeDocument/2006/relationships/hyperlink" Target="https://github.com/Nithy29/The-GitHub/blob/main/README.md" TargetMode="External"/><Relationship Id="rId4" Type="http://schemas.openxmlformats.org/officeDocument/2006/relationships/image" Target="../media/image13.png"/><Relationship Id="rId9" Type="http://schemas.openxmlformats.org/officeDocument/2006/relationships/image" Target="../media/image18.sv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p:txBody>
          <a:bodyPr/>
          <a:lstStyle/>
          <a:p>
            <a:r>
              <a:rPr lang="en-US" dirty="0"/>
              <a:t>The </a:t>
            </a:r>
            <a:r>
              <a:rPr lang="en-US" dirty="0" err="1"/>
              <a:t>Github</a:t>
            </a:r>
            <a:endParaRPr lang="en-US" dirty="0"/>
          </a:p>
        </p:txBody>
      </p:sp>
      <p:sp>
        <p:nvSpPr>
          <p:cNvPr id="3" name="Text Placeholder 2">
            <a:extLst>
              <a:ext uri="{FF2B5EF4-FFF2-40B4-BE49-F238E27FC236}">
                <a16:creationId xmlns:a16="http://schemas.microsoft.com/office/drawing/2014/main" id="{C0AE828D-1E63-455F-949D-0C5454A7FE88}"/>
              </a:ext>
            </a:extLst>
          </p:cNvPr>
          <p:cNvSpPr>
            <a:spLocks noGrp="1"/>
          </p:cNvSpPr>
          <p:nvPr>
            <p:ph type="body" sz="quarter" idx="12"/>
          </p:nvPr>
        </p:nvSpPr>
        <p:spPr/>
        <p:txBody>
          <a:bodyPr/>
          <a:lstStyle/>
          <a:p>
            <a:r>
              <a:rPr lang="en-US" dirty="0"/>
              <a:t>1.0.00</a:t>
            </a:r>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idx="1"/>
          </p:nvPr>
        </p:nvSpPr>
        <p:spPr>
          <a:xfrm>
            <a:off x="4038600" y="3608511"/>
            <a:ext cx="4924778" cy="518795"/>
          </a:xfrm>
        </p:spPr>
        <p:txBody>
          <a:bodyPr/>
          <a:lstStyle/>
          <a:p>
            <a:r>
              <a:rPr lang="en-US" b="1" i="0" dirty="0">
                <a:solidFill>
                  <a:srgbClr val="E6EDF3"/>
                </a:solidFill>
                <a:effectLst/>
                <a:latin typeface="-apple-system"/>
              </a:rPr>
              <a:t>The Evolutionary Impact of GitHub</a:t>
            </a:r>
            <a:endParaRPr lang="en-US" dirty="0"/>
          </a:p>
        </p:txBody>
      </p:sp>
    </p:spTree>
    <p:extLst>
      <p:ext uri="{BB962C8B-B14F-4D97-AF65-F5344CB8AC3E}">
        <p14:creationId xmlns:p14="http://schemas.microsoft.com/office/powerpoint/2010/main"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A457865-6CE4-48F7-9DE8-065695261810}"/>
              </a:ext>
              <a:ext uri="{C183D7F6-B498-43B3-948B-1728B52AA6E4}">
                <adec:decorative xmlns:adec="http://schemas.microsoft.com/office/drawing/2017/decorative" val="1"/>
              </a:ext>
            </a:extLst>
          </p:cNvPr>
          <p:cNvSpPr/>
          <p:nvPr/>
        </p:nvSpPr>
        <p:spPr>
          <a:xfrm rot="19738818">
            <a:off x="1998620" y="3431616"/>
            <a:ext cx="12404471" cy="4074950"/>
          </a:xfrm>
          <a:prstGeom prst="rect">
            <a:avLst/>
          </a:prstGeom>
          <a:gradFill flip="none" rotWithShape="1">
            <a:gsLst>
              <a:gs pos="0">
                <a:schemeClr val="accent5"/>
              </a:gs>
              <a:gs pos="100000">
                <a:schemeClr val="accent2">
                  <a:lumMod val="98000"/>
                  <a:lumOff val="2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762668FB-51EF-473B-89E5-AB8206BF498C}"/>
              </a:ext>
            </a:extLst>
          </p:cNvPr>
          <p:cNvSpPr>
            <a:spLocks noGrp="1"/>
          </p:cNvSpPr>
          <p:nvPr>
            <p:ph type="sldNum" sz="quarter" idx="11"/>
          </p:nvPr>
        </p:nvSpPr>
        <p:spPr/>
        <p:txBody>
          <a:bodyPr/>
          <a:lstStyle/>
          <a:p>
            <a:fld id="{8C2E478F-E849-4A8C-AF1F-CBCC78A7CBFA}" type="slidenum">
              <a:rPr lang="en-US" smtClean="0"/>
              <a:t>10</a:t>
            </a:fld>
            <a:endParaRPr lang="en-US" dirty="0"/>
          </a:p>
        </p:txBody>
      </p:sp>
      <p:sp>
        <p:nvSpPr>
          <p:cNvPr id="3" name="TextBox 2">
            <a:extLst>
              <a:ext uri="{FF2B5EF4-FFF2-40B4-BE49-F238E27FC236}">
                <a16:creationId xmlns:a16="http://schemas.microsoft.com/office/drawing/2014/main" id="{8A4964AB-F57F-93F7-57DB-0C7C33AD1FB3}"/>
              </a:ext>
            </a:extLst>
          </p:cNvPr>
          <p:cNvSpPr txBox="1"/>
          <p:nvPr/>
        </p:nvSpPr>
        <p:spPr>
          <a:xfrm>
            <a:off x="428027" y="639766"/>
            <a:ext cx="11343216" cy="5355312"/>
          </a:xfrm>
          <a:prstGeom prst="rect">
            <a:avLst/>
          </a:prstGeom>
          <a:noFill/>
        </p:spPr>
        <p:txBody>
          <a:bodyPr wrap="square">
            <a:spAutoFit/>
          </a:bodyPr>
          <a:lstStyle/>
          <a:p>
            <a:pPr marL="342900" indent="-342900">
              <a:buFont typeface="+mj-lt"/>
              <a:buAutoNum type="arabicPeriod"/>
            </a:pPr>
            <a:r>
              <a:rPr lang="en-US" b="1" dirty="0"/>
              <a:t>Forking the Repository:</a:t>
            </a:r>
          </a:p>
          <a:p>
            <a:pPr marL="800100" lvl="1" indent="-342900">
              <a:buFont typeface="Arial" panose="020B0604020202020204" pitchFamily="34" charset="0"/>
              <a:buChar char="•"/>
            </a:pPr>
            <a:r>
              <a:rPr lang="en-US" dirty="0"/>
              <a:t>A team member forks the main repository to create their copy of the project.</a:t>
            </a:r>
          </a:p>
          <a:p>
            <a:pPr marL="800100" lvl="1" indent="-342900">
              <a:buFont typeface="Arial" panose="020B0604020202020204" pitchFamily="34" charset="0"/>
              <a:buChar char="•"/>
            </a:pPr>
            <a:r>
              <a:rPr lang="en-US" dirty="0"/>
              <a:t>The forked repository resides in their GitHub account and serves as their development workspace.</a:t>
            </a:r>
          </a:p>
          <a:p>
            <a:pPr marL="342900" indent="-342900">
              <a:buFont typeface="+mj-lt"/>
              <a:buAutoNum type="arabicPeriod"/>
            </a:pPr>
            <a:r>
              <a:rPr lang="en-US" b="1" dirty="0"/>
              <a:t>Cloning the Fork:</a:t>
            </a:r>
          </a:p>
          <a:p>
            <a:pPr marL="800100" lvl="1" indent="-342900">
              <a:buFont typeface="Arial" panose="020B0604020202020204" pitchFamily="34" charset="0"/>
              <a:buChar char="•"/>
            </a:pPr>
            <a:r>
              <a:rPr lang="en-US" dirty="0"/>
              <a:t>The team member clones their forked repository to their local machine using Git.</a:t>
            </a:r>
          </a:p>
          <a:p>
            <a:pPr marL="800100" lvl="1" indent="-342900">
              <a:buFont typeface="Arial" panose="020B0604020202020204" pitchFamily="34" charset="0"/>
              <a:buChar char="•"/>
            </a:pPr>
            <a:r>
              <a:rPr lang="en-US" dirty="0"/>
              <a:t>This provides them with a local copy of the project to work on.</a:t>
            </a:r>
          </a:p>
          <a:p>
            <a:pPr marL="342900" indent="-342900">
              <a:buFont typeface="+mj-lt"/>
              <a:buAutoNum type="arabicPeriod"/>
            </a:pPr>
            <a:r>
              <a:rPr lang="en-US" b="1" dirty="0"/>
              <a:t>Creating a Feature Branch:</a:t>
            </a:r>
          </a:p>
          <a:p>
            <a:pPr marL="800100" lvl="1" indent="-342900">
              <a:buFont typeface="Arial" panose="020B0604020202020204" pitchFamily="34" charset="0"/>
              <a:buChar char="•"/>
            </a:pPr>
            <a:r>
              <a:rPr lang="en-US" dirty="0"/>
              <a:t>The team member creates a new branch in their local repository to work on a specific feature, bug fix, or enhancement.</a:t>
            </a:r>
          </a:p>
          <a:p>
            <a:pPr marL="800100" lvl="1" indent="-342900">
              <a:buFont typeface="Arial" panose="020B0604020202020204" pitchFamily="34" charset="0"/>
              <a:buChar char="•"/>
            </a:pPr>
            <a:r>
              <a:rPr lang="en-US" dirty="0"/>
              <a:t>Using branches keeps the main codebase clean and allows for parallel development.</a:t>
            </a:r>
          </a:p>
          <a:p>
            <a:pPr marL="342900" indent="-342900">
              <a:buFont typeface="+mj-lt"/>
              <a:buAutoNum type="arabicPeriod"/>
            </a:pPr>
            <a:r>
              <a:rPr lang="en-US" b="1" dirty="0"/>
              <a:t>Developing and Committing Changes:</a:t>
            </a:r>
          </a:p>
          <a:p>
            <a:pPr marL="800100" lvl="1" indent="-342900">
              <a:buFont typeface="Arial" panose="020B0604020202020204" pitchFamily="34" charset="0"/>
              <a:buChar char="•"/>
            </a:pPr>
            <a:r>
              <a:rPr lang="en-US" dirty="0"/>
              <a:t>The team member makes code changes in their feature branch.</a:t>
            </a:r>
          </a:p>
          <a:p>
            <a:pPr marL="800100" lvl="1" indent="-342900">
              <a:buFont typeface="Arial" panose="020B0604020202020204" pitchFamily="34" charset="0"/>
              <a:buChar char="•"/>
            </a:pPr>
            <a:r>
              <a:rPr lang="en-US" dirty="0"/>
              <a:t>They commit their changes with meaningful commit messages, documenting their work.</a:t>
            </a:r>
          </a:p>
          <a:p>
            <a:pPr marL="342900" indent="-342900">
              <a:buFont typeface="+mj-lt"/>
              <a:buAutoNum type="arabicPeriod"/>
            </a:pPr>
            <a:r>
              <a:rPr lang="en-US" b="1" dirty="0"/>
              <a:t>Pushing Changes to the Fork:</a:t>
            </a:r>
          </a:p>
          <a:p>
            <a:pPr marL="800100" lvl="1" indent="-342900">
              <a:buFont typeface="Arial" panose="020B0604020202020204" pitchFamily="34" charset="0"/>
              <a:buChar char="•"/>
            </a:pPr>
            <a:r>
              <a:rPr lang="en-US" dirty="0"/>
              <a:t>The team member pushes their committed changes to their forked repository on GitHub.</a:t>
            </a:r>
          </a:p>
          <a:p>
            <a:pPr marL="342900" indent="-342900">
              <a:buFont typeface="+mj-lt"/>
              <a:buAutoNum type="arabicPeriod"/>
            </a:pPr>
            <a:r>
              <a:rPr lang="en-US" b="1" dirty="0"/>
              <a:t>Creating a Pull Request (PR):</a:t>
            </a:r>
          </a:p>
          <a:p>
            <a:pPr marL="800100" lvl="1" indent="-342900">
              <a:buFont typeface="Arial" panose="020B0604020202020204" pitchFamily="34" charset="0"/>
              <a:buChar char="•"/>
            </a:pPr>
            <a:r>
              <a:rPr lang="en-US" dirty="0"/>
              <a:t>From their forked repository on GitHub, the team member initiates a pull request.</a:t>
            </a:r>
          </a:p>
          <a:p>
            <a:pPr marL="800100" lvl="1" indent="-342900">
              <a:buFont typeface="Arial" panose="020B0604020202020204" pitchFamily="34" charset="0"/>
              <a:buChar char="•"/>
            </a:pPr>
            <a:r>
              <a:rPr lang="en-US" dirty="0"/>
              <a:t>The pull request proposes merging the changes from their feature branch into the main repository's branch (often the main or master branch).</a:t>
            </a:r>
          </a:p>
        </p:txBody>
      </p:sp>
    </p:spTree>
    <p:extLst>
      <p:ext uri="{BB962C8B-B14F-4D97-AF65-F5344CB8AC3E}">
        <p14:creationId xmlns:p14="http://schemas.microsoft.com/office/powerpoint/2010/main" val="2129108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A457865-6CE4-48F7-9DE8-065695261810}"/>
              </a:ext>
              <a:ext uri="{C183D7F6-B498-43B3-948B-1728B52AA6E4}">
                <adec:decorative xmlns:adec="http://schemas.microsoft.com/office/drawing/2017/decorative" val="1"/>
              </a:ext>
            </a:extLst>
          </p:cNvPr>
          <p:cNvSpPr/>
          <p:nvPr/>
        </p:nvSpPr>
        <p:spPr>
          <a:xfrm>
            <a:off x="424392" y="5650342"/>
            <a:ext cx="11002961" cy="1096853"/>
          </a:xfrm>
          <a:prstGeom prst="rect">
            <a:avLst/>
          </a:prstGeom>
          <a:gradFill flip="none" rotWithShape="1">
            <a:gsLst>
              <a:gs pos="0">
                <a:schemeClr val="accent5"/>
              </a:gs>
              <a:gs pos="100000">
                <a:schemeClr val="accent2">
                  <a:lumMod val="98000"/>
                  <a:lumOff val="2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This workflow supports collaboration, parallel development, thorough code review, and automated testing. It promotes efficient development processes while maintaining code quality and project stability.</a:t>
            </a:r>
            <a:endParaRPr lang="en-US" dirty="0"/>
          </a:p>
        </p:txBody>
      </p:sp>
      <p:sp>
        <p:nvSpPr>
          <p:cNvPr id="6" name="Slide Number Placeholder 5">
            <a:extLst>
              <a:ext uri="{FF2B5EF4-FFF2-40B4-BE49-F238E27FC236}">
                <a16:creationId xmlns:a16="http://schemas.microsoft.com/office/drawing/2014/main" id="{762668FB-51EF-473B-89E5-AB8206BF498C}"/>
              </a:ext>
            </a:extLst>
          </p:cNvPr>
          <p:cNvSpPr>
            <a:spLocks noGrp="1"/>
          </p:cNvSpPr>
          <p:nvPr>
            <p:ph type="sldNum" sz="quarter" idx="11"/>
          </p:nvPr>
        </p:nvSpPr>
        <p:spPr/>
        <p:txBody>
          <a:bodyPr/>
          <a:lstStyle/>
          <a:p>
            <a:fld id="{8C2E478F-E849-4A8C-AF1F-CBCC78A7CBFA}" type="slidenum">
              <a:rPr lang="en-US" smtClean="0"/>
              <a:t>11</a:t>
            </a:fld>
            <a:endParaRPr lang="en-US" dirty="0"/>
          </a:p>
        </p:txBody>
      </p:sp>
      <p:sp>
        <p:nvSpPr>
          <p:cNvPr id="3" name="TextBox 2">
            <a:extLst>
              <a:ext uri="{FF2B5EF4-FFF2-40B4-BE49-F238E27FC236}">
                <a16:creationId xmlns:a16="http://schemas.microsoft.com/office/drawing/2014/main" id="{8A4964AB-F57F-93F7-57DB-0C7C33AD1FB3}"/>
              </a:ext>
            </a:extLst>
          </p:cNvPr>
          <p:cNvSpPr txBox="1"/>
          <p:nvPr/>
        </p:nvSpPr>
        <p:spPr>
          <a:xfrm>
            <a:off x="254264" y="572029"/>
            <a:ext cx="11343216" cy="5078313"/>
          </a:xfrm>
          <a:prstGeom prst="rect">
            <a:avLst/>
          </a:prstGeom>
          <a:noFill/>
        </p:spPr>
        <p:txBody>
          <a:bodyPr wrap="square">
            <a:spAutoFit/>
          </a:bodyPr>
          <a:lstStyle/>
          <a:p>
            <a:pPr marL="342900" indent="-342900">
              <a:buFont typeface="+mj-lt"/>
              <a:buAutoNum type="arabicPeriod" startAt="7"/>
            </a:pPr>
            <a:r>
              <a:rPr lang="en-US" b="1" dirty="0"/>
              <a:t>Code Review:</a:t>
            </a:r>
          </a:p>
          <a:p>
            <a:pPr marL="800100" lvl="1" indent="-342900">
              <a:buFont typeface="Arial" panose="020B0604020202020204" pitchFamily="34" charset="0"/>
              <a:buChar char="•"/>
            </a:pPr>
            <a:r>
              <a:rPr lang="en-US" dirty="0"/>
              <a:t>Other team members review the pull request's code changes, providing feedback and suggestions.</a:t>
            </a:r>
          </a:p>
          <a:p>
            <a:pPr marL="800100" lvl="1" indent="-342900">
              <a:buFont typeface="Arial" panose="020B0604020202020204" pitchFamily="34" charset="0"/>
              <a:buChar char="•"/>
            </a:pPr>
            <a:r>
              <a:rPr lang="en-US" dirty="0"/>
              <a:t>Code reviews help maintain code quality, catch errors, and ensure adherence to coding standards.</a:t>
            </a:r>
          </a:p>
          <a:p>
            <a:pPr marL="342900" indent="-342900">
              <a:buFont typeface="+mj-lt"/>
              <a:buAutoNum type="arabicPeriod" startAt="7"/>
            </a:pPr>
            <a:r>
              <a:rPr lang="en-US" b="1" dirty="0"/>
              <a:t>Addressing Feedback and Revising:</a:t>
            </a:r>
          </a:p>
          <a:p>
            <a:pPr marL="800100" lvl="1" indent="-342900">
              <a:buFont typeface="Arial" panose="020B0604020202020204" pitchFamily="34" charset="0"/>
              <a:buChar char="•"/>
            </a:pPr>
            <a:r>
              <a:rPr lang="en-US" dirty="0"/>
              <a:t>Based on the feedback received during the code review, the original contributor makes necessary changes, commits them, and pushes to the same feature branch in their fork.</a:t>
            </a:r>
          </a:p>
          <a:p>
            <a:pPr marL="342900" indent="-342900">
              <a:buFont typeface="+mj-lt"/>
              <a:buAutoNum type="arabicPeriod" startAt="7"/>
            </a:pPr>
            <a:r>
              <a:rPr lang="en-US" b="1" dirty="0"/>
              <a:t>Continuous Integration (CI) Checks:</a:t>
            </a:r>
          </a:p>
          <a:p>
            <a:pPr marL="800100" lvl="1" indent="-342900">
              <a:buFont typeface="Arial" panose="020B0604020202020204" pitchFamily="34" charset="0"/>
              <a:buChar char="•"/>
            </a:pPr>
            <a:r>
              <a:rPr lang="en-US" dirty="0"/>
              <a:t>GitHub Actions or other CI tools automatically run tests and checks on the code changes within the pull request.</a:t>
            </a:r>
          </a:p>
          <a:p>
            <a:pPr marL="800100" lvl="1" indent="-342900">
              <a:buFont typeface="Arial" panose="020B0604020202020204" pitchFamily="34" charset="0"/>
              <a:buChar char="•"/>
            </a:pPr>
            <a:r>
              <a:rPr lang="en-US" dirty="0"/>
              <a:t>These checks ensure that the proposed changes do not introduce new issues or break existing functionality.</a:t>
            </a:r>
          </a:p>
          <a:p>
            <a:pPr marL="342900" indent="-342900">
              <a:buFont typeface="+mj-lt"/>
              <a:buAutoNum type="arabicPeriod" startAt="7"/>
            </a:pPr>
            <a:r>
              <a:rPr lang="en-US" b="1" dirty="0"/>
              <a:t>Merging the Pull Request:</a:t>
            </a:r>
          </a:p>
          <a:p>
            <a:pPr marL="800100" lvl="1" indent="-342900">
              <a:buFont typeface="Arial" panose="020B0604020202020204" pitchFamily="34" charset="0"/>
              <a:buChar char="•"/>
            </a:pPr>
            <a:r>
              <a:rPr lang="en-US" dirty="0"/>
              <a:t>Once the changes have passed code review and CI checks, a project maintainer or designated reviewer merges the pull request into the main repository's branch.</a:t>
            </a:r>
          </a:p>
          <a:p>
            <a:pPr marL="342900" indent="-342900">
              <a:buFont typeface="+mj-lt"/>
              <a:buAutoNum type="arabicPeriod" startAt="7"/>
            </a:pPr>
            <a:r>
              <a:rPr lang="en-US" b="1" dirty="0"/>
              <a:t>Closing the Pull Request:</a:t>
            </a:r>
          </a:p>
          <a:p>
            <a:pPr marL="800100" lvl="1" indent="-342900">
              <a:buFont typeface="Arial" panose="020B0604020202020204" pitchFamily="34" charset="0"/>
              <a:buChar char="•"/>
            </a:pPr>
            <a:r>
              <a:rPr lang="en-US" dirty="0"/>
              <a:t>The merged pull request is closed, and the changes are now part of the main codebase.</a:t>
            </a:r>
          </a:p>
          <a:p>
            <a:pPr marL="800100" lvl="1" indent="-342900">
              <a:buFont typeface="Arial" panose="020B0604020202020204" pitchFamily="34" charset="0"/>
              <a:buChar char="•"/>
            </a:pPr>
            <a:r>
              <a:rPr lang="en-US" dirty="0"/>
              <a:t>The feature branch can be safely deleted.</a:t>
            </a:r>
          </a:p>
          <a:p>
            <a:pPr marL="342900" indent="-342900">
              <a:buFont typeface="+mj-lt"/>
              <a:buAutoNum type="arabicPeriod" startAt="7"/>
            </a:pPr>
            <a:r>
              <a:rPr lang="en-US" b="1" dirty="0"/>
              <a:t>Updating the Local Repository:</a:t>
            </a:r>
          </a:p>
          <a:p>
            <a:pPr marL="800100" lvl="1" indent="-342900">
              <a:buFont typeface="Arial" panose="020B0604020202020204" pitchFamily="34" charset="0"/>
              <a:buChar char="•"/>
            </a:pPr>
            <a:r>
              <a:rPr lang="en-US" dirty="0"/>
              <a:t>Other team members update their local repositories to include the latest changes from the main repository.</a:t>
            </a:r>
            <a:endParaRPr lang="en-CA" dirty="0"/>
          </a:p>
        </p:txBody>
      </p:sp>
    </p:spTree>
    <p:extLst>
      <p:ext uri="{BB962C8B-B14F-4D97-AF65-F5344CB8AC3E}">
        <p14:creationId xmlns:p14="http://schemas.microsoft.com/office/powerpoint/2010/main" val="2047430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pic>
        <p:nvPicPr>
          <p:cNvPr id="15" name="Picture Placeholder 14" descr="group professional photo">
            <a:extLst>
              <a:ext uri="{FF2B5EF4-FFF2-40B4-BE49-F238E27FC236}">
                <a16:creationId xmlns:a16="http://schemas.microsoft.com/office/drawing/2014/main" id="{4B696E0D-78B0-41A4-A40D-7A4F6E88FEB7}"/>
              </a:ext>
            </a:extLst>
          </p:cNvPr>
          <p:cNvPicPr>
            <a:picLocks noGrp="1" noChangeAspect="1"/>
          </p:cNvPicPr>
          <p:nvPr>
            <p:ph type="pic" sz="quarter" idx="10"/>
          </p:nvPr>
        </p:nvPicPr>
        <p:blipFill>
          <a:blip r:embed="rId3" cstate="email">
            <a:alphaModFix amt="57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t="22475" b="22475"/>
          <a:stretch>
            <a:fillRect/>
          </a:stretch>
        </p:blipFill>
        <p:spPr>
          <a:xfrm>
            <a:off x="469899" y="1638299"/>
            <a:ext cx="7882501" cy="2892839"/>
          </a:xfrm>
        </p:spPr>
      </p:pic>
      <p:pic>
        <p:nvPicPr>
          <p:cNvPr id="8" name="Picture 7" descr="close up of computer boards">
            <a:extLst>
              <a:ext uri="{FF2B5EF4-FFF2-40B4-BE49-F238E27FC236}">
                <a16:creationId xmlns:a16="http://schemas.microsoft.com/office/drawing/2014/main" id="{FFD50F81-7912-F96C-D397-785EC325CECD}"/>
              </a:ext>
            </a:extLst>
          </p:cNvPr>
          <p:cNvPicPr>
            <a:picLocks noGrp="1" noChangeAspect="1"/>
          </p:cNvPicPr>
          <p:nvPr>
            <p:ph type="pic" sz="quarter" idx="11"/>
          </p:nvPr>
        </p:nvPicPr>
        <p:blipFill>
          <a:blip r:embed="rId5" cstate="email">
            <a:alphaModFix amt="78000"/>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a:ext>
            </a:extLst>
          </a:blip>
          <a:srcRect t="15074" b="20062"/>
          <a:stretch>
            <a:fillRect/>
          </a:stretch>
        </p:blipFill>
        <p:spPr>
          <a:xfrm rot="21183894">
            <a:off x="5042110" y="3746321"/>
            <a:ext cx="7016520" cy="2634287"/>
          </a:xfrm>
          <a:custGeom>
            <a:avLst/>
            <a:gdLst>
              <a:gd name="connsiteX0" fmla="*/ 7016520 w 7016520"/>
              <a:gd name="connsiteY0" fmla="*/ 0 h 2634287"/>
              <a:gd name="connsiteX1" fmla="*/ 7016520 w 7016520"/>
              <a:gd name="connsiteY1" fmla="*/ 2540742 h 2634287"/>
              <a:gd name="connsiteX2" fmla="*/ 6671951 w 7016520"/>
              <a:gd name="connsiteY2" fmla="*/ 2159309 h 2634287"/>
              <a:gd name="connsiteX3" fmla="*/ 6568213 w 7016520"/>
              <a:gd name="connsiteY3" fmla="*/ 2544714 h 2634287"/>
              <a:gd name="connsiteX4" fmla="*/ 5881757 w 7016520"/>
              <a:gd name="connsiteY4" fmla="*/ 2017705 h 2634287"/>
              <a:gd name="connsiteX5" fmla="*/ 5880237 w 7016520"/>
              <a:gd name="connsiteY5" fmla="*/ 2404172 h 2634287"/>
              <a:gd name="connsiteX6" fmla="*/ 5372021 w 7016520"/>
              <a:gd name="connsiteY6" fmla="*/ 2001193 h 2634287"/>
              <a:gd name="connsiteX7" fmla="*/ 5359597 w 7016520"/>
              <a:gd name="connsiteY7" fmla="*/ 2477309 h 2634287"/>
              <a:gd name="connsiteX8" fmla="*/ 4970561 w 7016520"/>
              <a:gd name="connsiteY8" fmla="*/ 2122942 h 2634287"/>
              <a:gd name="connsiteX9" fmla="*/ 4754759 w 7016520"/>
              <a:gd name="connsiteY9" fmla="*/ 2494716 h 2634287"/>
              <a:gd name="connsiteX10" fmla="*/ 4675409 w 7016520"/>
              <a:gd name="connsiteY10" fmla="*/ 2212134 h 2634287"/>
              <a:gd name="connsiteX11" fmla="*/ 3991368 w 7016520"/>
              <a:gd name="connsiteY11" fmla="*/ 2413233 h 2634287"/>
              <a:gd name="connsiteX12" fmla="*/ 3851597 w 7016520"/>
              <a:gd name="connsiteY12" fmla="*/ 2066441 h 2634287"/>
              <a:gd name="connsiteX13" fmla="*/ 3383804 w 7016520"/>
              <a:gd name="connsiteY13" fmla="*/ 2453053 h 2634287"/>
              <a:gd name="connsiteX14" fmla="*/ 3251148 w 7016520"/>
              <a:gd name="connsiteY14" fmla="*/ 2141243 h 2634287"/>
              <a:gd name="connsiteX15" fmla="*/ 2808494 w 7016520"/>
              <a:gd name="connsiteY15" fmla="*/ 2508169 h 2634287"/>
              <a:gd name="connsiteX16" fmla="*/ 2640256 w 7016520"/>
              <a:gd name="connsiteY16" fmla="*/ 2021449 h 2634287"/>
              <a:gd name="connsiteX17" fmla="*/ 2279073 w 7016520"/>
              <a:gd name="connsiteY17" fmla="*/ 2466517 h 2634287"/>
              <a:gd name="connsiteX18" fmla="*/ 2097504 w 7016520"/>
              <a:gd name="connsiteY18" fmla="*/ 2182873 h 2634287"/>
              <a:gd name="connsiteX19" fmla="*/ 1968626 w 7016520"/>
              <a:gd name="connsiteY19" fmla="*/ 2587965 h 2634287"/>
              <a:gd name="connsiteX20" fmla="*/ 1349710 w 7016520"/>
              <a:gd name="connsiteY20" fmla="*/ 2160149 h 2634287"/>
              <a:gd name="connsiteX21" fmla="*/ 1237793 w 7016520"/>
              <a:gd name="connsiteY21" fmla="*/ 2612791 h 2634287"/>
              <a:gd name="connsiteX22" fmla="*/ 854209 w 7016520"/>
              <a:gd name="connsiteY22" fmla="*/ 2213598 h 2634287"/>
              <a:gd name="connsiteX23" fmla="*/ 666573 w 7016520"/>
              <a:gd name="connsiteY23" fmla="*/ 2634287 h 2634287"/>
              <a:gd name="connsiteX24" fmla="*/ 562688 w 7016520"/>
              <a:gd name="connsiteY24" fmla="*/ 2553419 h 2634287"/>
              <a:gd name="connsiteX25" fmla="*/ 179104 w 7016520"/>
              <a:gd name="connsiteY25" fmla="*/ 2154227 h 2634287"/>
              <a:gd name="connsiteX26" fmla="*/ 0 w 7016520"/>
              <a:gd name="connsiteY26" fmla="*/ 2365600 h 2634287"/>
              <a:gd name="connsiteX27" fmla="*/ 0 w 7016520"/>
              <a:gd name="connsiteY27" fmla="*/ 0 h 263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016520" h="2634287">
                <a:moveTo>
                  <a:pt x="7016520" y="0"/>
                </a:moveTo>
                <a:lnTo>
                  <a:pt x="7016520" y="2540742"/>
                </a:lnTo>
                <a:lnTo>
                  <a:pt x="6671951" y="2159309"/>
                </a:lnTo>
                <a:lnTo>
                  <a:pt x="6568213" y="2544714"/>
                </a:lnTo>
                <a:lnTo>
                  <a:pt x="5881757" y="2017705"/>
                </a:lnTo>
                <a:lnTo>
                  <a:pt x="5880237" y="2404172"/>
                </a:lnTo>
                <a:lnTo>
                  <a:pt x="5372021" y="2001193"/>
                </a:lnTo>
                <a:lnTo>
                  <a:pt x="5359597" y="2477309"/>
                </a:lnTo>
                <a:lnTo>
                  <a:pt x="4970561" y="2122942"/>
                </a:lnTo>
                <a:lnTo>
                  <a:pt x="4754759" y="2494716"/>
                </a:lnTo>
                <a:lnTo>
                  <a:pt x="4675409" y="2212134"/>
                </a:lnTo>
                <a:lnTo>
                  <a:pt x="3991368" y="2413233"/>
                </a:lnTo>
                <a:lnTo>
                  <a:pt x="3851597" y="2066441"/>
                </a:lnTo>
                <a:lnTo>
                  <a:pt x="3383804" y="2453053"/>
                </a:lnTo>
                <a:lnTo>
                  <a:pt x="3251148" y="2141243"/>
                </a:lnTo>
                <a:lnTo>
                  <a:pt x="2808494" y="2508169"/>
                </a:lnTo>
                <a:lnTo>
                  <a:pt x="2640256" y="2021449"/>
                </a:lnTo>
                <a:lnTo>
                  <a:pt x="2279073" y="2466517"/>
                </a:lnTo>
                <a:lnTo>
                  <a:pt x="2097504" y="2182873"/>
                </a:lnTo>
                <a:lnTo>
                  <a:pt x="1968626" y="2587965"/>
                </a:lnTo>
                <a:lnTo>
                  <a:pt x="1349710" y="2160149"/>
                </a:lnTo>
                <a:lnTo>
                  <a:pt x="1237793" y="2612791"/>
                </a:lnTo>
                <a:lnTo>
                  <a:pt x="854209" y="2213598"/>
                </a:lnTo>
                <a:lnTo>
                  <a:pt x="666573" y="2634287"/>
                </a:lnTo>
                <a:lnTo>
                  <a:pt x="562688" y="2553419"/>
                </a:lnTo>
                <a:lnTo>
                  <a:pt x="179104" y="2154227"/>
                </a:lnTo>
                <a:lnTo>
                  <a:pt x="0" y="2365600"/>
                </a:lnTo>
                <a:lnTo>
                  <a:pt x="0" y="0"/>
                </a:lnTo>
                <a:close/>
              </a:path>
            </a:pathLst>
          </a:custGeom>
          <a:effectLst>
            <a:outerShdw blurRad="50800" dist="38100" dir="2700000" algn="tl" rotWithShape="0">
              <a:prstClr val="black">
                <a:alpha val="40000"/>
              </a:prstClr>
            </a:outerShdw>
          </a:effectLst>
        </p:spPr>
      </p:pic>
      <p:sp>
        <p:nvSpPr>
          <p:cNvPr id="14" name="Title 2">
            <a:extLst>
              <a:ext uri="{FF2B5EF4-FFF2-40B4-BE49-F238E27FC236}">
                <a16:creationId xmlns:a16="http://schemas.microsoft.com/office/drawing/2014/main" id="{93863800-85E5-44A7-96E9-521CE882616B}"/>
              </a:ext>
            </a:extLst>
          </p:cNvPr>
          <p:cNvSpPr>
            <a:spLocks noGrp="1"/>
          </p:cNvSpPr>
          <p:nvPr>
            <p:ph type="title"/>
          </p:nvPr>
        </p:nvSpPr>
        <p:spPr/>
        <p:txBody>
          <a:bodyPr anchor="ctr">
            <a:normAutofit/>
          </a:bodyPr>
          <a:lstStyle/>
          <a:p>
            <a:pPr algn="ctr"/>
            <a:r>
              <a:rPr lang="en-US" sz="4800" spc="300" dirty="0"/>
              <a:t>GitHub in Action</a:t>
            </a:r>
          </a:p>
        </p:txBody>
      </p:sp>
      <p:sp>
        <p:nvSpPr>
          <p:cNvPr id="5" name="Content Placeholder 4">
            <a:extLst>
              <a:ext uri="{FF2B5EF4-FFF2-40B4-BE49-F238E27FC236}">
                <a16:creationId xmlns:a16="http://schemas.microsoft.com/office/drawing/2014/main" id="{56D0F54D-A602-4D35-8BE1-6B9BE8078989}"/>
              </a:ext>
            </a:extLst>
          </p:cNvPr>
          <p:cNvSpPr>
            <a:spLocks noGrp="1"/>
          </p:cNvSpPr>
          <p:nvPr>
            <p:ph sz="half" idx="2"/>
          </p:nvPr>
        </p:nvSpPr>
        <p:spPr>
          <a:xfrm>
            <a:off x="469899" y="2368566"/>
            <a:ext cx="11524110" cy="3914666"/>
          </a:xfrm>
        </p:spPr>
        <p:txBody>
          <a:bodyPr>
            <a:noAutofit/>
          </a:bodyPr>
          <a:lstStyle/>
          <a:p>
            <a:pPr>
              <a:lnSpc>
                <a:spcPct val="110000"/>
              </a:lnSpc>
            </a:pPr>
            <a:r>
              <a:rPr lang="en-US" sz="1700" i="1" dirty="0">
                <a:solidFill>
                  <a:srgbClr val="C00000"/>
                </a:solidFill>
                <a:effectLst/>
                <a:latin typeface="-apple-system"/>
              </a:rPr>
              <a:t>Open-Source Software Development:</a:t>
            </a:r>
            <a:r>
              <a:rPr lang="en-US" sz="1700" i="0" dirty="0">
                <a:solidFill>
                  <a:srgbClr val="C00000"/>
                </a:solidFill>
                <a:effectLst/>
                <a:latin typeface="-apple-system"/>
              </a:rPr>
              <a:t> GitHub is the heartbeat of open-source projects. Thousands of developers worldwide contribute to shared repositories, enabling the creation of high-quality software accessible to all. From the Linux kernel to the TensorFlow machine learning library, open-source projects on GitHub exemplify global collaboration and code transparency.</a:t>
            </a:r>
          </a:p>
          <a:p>
            <a:pPr>
              <a:lnSpc>
                <a:spcPct val="110000"/>
              </a:lnSpc>
            </a:pPr>
            <a:r>
              <a:rPr lang="en-US" sz="1700" i="1" dirty="0">
                <a:solidFill>
                  <a:srgbClr val="C00000"/>
                </a:solidFill>
                <a:effectLst/>
                <a:latin typeface="-apple-system"/>
              </a:rPr>
              <a:t>Web Development and Design:</a:t>
            </a:r>
            <a:r>
              <a:rPr lang="en-US" sz="1700" i="0" dirty="0">
                <a:solidFill>
                  <a:srgbClr val="C00000"/>
                </a:solidFill>
                <a:effectLst/>
                <a:latin typeface="-apple-system"/>
              </a:rPr>
              <a:t> For web developers, GitHub offers a platform to showcase their skills and collaborate on website development. Teams can collaboratively work on HTML, CSS, and JavaScript code, design elements, and responsive layouts. The integration of version control ensures precise tracking of changes and seamless teamwork.</a:t>
            </a:r>
          </a:p>
          <a:p>
            <a:pPr>
              <a:lnSpc>
                <a:spcPct val="110000"/>
              </a:lnSpc>
            </a:pPr>
            <a:r>
              <a:rPr lang="en-US" sz="1700" i="1" dirty="0">
                <a:solidFill>
                  <a:srgbClr val="C00000"/>
                </a:solidFill>
                <a:effectLst/>
                <a:latin typeface="-apple-system"/>
              </a:rPr>
              <a:t>Data Science and Research:</a:t>
            </a:r>
            <a:r>
              <a:rPr lang="en-US" sz="1700" i="0" dirty="0">
                <a:solidFill>
                  <a:srgbClr val="C00000"/>
                </a:solidFill>
                <a:effectLst/>
                <a:latin typeface="-apple-system"/>
              </a:rPr>
              <a:t> GitHub extends its reach beyond coding to encompass data science projects. Here, teams can collaborate on </a:t>
            </a:r>
            <a:r>
              <a:rPr lang="en-US" sz="1700" i="0" dirty="0" err="1">
                <a:solidFill>
                  <a:srgbClr val="C00000"/>
                </a:solidFill>
                <a:effectLst/>
                <a:latin typeface="-apple-system"/>
              </a:rPr>
              <a:t>Jupyter</a:t>
            </a:r>
            <a:r>
              <a:rPr lang="en-US" sz="1700" i="0" dirty="0">
                <a:solidFill>
                  <a:srgbClr val="C00000"/>
                </a:solidFill>
                <a:effectLst/>
                <a:latin typeface="-apple-system"/>
              </a:rPr>
              <a:t> notebooks, share datasets, and create reproducible analyses. The platform's version control ensures that data-driven research remains transparent and easily auditable.</a:t>
            </a:r>
          </a:p>
          <a:p>
            <a:pPr>
              <a:lnSpc>
                <a:spcPct val="110000"/>
              </a:lnSpc>
            </a:pPr>
            <a:r>
              <a:rPr lang="en-US" sz="1700" i="1" dirty="0">
                <a:solidFill>
                  <a:srgbClr val="C00000"/>
                </a:solidFill>
                <a:effectLst/>
                <a:latin typeface="-apple-system"/>
              </a:rPr>
              <a:t>Documentation and Technical Writing:</a:t>
            </a:r>
            <a:r>
              <a:rPr lang="en-US" sz="1700" i="0" dirty="0">
                <a:solidFill>
                  <a:srgbClr val="C00000"/>
                </a:solidFill>
                <a:effectLst/>
                <a:latin typeface="-apple-system"/>
              </a:rPr>
              <a:t> Documentation is crucial for any project's success. GitHub provides an efficient platform for teams to collaboratively create, review, and maintain documentation. Markdown support, pull requests, and issue tracking enable seamless content development.</a:t>
            </a:r>
          </a:p>
        </p:txBody>
      </p:sp>
      <p:sp>
        <p:nvSpPr>
          <p:cNvPr id="16" name="Slide Number Placeholder 15">
            <a:extLst>
              <a:ext uri="{FF2B5EF4-FFF2-40B4-BE49-F238E27FC236}">
                <a16:creationId xmlns:a16="http://schemas.microsoft.com/office/drawing/2014/main" id="{8E69FE38-B9E0-4441-8A00-92DDB88DF02C}"/>
              </a:ext>
            </a:extLst>
          </p:cNvPr>
          <p:cNvSpPr>
            <a:spLocks noGrp="1"/>
          </p:cNvSpPr>
          <p:nvPr>
            <p:ph type="sldNum" sz="quarter" idx="12"/>
          </p:nvPr>
        </p:nvSpPr>
        <p:spPr/>
        <p:txBody>
          <a:bodyPr/>
          <a:lstStyle/>
          <a:p>
            <a:fld id="{8C2E478F-E849-4A8C-AF1F-CBCC78A7CBFA}" type="slidenum">
              <a:rPr lang="en-US" smtClean="0"/>
              <a:t>12</a:t>
            </a:fld>
            <a:endParaRPr lang="en-US" dirty="0"/>
          </a:p>
        </p:txBody>
      </p:sp>
      <p:sp>
        <p:nvSpPr>
          <p:cNvPr id="13" name="Text Placeholder 12">
            <a:extLst>
              <a:ext uri="{FF2B5EF4-FFF2-40B4-BE49-F238E27FC236}">
                <a16:creationId xmlns:a16="http://schemas.microsoft.com/office/drawing/2014/main" id="{289FA868-0E78-E0B9-8E8E-E7D1A1FDB995}"/>
              </a:ext>
            </a:extLst>
          </p:cNvPr>
          <p:cNvSpPr>
            <a:spLocks noGrp="1"/>
          </p:cNvSpPr>
          <p:nvPr>
            <p:ph type="body" idx="1"/>
          </p:nvPr>
        </p:nvSpPr>
        <p:spPr>
          <a:xfrm>
            <a:off x="283854" y="1032400"/>
            <a:ext cx="11624292" cy="1623217"/>
          </a:xfrm>
        </p:spPr>
        <p:txBody>
          <a:bodyPr/>
          <a:lstStyle/>
          <a:p>
            <a:pPr>
              <a:lnSpc>
                <a:spcPct val="100000"/>
              </a:lnSpc>
            </a:pPr>
            <a:r>
              <a:rPr lang="en-US" sz="2000" b="1" dirty="0"/>
              <a:t>GitHub, as a versatile collaboration platform, plays a pivotal role in hosting a diverse range of projects that highlight its exceptional utility in modern development workflows. Through real-world examples, we can witness how GitHub empowers developers, teams, and communities to collaborate seamlessly and innovate collectively.</a:t>
            </a:r>
            <a:endParaRPr lang="en-CA" sz="2000" b="1" dirty="0"/>
          </a:p>
        </p:txBody>
      </p:sp>
    </p:spTree>
    <p:extLst>
      <p:ext uri="{BB962C8B-B14F-4D97-AF65-F5344CB8AC3E}">
        <p14:creationId xmlns:p14="http://schemas.microsoft.com/office/powerpoint/2010/main" val="1619265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pic>
        <p:nvPicPr>
          <p:cNvPr id="8" name="Picture Placeholder 7" descr="close up of computer boards">
            <a:extLst>
              <a:ext uri="{FF2B5EF4-FFF2-40B4-BE49-F238E27FC236}">
                <a16:creationId xmlns:a16="http://schemas.microsoft.com/office/drawing/2014/main" id="{FFD50F81-7912-F96C-D397-785EC325CECD}"/>
              </a:ext>
            </a:extLst>
          </p:cNvPr>
          <p:cNvPicPr>
            <a:picLocks noGrp="1" noChangeAspect="1"/>
          </p:cNvPicPr>
          <p:nvPr>
            <p:ph type="pic" sz="quarter" idx="11"/>
          </p:nvPr>
        </p:nvPicPr>
        <p:blipFill>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t="15074" b="20062"/>
          <a:stretch>
            <a:fillRect/>
          </a:stretch>
        </p:blipFill>
        <p:spPr>
          <a:xfrm rot="21183894">
            <a:off x="2726926" y="3785173"/>
            <a:ext cx="7016520" cy="2634287"/>
          </a:xfrm>
          <a:custGeom>
            <a:avLst/>
            <a:gdLst>
              <a:gd name="connsiteX0" fmla="*/ 7016520 w 7016520"/>
              <a:gd name="connsiteY0" fmla="*/ 0 h 2634287"/>
              <a:gd name="connsiteX1" fmla="*/ 7016520 w 7016520"/>
              <a:gd name="connsiteY1" fmla="*/ 2540742 h 2634287"/>
              <a:gd name="connsiteX2" fmla="*/ 6671951 w 7016520"/>
              <a:gd name="connsiteY2" fmla="*/ 2159309 h 2634287"/>
              <a:gd name="connsiteX3" fmla="*/ 6568213 w 7016520"/>
              <a:gd name="connsiteY3" fmla="*/ 2544714 h 2634287"/>
              <a:gd name="connsiteX4" fmla="*/ 5881757 w 7016520"/>
              <a:gd name="connsiteY4" fmla="*/ 2017705 h 2634287"/>
              <a:gd name="connsiteX5" fmla="*/ 5880237 w 7016520"/>
              <a:gd name="connsiteY5" fmla="*/ 2404172 h 2634287"/>
              <a:gd name="connsiteX6" fmla="*/ 5372021 w 7016520"/>
              <a:gd name="connsiteY6" fmla="*/ 2001193 h 2634287"/>
              <a:gd name="connsiteX7" fmla="*/ 5359597 w 7016520"/>
              <a:gd name="connsiteY7" fmla="*/ 2477309 h 2634287"/>
              <a:gd name="connsiteX8" fmla="*/ 4970561 w 7016520"/>
              <a:gd name="connsiteY8" fmla="*/ 2122942 h 2634287"/>
              <a:gd name="connsiteX9" fmla="*/ 4754759 w 7016520"/>
              <a:gd name="connsiteY9" fmla="*/ 2494716 h 2634287"/>
              <a:gd name="connsiteX10" fmla="*/ 4675409 w 7016520"/>
              <a:gd name="connsiteY10" fmla="*/ 2212134 h 2634287"/>
              <a:gd name="connsiteX11" fmla="*/ 3991368 w 7016520"/>
              <a:gd name="connsiteY11" fmla="*/ 2413233 h 2634287"/>
              <a:gd name="connsiteX12" fmla="*/ 3851597 w 7016520"/>
              <a:gd name="connsiteY12" fmla="*/ 2066441 h 2634287"/>
              <a:gd name="connsiteX13" fmla="*/ 3383804 w 7016520"/>
              <a:gd name="connsiteY13" fmla="*/ 2453053 h 2634287"/>
              <a:gd name="connsiteX14" fmla="*/ 3251148 w 7016520"/>
              <a:gd name="connsiteY14" fmla="*/ 2141243 h 2634287"/>
              <a:gd name="connsiteX15" fmla="*/ 2808494 w 7016520"/>
              <a:gd name="connsiteY15" fmla="*/ 2508169 h 2634287"/>
              <a:gd name="connsiteX16" fmla="*/ 2640256 w 7016520"/>
              <a:gd name="connsiteY16" fmla="*/ 2021449 h 2634287"/>
              <a:gd name="connsiteX17" fmla="*/ 2279073 w 7016520"/>
              <a:gd name="connsiteY17" fmla="*/ 2466517 h 2634287"/>
              <a:gd name="connsiteX18" fmla="*/ 2097504 w 7016520"/>
              <a:gd name="connsiteY18" fmla="*/ 2182873 h 2634287"/>
              <a:gd name="connsiteX19" fmla="*/ 1968626 w 7016520"/>
              <a:gd name="connsiteY19" fmla="*/ 2587965 h 2634287"/>
              <a:gd name="connsiteX20" fmla="*/ 1349710 w 7016520"/>
              <a:gd name="connsiteY20" fmla="*/ 2160149 h 2634287"/>
              <a:gd name="connsiteX21" fmla="*/ 1237793 w 7016520"/>
              <a:gd name="connsiteY21" fmla="*/ 2612791 h 2634287"/>
              <a:gd name="connsiteX22" fmla="*/ 854209 w 7016520"/>
              <a:gd name="connsiteY22" fmla="*/ 2213598 h 2634287"/>
              <a:gd name="connsiteX23" fmla="*/ 666573 w 7016520"/>
              <a:gd name="connsiteY23" fmla="*/ 2634287 h 2634287"/>
              <a:gd name="connsiteX24" fmla="*/ 562688 w 7016520"/>
              <a:gd name="connsiteY24" fmla="*/ 2553419 h 2634287"/>
              <a:gd name="connsiteX25" fmla="*/ 179104 w 7016520"/>
              <a:gd name="connsiteY25" fmla="*/ 2154227 h 2634287"/>
              <a:gd name="connsiteX26" fmla="*/ 0 w 7016520"/>
              <a:gd name="connsiteY26" fmla="*/ 2365600 h 2634287"/>
              <a:gd name="connsiteX27" fmla="*/ 0 w 7016520"/>
              <a:gd name="connsiteY27" fmla="*/ 0 h 263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016520" h="2634287">
                <a:moveTo>
                  <a:pt x="7016520" y="0"/>
                </a:moveTo>
                <a:lnTo>
                  <a:pt x="7016520" y="2540742"/>
                </a:lnTo>
                <a:lnTo>
                  <a:pt x="6671951" y="2159309"/>
                </a:lnTo>
                <a:lnTo>
                  <a:pt x="6568213" y="2544714"/>
                </a:lnTo>
                <a:lnTo>
                  <a:pt x="5881757" y="2017705"/>
                </a:lnTo>
                <a:lnTo>
                  <a:pt x="5880237" y="2404172"/>
                </a:lnTo>
                <a:lnTo>
                  <a:pt x="5372021" y="2001193"/>
                </a:lnTo>
                <a:lnTo>
                  <a:pt x="5359597" y="2477309"/>
                </a:lnTo>
                <a:lnTo>
                  <a:pt x="4970561" y="2122942"/>
                </a:lnTo>
                <a:lnTo>
                  <a:pt x="4754759" y="2494716"/>
                </a:lnTo>
                <a:lnTo>
                  <a:pt x="4675409" y="2212134"/>
                </a:lnTo>
                <a:lnTo>
                  <a:pt x="3991368" y="2413233"/>
                </a:lnTo>
                <a:lnTo>
                  <a:pt x="3851597" y="2066441"/>
                </a:lnTo>
                <a:lnTo>
                  <a:pt x="3383804" y="2453053"/>
                </a:lnTo>
                <a:lnTo>
                  <a:pt x="3251148" y="2141243"/>
                </a:lnTo>
                <a:lnTo>
                  <a:pt x="2808494" y="2508169"/>
                </a:lnTo>
                <a:lnTo>
                  <a:pt x="2640256" y="2021449"/>
                </a:lnTo>
                <a:lnTo>
                  <a:pt x="2279073" y="2466517"/>
                </a:lnTo>
                <a:lnTo>
                  <a:pt x="2097504" y="2182873"/>
                </a:lnTo>
                <a:lnTo>
                  <a:pt x="1968626" y="2587965"/>
                </a:lnTo>
                <a:lnTo>
                  <a:pt x="1349710" y="2160149"/>
                </a:lnTo>
                <a:lnTo>
                  <a:pt x="1237793" y="2612791"/>
                </a:lnTo>
                <a:lnTo>
                  <a:pt x="854209" y="2213598"/>
                </a:lnTo>
                <a:lnTo>
                  <a:pt x="666573" y="2634287"/>
                </a:lnTo>
                <a:lnTo>
                  <a:pt x="562688" y="2553419"/>
                </a:lnTo>
                <a:lnTo>
                  <a:pt x="179104" y="2154227"/>
                </a:lnTo>
                <a:lnTo>
                  <a:pt x="0" y="2365600"/>
                </a:lnTo>
                <a:lnTo>
                  <a:pt x="0" y="0"/>
                </a:lnTo>
                <a:close/>
              </a:path>
            </a:pathLst>
          </a:custGeom>
          <a:effectLst>
            <a:outerShdw blurRad="50800" dist="38100" dir="2700000" algn="tl" rotWithShape="0">
              <a:prstClr val="black">
                <a:alpha val="40000"/>
              </a:prstClr>
            </a:outerShdw>
          </a:effectLst>
        </p:spPr>
      </p:pic>
      <p:sp>
        <p:nvSpPr>
          <p:cNvPr id="14" name="Title 2">
            <a:extLst>
              <a:ext uri="{FF2B5EF4-FFF2-40B4-BE49-F238E27FC236}">
                <a16:creationId xmlns:a16="http://schemas.microsoft.com/office/drawing/2014/main" id="{93863800-85E5-44A7-96E9-521CE882616B}"/>
              </a:ext>
            </a:extLst>
          </p:cNvPr>
          <p:cNvSpPr>
            <a:spLocks noGrp="1"/>
          </p:cNvSpPr>
          <p:nvPr>
            <p:ph type="title"/>
          </p:nvPr>
        </p:nvSpPr>
        <p:spPr/>
        <p:txBody>
          <a:bodyPr anchor="ctr">
            <a:normAutofit/>
          </a:bodyPr>
          <a:lstStyle/>
          <a:p>
            <a:pPr algn="ctr"/>
            <a:r>
              <a:rPr lang="en-US" sz="4800" spc="300" dirty="0"/>
              <a:t>GitHub in Action</a:t>
            </a:r>
          </a:p>
        </p:txBody>
      </p:sp>
      <p:sp>
        <p:nvSpPr>
          <p:cNvPr id="16" name="Slide Number Placeholder 15">
            <a:extLst>
              <a:ext uri="{FF2B5EF4-FFF2-40B4-BE49-F238E27FC236}">
                <a16:creationId xmlns:a16="http://schemas.microsoft.com/office/drawing/2014/main" id="{8E69FE38-B9E0-4441-8A00-92DDB88DF02C}"/>
              </a:ext>
            </a:extLst>
          </p:cNvPr>
          <p:cNvSpPr>
            <a:spLocks noGrp="1"/>
          </p:cNvSpPr>
          <p:nvPr>
            <p:ph type="sldNum" sz="quarter" idx="12"/>
          </p:nvPr>
        </p:nvSpPr>
        <p:spPr/>
        <p:txBody>
          <a:bodyPr/>
          <a:lstStyle/>
          <a:p>
            <a:fld id="{8C2E478F-E849-4A8C-AF1F-CBCC78A7CBFA}" type="slidenum">
              <a:rPr lang="en-US" smtClean="0"/>
              <a:t>13</a:t>
            </a:fld>
            <a:endParaRPr lang="en-US" dirty="0"/>
          </a:p>
        </p:txBody>
      </p:sp>
      <p:sp>
        <p:nvSpPr>
          <p:cNvPr id="13" name="Text Placeholder 12">
            <a:extLst>
              <a:ext uri="{FF2B5EF4-FFF2-40B4-BE49-F238E27FC236}">
                <a16:creationId xmlns:a16="http://schemas.microsoft.com/office/drawing/2014/main" id="{289FA868-0E78-E0B9-8E8E-E7D1A1FDB995}"/>
              </a:ext>
            </a:extLst>
          </p:cNvPr>
          <p:cNvSpPr>
            <a:spLocks noGrp="1"/>
          </p:cNvSpPr>
          <p:nvPr>
            <p:ph type="body" idx="1"/>
          </p:nvPr>
        </p:nvSpPr>
        <p:spPr>
          <a:xfrm>
            <a:off x="283854" y="2384544"/>
            <a:ext cx="11624292" cy="1623217"/>
          </a:xfrm>
        </p:spPr>
        <p:txBody>
          <a:bodyPr/>
          <a:lstStyle/>
          <a:p>
            <a:pPr>
              <a:lnSpc>
                <a:spcPct val="100000"/>
              </a:lnSpc>
            </a:pPr>
            <a:r>
              <a:rPr lang="en-US" sz="2000" dirty="0"/>
              <a:t>GitHub, as a versatile collaboration platform, plays a pivotal role in hosting a diverse range of projects that highlight its exceptional utility in modern development workflows. Through real-world examples, we can witness how GitHub empowers developers, teams, and communities to collaborate seamlessly and innovate collectively.</a:t>
            </a:r>
            <a:endParaRPr lang="en-CA" sz="2000" dirty="0"/>
          </a:p>
        </p:txBody>
      </p:sp>
    </p:spTree>
    <p:extLst>
      <p:ext uri="{BB962C8B-B14F-4D97-AF65-F5344CB8AC3E}">
        <p14:creationId xmlns:p14="http://schemas.microsoft.com/office/powerpoint/2010/main" val="2733296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p:txBody>
          <a:bodyPr/>
          <a:lstStyle/>
          <a:p>
            <a:r>
              <a:rPr lang="en-US" dirty="0"/>
              <a:t>Conclusion</a:t>
            </a:r>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846307" y="-24572"/>
            <a:ext cx="5145932"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4396901" y="1660945"/>
            <a:ext cx="7596315" cy="4208346"/>
          </a:xfrm>
        </p:spPr>
        <p:txBody>
          <a:bodyPr>
            <a:normAutofit fontScale="85000" lnSpcReduction="20000"/>
          </a:body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1" i="0" u="none" strike="noStrike" kern="1200" cap="none" spc="300" normalizeH="0" baseline="0" noProof="0" dirty="0">
                <a:ln>
                  <a:noFill/>
                </a:ln>
                <a:solidFill>
                  <a:schemeClr val="tx1"/>
                </a:solidFill>
                <a:effectLst/>
                <a:uLnTx/>
                <a:uFillTx/>
                <a:latin typeface="+mn-lt"/>
                <a:ea typeface="+mn-ea"/>
                <a:cs typeface="Biome Light" panose="020B0303030204020804" pitchFamily="34" charset="0"/>
              </a:rPr>
              <a:t>The Evolutionary Impact of GitHub</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2000" b="0" i="0" u="none" strike="noStrike" kern="1200" cap="none" spc="300" normalizeH="0" baseline="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i="0" u="none" strike="noStrike" kern="1200" cap="none" spc="300" normalizeH="0" baseline="0" noProof="0" dirty="0">
                <a:ln>
                  <a:noFill/>
                </a:ln>
                <a:solidFill>
                  <a:schemeClr val="tx1"/>
                </a:solidFill>
                <a:effectLst/>
                <a:uLnTx/>
                <a:uFillTx/>
                <a:ea typeface="+mn-ea"/>
                <a:cs typeface="Biome Light" panose="020B0303030204020804" pitchFamily="34" charset="0"/>
              </a:rPr>
              <a:t>In the landscape of modern software development, GitHub stands as a testament to the transformative power of collaboration. Through its intuitive version control, robust issue tracking, seamless pull request system, and integration of automation, GitHub has revolutionized how individuals and teams work together to create exceptional software. As the ultimate platform for sharing, reviewing, and enhancing code, GitHub fosters a culture of transparency, inclusivity, and continuous improvement. It has become the virtual nexus where developers worldwide converge to contribute to open-source projects, build innovative solutions, and collectively shape the future of technology. In this digital age, GitHub's influence extends beyond code repositories; it embodies a spirit of community-driven progress that empowers us all to learn, grow, and collaborate on a global scale</a:t>
            </a:r>
            <a:r>
              <a:rPr kumimoji="0" lang="en-US" sz="2000" b="0" i="0" u="none" strike="noStrike" kern="1200" cap="none" spc="300" normalizeH="0" baseline="0" noProof="0" dirty="0">
                <a:ln>
                  <a:noFill/>
                </a:ln>
                <a:solidFill>
                  <a:schemeClr val="tx1"/>
                </a:solidFill>
                <a:effectLst/>
                <a:uLnTx/>
                <a:uFillTx/>
                <a:latin typeface="+mn-lt"/>
                <a:ea typeface="+mn-ea"/>
                <a:cs typeface="Biome Light" panose="020B0303030204020804" pitchFamily="34" charset="0"/>
              </a:rPr>
              <a:t>.</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2000" b="0" i="0" u="none" strike="noStrike" kern="1200" cap="none" spc="300" normalizeH="0" baseline="0" noProof="0" dirty="0">
              <a:ln>
                <a:noFill/>
              </a:ln>
              <a:solidFill>
                <a:schemeClr val="tx1"/>
              </a:solidFill>
              <a:effectLst/>
              <a:uLnTx/>
              <a:uFillTx/>
              <a:latin typeface="+mn-lt"/>
              <a:ea typeface="+mn-ea"/>
              <a:cs typeface="Biome Light" panose="020B0303030204020804" pitchFamily="34" charset="0"/>
            </a:endParaRPr>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t>14</a:t>
            </a:fld>
            <a:endParaRPr lang="en-US" dirty="0"/>
          </a:p>
        </p:txBody>
      </p:sp>
    </p:spTree>
    <p:extLst>
      <p:ext uri="{BB962C8B-B14F-4D97-AF65-F5344CB8AC3E}">
        <p14:creationId xmlns:p14="http://schemas.microsoft.com/office/powerpoint/2010/main" val="3516891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4E57BADD-B8EB-CFC9-373C-2DF8BBDC650E}"/>
              </a:ext>
            </a:extLst>
          </p:cNvPr>
          <p:cNvPicPr>
            <a:picLocks noGrp="1" noChangeAspect="1"/>
          </p:cNvPicPr>
          <p:nvPr>
            <p:ph type="pic" sz="quarter" idx="14"/>
          </p:nvPr>
        </p:nvPicPr>
        <p:blipFill>
          <a:blip r:embed="rId2"/>
          <a:srcRect l="19197" r="19197"/>
          <a:stretch/>
        </p:blipFill>
        <p:spPr/>
      </p:pic>
      <p:sp>
        <p:nvSpPr>
          <p:cNvPr id="3" name="Slide Number Placeholder 2">
            <a:extLst>
              <a:ext uri="{FF2B5EF4-FFF2-40B4-BE49-F238E27FC236}">
                <a16:creationId xmlns:a16="http://schemas.microsoft.com/office/drawing/2014/main" id="{28DE4BB7-D19E-8B22-79E5-7B921C6710BC}"/>
              </a:ext>
            </a:extLst>
          </p:cNvPr>
          <p:cNvSpPr>
            <a:spLocks noGrp="1"/>
          </p:cNvSpPr>
          <p:nvPr>
            <p:ph type="sldNum" sz="quarter" idx="4"/>
          </p:nvPr>
        </p:nvSpPr>
        <p:spPr/>
        <p:txBody>
          <a:bodyPr/>
          <a:lstStyle/>
          <a:p>
            <a:fld id="{8C2E478F-E849-4A8C-AF1F-CBCC78A7CBFA}" type="slidenum">
              <a:rPr lang="en-US" smtClean="0"/>
              <a:t>15</a:t>
            </a:fld>
            <a:endParaRPr lang="en-US" dirty="0"/>
          </a:p>
        </p:txBody>
      </p:sp>
      <p:sp>
        <p:nvSpPr>
          <p:cNvPr id="4" name="Content Placeholder 3">
            <a:extLst>
              <a:ext uri="{FF2B5EF4-FFF2-40B4-BE49-F238E27FC236}">
                <a16:creationId xmlns:a16="http://schemas.microsoft.com/office/drawing/2014/main" id="{EA071734-A394-7C34-B6FF-3AA8AB4D12E8}"/>
              </a:ext>
            </a:extLst>
          </p:cNvPr>
          <p:cNvSpPr>
            <a:spLocks noGrp="1"/>
          </p:cNvSpPr>
          <p:nvPr>
            <p:ph idx="1"/>
          </p:nvPr>
        </p:nvSpPr>
        <p:spPr>
          <a:xfrm>
            <a:off x="5754342" y="1697152"/>
            <a:ext cx="6871921" cy="2196465"/>
          </a:xfrm>
        </p:spPr>
        <p:txBody>
          <a:bodyPr/>
          <a:lstStyle/>
          <a:p>
            <a:r>
              <a:rPr lang="en-CA" dirty="0">
                <a:hlinkClick r:id="rId3"/>
              </a:rPr>
              <a:t>https://www.youtube.com/watch?v=USjZcfj8yxE&amp;ab_channel=ColtSteele</a:t>
            </a:r>
            <a:endParaRPr lang="en-CA" dirty="0"/>
          </a:p>
          <a:p>
            <a:r>
              <a:rPr lang="en-CA" dirty="0">
                <a:hlinkClick r:id="rId4"/>
              </a:rPr>
              <a:t>https://www.youtube.com/watch?v=LO-T7RqqqNA&amp;ab_channel=Packt</a:t>
            </a:r>
            <a:endParaRPr lang="en-CA" dirty="0"/>
          </a:p>
          <a:p>
            <a:r>
              <a:rPr lang="en-CA" dirty="0">
                <a:hlinkClick r:id="rId5"/>
              </a:rPr>
              <a:t>https://www.youtube.com/watch?v=ekUTgbxMt3w&amp;ab_channel=Packt</a:t>
            </a:r>
            <a:endParaRPr lang="en-CA" dirty="0"/>
          </a:p>
          <a:p>
            <a:r>
              <a:rPr lang="en-CA" dirty="0"/>
              <a:t>https://www.youtube.com/watch?v=kIhyJK8lbF8&amp;ab_channel=Packt</a:t>
            </a:r>
          </a:p>
        </p:txBody>
      </p:sp>
      <p:sp>
        <p:nvSpPr>
          <p:cNvPr id="5" name="Title 4">
            <a:extLst>
              <a:ext uri="{FF2B5EF4-FFF2-40B4-BE49-F238E27FC236}">
                <a16:creationId xmlns:a16="http://schemas.microsoft.com/office/drawing/2014/main" id="{85F914F2-BB2D-1E59-BC7F-7F1CF5A5EDB2}"/>
              </a:ext>
            </a:extLst>
          </p:cNvPr>
          <p:cNvSpPr>
            <a:spLocks noGrp="1"/>
          </p:cNvSpPr>
          <p:nvPr>
            <p:ph type="title"/>
          </p:nvPr>
        </p:nvSpPr>
        <p:spPr/>
        <p:txBody>
          <a:bodyPr/>
          <a:lstStyle/>
          <a:p>
            <a:r>
              <a:rPr lang="en-CA" dirty="0"/>
              <a:t>Video resources</a:t>
            </a:r>
          </a:p>
        </p:txBody>
      </p:sp>
      <p:sp>
        <p:nvSpPr>
          <p:cNvPr id="8" name="Title 4">
            <a:extLst>
              <a:ext uri="{FF2B5EF4-FFF2-40B4-BE49-F238E27FC236}">
                <a16:creationId xmlns:a16="http://schemas.microsoft.com/office/drawing/2014/main" id="{6BF95038-435F-B6C5-1966-6ED9C85FA24C}"/>
              </a:ext>
            </a:extLst>
          </p:cNvPr>
          <p:cNvSpPr txBox="1">
            <a:spLocks/>
          </p:cNvSpPr>
          <p:nvPr/>
        </p:nvSpPr>
        <p:spPr>
          <a:xfrm>
            <a:off x="6095999" y="4038771"/>
            <a:ext cx="2886077" cy="673838"/>
          </a:xfrm>
          <a:prstGeom prst="rect">
            <a:avLst/>
          </a:prstGeom>
        </p:spPr>
        <p:txBody>
          <a:bodyPr vert="horz" lIns="91440" tIns="45720" rIns="91440" bIns="45720" rtlCol="0" anchor="t">
            <a:noAutofit/>
          </a:bodyPr>
          <a:lstStyle>
            <a:lvl1pPr algn="l" defTabSz="914400" rtl="0" eaLnBrk="1" latinLnBrk="0" hangingPunct="1">
              <a:lnSpc>
                <a:spcPct val="150000"/>
              </a:lnSpc>
              <a:spcBef>
                <a:spcPts val="1000"/>
              </a:spcBef>
              <a:buNone/>
              <a:defRPr sz="3200" kern="1200" cap="all" baseline="0">
                <a:solidFill>
                  <a:schemeClr val="tx1"/>
                </a:solidFill>
                <a:latin typeface="+mj-lt"/>
                <a:ea typeface="+mj-ea"/>
                <a:cs typeface="+mj-cs"/>
              </a:defRPr>
            </a:lvl1pPr>
          </a:lstStyle>
          <a:p>
            <a:r>
              <a:rPr lang="en-CA" dirty="0"/>
              <a:t>Git Command</a:t>
            </a:r>
          </a:p>
        </p:txBody>
      </p:sp>
      <p:sp>
        <p:nvSpPr>
          <p:cNvPr id="10" name="TextBox 9">
            <a:extLst>
              <a:ext uri="{FF2B5EF4-FFF2-40B4-BE49-F238E27FC236}">
                <a16:creationId xmlns:a16="http://schemas.microsoft.com/office/drawing/2014/main" id="{99FC9C36-3B8A-158E-B87F-1B5E866045BC}"/>
              </a:ext>
            </a:extLst>
          </p:cNvPr>
          <p:cNvSpPr txBox="1"/>
          <p:nvPr/>
        </p:nvSpPr>
        <p:spPr>
          <a:xfrm>
            <a:off x="5754342" y="5134825"/>
            <a:ext cx="6238874" cy="369332"/>
          </a:xfrm>
          <a:prstGeom prst="rect">
            <a:avLst/>
          </a:prstGeom>
          <a:noFill/>
        </p:spPr>
        <p:txBody>
          <a:bodyPr wrap="square">
            <a:spAutoFit/>
          </a:bodyPr>
          <a:lstStyle/>
          <a:p>
            <a:r>
              <a:rPr lang="en-CA" dirty="0"/>
              <a:t>https://github.com/Nithy29/The-GitHub/blob/main/gitHub.md</a:t>
            </a:r>
          </a:p>
        </p:txBody>
      </p:sp>
    </p:spTree>
    <p:extLst>
      <p:ext uri="{BB962C8B-B14F-4D97-AF65-F5344CB8AC3E}">
        <p14:creationId xmlns:p14="http://schemas.microsoft.com/office/powerpoint/2010/main" val="1016873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Placeholder 7" descr="abstract image">
            <a:extLst>
              <a:ext uri="{FF2B5EF4-FFF2-40B4-BE49-F238E27FC236}">
                <a16:creationId xmlns:a16="http://schemas.microsoft.com/office/drawing/2014/main" id="{D5C5EA1B-F06D-4AD1-B526-89C2DF772232}"/>
              </a:ext>
            </a:extLst>
          </p:cNvPr>
          <p:cNvPicPr>
            <a:picLocks noChangeAspect="1"/>
          </p:cNvPicPr>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l="22717" r="45642"/>
          <a:stretch/>
        </p:blipFill>
        <p:spPr>
          <a:xfrm rot="16200000">
            <a:off x="2667001" y="-2666999"/>
            <a:ext cx="6858000" cy="12192000"/>
          </a:xfrm>
          <a:prstGeom prst="rect">
            <a:avLst/>
          </a:prstGeom>
          <a:noFill/>
        </p:spPr>
      </p:pic>
      <p:sp>
        <p:nvSpPr>
          <p:cNvPr id="6" name="Title 5">
            <a:extLst>
              <a:ext uri="{FF2B5EF4-FFF2-40B4-BE49-F238E27FC236}">
                <a16:creationId xmlns:a16="http://schemas.microsoft.com/office/drawing/2014/main" id="{4F7706BE-EF2E-459C-8778-01DDD354C634}"/>
              </a:ext>
            </a:extLst>
          </p:cNvPr>
          <p:cNvSpPr>
            <a:spLocks noGrp="1"/>
          </p:cNvSpPr>
          <p:nvPr>
            <p:ph type="title" idx="4294967295"/>
          </p:nvPr>
        </p:nvSpPr>
        <p:spPr>
          <a:xfrm>
            <a:off x="702365" y="1660810"/>
            <a:ext cx="10787270" cy="830649"/>
          </a:xfrm>
        </p:spPr>
        <p:txBody>
          <a:bodyPr>
            <a:normAutofit/>
          </a:bodyPr>
          <a:lstStyle/>
          <a:p>
            <a:r>
              <a:rPr lang="en-US" sz="4000" spc="300" dirty="0"/>
              <a:t>THANK YOU</a:t>
            </a:r>
          </a:p>
        </p:txBody>
      </p:sp>
      <p:pic>
        <p:nvPicPr>
          <p:cNvPr id="24" name="Online Image Placeholder 23" descr="User">
            <a:extLst>
              <a:ext uri="{FF2B5EF4-FFF2-40B4-BE49-F238E27FC236}">
                <a16:creationId xmlns:a16="http://schemas.microsoft.com/office/drawing/2014/main" id="{E896B487-8C07-495F-95BF-B8F4960E1E8D}"/>
              </a:ext>
            </a:extLst>
          </p:cNvPr>
          <p:cNvPicPr>
            <a:picLocks noGrp="1" noChangeAspect="1"/>
          </p:cNvPicPr>
          <p:nvPr>
            <p:ph type="clipArt" sz="quarter" idx="19"/>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p:pic>
      <p:pic>
        <p:nvPicPr>
          <p:cNvPr id="12" name="Online Image Placeholder 11" descr="Smart Phone">
            <a:extLst>
              <a:ext uri="{FF2B5EF4-FFF2-40B4-BE49-F238E27FC236}">
                <a16:creationId xmlns:a16="http://schemas.microsoft.com/office/drawing/2014/main" id="{4E709B75-16EA-4581-AED9-567DEF45A6B2}"/>
              </a:ext>
            </a:extLst>
          </p:cNvPr>
          <p:cNvPicPr>
            <a:picLocks noGrp="1" noChangeAspect="1"/>
          </p:cNvPicPr>
          <p:nvPr>
            <p:ph type="clipArt" sz="quarter" idx="20"/>
          </p:nvPr>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5730873" y="3118670"/>
            <a:ext cx="730250" cy="730250"/>
          </a:xfrm>
        </p:spPr>
      </p:pic>
      <p:pic>
        <p:nvPicPr>
          <p:cNvPr id="28" name="Online Image Placeholder 27" descr="Envelope">
            <a:extLst>
              <a:ext uri="{FF2B5EF4-FFF2-40B4-BE49-F238E27FC236}">
                <a16:creationId xmlns:a16="http://schemas.microsoft.com/office/drawing/2014/main" id="{D4D09222-33EB-4F99-9A89-51E2E1E97584}"/>
              </a:ext>
            </a:extLst>
          </p:cNvPr>
          <p:cNvPicPr>
            <a:picLocks noGrp="1" noChangeAspect="1"/>
          </p:cNvPicPr>
          <p:nvPr>
            <p:ph type="clipArt" sz="quarter" idx="21"/>
          </p:nvPr>
        </p:nvPicPr>
        <p:blipFill>
          <a:blip r:embed="rId8" cstate="email">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p:pic>
      <p:sp>
        <p:nvSpPr>
          <p:cNvPr id="8" name="Text Placeholder 7">
            <a:extLst>
              <a:ext uri="{FF2B5EF4-FFF2-40B4-BE49-F238E27FC236}">
                <a16:creationId xmlns:a16="http://schemas.microsoft.com/office/drawing/2014/main" id="{0B070B25-2BBC-49AC-9CFA-1CD7195DF2D6}"/>
              </a:ext>
            </a:extLst>
          </p:cNvPr>
          <p:cNvSpPr>
            <a:spLocks noGrp="1"/>
          </p:cNvSpPr>
          <p:nvPr>
            <p:ph type="body" sz="quarter" idx="16"/>
          </p:nvPr>
        </p:nvSpPr>
        <p:spPr/>
        <p:txBody>
          <a:bodyPr/>
          <a:lstStyle/>
          <a:p>
            <a:r>
              <a:rPr lang="en-US" dirty="0"/>
              <a:t>Sarvan </a:t>
            </a:r>
            <a:r>
              <a:rPr lang="en-US" dirty="0" err="1"/>
              <a:t>veluppillai</a:t>
            </a:r>
            <a:endParaRPr lang="en-US" dirty="0"/>
          </a:p>
        </p:txBody>
      </p:sp>
      <p:sp>
        <p:nvSpPr>
          <p:cNvPr id="9" name="Text Placeholder 8">
            <a:extLst>
              <a:ext uri="{FF2B5EF4-FFF2-40B4-BE49-F238E27FC236}">
                <a16:creationId xmlns:a16="http://schemas.microsoft.com/office/drawing/2014/main" id="{9E2524A0-105C-4170-BB48-CD0756FB3DFE}"/>
              </a:ext>
            </a:extLst>
          </p:cNvPr>
          <p:cNvSpPr>
            <a:spLocks noGrp="1"/>
          </p:cNvSpPr>
          <p:nvPr>
            <p:ph type="body" sz="quarter" idx="17"/>
          </p:nvPr>
        </p:nvSpPr>
        <p:spPr/>
        <p:txBody>
          <a:bodyPr/>
          <a:lstStyle/>
          <a:p>
            <a:r>
              <a:rPr lang="en-US" dirty="0"/>
              <a:t>+1 (416) 302-0458</a:t>
            </a:r>
          </a:p>
        </p:txBody>
      </p:sp>
      <p:sp>
        <p:nvSpPr>
          <p:cNvPr id="10" name="Text Placeholder 9">
            <a:extLst>
              <a:ext uri="{FF2B5EF4-FFF2-40B4-BE49-F238E27FC236}">
                <a16:creationId xmlns:a16="http://schemas.microsoft.com/office/drawing/2014/main" id="{6E57A531-5B0F-485D-A015-BC78AD089BA6}"/>
              </a:ext>
            </a:extLst>
          </p:cNvPr>
          <p:cNvSpPr>
            <a:spLocks noGrp="1"/>
          </p:cNvSpPr>
          <p:nvPr>
            <p:ph type="body" sz="quarter" idx="18"/>
          </p:nvPr>
        </p:nvSpPr>
        <p:spPr/>
        <p:txBody>
          <a:bodyPr>
            <a:normAutofit/>
          </a:bodyPr>
          <a:lstStyle/>
          <a:p>
            <a:r>
              <a:rPr lang="en-US" dirty="0"/>
              <a:t>sarvanvel@gmail.com</a:t>
            </a:r>
          </a:p>
        </p:txBody>
      </p:sp>
      <p:sp>
        <p:nvSpPr>
          <p:cNvPr id="3" name="Text Placeholder 2">
            <a:extLst>
              <a:ext uri="{FF2B5EF4-FFF2-40B4-BE49-F238E27FC236}">
                <a16:creationId xmlns:a16="http://schemas.microsoft.com/office/drawing/2014/main" id="{C747C414-85D9-40D6-9BB3-5AF68A84F413}"/>
              </a:ext>
            </a:extLst>
          </p:cNvPr>
          <p:cNvSpPr>
            <a:spLocks noGrp="1"/>
          </p:cNvSpPr>
          <p:nvPr>
            <p:ph type="body" sz="quarter" idx="12"/>
          </p:nvPr>
        </p:nvSpPr>
        <p:spPr>
          <a:xfrm>
            <a:off x="1235413" y="5137992"/>
            <a:ext cx="9834664" cy="518795"/>
          </a:xfrm>
        </p:spPr>
        <p:txBody>
          <a:bodyPr/>
          <a:lstStyle/>
          <a:p>
            <a:r>
              <a:rPr lang="en-US" dirty="0">
                <a:hlinkClick r:id="rId10">
                  <a:extLst>
                    <a:ext uri="{A12FA001-AC4F-418D-AE19-62706E023703}">
                      <ahyp:hlinkClr xmlns:ahyp="http://schemas.microsoft.com/office/drawing/2018/hyperlinkcolor" val="tx"/>
                    </a:ext>
                  </a:extLst>
                </a:hlinkClick>
              </a:rPr>
              <a:t>https://github.com/Nithy29/The-GitHub/blob/main/README.md</a:t>
            </a:r>
            <a:endParaRPr lang="en-US" dirty="0"/>
          </a:p>
          <a:p>
            <a:endParaRPr lang="en-US" dirty="0"/>
          </a:p>
        </p:txBody>
      </p:sp>
    </p:spTree>
    <p:extLst>
      <p:ext uri="{BB962C8B-B14F-4D97-AF65-F5344CB8AC3E}">
        <p14:creationId xmlns:p14="http://schemas.microsoft.com/office/powerpoint/2010/main" val="927727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p:txBody>
          <a:bodyPr/>
          <a:lstStyle/>
          <a:p>
            <a:r>
              <a:rPr lang="en-US" dirty="0"/>
              <a:t>Agenda</a:t>
            </a:r>
          </a:p>
        </p:txBody>
      </p:sp>
      <p:pic>
        <p:nvPicPr>
          <p:cNvPr id="8" name="Picture Placeholder 7">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a:blip r:embed="rId2"/>
          <a:srcRect l="22409" r="22409"/>
          <a:stretch/>
        </p:blipFill>
        <p:spPr>
          <a:xfrm>
            <a:off x="0" y="-24572"/>
            <a:ext cx="6096000" cy="6858000"/>
          </a:xfrm>
        </p:spPr>
      </p:pic>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a:xfrm>
            <a:off x="6186311" y="2078875"/>
            <a:ext cx="4997309" cy="3798888"/>
          </a:xfrm>
        </p:spPr>
        <p:txBody>
          <a:bodyPr/>
          <a:lstStyle/>
          <a:p>
            <a:pPr>
              <a:lnSpc>
                <a:spcPct val="100000"/>
              </a:lnSpc>
            </a:pPr>
            <a:r>
              <a:rPr lang="en-US" dirty="0"/>
              <a:t>Introduction</a:t>
            </a:r>
          </a:p>
          <a:p>
            <a:pPr>
              <a:lnSpc>
                <a:spcPct val="100000"/>
              </a:lnSpc>
            </a:pPr>
            <a:r>
              <a:rPr lang="en-US" dirty="0"/>
              <a:t>Deeper look at DUO</a:t>
            </a:r>
          </a:p>
          <a:p>
            <a:pPr>
              <a:lnSpc>
                <a:spcPct val="100000"/>
              </a:lnSpc>
            </a:pPr>
            <a:r>
              <a:rPr lang="en-US" dirty="0"/>
              <a:t>Navigating Git Ecosystem</a:t>
            </a:r>
          </a:p>
          <a:p>
            <a:pPr>
              <a:lnSpc>
                <a:spcPct val="100000"/>
              </a:lnSpc>
            </a:pPr>
            <a:r>
              <a:rPr lang="en-US" dirty="0"/>
              <a:t>Key Features of GitHub</a:t>
            </a:r>
          </a:p>
          <a:p>
            <a:pPr>
              <a:lnSpc>
                <a:spcPct val="100000"/>
              </a:lnSpc>
            </a:pPr>
            <a:r>
              <a:rPr lang="en-US" dirty="0"/>
              <a:t>Collaboration Workflow</a:t>
            </a:r>
          </a:p>
          <a:p>
            <a:pPr>
              <a:lnSpc>
                <a:spcPct val="100000"/>
              </a:lnSpc>
            </a:pPr>
            <a:r>
              <a:rPr lang="en-US" dirty="0"/>
              <a:t>GitHub in Action</a:t>
            </a:r>
          </a:p>
          <a:p>
            <a:pPr>
              <a:lnSpc>
                <a:spcPct val="100000"/>
              </a:lnSpc>
            </a:pPr>
            <a:r>
              <a:rPr lang="en-US" dirty="0"/>
              <a:t>Conclusion</a:t>
            </a:r>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a:lstStyle/>
          <a:p>
            <a:fld id="{8C2E478F-E849-4A8C-AF1F-CBCC78A7CBFA}" type="slidenum">
              <a:rPr lang="en-US" smtClean="0"/>
              <a:pPr/>
              <a:t>2</a:t>
            </a:fld>
            <a:endParaRPr lang="en-US" dirty="0"/>
          </a:p>
        </p:txBody>
      </p:sp>
    </p:spTree>
    <p:extLst>
      <p:ext uri="{BB962C8B-B14F-4D97-AF65-F5344CB8AC3E}">
        <p14:creationId xmlns:p14="http://schemas.microsoft.com/office/powerpoint/2010/main" val="1649098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p:txBody>
          <a:bodyPr/>
          <a:lstStyle/>
          <a:p>
            <a:r>
              <a:rPr lang="en-US" dirty="0"/>
              <a:t>INTRODUCTION</a:t>
            </a:r>
          </a:p>
        </p:txBody>
      </p:sp>
      <p:pic>
        <p:nvPicPr>
          <p:cNvPr id="5" name="Picture Placeholder 4" descr="table with various people working on their laptops">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noFill/>
        </p:spPr>
      </p:pic>
      <p:sp>
        <p:nvSpPr>
          <p:cNvPr id="10" name="Text Placeholder 9">
            <a:extLst>
              <a:ext uri="{FF2B5EF4-FFF2-40B4-BE49-F238E27FC236}">
                <a16:creationId xmlns:a16="http://schemas.microsoft.com/office/drawing/2014/main" id="{255FA470-23EB-4512-8FFB-28DDAB08B002}"/>
              </a:ext>
            </a:extLst>
          </p:cNvPr>
          <p:cNvSpPr>
            <a:spLocks noGrp="1"/>
          </p:cNvSpPr>
          <p:nvPr>
            <p:ph type="body" sz="quarter" idx="16"/>
          </p:nvPr>
        </p:nvSpPr>
        <p:spPr>
          <a:xfrm>
            <a:off x="6225538" y="1546138"/>
            <a:ext cx="3652239" cy="464871"/>
          </a:xfrm>
        </p:spPr>
        <p:txBody>
          <a:bodyPr/>
          <a:lstStyle/>
          <a:p>
            <a:r>
              <a:rPr lang="en-US" dirty="0"/>
              <a:t>Versioning &amp; Development tool</a:t>
            </a:r>
          </a:p>
        </p:txBody>
      </p:sp>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6095999" y="2799617"/>
            <a:ext cx="5416549" cy="2596472"/>
          </a:xfrm>
        </p:spPr>
        <p:txBody>
          <a:bodyPr>
            <a:normAutofit/>
          </a:bodyPr>
          <a:lstStyle/>
          <a:p>
            <a:pPr marL="0" indent="0">
              <a:lnSpc>
                <a:spcPct val="100000"/>
              </a:lnSpc>
              <a:buNone/>
            </a:pPr>
            <a:r>
              <a:rPr lang="en-US" sz="1600" dirty="0">
                <a:cs typeface="Biome Light" panose="020B0303030204020804" pitchFamily="34" charset="0"/>
              </a:rPr>
              <a:t>In the landscape of collaborative software development, the need for efficient sharing and seamless collaboration with team members has become paramount. The dynamic duo of Git and GitHub has revolutionized this process.</a:t>
            </a:r>
          </a:p>
          <a:p>
            <a:pPr marL="0" indent="0">
              <a:lnSpc>
                <a:spcPct val="100000"/>
              </a:lnSpc>
              <a:buNone/>
            </a:pPr>
            <a:endParaRPr lang="en-US" sz="1600" dirty="0">
              <a:cs typeface="Biome Light" panose="020B0303030204020804" pitchFamily="34" charset="0"/>
            </a:endParaRPr>
          </a:p>
          <a:p>
            <a:pPr marL="0" indent="0">
              <a:lnSpc>
                <a:spcPct val="100000"/>
              </a:lnSpc>
              <a:buNone/>
            </a:pPr>
            <a:r>
              <a:rPr lang="en-US" sz="1600" b="1" u="sng" dirty="0">
                <a:cs typeface="Biome Light" panose="020B0303030204020804" pitchFamily="34" charset="0"/>
              </a:rPr>
              <a:t>Diving Deeper into GitHub</a:t>
            </a:r>
          </a:p>
          <a:p>
            <a:pPr marL="0" indent="0">
              <a:lnSpc>
                <a:spcPct val="100000"/>
              </a:lnSpc>
              <a:buNone/>
            </a:pPr>
            <a:r>
              <a:rPr lang="en-US" sz="1600" i="1" dirty="0">
                <a:cs typeface="Biome Light" panose="020B0303030204020804" pitchFamily="34" charset="0"/>
              </a:rPr>
              <a:t>For the purpose of our discussion, our focus will primarily be on GitHub and how it amplifies collaborative development.</a:t>
            </a:r>
            <a:endParaRPr lang="en-US" i="1" dirty="0"/>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3</a:t>
            </a:fld>
            <a:endParaRPr lang="en-US" dirty="0"/>
          </a:p>
        </p:txBody>
      </p:sp>
    </p:spTree>
    <p:extLst>
      <p:ext uri="{BB962C8B-B14F-4D97-AF65-F5344CB8AC3E}">
        <p14:creationId xmlns:p14="http://schemas.microsoft.com/office/powerpoint/2010/main" val="1325373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DA247-2F35-4FB8-903D-FB32D7B852D9}"/>
              </a:ext>
            </a:extLst>
          </p:cNvPr>
          <p:cNvSpPr>
            <a:spLocks noGrp="1"/>
          </p:cNvSpPr>
          <p:nvPr>
            <p:ph type="title"/>
          </p:nvPr>
        </p:nvSpPr>
        <p:spPr/>
        <p:txBody>
          <a:bodyPr/>
          <a:lstStyle/>
          <a:p>
            <a:pPr algn="l"/>
            <a:r>
              <a:rPr lang="en-CA" b="1" i="0" dirty="0">
                <a:solidFill>
                  <a:schemeClr val="bg2">
                    <a:lumMod val="10000"/>
                  </a:schemeClr>
                </a:solidFill>
                <a:effectLst/>
                <a:latin typeface="-apple-system"/>
              </a:rPr>
              <a:t>Deeper look at DUO</a:t>
            </a:r>
          </a:p>
        </p:txBody>
      </p:sp>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p:txBody>
          <a:bodyPr/>
          <a:lstStyle/>
          <a:p>
            <a:fld id="{8C2E478F-E849-4A8C-AF1F-CBCC78A7CBFA}" type="slidenum">
              <a:rPr lang="en-US" smtClean="0"/>
              <a:t>4</a:t>
            </a:fld>
            <a:endParaRPr lang="en-US" dirty="0"/>
          </a:p>
        </p:txBody>
      </p:sp>
      <p:sp>
        <p:nvSpPr>
          <p:cNvPr id="4" name="TextBox 3">
            <a:extLst>
              <a:ext uri="{FF2B5EF4-FFF2-40B4-BE49-F238E27FC236}">
                <a16:creationId xmlns:a16="http://schemas.microsoft.com/office/drawing/2014/main" id="{37544197-9EC2-C240-9E22-E75805B7712E}"/>
              </a:ext>
            </a:extLst>
          </p:cNvPr>
          <p:cNvSpPr txBox="1"/>
          <p:nvPr/>
        </p:nvSpPr>
        <p:spPr>
          <a:xfrm>
            <a:off x="745067" y="2178757"/>
            <a:ext cx="10804202" cy="3416320"/>
          </a:xfrm>
          <a:prstGeom prst="rect">
            <a:avLst/>
          </a:prstGeom>
          <a:noFill/>
        </p:spPr>
        <p:txBody>
          <a:bodyPr wrap="square" rtlCol="0">
            <a:spAutoFit/>
          </a:bodyPr>
          <a:lstStyle/>
          <a:p>
            <a:r>
              <a:rPr lang="en-US" b="1" u="sng" dirty="0"/>
              <a:t>Git: Empowering Collaborative Development</a:t>
            </a:r>
          </a:p>
          <a:p>
            <a:endParaRPr lang="en-US" dirty="0"/>
          </a:p>
          <a:p>
            <a:r>
              <a:rPr lang="en-US" dirty="0"/>
              <a:t>At its core, Git is a potent distributed, open-source version control system that has earned widespread acclaim for its role in tracking codebase changes and facilitating effective collaboration. Proficiency in Git is an essential asset for driving efficient software development.</a:t>
            </a:r>
          </a:p>
          <a:p>
            <a:endParaRPr lang="en-US" dirty="0"/>
          </a:p>
          <a:p>
            <a:r>
              <a:rPr lang="en-US" b="1" u="sng" dirty="0"/>
              <a:t>GitHub: Unveiling the Power of Cloud-based Development</a:t>
            </a:r>
          </a:p>
          <a:p>
            <a:endParaRPr lang="en-US" dirty="0"/>
          </a:p>
          <a:p>
            <a:r>
              <a:rPr lang="en-US" dirty="0"/>
              <a:t>Enter GitHub, a cloud-based software development hosting service that leverages the capabilities of Git for version control. It extends its reach by offering a cloud-based repository environment tailored for your projects. This dynamic approach streamlines collaborative efforts by furnishing an online hub to store, manage, and share code repositories seamlessly with your teams and beyond.</a:t>
            </a:r>
            <a:endParaRPr lang="en-CA" dirty="0"/>
          </a:p>
        </p:txBody>
      </p:sp>
    </p:spTree>
    <p:extLst>
      <p:ext uri="{BB962C8B-B14F-4D97-AF65-F5344CB8AC3E}">
        <p14:creationId xmlns:p14="http://schemas.microsoft.com/office/powerpoint/2010/main" val="869470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97EF4CE-E0F9-4353-9C7D-5294DDF363C6}"/>
              </a:ext>
              <a:ext uri="{C183D7F6-B498-43B3-948B-1728B52AA6E4}">
                <adec:decorative xmlns:adec="http://schemas.microsoft.com/office/drawing/2017/decorative" val="1"/>
              </a:ext>
            </a:extLst>
          </p:cNvPr>
          <p:cNvSpPr/>
          <p:nvPr/>
        </p:nvSpPr>
        <p:spPr>
          <a:xfrm>
            <a:off x="0" y="-104422"/>
            <a:ext cx="12192000" cy="7066844"/>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bg2">
                    <a:lumMod val="10000"/>
                  </a:schemeClr>
                </a:solidFill>
              </a:rPr>
              <a:t>Git: Empowering Collaborative Development</a:t>
            </a:r>
          </a:p>
          <a:p>
            <a:pPr algn="ctr"/>
            <a:endParaRPr lang="en-US" dirty="0"/>
          </a:p>
          <a:p>
            <a:r>
              <a:rPr lang="en-US" dirty="0"/>
              <a:t>At its core, Git is a potent distributed, open-source version control system that has earned widespread acclaim for its role in tracking codebase changes and facilitating effective collaboration. Proficiency in Git is an essential asset for driving efficient software development.</a:t>
            </a:r>
          </a:p>
          <a:p>
            <a:pPr algn="ctr"/>
            <a:endParaRPr lang="en-US" dirty="0"/>
          </a:p>
          <a:p>
            <a:pPr algn="ctr"/>
            <a:endParaRPr lang="en-US" b="1" dirty="0">
              <a:solidFill>
                <a:schemeClr val="bg2">
                  <a:lumMod val="10000"/>
                </a:schemeClr>
              </a:solidFill>
            </a:endParaRPr>
          </a:p>
          <a:p>
            <a:pPr>
              <a:spcBef>
                <a:spcPct val="0"/>
              </a:spcBef>
            </a:pPr>
            <a:r>
              <a:rPr lang="en-US" b="1" dirty="0">
                <a:solidFill>
                  <a:schemeClr val="bg2">
                    <a:lumMod val="10000"/>
                  </a:schemeClr>
                </a:solidFill>
              </a:rPr>
              <a:t>GitHub: Unveiling the Power of Cloud-based Development</a:t>
            </a:r>
          </a:p>
          <a:p>
            <a:pPr>
              <a:spcBef>
                <a:spcPct val="0"/>
              </a:spcBef>
            </a:pPr>
            <a:endParaRPr lang="en-US" b="1" dirty="0">
              <a:solidFill>
                <a:schemeClr val="bg2">
                  <a:lumMod val="10000"/>
                </a:schemeClr>
              </a:solidFill>
            </a:endParaRPr>
          </a:p>
          <a:p>
            <a:pPr>
              <a:spcBef>
                <a:spcPct val="0"/>
              </a:spcBef>
            </a:pPr>
            <a:r>
              <a:rPr lang="en-US" dirty="0"/>
              <a:t>Enter GitHub, a cloud-based software development hosting service that leverages the capabilities of Git for version control. It extends its reach by offering a cloud-based repository environment tailored for your projects. This dynamic approach streamlines collaborative efforts by furnishing an online hub to store, manage, and share code repositories seamlessly with your teams and beyond</a:t>
            </a:r>
            <a:r>
              <a:rPr lang="en-US" cap="all" spc="300" dirty="0">
                <a:solidFill>
                  <a:schemeClr val="tx1"/>
                </a:solidFill>
                <a:latin typeface="+mj-lt"/>
                <a:ea typeface="+mj-ea"/>
                <a:cs typeface="+mj-cs"/>
              </a:rPr>
              <a:t>.</a:t>
            </a:r>
            <a:endParaRPr lang="en-US" dirty="0"/>
          </a:p>
        </p:txBody>
      </p:sp>
      <p:sp>
        <p:nvSpPr>
          <p:cNvPr id="12" name="Title 3">
            <a:extLst>
              <a:ext uri="{FF2B5EF4-FFF2-40B4-BE49-F238E27FC236}">
                <a16:creationId xmlns:a16="http://schemas.microsoft.com/office/drawing/2014/main" id="{FAAB2787-6A77-4A87-993D-DDAF924185B5}"/>
              </a:ext>
            </a:extLst>
          </p:cNvPr>
          <p:cNvSpPr>
            <a:spLocks noGrp="1"/>
          </p:cNvSpPr>
          <p:nvPr>
            <p:ph type="title"/>
          </p:nvPr>
        </p:nvSpPr>
        <p:spPr/>
        <p:txBody>
          <a:bodyPr>
            <a:normAutofit/>
          </a:bodyPr>
          <a:lstStyle/>
          <a:p>
            <a:r>
              <a:rPr lang="en-CA" b="1" i="0" dirty="0">
                <a:solidFill>
                  <a:srgbClr val="E6EDF3"/>
                </a:solidFill>
                <a:effectLst/>
                <a:latin typeface="-apple-system"/>
              </a:rPr>
              <a:t>Deeper look at DUO</a:t>
            </a:r>
          </a:p>
        </p:txBody>
      </p:sp>
      <p:sp>
        <p:nvSpPr>
          <p:cNvPr id="2" name="Slide Number Placeholder 1">
            <a:extLst>
              <a:ext uri="{FF2B5EF4-FFF2-40B4-BE49-F238E27FC236}">
                <a16:creationId xmlns:a16="http://schemas.microsoft.com/office/drawing/2014/main" id="{6AC2F439-9B68-4159-977F-8EC563FB1552}"/>
              </a:ext>
            </a:extLst>
          </p:cNvPr>
          <p:cNvSpPr>
            <a:spLocks noGrp="1"/>
          </p:cNvSpPr>
          <p:nvPr>
            <p:ph type="sldNum" sz="quarter" idx="11"/>
          </p:nvPr>
        </p:nvSpPr>
        <p:spPr/>
        <p:txBody>
          <a:bodyPr/>
          <a:lstStyle/>
          <a:p>
            <a:fld id="{8C2E478F-E849-4A8C-AF1F-CBCC78A7CBFA}" type="slidenum">
              <a:rPr lang="en-US" smtClean="0"/>
              <a:t>5</a:t>
            </a:fld>
            <a:endParaRPr lang="en-US" dirty="0"/>
          </a:p>
        </p:txBody>
      </p:sp>
    </p:spTree>
    <p:extLst>
      <p:ext uri="{BB962C8B-B14F-4D97-AF65-F5344CB8AC3E}">
        <p14:creationId xmlns:p14="http://schemas.microsoft.com/office/powerpoint/2010/main" val="2779095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Placeholder 23">
            <a:extLst>
              <a:ext uri="{FF2B5EF4-FFF2-40B4-BE49-F238E27FC236}">
                <a16:creationId xmlns:a16="http://schemas.microsoft.com/office/drawing/2014/main" id="{2708FFA5-E81C-4FD0-970D-C71D36C8D365}"/>
              </a:ext>
            </a:extLst>
          </p:cNvPr>
          <p:cNvPicPr>
            <a:picLocks noGrp="1" noChangeAspect="1"/>
          </p:cNvPicPr>
          <p:nvPr>
            <p:ph type="pic" sz="quarter" idx="18"/>
          </p:nvPr>
        </p:nvPicPr>
        <p:blipFill>
          <a:blip r:embed="rId3"/>
          <a:srcRect l="8452" r="8452"/>
          <a:stretch/>
        </p:blipFill>
        <p:spPr>
          <a:xfrm>
            <a:off x="42329" y="939114"/>
            <a:ext cx="5556957" cy="3303877"/>
          </a:xfrm>
        </p:spPr>
      </p:pic>
      <p:sp>
        <p:nvSpPr>
          <p:cNvPr id="12" name="Title 11">
            <a:extLst>
              <a:ext uri="{FF2B5EF4-FFF2-40B4-BE49-F238E27FC236}">
                <a16:creationId xmlns:a16="http://schemas.microsoft.com/office/drawing/2014/main" id="{50AEA731-C7D0-4A0E-B871-4F369D8BEAC5}"/>
              </a:ext>
            </a:extLst>
          </p:cNvPr>
          <p:cNvSpPr>
            <a:spLocks noGrp="1"/>
          </p:cNvSpPr>
          <p:nvPr>
            <p:ph type="title"/>
          </p:nvPr>
        </p:nvSpPr>
        <p:spPr>
          <a:xfrm>
            <a:off x="3939822" y="365125"/>
            <a:ext cx="7871179" cy="573989"/>
          </a:xfrm>
        </p:spPr>
        <p:txBody>
          <a:bodyPr/>
          <a:lstStyle/>
          <a:p>
            <a:r>
              <a:rPr lang="en-US" dirty="0"/>
              <a:t>Navigating Git Ecosystem</a:t>
            </a:r>
          </a:p>
        </p:txBody>
      </p:sp>
      <p:pic>
        <p:nvPicPr>
          <p:cNvPr id="20" name="Picture Placeholder 19">
            <a:extLst>
              <a:ext uri="{FF2B5EF4-FFF2-40B4-BE49-F238E27FC236}">
                <a16:creationId xmlns:a16="http://schemas.microsoft.com/office/drawing/2014/main" id="{5AFBBF42-7056-4477-896E-1E8073CB4729}"/>
              </a:ext>
            </a:extLst>
          </p:cNvPr>
          <p:cNvPicPr>
            <a:picLocks noGrp="1" noChangeAspect="1"/>
          </p:cNvPicPr>
          <p:nvPr>
            <p:ph type="pic" sz="quarter" idx="19"/>
          </p:nvPr>
        </p:nvPicPr>
        <p:blipFill>
          <a:blip r:embed="rId4"/>
          <a:srcRect l="21953" r="21953"/>
          <a:stretch/>
        </p:blipFill>
        <p:spPr>
          <a:xfrm>
            <a:off x="6852355" y="4037015"/>
            <a:ext cx="5106995" cy="3036353"/>
          </a:xfrm>
        </p:spPr>
      </p:pic>
      <p:sp>
        <p:nvSpPr>
          <p:cNvPr id="13" name="Content Placeholder 12">
            <a:extLst>
              <a:ext uri="{FF2B5EF4-FFF2-40B4-BE49-F238E27FC236}">
                <a16:creationId xmlns:a16="http://schemas.microsoft.com/office/drawing/2014/main" id="{A4E49AC7-7A73-4B51-BDF6-EABA3162F4B7}"/>
              </a:ext>
            </a:extLst>
          </p:cNvPr>
          <p:cNvSpPr>
            <a:spLocks noGrp="1"/>
          </p:cNvSpPr>
          <p:nvPr>
            <p:ph idx="1"/>
          </p:nvPr>
        </p:nvSpPr>
        <p:spPr>
          <a:xfrm>
            <a:off x="869244" y="2123007"/>
            <a:ext cx="10117668" cy="3161403"/>
          </a:xfrm>
        </p:spPr>
        <p:txBody>
          <a:bodyPr>
            <a:normAutofit/>
          </a:bodyPr>
          <a:lstStyle/>
          <a:p>
            <a:pPr marL="0" indent="0">
              <a:buNone/>
            </a:pPr>
            <a:r>
              <a:rPr lang="en-US" sz="1500" dirty="0">
                <a:solidFill>
                  <a:schemeClr val="bg1"/>
                </a:solidFill>
              </a:rPr>
              <a:t>Interacting with Git manifests through two prominent pathwa</a:t>
            </a:r>
            <a:r>
              <a:rPr lang="en-US" sz="1500" dirty="0"/>
              <a:t>ys, each catering to diverse preferences:</a:t>
            </a:r>
          </a:p>
          <a:p>
            <a:pPr marL="0" indent="0">
              <a:buNone/>
            </a:pPr>
            <a:endParaRPr lang="en-US" sz="1500" dirty="0"/>
          </a:p>
          <a:p>
            <a:r>
              <a:rPr lang="en-US" sz="1500" dirty="0">
                <a:solidFill>
                  <a:schemeClr val="bg1"/>
                </a:solidFill>
              </a:rPr>
              <a:t>Terminal Interface: Anchored in a text-based environment </a:t>
            </a:r>
            <a:r>
              <a:rPr lang="en-US" sz="1500" dirty="0"/>
              <a:t>akin to Unix/Linux shell or Git Bash, this command-line interface </a:t>
            </a:r>
            <a:r>
              <a:rPr lang="en-US" sz="1500" dirty="0">
                <a:solidFill>
                  <a:schemeClr val="bg1"/>
                </a:solidFill>
              </a:rPr>
              <a:t>holds sway among seasoned developers who relish its effic</a:t>
            </a:r>
            <a:r>
              <a:rPr lang="en-US" sz="1500" dirty="0"/>
              <a:t>iency</a:t>
            </a:r>
            <a:r>
              <a:rPr lang="en-US" sz="1500" dirty="0">
                <a:solidFill>
                  <a:schemeClr val="bg1"/>
                </a:solidFill>
              </a:rPr>
              <a:t> </a:t>
            </a:r>
            <a:r>
              <a:rPr lang="en-US" sz="1500" dirty="0"/>
              <a:t>and power.</a:t>
            </a:r>
          </a:p>
          <a:p>
            <a:pPr marL="0" indent="0">
              <a:buNone/>
            </a:pPr>
            <a:endParaRPr lang="en-US" sz="1500" dirty="0"/>
          </a:p>
          <a:p>
            <a:r>
              <a:rPr lang="en-US" sz="1500" dirty="0"/>
              <a:t>GUI Interface: For those inclined towards graphical interfaces, options like </a:t>
            </a:r>
            <a:r>
              <a:rPr lang="en-US" sz="1500" dirty="0">
                <a:solidFill>
                  <a:schemeClr val="bg1"/>
                </a:solidFill>
              </a:rPr>
              <a:t>Git Desktop or </a:t>
            </a:r>
            <a:r>
              <a:rPr lang="en-US" sz="1500" dirty="0" err="1">
                <a:solidFill>
                  <a:schemeClr val="bg1"/>
                </a:solidFill>
              </a:rPr>
              <a:t>GitKraken</a:t>
            </a:r>
            <a:r>
              <a:rPr lang="en-US" sz="1500" dirty="0">
                <a:solidFill>
                  <a:schemeClr val="bg1"/>
                </a:solidFill>
              </a:rPr>
              <a:t> offer an inviting visual </a:t>
            </a:r>
            <a:r>
              <a:rPr lang="en-US" sz="1500" dirty="0"/>
              <a:t>representation. Geared toward newcomers and users who prefer Windows</a:t>
            </a:r>
            <a:r>
              <a:rPr lang="en-US" sz="1500" dirty="0">
                <a:solidFill>
                  <a:schemeClr val="bg1"/>
                </a:solidFill>
              </a:rPr>
              <a:t>-based platforms, GUI interfaces seamlessly integrate </a:t>
            </a:r>
            <a:r>
              <a:rPr lang="en-US" sz="1500" dirty="0"/>
              <a:t>Git commands within a user-friendly environment.</a:t>
            </a:r>
          </a:p>
        </p:txBody>
      </p:sp>
      <p:sp>
        <p:nvSpPr>
          <p:cNvPr id="6" name="Slide Number Placeholder 5">
            <a:extLst>
              <a:ext uri="{FF2B5EF4-FFF2-40B4-BE49-F238E27FC236}">
                <a16:creationId xmlns:a16="http://schemas.microsoft.com/office/drawing/2014/main" id="{929F2A82-A1C3-4571-9ED3-A0EC079893EC}"/>
              </a:ext>
            </a:extLst>
          </p:cNvPr>
          <p:cNvSpPr>
            <a:spLocks noGrp="1"/>
          </p:cNvSpPr>
          <p:nvPr>
            <p:ph type="sldNum" sz="quarter" idx="4"/>
          </p:nvPr>
        </p:nvSpPr>
        <p:spPr/>
        <p:txBody>
          <a:bodyPr/>
          <a:lstStyle/>
          <a:p>
            <a:fld id="{8C2E478F-E849-4A8C-AF1F-CBCC78A7CBFA}" type="slidenum">
              <a:rPr lang="en-US" smtClean="0"/>
              <a:t>6</a:t>
            </a:fld>
            <a:endParaRPr lang="en-US" dirty="0"/>
          </a:p>
        </p:txBody>
      </p:sp>
    </p:spTree>
    <p:extLst>
      <p:ext uri="{BB962C8B-B14F-4D97-AF65-F5344CB8AC3E}">
        <p14:creationId xmlns:p14="http://schemas.microsoft.com/office/powerpoint/2010/main" val="2720361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a:xfrm>
            <a:off x="-132644" y="-127000"/>
            <a:ext cx="12192000" cy="6858000"/>
          </a:xfrm>
        </p:spPr>
      </p:pic>
      <p:sp>
        <p:nvSpPr>
          <p:cNvPr id="10" name="TextBox 9">
            <a:extLst>
              <a:ext uri="{FF2B5EF4-FFF2-40B4-BE49-F238E27FC236}">
                <a16:creationId xmlns:a16="http://schemas.microsoft.com/office/drawing/2014/main" id="{C22AD587-0562-7768-5E6E-B61B5391ED82}"/>
              </a:ext>
            </a:extLst>
          </p:cNvPr>
          <p:cNvSpPr txBox="1"/>
          <p:nvPr/>
        </p:nvSpPr>
        <p:spPr>
          <a:xfrm>
            <a:off x="101600" y="1222016"/>
            <a:ext cx="12011377" cy="5632311"/>
          </a:xfrm>
          <a:prstGeom prst="rect">
            <a:avLst/>
          </a:prstGeom>
          <a:noFill/>
        </p:spPr>
        <p:txBody>
          <a:bodyPr wrap="square">
            <a:spAutoFit/>
          </a:bodyPr>
          <a:lstStyle/>
          <a:p>
            <a:pPr marL="285750" indent="-285750">
              <a:buFont typeface="Arial" panose="020B0604020202020204" pitchFamily="34" charset="0"/>
              <a:buChar char="•"/>
            </a:pPr>
            <a:r>
              <a:rPr lang="en-US" dirty="0"/>
              <a:t>Collaboration and Showcase:</a:t>
            </a:r>
          </a:p>
          <a:p>
            <a:pPr marL="742950" lvl="1" indent="-285750">
              <a:buFont typeface="Arial" panose="020B0604020202020204" pitchFamily="34" charset="0"/>
              <a:buChar char="•"/>
            </a:pPr>
            <a:r>
              <a:rPr lang="en-US" dirty="0"/>
              <a:t>GitHub Profiles: A platform for showcasing projects, contributing to collaboration, and demonstrating expertise. Valuable for data scientists and other professionals to exhibit their work experience. This can be counted as their work experience towards their resume</a:t>
            </a:r>
          </a:p>
          <a:p>
            <a:pPr marL="285750" indent="-285750">
              <a:buFont typeface="Arial" panose="020B0604020202020204" pitchFamily="34" charset="0"/>
              <a:buChar char="•"/>
            </a:pPr>
            <a:r>
              <a:rPr lang="en-US" dirty="0"/>
              <a:t>Open-Source Ecosystem:</a:t>
            </a:r>
          </a:p>
          <a:p>
            <a:pPr marL="742950" lvl="1" indent="-285750">
              <a:buFont typeface="Arial" panose="020B0604020202020204" pitchFamily="34" charset="0"/>
              <a:buChar char="•"/>
            </a:pPr>
            <a:r>
              <a:rPr lang="en-US" dirty="0"/>
              <a:t>Sponsorship: Support maintainers financially, contribute to open-source projects, and use open-source tools in your own projects.</a:t>
            </a:r>
          </a:p>
          <a:p>
            <a:pPr marL="742950" lvl="1" indent="-285750">
              <a:buFont typeface="Arial" panose="020B0604020202020204" pitchFamily="34" charset="0"/>
              <a:buChar char="•"/>
            </a:pPr>
            <a:r>
              <a:rPr lang="en-US" dirty="0"/>
              <a:t>Contribution: Engage in discussions, make feature requests, contribute code and documentation, fostering a thriving open-source community.</a:t>
            </a:r>
          </a:p>
          <a:p>
            <a:pPr marL="285750" indent="-285750">
              <a:buFont typeface="Arial" panose="020B0604020202020204" pitchFamily="34" charset="0"/>
              <a:buChar char="•"/>
            </a:pPr>
            <a:r>
              <a:rPr lang="en-US" dirty="0"/>
              <a:t>Community Collaboration:</a:t>
            </a:r>
          </a:p>
          <a:p>
            <a:pPr marL="742950" lvl="1" indent="-285750">
              <a:buFont typeface="Arial" panose="020B0604020202020204" pitchFamily="34" charset="0"/>
              <a:buChar char="•"/>
            </a:pPr>
            <a:r>
              <a:rPr lang="en-US" dirty="0"/>
              <a:t>Issues and Discussions: A space for discussing issues, suggesting improvements, and proposing solutions collaboratively.</a:t>
            </a:r>
          </a:p>
          <a:p>
            <a:pPr marL="285750" indent="-285750">
              <a:buFont typeface="Arial" panose="020B0604020202020204" pitchFamily="34" charset="0"/>
              <a:buChar char="•"/>
            </a:pPr>
            <a:r>
              <a:rPr lang="en-US" dirty="0"/>
              <a:t>Discover and Explore:</a:t>
            </a:r>
          </a:p>
          <a:p>
            <a:pPr marL="742950" lvl="1" indent="-285750">
              <a:buFont typeface="Arial" panose="020B0604020202020204" pitchFamily="34" charset="0"/>
              <a:buChar char="•"/>
            </a:pPr>
            <a:r>
              <a:rPr lang="en-US" dirty="0"/>
              <a:t>GitHub Explore: Discover trending projects, tools, and developer events to stay up-to-date with the latest advancements.</a:t>
            </a:r>
          </a:p>
          <a:p>
            <a:pPr marL="285750" indent="-285750">
              <a:buFont typeface="Arial" panose="020B0604020202020204" pitchFamily="34" charset="0"/>
              <a:buChar char="•"/>
            </a:pPr>
            <a:r>
              <a:rPr lang="en-US" dirty="0"/>
              <a:t>Code Sharing and Embedding:</a:t>
            </a:r>
          </a:p>
          <a:p>
            <a:pPr marL="742950" lvl="1" indent="-285750">
              <a:buFont typeface="Arial" panose="020B0604020202020204" pitchFamily="34" charset="0"/>
              <a:buChar char="•"/>
            </a:pPr>
            <a:r>
              <a:rPr lang="en-US" dirty="0"/>
              <a:t>GitHub </a:t>
            </a:r>
            <a:r>
              <a:rPr lang="en-US" dirty="0" err="1"/>
              <a:t>Gists</a:t>
            </a:r>
            <a:r>
              <a:rPr lang="en-US" dirty="0"/>
              <a:t>: Share code snippets with others or embed them in blogs and websites for easy dissemination.</a:t>
            </a:r>
          </a:p>
          <a:p>
            <a:pPr marL="285750" indent="-285750">
              <a:buFont typeface="Arial" panose="020B0604020202020204" pitchFamily="34" charset="0"/>
              <a:buChar char="•"/>
            </a:pPr>
            <a:r>
              <a:rPr lang="en-US" dirty="0"/>
              <a:t>Command Line Integration:</a:t>
            </a:r>
          </a:p>
          <a:p>
            <a:pPr marL="742950" lvl="1" indent="-285750">
              <a:buFont typeface="Arial" panose="020B0604020202020204" pitchFamily="34" charset="0"/>
              <a:buChar char="•"/>
            </a:pPr>
            <a:r>
              <a:rPr lang="en-US" b="0" i="0" dirty="0">
                <a:solidFill>
                  <a:srgbClr val="E6EDF3"/>
                </a:solidFill>
                <a:effectLst/>
                <a:latin typeface="-apple-system"/>
              </a:rPr>
              <a:t>GitHub CLI: Efficiently manage pull requests, code reviews, issue tracking, and monitoring directly from the command line.</a:t>
            </a:r>
            <a:endParaRPr lang="en-US" dirty="0"/>
          </a:p>
        </p:txBody>
      </p:sp>
      <p:sp>
        <p:nvSpPr>
          <p:cNvPr id="4" name="Title 4">
            <a:extLst>
              <a:ext uri="{FF2B5EF4-FFF2-40B4-BE49-F238E27FC236}">
                <a16:creationId xmlns:a16="http://schemas.microsoft.com/office/drawing/2014/main" id="{33F0A109-0453-66E2-41EB-3E256399317A}"/>
              </a:ext>
            </a:extLst>
          </p:cNvPr>
          <p:cNvSpPr>
            <a:spLocks noGrp="1"/>
          </p:cNvSpPr>
          <p:nvPr>
            <p:ph type="title"/>
          </p:nvPr>
        </p:nvSpPr>
        <p:spPr>
          <a:xfrm>
            <a:off x="428979" y="73081"/>
            <a:ext cx="11322756" cy="1078382"/>
          </a:xfrm>
        </p:spPr>
        <p:txBody>
          <a:bodyPr>
            <a:normAutofit/>
          </a:bodyPr>
          <a:lstStyle/>
          <a:p>
            <a:r>
              <a:rPr lang="en-US" dirty="0"/>
              <a:t>GitHub offers a plethora of features that enhance collaboration, streamline development workflows, and promote community engagement. Let's look at some of these features:</a:t>
            </a:r>
          </a:p>
        </p:txBody>
      </p:sp>
    </p:spTree>
    <p:extLst>
      <p:ext uri="{BB962C8B-B14F-4D97-AF65-F5344CB8AC3E}">
        <p14:creationId xmlns:p14="http://schemas.microsoft.com/office/powerpoint/2010/main" val="1334597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a:xfrm>
            <a:off x="0" y="-273756"/>
            <a:ext cx="12192000" cy="6858000"/>
          </a:xfrm>
        </p:spPr>
      </p:pic>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a:xfrm>
            <a:off x="237066" y="5569514"/>
            <a:ext cx="11537244" cy="1014730"/>
          </a:xfrm>
        </p:spPr>
        <p:txBody>
          <a:bodyPr>
            <a:normAutofit/>
          </a:bodyPr>
          <a:lstStyle/>
          <a:p>
            <a:r>
              <a:rPr lang="en-US" dirty="0"/>
              <a:t>These features collectively make GitHub an indispensable platform for developers, data scientists, and professionals seeking effective collaboration, open-source contributions, and efficient development workflows.</a:t>
            </a:r>
            <a:br>
              <a:rPr lang="en-US" dirty="0"/>
            </a:br>
            <a:endParaRPr lang="en-US" dirty="0"/>
          </a:p>
        </p:txBody>
      </p:sp>
      <p:sp>
        <p:nvSpPr>
          <p:cNvPr id="10" name="TextBox 9">
            <a:extLst>
              <a:ext uri="{FF2B5EF4-FFF2-40B4-BE49-F238E27FC236}">
                <a16:creationId xmlns:a16="http://schemas.microsoft.com/office/drawing/2014/main" id="{C22AD587-0562-7768-5E6E-B61B5391ED82}"/>
              </a:ext>
            </a:extLst>
          </p:cNvPr>
          <p:cNvSpPr txBox="1"/>
          <p:nvPr/>
        </p:nvSpPr>
        <p:spPr>
          <a:xfrm>
            <a:off x="90311" y="128479"/>
            <a:ext cx="12011377" cy="5078313"/>
          </a:xfrm>
          <a:prstGeom prst="rect">
            <a:avLst/>
          </a:prstGeom>
          <a:noFill/>
        </p:spPr>
        <p:txBody>
          <a:bodyPr wrap="square">
            <a:spAutoFit/>
          </a:bodyPr>
          <a:lstStyle/>
          <a:p>
            <a:pPr marL="285750" indent="-285750">
              <a:buFont typeface="Arial" panose="020B0604020202020204" pitchFamily="34" charset="0"/>
              <a:buChar char="•"/>
            </a:pPr>
            <a:r>
              <a:rPr lang="en-US" dirty="0"/>
              <a:t>Unlimited Repositories:</a:t>
            </a:r>
          </a:p>
          <a:p>
            <a:pPr marL="742950" lvl="1" indent="-285750">
              <a:buFont typeface="Arial" panose="020B0604020202020204" pitchFamily="34" charset="0"/>
              <a:buChar char="•"/>
            </a:pPr>
            <a:r>
              <a:rPr lang="en-US" dirty="0"/>
              <a:t>Free Storage: GitHub offers unlimited storage for both private and public repositories, allowing you to manage your projects without limitations.</a:t>
            </a:r>
          </a:p>
          <a:p>
            <a:pPr marL="285750" indent="-285750">
              <a:buFont typeface="Arial" panose="020B0604020202020204" pitchFamily="34" charset="0"/>
              <a:buChar char="•"/>
            </a:pPr>
            <a:r>
              <a:rPr lang="en-US" dirty="0"/>
              <a:t>Web Hosting and Publishing:</a:t>
            </a:r>
          </a:p>
          <a:p>
            <a:pPr marL="742950" lvl="1" indent="-285750">
              <a:buFont typeface="Arial" panose="020B0604020202020204" pitchFamily="34" charset="0"/>
              <a:buChar char="•"/>
            </a:pPr>
            <a:r>
              <a:rPr lang="en-US" dirty="0"/>
              <a:t>GitHub Pages: Easily create, build, and deploy websites, portfolio sites, or documentation using GitHub's user-friendly hosting platform.</a:t>
            </a:r>
          </a:p>
          <a:p>
            <a:pPr marL="285750" indent="-285750">
              <a:buFont typeface="Arial" panose="020B0604020202020204" pitchFamily="34" charset="0"/>
              <a:buChar char="•"/>
            </a:pPr>
            <a:r>
              <a:rPr lang="en-US" dirty="0"/>
              <a:t>Integrated Cloud Development:</a:t>
            </a:r>
          </a:p>
          <a:p>
            <a:pPr marL="742950" lvl="1" indent="-285750">
              <a:buFont typeface="Arial" panose="020B0604020202020204" pitchFamily="34" charset="0"/>
              <a:buChar char="•"/>
            </a:pPr>
            <a:r>
              <a:rPr lang="en-US" dirty="0" err="1"/>
              <a:t>Codespace</a:t>
            </a:r>
            <a:r>
              <a:rPr lang="en-US" dirty="0"/>
              <a:t>: A cloud-based development environment seamlessly integrated with your GitHub repository, enabling collaborative coding from anywhere.</a:t>
            </a:r>
          </a:p>
          <a:p>
            <a:pPr marL="285750" indent="-285750">
              <a:buFont typeface="Arial" panose="020B0604020202020204" pitchFamily="34" charset="0"/>
              <a:buChar char="•"/>
            </a:pPr>
            <a:r>
              <a:rPr lang="en-US" dirty="0"/>
              <a:t>Project Management:</a:t>
            </a:r>
          </a:p>
          <a:p>
            <a:pPr marL="742950" lvl="1" indent="-285750">
              <a:buFont typeface="Arial" panose="020B0604020202020204" pitchFamily="34" charset="0"/>
              <a:buChar char="•"/>
            </a:pPr>
            <a:r>
              <a:rPr lang="en-US" dirty="0"/>
              <a:t>GitHub Projects: A flexible tool for planning, tracking, and managing work directly within GitHub, enhancing team collaboration.</a:t>
            </a:r>
          </a:p>
          <a:p>
            <a:pPr marL="285750" indent="-285750">
              <a:buFont typeface="Arial" panose="020B0604020202020204" pitchFamily="34" charset="0"/>
              <a:buChar char="•"/>
            </a:pPr>
            <a:r>
              <a:rPr lang="en-US" dirty="0"/>
              <a:t>Workflow Automation:</a:t>
            </a:r>
          </a:p>
          <a:p>
            <a:pPr marL="742950" lvl="1" indent="-285750">
              <a:buFont typeface="Arial" panose="020B0604020202020204" pitchFamily="34" charset="0"/>
              <a:buChar char="•"/>
            </a:pPr>
            <a:r>
              <a:rPr lang="en-US" dirty="0"/>
              <a:t>GitHub Actions: Automate various development tasks like building, testing, publishing, releasing, and deploying workflows, enhancing efficiency.</a:t>
            </a:r>
          </a:p>
          <a:p>
            <a:pPr marL="285750" indent="-285750">
              <a:buFont typeface="Arial" panose="020B0604020202020204" pitchFamily="34" charset="0"/>
              <a:buChar char="•"/>
            </a:pPr>
            <a:r>
              <a:rPr lang="en-US" dirty="0"/>
              <a:t>Developer Support:</a:t>
            </a:r>
          </a:p>
          <a:p>
            <a:pPr marL="742950" lvl="1" indent="-285750">
              <a:buFont typeface="Arial" panose="020B0604020202020204" pitchFamily="34" charset="0"/>
              <a:buChar char="•"/>
            </a:pPr>
            <a:r>
              <a:rPr lang="en-US" dirty="0"/>
              <a:t>Sponsorship Options: Support your favorite projects and developers through recurring or one-time payments, leveraging third-party platforms like ko-fi.</a:t>
            </a:r>
          </a:p>
        </p:txBody>
      </p:sp>
    </p:spTree>
    <p:extLst>
      <p:ext uri="{BB962C8B-B14F-4D97-AF65-F5344CB8AC3E}">
        <p14:creationId xmlns:p14="http://schemas.microsoft.com/office/powerpoint/2010/main" val="839779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20370" r="20370"/>
          <a:stretch/>
        </p:blipFill>
        <p:spPr/>
      </p:pic>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1264355" y="3424224"/>
            <a:ext cx="10634134" cy="1907821"/>
          </a:xfrm>
        </p:spPr>
        <p:txBody>
          <a:bodyPr/>
          <a:lstStyle/>
          <a:p>
            <a:r>
              <a:rPr lang="en-US" spc="300" dirty="0"/>
              <a:t>GitHub offers a versatile and collaborative workflow that facilitates efficient collaboration among team members while maintaining code quality and project integrity. Here's a breakdown of the GitHub collaboration workflow:</a:t>
            </a:r>
          </a:p>
          <a:p>
            <a:endParaRPr lang="en-US" spc="300" dirty="0"/>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t>9</a:t>
            </a:fld>
            <a:endParaRPr lang="en-US" dirty="0"/>
          </a:p>
        </p:txBody>
      </p:sp>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2641600" y="1603698"/>
            <a:ext cx="10634135" cy="876168"/>
          </a:xfrm>
        </p:spPr>
        <p:txBody>
          <a:bodyPr>
            <a:normAutofit fontScale="90000"/>
          </a:bodyPr>
          <a:lstStyle/>
          <a:p>
            <a:r>
              <a:rPr lang="en-US" b="1" dirty="0">
                <a:solidFill>
                  <a:schemeClr val="bg1"/>
                </a:solidFill>
              </a:rPr>
              <a:t>Collabo</a:t>
            </a:r>
            <a:r>
              <a:rPr lang="en-US" b="1" dirty="0"/>
              <a:t>ration  Workflow</a:t>
            </a:r>
          </a:p>
        </p:txBody>
      </p:sp>
    </p:spTree>
    <p:extLst>
      <p:ext uri="{BB962C8B-B14F-4D97-AF65-F5344CB8AC3E}">
        <p14:creationId xmlns:p14="http://schemas.microsoft.com/office/powerpoint/2010/main" val="3164405530"/>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7E2D32-4FDD-4266-880C-17595B801432}">
  <ds:schemaRefs>
    <ds:schemaRef ds:uri="http://schemas.microsoft.com/sharepoint/v3/contenttype/forms"/>
  </ds:schemaRefs>
</ds:datastoreItem>
</file>

<file path=customXml/itemProps3.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Tech presentation</Template>
  <TotalTime>78</TotalTime>
  <Words>1892</Words>
  <Application>Microsoft Office PowerPoint</Application>
  <PresentationFormat>Widescreen</PresentationFormat>
  <Paragraphs>141</Paragraphs>
  <Slides>16</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-apple-system</vt:lpstr>
      <vt:lpstr>Arial</vt:lpstr>
      <vt:lpstr>Calibri</vt:lpstr>
      <vt:lpstr>Calibri Light</vt:lpstr>
      <vt:lpstr>Wingdings</vt:lpstr>
      <vt:lpstr>Office Theme</vt:lpstr>
      <vt:lpstr>The Github</vt:lpstr>
      <vt:lpstr>Agenda</vt:lpstr>
      <vt:lpstr>INTRODUCTION</vt:lpstr>
      <vt:lpstr>Deeper look at DUO</vt:lpstr>
      <vt:lpstr>Deeper look at DUO</vt:lpstr>
      <vt:lpstr>Navigating Git Ecosystem</vt:lpstr>
      <vt:lpstr>GitHub offers a plethora of features that enhance collaboration, streamline development workflows, and promote community engagement. Let's look at some of these features:</vt:lpstr>
      <vt:lpstr>These features collectively make GitHub an indispensable platform for developers, data scientists, and professionals seeking effective collaboration, open-source contributions, and efficient development workflows. </vt:lpstr>
      <vt:lpstr>Collaboration  Workflow</vt:lpstr>
      <vt:lpstr>PowerPoint Presentation</vt:lpstr>
      <vt:lpstr>PowerPoint Presentation</vt:lpstr>
      <vt:lpstr>GitHub in Action</vt:lpstr>
      <vt:lpstr>GitHub in Action</vt:lpstr>
      <vt:lpstr>Conclusion</vt:lpstr>
      <vt:lpstr>Video resources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Github</dc:title>
  <dc:creator>Sarvan Veluppillai</dc:creator>
  <cp:lastModifiedBy>Sarvan Veluppillai</cp:lastModifiedBy>
  <cp:revision>2</cp:revision>
  <dcterms:created xsi:type="dcterms:W3CDTF">2023-08-14T21:47:48Z</dcterms:created>
  <dcterms:modified xsi:type="dcterms:W3CDTF">2023-08-14T23:06:38Z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