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21" r:id="rId6"/>
    <p:sldId id="312" r:id="rId7"/>
    <p:sldId id="313" r:id="rId8"/>
    <p:sldId id="314" r:id="rId9"/>
    <p:sldId id="315" r:id="rId10"/>
    <p:sldId id="324" r:id="rId11"/>
    <p:sldId id="320" r:id="rId12"/>
    <p:sldId id="322" r:id="rId13"/>
    <p:sldId id="316" r:id="rId14"/>
    <p:sldId id="317" r:id="rId15"/>
    <p:sldId id="318" r:id="rId16"/>
    <p:sldId id="323" r:id="rId17"/>
    <p:sldId id="31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5/16/2022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5/16/2022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5/16/2022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5/16/2022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5/16/2022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5/16/2022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5/16/2022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5/16/2022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5/16/2022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5/16/2022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nHQDDAAzIsI" TargetMode="External"/><Relationship Id="rId2" Type="http://schemas.openxmlformats.org/officeDocument/2006/relationships/hyperlink" Target="https://github.com/ILasya/Image-Quality-Detection/blob/main/CNN-Model-Evaluation.ipynb" TargetMode="External"/><Relationship Id="rId1" Type="http://schemas.openxmlformats.org/officeDocument/2006/relationships/slideLayout" Target="../slideLayouts/slideLayout2.xml"/><Relationship Id="rId4" Type="http://schemas.openxmlformats.org/officeDocument/2006/relationships/hyperlink" Target="https://github.com/priyabagaria/Image-Blur-Detecti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mklab.iti.gr/files/imageblur/CERTH_ImageBlurDataset.zi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8000" dirty="0"/>
              <a:t>BeClear : Blur Detector </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dirty="0">
                <a:solidFill>
                  <a:schemeClr val="tx1">
                    <a:lumMod val="85000"/>
                    <a:lumOff val="15000"/>
                  </a:schemeClr>
                </a:solidFill>
              </a:rPr>
              <a:t>Raviteja Kompalli(190330202)</a:t>
            </a:r>
            <a:br>
              <a:rPr lang="en-US" dirty="0">
                <a:solidFill>
                  <a:schemeClr val="tx1">
                    <a:lumMod val="85000"/>
                    <a:lumOff val="15000"/>
                  </a:schemeClr>
                </a:solidFill>
              </a:rPr>
            </a:br>
            <a:r>
              <a:rPr lang="en-US" dirty="0">
                <a:solidFill>
                  <a:schemeClr val="tx1">
                    <a:lumMod val="85000"/>
                    <a:lumOff val="15000"/>
                  </a:schemeClr>
                </a:solidFill>
              </a:rPr>
              <a:t>V.NITYA SANTHOSHINI(190330249)</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009F-EAE2-4966-B1D8-EE7191A1B62C}"/>
              </a:ext>
            </a:extLst>
          </p:cNvPr>
          <p:cNvSpPr>
            <a:spLocks noGrp="1"/>
          </p:cNvSpPr>
          <p:nvPr>
            <p:ph type="title"/>
          </p:nvPr>
        </p:nvSpPr>
        <p:spPr/>
        <p:txBody>
          <a:bodyPr/>
          <a:lstStyle/>
          <a:p>
            <a:r>
              <a:rPr lang="en-IN" dirty="0"/>
              <a:t>Input/Output</a:t>
            </a:r>
          </a:p>
        </p:txBody>
      </p:sp>
      <p:sp>
        <p:nvSpPr>
          <p:cNvPr id="3" name="Content Placeholder 2">
            <a:extLst>
              <a:ext uri="{FF2B5EF4-FFF2-40B4-BE49-F238E27FC236}">
                <a16:creationId xmlns:a16="http://schemas.microsoft.com/office/drawing/2014/main" id="{0BB6B9B5-A070-4B4C-9B1A-00893F941C60}"/>
              </a:ext>
            </a:extLst>
          </p:cNvPr>
          <p:cNvSpPr>
            <a:spLocks noGrp="1"/>
          </p:cNvSpPr>
          <p:nvPr>
            <p:ph idx="1"/>
          </p:nvPr>
        </p:nvSpPr>
        <p:spPr/>
        <p:txBody>
          <a:bodyPr/>
          <a:lstStyle/>
          <a:p>
            <a:r>
              <a:rPr lang="en-IN" dirty="0">
                <a:solidFill>
                  <a:schemeClr val="tx1"/>
                </a:solidFill>
              </a:rPr>
              <a:t>The input to the model is an image </a:t>
            </a:r>
            <a:r>
              <a:rPr lang="en-IN" dirty="0"/>
              <a:t>:</a:t>
            </a:r>
          </a:p>
          <a:p>
            <a:endParaRPr lang="en-IN" dirty="0"/>
          </a:p>
        </p:txBody>
      </p:sp>
      <p:pic>
        <p:nvPicPr>
          <p:cNvPr id="4" name="Picture 3">
            <a:extLst>
              <a:ext uri="{FF2B5EF4-FFF2-40B4-BE49-F238E27FC236}">
                <a16:creationId xmlns:a16="http://schemas.microsoft.com/office/drawing/2014/main" id="{367FAAC4-3C9B-40D1-88EF-7D251AD752FD}"/>
              </a:ext>
            </a:extLst>
          </p:cNvPr>
          <p:cNvPicPr>
            <a:picLocks noChangeAspect="1"/>
          </p:cNvPicPr>
          <p:nvPr/>
        </p:nvPicPr>
        <p:blipFill>
          <a:blip r:embed="rId2"/>
          <a:stretch>
            <a:fillRect/>
          </a:stretch>
        </p:blipFill>
        <p:spPr>
          <a:xfrm>
            <a:off x="5809814" y="1980281"/>
            <a:ext cx="4845351" cy="4312102"/>
          </a:xfrm>
          <a:prstGeom prst="rect">
            <a:avLst/>
          </a:prstGeom>
        </p:spPr>
      </p:pic>
    </p:spTree>
    <p:extLst>
      <p:ext uri="{BB962C8B-B14F-4D97-AF65-F5344CB8AC3E}">
        <p14:creationId xmlns:p14="http://schemas.microsoft.com/office/powerpoint/2010/main" val="290265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CECD7-AA7F-431C-806E-760C34F0F2AC}"/>
              </a:ext>
            </a:extLst>
          </p:cNvPr>
          <p:cNvSpPr>
            <a:spLocks noGrp="1"/>
          </p:cNvSpPr>
          <p:nvPr>
            <p:ph type="title"/>
          </p:nvPr>
        </p:nvSpPr>
        <p:spPr/>
        <p:txBody>
          <a:bodyPr/>
          <a:lstStyle/>
          <a:p>
            <a:r>
              <a:rPr lang="en-IN" dirty="0"/>
              <a:t>Input/Output</a:t>
            </a:r>
          </a:p>
        </p:txBody>
      </p:sp>
      <p:sp>
        <p:nvSpPr>
          <p:cNvPr id="3" name="Content Placeholder 2">
            <a:extLst>
              <a:ext uri="{FF2B5EF4-FFF2-40B4-BE49-F238E27FC236}">
                <a16:creationId xmlns:a16="http://schemas.microsoft.com/office/drawing/2014/main" id="{D15D3C73-3DEB-4CFD-A6EF-41DCB533CB1F}"/>
              </a:ext>
            </a:extLst>
          </p:cNvPr>
          <p:cNvSpPr>
            <a:spLocks noGrp="1"/>
          </p:cNvSpPr>
          <p:nvPr>
            <p:ph idx="1"/>
          </p:nvPr>
        </p:nvSpPr>
        <p:spPr/>
        <p:txBody>
          <a:bodyPr/>
          <a:lstStyle/>
          <a:p>
            <a:r>
              <a:rPr lang="en-IN" dirty="0"/>
              <a:t>Output should predict whether an image is blurry or not</a:t>
            </a:r>
          </a:p>
          <a:p>
            <a:endParaRPr lang="en-IN" dirty="0"/>
          </a:p>
        </p:txBody>
      </p:sp>
      <p:pic>
        <p:nvPicPr>
          <p:cNvPr id="4" name="Picture 3">
            <a:extLst>
              <a:ext uri="{FF2B5EF4-FFF2-40B4-BE49-F238E27FC236}">
                <a16:creationId xmlns:a16="http://schemas.microsoft.com/office/drawing/2014/main" id="{E35051A9-BBD8-4ABD-958D-7B94344BA2C3}"/>
              </a:ext>
            </a:extLst>
          </p:cNvPr>
          <p:cNvPicPr>
            <a:picLocks noChangeAspect="1"/>
          </p:cNvPicPr>
          <p:nvPr/>
        </p:nvPicPr>
        <p:blipFill>
          <a:blip r:embed="rId2"/>
          <a:stretch>
            <a:fillRect/>
          </a:stretch>
        </p:blipFill>
        <p:spPr>
          <a:xfrm>
            <a:off x="1219163" y="2788268"/>
            <a:ext cx="8087731" cy="2159117"/>
          </a:xfrm>
          <a:prstGeom prst="rect">
            <a:avLst/>
          </a:prstGeom>
        </p:spPr>
      </p:pic>
    </p:spTree>
    <p:extLst>
      <p:ext uri="{BB962C8B-B14F-4D97-AF65-F5344CB8AC3E}">
        <p14:creationId xmlns:p14="http://schemas.microsoft.com/office/powerpoint/2010/main" val="2007271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BA46F-D5FE-49FE-A288-6664AAF10FA4}"/>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A8B905EA-85AC-408A-928F-A6FB3EC8CCC3}"/>
              </a:ext>
            </a:extLst>
          </p:cNvPr>
          <p:cNvSpPr>
            <a:spLocks noGrp="1"/>
          </p:cNvSpPr>
          <p:nvPr>
            <p:ph idx="1"/>
          </p:nvPr>
        </p:nvSpPr>
        <p:spPr/>
        <p:txBody>
          <a:bodyPr>
            <a:normAutofit/>
          </a:bodyPr>
          <a:lstStyle/>
          <a:p>
            <a:r>
              <a:rPr lang="en-US" sz="2400" dirty="0">
                <a:solidFill>
                  <a:schemeClr val="tx1"/>
                </a:solidFill>
                <a:effectLst/>
                <a:ea typeface="Times New Roman" panose="02020603050405020304" pitchFamily="18" charset="0"/>
              </a:rPr>
              <a:t>BeClear is a mobile or a desktop application where an image of any kind is given as an input to the system and it tells us whether the image is blurred or clear. This application is installed in the cameras, where if the picture which is clicked is blurry, it gives a warning that the picture clicked is blurry.</a:t>
            </a:r>
            <a:endParaRPr lang="en-IN" sz="2400" dirty="0">
              <a:solidFill>
                <a:schemeClr val="tx1"/>
              </a:solidFill>
              <a:effectLst/>
              <a:ea typeface="Times New Roman" panose="02020603050405020304" pitchFamily="18" charset="0"/>
            </a:endParaRPr>
          </a:p>
          <a:p>
            <a:r>
              <a:rPr lang="en-US" sz="2400" dirty="0">
                <a:solidFill>
                  <a:schemeClr val="tx1"/>
                </a:solidFill>
                <a:effectLst/>
                <a:ea typeface="Times New Roman" panose="02020603050405020304" pitchFamily="18" charset="0"/>
              </a:rPr>
              <a:t>In future, we would like to extend this project and deblur the picture which is detected as blur and convert it to a clear picture using GAN’s in deep learning.</a:t>
            </a:r>
            <a:endParaRPr lang="en-IN" sz="2400" dirty="0">
              <a:solidFill>
                <a:schemeClr val="tx1"/>
              </a:solidFill>
              <a:effectLst/>
              <a:ea typeface="Times New Roman" panose="02020603050405020304" pitchFamily="18" charset="0"/>
            </a:endParaRPr>
          </a:p>
          <a:p>
            <a:endParaRPr lang="en-IN" sz="2400" dirty="0">
              <a:solidFill>
                <a:schemeClr val="tx1"/>
              </a:solidFill>
            </a:endParaRPr>
          </a:p>
        </p:txBody>
      </p:sp>
    </p:spTree>
    <p:extLst>
      <p:ext uri="{BB962C8B-B14F-4D97-AF65-F5344CB8AC3E}">
        <p14:creationId xmlns:p14="http://schemas.microsoft.com/office/powerpoint/2010/main" val="2445168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35F97-1D0C-61B9-18EA-7DF2A47C8838}"/>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ECA94964-7E00-AB84-0762-562A91206B9B}"/>
              </a:ext>
            </a:extLst>
          </p:cNvPr>
          <p:cNvSpPr>
            <a:spLocks noGrp="1"/>
          </p:cNvSpPr>
          <p:nvPr>
            <p:ph idx="1"/>
          </p:nvPr>
        </p:nvSpPr>
        <p:spPr>
          <a:xfrm>
            <a:off x="1097279" y="2108202"/>
            <a:ext cx="10722543" cy="3724708"/>
          </a:xfrm>
        </p:spPr>
        <p:txBody>
          <a:bodyPr>
            <a:normAutofit fontScale="77500" lnSpcReduction="20000"/>
          </a:bodyPr>
          <a:lstStyle/>
          <a:p>
            <a:r>
              <a:rPr lang="en-US" sz="1800" dirty="0">
                <a:effectLst/>
                <a:latin typeface="Times New Roman" panose="02020603050405020304" pitchFamily="18" charset="0"/>
                <a:ea typeface="Arial" panose="020B0604020202020204" pitchFamily="34" charset="0"/>
              </a:rPr>
              <a:t>[1] </a:t>
            </a:r>
            <a:r>
              <a:rPr lang="en-US" sz="1800" u="sng" dirty="0">
                <a:solidFill>
                  <a:srgbClr val="0000FF"/>
                </a:solidFill>
                <a:effectLst/>
                <a:latin typeface="Times New Roman" panose="02020603050405020304" pitchFamily="18" charset="0"/>
                <a:ea typeface="Arial" panose="020B0604020202020204" pitchFamily="34" charset="0"/>
                <a:hlinkClick r:id="rId2"/>
              </a:rPr>
              <a:t>https://github.com/ILasya/Image-Quality-Detection/blob/main/CNN-Model-Evaluation.ipynb</a:t>
            </a:r>
            <a:r>
              <a:rPr lang="en-US" sz="1800" dirty="0">
                <a:effectLst/>
                <a:latin typeface="Times New Roman" panose="02020603050405020304" pitchFamily="18"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r>
              <a:rPr lang="en-US" sz="1800" dirty="0">
                <a:effectLst/>
                <a:latin typeface="Times New Roman" panose="02020603050405020304" pitchFamily="18" charset="0"/>
                <a:ea typeface="Arial" panose="020B0604020202020204" pitchFamily="34" charset="0"/>
              </a:rPr>
              <a:t>[2] </a:t>
            </a:r>
            <a:r>
              <a:rPr lang="en-US" sz="1800" u="sng" dirty="0">
                <a:solidFill>
                  <a:srgbClr val="0000FF"/>
                </a:solidFill>
                <a:effectLst/>
                <a:latin typeface="Times New Roman" panose="02020603050405020304" pitchFamily="18" charset="0"/>
                <a:ea typeface="Arial" panose="020B0604020202020204" pitchFamily="34" charset="0"/>
                <a:hlinkClick r:id="rId3"/>
              </a:rPr>
              <a:t>https://www.youtube.com/watch?v=nHQDDAAzIsI</a:t>
            </a:r>
            <a:r>
              <a:rPr lang="en-US" sz="1800" dirty="0">
                <a:effectLst/>
                <a:latin typeface="Times New Roman" panose="02020603050405020304" pitchFamily="18"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r>
              <a:rPr lang="en-US" sz="1800" dirty="0">
                <a:effectLst/>
                <a:latin typeface="Times New Roman" panose="02020603050405020304" pitchFamily="18" charset="0"/>
                <a:ea typeface="Arial" panose="020B0604020202020204" pitchFamily="34" charset="0"/>
              </a:rPr>
              <a:t>[3] </a:t>
            </a:r>
            <a:r>
              <a:rPr lang="en-US" sz="1800" u="sng" dirty="0">
                <a:solidFill>
                  <a:srgbClr val="0000FF"/>
                </a:solidFill>
                <a:effectLst/>
                <a:latin typeface="Times New Roman" panose="02020603050405020304" pitchFamily="18" charset="0"/>
                <a:ea typeface="Arial" panose="020B0604020202020204" pitchFamily="34" charset="0"/>
                <a:hlinkClick r:id="rId4"/>
              </a:rPr>
              <a:t>https://github.com/priyabagaria/Image-Blur-Detection</a:t>
            </a:r>
            <a:r>
              <a:rPr lang="en-US" sz="1800" dirty="0">
                <a:effectLst/>
                <a:latin typeface="Times New Roman" panose="02020603050405020304" pitchFamily="18"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a:p>
            <a:pPr algn="just">
              <a:tabLst>
                <a:tab pos="952500" algn="l"/>
              </a:tabLst>
            </a:pPr>
            <a:r>
              <a:rPr lang="en-US" sz="1800" dirty="0">
                <a:solidFill>
                  <a:srgbClr val="202124"/>
                </a:solidFill>
                <a:effectLst/>
                <a:latin typeface="Times New Roman" panose="02020603050405020304" pitchFamily="18" charset="0"/>
                <a:ea typeface="Arial" panose="020B0604020202020204" pitchFamily="34" charset="0"/>
              </a:rPr>
              <a:t>[4] </a:t>
            </a:r>
            <a:r>
              <a:rPr lang="en-US" sz="1800" dirty="0">
                <a:effectLst/>
                <a:latin typeface="Times New Roman" panose="02020603050405020304" pitchFamily="18" charset="0"/>
                <a:ea typeface="Arial" panose="020B0604020202020204" pitchFamily="34" charset="0"/>
              </a:rPr>
              <a:t>Tomasz Szandała, Convolutional Neural Network for Blur Images Detection as an Alternative for Laplacian Method,2021.</a:t>
            </a:r>
            <a:endParaRPr lang="en-IN" sz="1800" dirty="0">
              <a:effectLst/>
              <a:latin typeface="Arial" panose="020B0604020202020204" pitchFamily="34" charset="0"/>
              <a:ea typeface="Arial" panose="020B0604020202020204" pitchFamily="34" charset="0"/>
            </a:endParaRPr>
          </a:p>
          <a:p>
            <a:pPr algn="just">
              <a:tabLst>
                <a:tab pos="952500" algn="l"/>
              </a:tabLst>
            </a:pPr>
            <a:r>
              <a:rPr lang="en-US" sz="1800" dirty="0">
                <a:solidFill>
                  <a:srgbClr val="202124"/>
                </a:solidFill>
                <a:effectLst/>
                <a:latin typeface="Times New Roman" panose="02020603050405020304" pitchFamily="18" charset="0"/>
                <a:ea typeface="Arial" panose="020B0604020202020204" pitchFamily="34" charset="0"/>
              </a:rPr>
              <a:t>[5] </a:t>
            </a:r>
            <a:r>
              <a:rPr lang="en-US" sz="1800" dirty="0">
                <a:effectLst/>
                <a:latin typeface="Times New Roman" panose="02020603050405020304" pitchFamily="18" charset="0"/>
                <a:ea typeface="Arial" panose="020B0604020202020204" pitchFamily="34" charset="0"/>
              </a:rPr>
              <a:t>Xiaoli Sun, Qiwei Wang, Xiujun Zhang, Chen Xu and Weiqiang Zhang, Deep blur detection network with boundary-aware multi-scale features, June 2021.</a:t>
            </a:r>
            <a:endParaRPr lang="en-IN" sz="1800" dirty="0">
              <a:effectLst/>
              <a:latin typeface="Arial" panose="020B0604020202020204" pitchFamily="34" charset="0"/>
              <a:ea typeface="Arial" panose="020B0604020202020204" pitchFamily="34" charset="0"/>
            </a:endParaRPr>
          </a:p>
          <a:p>
            <a:pPr algn="just">
              <a:tabLst>
                <a:tab pos="952500" algn="l"/>
              </a:tabLst>
            </a:pPr>
            <a:r>
              <a:rPr lang="en-US" sz="1800" dirty="0">
                <a:solidFill>
                  <a:srgbClr val="202124"/>
                </a:solidFill>
                <a:effectLst/>
                <a:latin typeface="Times New Roman" panose="02020603050405020304" pitchFamily="18" charset="0"/>
                <a:ea typeface="Arial" panose="020B0604020202020204" pitchFamily="34" charset="0"/>
              </a:rPr>
              <a:t>[6]  </a:t>
            </a:r>
            <a:r>
              <a:rPr lang="en-US" sz="1800" dirty="0">
                <a:effectLst/>
                <a:latin typeface="Times New Roman" panose="02020603050405020304" pitchFamily="18" charset="0"/>
                <a:ea typeface="Arial" panose="020B0604020202020204" pitchFamily="34" charset="0"/>
              </a:rPr>
              <a:t>Kai Zeng , Yaonan Wang, Jianxu Mao, Junyang Liu. Weixing Peng, and Nankai Chen, A Local Metric for Defocus Blur Detection Based on CNN Feature Learning,2018.</a:t>
            </a:r>
            <a:endParaRPr lang="en-IN" sz="1800" dirty="0">
              <a:effectLst/>
              <a:latin typeface="Arial" panose="020B0604020202020204" pitchFamily="34" charset="0"/>
              <a:ea typeface="Arial" panose="020B0604020202020204" pitchFamily="34" charset="0"/>
            </a:endParaRPr>
          </a:p>
          <a:p>
            <a:pPr algn="just">
              <a:tabLst>
                <a:tab pos="952500" algn="l"/>
              </a:tabLst>
            </a:pPr>
            <a:r>
              <a:rPr lang="en-US" sz="1800" dirty="0">
                <a:solidFill>
                  <a:srgbClr val="202124"/>
                </a:solidFill>
                <a:effectLst/>
                <a:latin typeface="Times New Roman" panose="02020603050405020304" pitchFamily="18" charset="0"/>
                <a:ea typeface="Arial" panose="020B0604020202020204" pitchFamily="34" charset="0"/>
              </a:rPr>
              <a:t>[7] </a:t>
            </a:r>
            <a:r>
              <a:rPr lang="en-US" sz="1800" dirty="0">
                <a:effectLst/>
                <a:latin typeface="Times New Roman" panose="02020603050405020304" pitchFamily="18" charset="0"/>
                <a:ea typeface="Arial" panose="020B0604020202020204" pitchFamily="34" charset="0"/>
              </a:rPr>
              <a:t>Beomseok Kim, Hyeongseok Son, Seong-Jin Park , Sunghyun Cho , and Seungyong Lee, Defocus and Motion Blur Detection with Deep Contextual Features,2018.</a:t>
            </a:r>
            <a:endParaRPr lang="en-IN" sz="1800" dirty="0">
              <a:effectLst/>
              <a:latin typeface="Arial" panose="020B0604020202020204" pitchFamily="34" charset="0"/>
              <a:ea typeface="Arial" panose="020B0604020202020204" pitchFamily="34" charset="0"/>
            </a:endParaRPr>
          </a:p>
          <a:p>
            <a:pPr algn="just">
              <a:tabLst>
                <a:tab pos="952500" algn="l"/>
              </a:tabLst>
            </a:pPr>
            <a:r>
              <a:rPr lang="en-US" sz="1800" dirty="0">
                <a:solidFill>
                  <a:srgbClr val="202124"/>
                </a:solidFill>
                <a:effectLst/>
                <a:latin typeface="Times New Roman" panose="02020603050405020304" pitchFamily="18" charset="0"/>
                <a:ea typeface="Arial" panose="020B0604020202020204" pitchFamily="34" charset="0"/>
              </a:rPr>
              <a:t>[8] </a:t>
            </a:r>
            <a:r>
              <a:rPr lang="en-US" sz="1800" dirty="0">
                <a:effectLst/>
                <a:latin typeface="Times New Roman" panose="02020603050405020304" pitchFamily="18" charset="0"/>
                <a:ea typeface="Arial" panose="020B0604020202020204" pitchFamily="34" charset="0"/>
              </a:rPr>
              <a:t>Caglar Senaras, M. Khalid Khan Niazi, Gerard Lozanski, Metin N. Gurcan, DeepFocus: Detection of out-of-focus regions in whole slide digital images using deep learning, October 2018.</a:t>
            </a: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1358606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A2A7A09-B3F3-47D6-93EF-B5BBAD80167C}"/>
              </a:ext>
            </a:extLst>
          </p:cNvPr>
          <p:cNvSpPr/>
          <p:nvPr/>
        </p:nvSpPr>
        <p:spPr>
          <a:xfrm>
            <a:off x="202131" y="933651"/>
            <a:ext cx="11742821" cy="427361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983390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9FF83-54FA-49C4-AA03-BE82A5E9DED5}"/>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FE662D6E-B347-46E2-8486-B84D68995EBB}"/>
              </a:ext>
            </a:extLst>
          </p:cNvPr>
          <p:cNvSpPr>
            <a:spLocks noGrp="1"/>
          </p:cNvSpPr>
          <p:nvPr>
            <p:ph idx="1"/>
          </p:nvPr>
        </p:nvSpPr>
        <p:spPr/>
        <p:txBody>
          <a:bodyPr>
            <a:noAutofit/>
          </a:bodyPr>
          <a:lstStyle/>
          <a:p>
            <a:pPr algn="just"/>
            <a:r>
              <a:rPr lang="en-US" sz="2400" dirty="0">
                <a:solidFill>
                  <a:schemeClr val="tx1"/>
                </a:solidFill>
                <a:effectLst/>
                <a:ea typeface="Arial" panose="020B0604020202020204" pitchFamily="34" charset="0"/>
              </a:rPr>
              <a:t>With the availability and usage of digital cameras in today’s world, the number of digital images increases gradually which increases the demand for automatic image quality assessment. One of the major checks in image quality is detecting blurriness in the image. There are many methods to detect blurriness in the image     where some of them are   using OpenCV and multi-layer perceptron. These methods   give less accuracy models on the dataset which may not be feasible for applying in real-time applications. Hereby, we proposed a solution which uses convolutional neural networks whi­ch predict whether the image is blurry or not.</a:t>
            </a:r>
            <a:endParaRPr lang="en-IN" sz="2400" dirty="0">
              <a:solidFill>
                <a:schemeClr val="tx1"/>
              </a:solidFill>
              <a:effectLst/>
              <a:ea typeface="Arial" panose="020B0604020202020204" pitchFamily="34" charset="0"/>
            </a:endParaRPr>
          </a:p>
          <a:p>
            <a:br>
              <a:rPr lang="en-US" sz="2400" dirty="0">
                <a:solidFill>
                  <a:schemeClr val="tx1"/>
                </a:solidFill>
                <a:effectLst/>
                <a:ea typeface="Arial" panose="020B0604020202020204" pitchFamily="34" charset="0"/>
              </a:rPr>
            </a:br>
            <a:endParaRPr lang="en-IN" sz="2400" dirty="0">
              <a:solidFill>
                <a:schemeClr val="tx1"/>
              </a:solidFill>
            </a:endParaRPr>
          </a:p>
        </p:txBody>
      </p:sp>
    </p:spTree>
    <p:extLst>
      <p:ext uri="{BB962C8B-B14F-4D97-AF65-F5344CB8AC3E}">
        <p14:creationId xmlns:p14="http://schemas.microsoft.com/office/powerpoint/2010/main" val="2999536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D4FDC-8B8D-4278-AAE4-61623D1B07A6}"/>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BDCBAB5E-7392-48D5-8CDB-86A1B2366D14}"/>
              </a:ext>
            </a:extLst>
          </p:cNvPr>
          <p:cNvSpPr>
            <a:spLocks noGrp="1"/>
          </p:cNvSpPr>
          <p:nvPr>
            <p:ph idx="1"/>
          </p:nvPr>
        </p:nvSpPr>
        <p:spPr/>
        <p:txBody>
          <a:bodyPr>
            <a:normAutofit/>
          </a:bodyPr>
          <a:lstStyle/>
          <a:p>
            <a:r>
              <a:rPr lang="en-IN" sz="2400" dirty="0">
                <a:solidFill>
                  <a:schemeClr val="tx1"/>
                </a:solidFill>
                <a:effectLst/>
                <a:ea typeface="Times New Roman" panose="02020603050405020304" pitchFamily="18" charset="0"/>
              </a:rPr>
              <a:t>To build a model for a mobile as well as desktop application which predicts if the input image is blurred or not blurred based on the model which is trained using convolutional neural networks.</a:t>
            </a:r>
          </a:p>
          <a:p>
            <a:endParaRPr lang="en-IN" sz="2400" dirty="0">
              <a:solidFill>
                <a:schemeClr val="tx1"/>
              </a:solidFill>
            </a:endParaRPr>
          </a:p>
        </p:txBody>
      </p:sp>
    </p:spTree>
    <p:extLst>
      <p:ext uri="{BB962C8B-B14F-4D97-AF65-F5344CB8AC3E}">
        <p14:creationId xmlns:p14="http://schemas.microsoft.com/office/powerpoint/2010/main" val="3835251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18D9-6177-432C-AA12-C9CEB2152BB7}"/>
              </a:ext>
            </a:extLst>
          </p:cNvPr>
          <p:cNvSpPr>
            <a:spLocks noGrp="1"/>
          </p:cNvSpPr>
          <p:nvPr>
            <p:ph type="title"/>
          </p:nvPr>
        </p:nvSpPr>
        <p:spPr/>
        <p:txBody>
          <a:bodyPr/>
          <a:lstStyle/>
          <a:p>
            <a:r>
              <a:rPr lang="en-IN" dirty="0"/>
              <a:t>Requirements</a:t>
            </a:r>
          </a:p>
        </p:txBody>
      </p:sp>
      <p:sp>
        <p:nvSpPr>
          <p:cNvPr id="3" name="Content Placeholder 2">
            <a:extLst>
              <a:ext uri="{FF2B5EF4-FFF2-40B4-BE49-F238E27FC236}">
                <a16:creationId xmlns:a16="http://schemas.microsoft.com/office/drawing/2014/main" id="{F4394DF8-3B75-45B7-81C9-6AF5E6557F1C}"/>
              </a:ext>
            </a:extLst>
          </p:cNvPr>
          <p:cNvSpPr>
            <a:spLocks noGrp="1"/>
          </p:cNvSpPr>
          <p:nvPr>
            <p:ph idx="1"/>
          </p:nvPr>
        </p:nvSpPr>
        <p:spPr/>
        <p:txBody>
          <a:bodyPr/>
          <a:lstStyle/>
          <a:p>
            <a:pPr lvl="0">
              <a:buFont typeface="Wingdings" panose="05000000000000000000" pitchFamily="2" charset="2"/>
              <a:buChar char="q"/>
              <a:tabLst>
                <a:tab pos="457200" algn="l"/>
              </a:tabLst>
            </a:pPr>
            <a:r>
              <a:rPr lang="en-US" sz="2400" b="1" dirty="0">
                <a:solidFill>
                  <a:schemeClr val="tx1"/>
                </a:solidFill>
                <a:effectLst/>
                <a:ea typeface="Times New Roman" panose="02020603050405020304" pitchFamily="18" charset="0"/>
              </a:rPr>
              <a:t> Processor</a:t>
            </a:r>
            <a:r>
              <a:rPr lang="en-US" sz="2400" dirty="0">
                <a:solidFill>
                  <a:schemeClr val="tx1"/>
                </a:solidFill>
                <a:effectLst/>
                <a:ea typeface="Times New Roman" panose="02020603050405020304" pitchFamily="18" charset="0"/>
              </a:rPr>
              <a:t>: 64-bit, 4 core, 2.5 GHz minimum per core</a:t>
            </a:r>
            <a:endParaRPr lang="en-IN" sz="2400" dirty="0">
              <a:solidFill>
                <a:schemeClr val="tx1"/>
              </a:solidFill>
              <a:effectLst/>
              <a:ea typeface="Times New Roman" panose="02020603050405020304" pitchFamily="18" charset="0"/>
            </a:endParaRPr>
          </a:p>
          <a:p>
            <a:pPr lvl="0">
              <a:buFont typeface="Wingdings" panose="05000000000000000000" pitchFamily="2" charset="2"/>
              <a:buChar char="q"/>
              <a:tabLst>
                <a:tab pos="457200" algn="l"/>
              </a:tabLst>
            </a:pPr>
            <a:r>
              <a:rPr lang="en-US" sz="2400" b="1" dirty="0">
                <a:solidFill>
                  <a:schemeClr val="tx1"/>
                </a:solidFill>
                <a:effectLst/>
                <a:ea typeface="Times New Roman" panose="02020603050405020304" pitchFamily="18" charset="0"/>
              </a:rPr>
              <a:t> RAM</a:t>
            </a:r>
            <a:r>
              <a:rPr lang="en-US" sz="2400" dirty="0">
                <a:solidFill>
                  <a:schemeClr val="tx1"/>
                </a:solidFill>
                <a:effectLst/>
                <a:ea typeface="Times New Roman" panose="02020603050405020304" pitchFamily="18" charset="0"/>
              </a:rPr>
              <a:t>: 16 GB</a:t>
            </a:r>
            <a:endParaRPr lang="en-IN" sz="2400" dirty="0">
              <a:solidFill>
                <a:schemeClr val="tx1"/>
              </a:solidFill>
              <a:effectLst/>
              <a:ea typeface="Times New Roman" panose="02020603050405020304" pitchFamily="18" charset="0"/>
            </a:endParaRPr>
          </a:p>
          <a:p>
            <a:pPr lvl="0">
              <a:buFont typeface="Wingdings" panose="05000000000000000000" pitchFamily="2" charset="2"/>
              <a:buChar char="q"/>
              <a:tabLst>
                <a:tab pos="457200" algn="l"/>
              </a:tabLst>
            </a:pPr>
            <a:r>
              <a:rPr lang="en-US" sz="2400" b="1" dirty="0">
                <a:solidFill>
                  <a:schemeClr val="tx1"/>
                </a:solidFill>
                <a:effectLst/>
                <a:ea typeface="Times New Roman" panose="02020603050405020304" pitchFamily="18" charset="0"/>
              </a:rPr>
              <a:t> Hard Disk</a:t>
            </a:r>
            <a:r>
              <a:rPr lang="en-US" sz="2400" dirty="0">
                <a:solidFill>
                  <a:schemeClr val="tx1"/>
                </a:solidFill>
                <a:effectLst/>
                <a:ea typeface="Times New Roman" panose="02020603050405020304" pitchFamily="18" charset="0"/>
              </a:rPr>
              <a:t>: 10 GB for installation</a:t>
            </a:r>
            <a:endParaRPr lang="en-IN" sz="2400" dirty="0">
              <a:solidFill>
                <a:schemeClr val="tx1"/>
              </a:solidFill>
              <a:effectLst/>
              <a:ea typeface="Times New Roman" panose="02020603050405020304" pitchFamily="18" charset="0"/>
            </a:endParaRPr>
          </a:p>
          <a:p>
            <a:endParaRPr lang="en-IN" dirty="0"/>
          </a:p>
        </p:txBody>
      </p:sp>
    </p:spTree>
    <p:extLst>
      <p:ext uri="{BB962C8B-B14F-4D97-AF65-F5344CB8AC3E}">
        <p14:creationId xmlns:p14="http://schemas.microsoft.com/office/powerpoint/2010/main" val="1981521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45C64-AFEA-4BB0-BE1D-FA17D117A6E6}"/>
              </a:ext>
            </a:extLst>
          </p:cNvPr>
          <p:cNvSpPr>
            <a:spLocks noGrp="1"/>
          </p:cNvSpPr>
          <p:nvPr>
            <p:ph type="title"/>
          </p:nvPr>
        </p:nvSpPr>
        <p:spPr/>
        <p:txBody>
          <a:bodyPr/>
          <a:lstStyle/>
          <a:p>
            <a:r>
              <a:rPr lang="en-IN" dirty="0"/>
              <a:t>Approach</a:t>
            </a:r>
          </a:p>
        </p:txBody>
      </p:sp>
      <p:pic>
        <p:nvPicPr>
          <p:cNvPr id="7" name="Picture 6">
            <a:extLst>
              <a:ext uri="{FF2B5EF4-FFF2-40B4-BE49-F238E27FC236}">
                <a16:creationId xmlns:a16="http://schemas.microsoft.com/office/drawing/2014/main" id="{51921563-C124-43A3-BC97-B4A4084148C9}"/>
              </a:ext>
            </a:extLst>
          </p:cNvPr>
          <p:cNvPicPr>
            <a:picLocks noChangeAspect="1"/>
          </p:cNvPicPr>
          <p:nvPr/>
        </p:nvPicPr>
        <p:blipFill>
          <a:blip r:embed="rId2"/>
          <a:stretch>
            <a:fillRect/>
          </a:stretch>
        </p:blipFill>
        <p:spPr>
          <a:xfrm>
            <a:off x="1787046" y="2125422"/>
            <a:ext cx="8617907" cy="4103765"/>
          </a:xfrm>
          <a:prstGeom prst="rect">
            <a:avLst/>
          </a:prstGeom>
        </p:spPr>
      </p:pic>
    </p:spTree>
    <p:extLst>
      <p:ext uri="{BB962C8B-B14F-4D97-AF65-F5344CB8AC3E}">
        <p14:creationId xmlns:p14="http://schemas.microsoft.com/office/powerpoint/2010/main" val="2126326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406D4-2EDA-480C-A574-DE54BC0F8C99}"/>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3501E79B-C9F7-4A5D-91CB-7A715DC31DE1}"/>
              </a:ext>
            </a:extLst>
          </p:cNvPr>
          <p:cNvSpPr>
            <a:spLocks noGrp="1"/>
          </p:cNvSpPr>
          <p:nvPr>
            <p:ph idx="1"/>
          </p:nvPr>
        </p:nvSpPr>
        <p:spPr>
          <a:xfrm>
            <a:off x="712270" y="2108201"/>
            <a:ext cx="6525928" cy="4157845"/>
          </a:xfrm>
        </p:spPr>
        <p:txBody>
          <a:bodyPr>
            <a:normAutofit fontScale="25000" lnSpcReduction="20000"/>
          </a:bodyPr>
          <a:lstStyle/>
          <a:p>
            <a:pPr>
              <a:buFont typeface="Wingdings" panose="05000000000000000000" pitchFamily="2" charset="2"/>
              <a:buChar char="q"/>
            </a:pPr>
            <a:r>
              <a:rPr lang="en-IN" sz="6400" dirty="0">
                <a:solidFill>
                  <a:schemeClr val="tx1"/>
                </a:solidFill>
              </a:rPr>
              <a:t>Name : Certh Image Dataset</a:t>
            </a:r>
          </a:p>
          <a:p>
            <a:pPr>
              <a:buFont typeface="Wingdings" panose="05000000000000000000" pitchFamily="2" charset="2"/>
              <a:buChar char="q"/>
            </a:pPr>
            <a:r>
              <a:rPr lang="en-IN" sz="6400" dirty="0">
                <a:solidFill>
                  <a:schemeClr val="tx1"/>
                </a:solidFill>
              </a:rPr>
              <a:t> Link : </a:t>
            </a:r>
            <a:r>
              <a:rPr lang="en-US" sz="6400" u="sng" dirty="0">
                <a:solidFill>
                  <a:srgbClr val="1155CC"/>
                </a:solidFill>
                <a:effectLst/>
                <a:latin typeface="Times New Roman" panose="02020603050405020304" pitchFamily="18" charset="0"/>
                <a:ea typeface="Arial" panose="020B0604020202020204" pitchFamily="34" charset="0"/>
                <a:hlinkClick r:id="rId2"/>
              </a:rPr>
              <a:t>http://mklab.iti.gr/files/imageblur/CERTH_ImageBlurDataset.zip</a:t>
            </a:r>
            <a:r>
              <a:rPr lang="en-US" sz="6400" dirty="0">
                <a:effectLst/>
                <a:latin typeface="Times New Roman" panose="02020603050405020304" pitchFamily="18" charset="0"/>
                <a:ea typeface="Arial" panose="020B0604020202020204" pitchFamily="34" charset="0"/>
              </a:rPr>
              <a:t> </a:t>
            </a:r>
          </a:p>
          <a:p>
            <a:pPr>
              <a:buFont typeface="Wingdings" panose="05000000000000000000" pitchFamily="2" charset="2"/>
              <a:buChar char="q"/>
            </a:pPr>
            <a:r>
              <a:rPr lang="en-IN" sz="6400" dirty="0">
                <a:solidFill>
                  <a:schemeClr val="tx1"/>
                </a:solidFill>
              </a:rPr>
              <a:t> It contains 2450 digital images.</a:t>
            </a:r>
          </a:p>
          <a:p>
            <a:pPr>
              <a:buFont typeface="Wingdings" panose="05000000000000000000" pitchFamily="2" charset="2"/>
              <a:buChar char="q"/>
            </a:pPr>
            <a:r>
              <a:rPr lang="en-IN" sz="6400" dirty="0">
                <a:solidFill>
                  <a:schemeClr val="tx1"/>
                </a:solidFill>
              </a:rPr>
              <a:t> </a:t>
            </a:r>
            <a:r>
              <a:rPr lang="en-US" sz="6400" dirty="0">
                <a:solidFill>
                  <a:schemeClr val="tx1"/>
                </a:solidFill>
                <a:effectLst/>
                <a:ea typeface="Times New Roman" panose="02020603050405020304" pitchFamily="18" charset="0"/>
              </a:rPr>
              <a:t>It contains training and evaluation directories in which there exists other two directories namely Naturally-blurred, artificially-blurred and undistorted image directories in training set and Naturally blurred and artificially blurred directories under evaluation set of Certh image blur dataset.</a:t>
            </a:r>
          </a:p>
          <a:p>
            <a:pPr>
              <a:buFont typeface="Wingdings" panose="05000000000000000000" pitchFamily="2" charset="2"/>
              <a:buChar char="q"/>
            </a:pPr>
            <a:r>
              <a:rPr lang="en-US" sz="6400" dirty="0">
                <a:solidFill>
                  <a:schemeClr val="tx1"/>
                </a:solidFill>
                <a:ea typeface="Times New Roman" panose="02020603050405020304" pitchFamily="18" charset="0"/>
              </a:rPr>
              <a:t> Naturally Blurred Directory : </a:t>
            </a:r>
            <a:r>
              <a:rPr lang="en-US" sz="6400" dirty="0">
                <a:solidFill>
                  <a:schemeClr val="tx1"/>
                </a:solidFill>
                <a:effectLst/>
                <a:ea typeface="Arial" panose="020B0604020202020204" pitchFamily="34" charset="0"/>
              </a:rPr>
              <a:t>When there is any disturbance in the movement of the camera while clicking the picture, the image obtained is said to be naturally blurred</a:t>
            </a:r>
          </a:p>
          <a:p>
            <a:pPr>
              <a:buFont typeface="Wingdings" panose="05000000000000000000" pitchFamily="2" charset="2"/>
              <a:buChar char="q"/>
            </a:pPr>
            <a:r>
              <a:rPr lang="en-US" sz="6400" dirty="0">
                <a:solidFill>
                  <a:schemeClr val="tx1"/>
                </a:solidFill>
                <a:ea typeface="Times New Roman" panose="02020603050405020304" pitchFamily="18" charset="0"/>
              </a:rPr>
              <a:t> Artificially Blurred Directory : </a:t>
            </a:r>
            <a:r>
              <a:rPr lang="en-US" sz="6400" dirty="0">
                <a:solidFill>
                  <a:schemeClr val="tx1"/>
                </a:solidFill>
                <a:effectLst/>
                <a:ea typeface="Arial" panose="020B0604020202020204" pitchFamily="34" charset="0"/>
              </a:rPr>
              <a:t>If the lens of the camera is not focused, then the image obtained is said to be artificially blurred.</a:t>
            </a:r>
          </a:p>
          <a:p>
            <a:pPr>
              <a:buFont typeface="Wingdings" panose="05000000000000000000" pitchFamily="2" charset="2"/>
              <a:buChar char="q"/>
            </a:pPr>
            <a:r>
              <a:rPr lang="en-US" sz="6400" dirty="0">
                <a:solidFill>
                  <a:schemeClr val="tx1"/>
                </a:solidFill>
                <a:ea typeface="Times New Roman" panose="02020603050405020304" pitchFamily="18" charset="0"/>
              </a:rPr>
              <a:t> Undistorted Directory : </a:t>
            </a:r>
            <a:r>
              <a:rPr lang="en-US" sz="6400" dirty="0">
                <a:solidFill>
                  <a:schemeClr val="tx1"/>
                </a:solidFill>
                <a:effectLst/>
                <a:ea typeface="Arial" panose="020B0604020202020204" pitchFamily="34" charset="0"/>
              </a:rPr>
              <a:t>If the image is clear without any disturbance, then it is said to be undistorted.</a:t>
            </a:r>
            <a:endParaRPr lang="en-IN" sz="6400" dirty="0">
              <a:solidFill>
                <a:schemeClr val="tx1"/>
              </a:solidFill>
              <a:effectLst/>
              <a:ea typeface="Arial" panose="020B0604020202020204" pitchFamily="34" charset="0"/>
            </a:endParaRPr>
          </a:p>
          <a:p>
            <a:pPr>
              <a:buFont typeface="Wingdings" panose="05000000000000000000" pitchFamily="2" charset="2"/>
              <a:buChar char="q"/>
            </a:pPr>
            <a:endParaRPr lang="en-IN" sz="2600" dirty="0">
              <a:solidFill>
                <a:schemeClr val="tx1"/>
              </a:solidFill>
              <a:effectLst/>
              <a:ea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285C1F58-DB5C-4EB8-8899-14DB705DAED3}"/>
              </a:ext>
            </a:extLst>
          </p:cNvPr>
          <p:cNvPicPr>
            <a:picLocks noChangeAspect="1"/>
          </p:cNvPicPr>
          <p:nvPr/>
        </p:nvPicPr>
        <p:blipFill>
          <a:blip r:embed="rId3"/>
          <a:stretch>
            <a:fillRect/>
          </a:stretch>
        </p:blipFill>
        <p:spPr>
          <a:xfrm>
            <a:off x="7265060" y="2196292"/>
            <a:ext cx="4819413" cy="3453737"/>
          </a:xfrm>
          <a:prstGeom prst="rect">
            <a:avLst/>
          </a:prstGeom>
          <a:ln>
            <a:solidFill>
              <a:schemeClr val="accent1"/>
            </a:solidFill>
          </a:ln>
        </p:spPr>
      </p:pic>
    </p:spTree>
    <p:extLst>
      <p:ext uri="{BB962C8B-B14F-4D97-AF65-F5344CB8AC3E}">
        <p14:creationId xmlns:p14="http://schemas.microsoft.com/office/powerpoint/2010/main" val="1249952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3104C-9A3E-920A-F010-C0E5EB83AF4A}"/>
              </a:ext>
            </a:extLst>
          </p:cNvPr>
          <p:cNvSpPr>
            <a:spLocks noGrp="1"/>
          </p:cNvSpPr>
          <p:nvPr>
            <p:ph type="title"/>
          </p:nvPr>
        </p:nvSpPr>
        <p:spPr/>
        <p:txBody>
          <a:bodyPr/>
          <a:lstStyle/>
          <a:p>
            <a:r>
              <a:rPr lang="en-IN" dirty="0"/>
              <a:t>Architectural Design</a:t>
            </a:r>
          </a:p>
        </p:txBody>
      </p:sp>
      <p:pic>
        <p:nvPicPr>
          <p:cNvPr id="4" name="Content Placeholder 3">
            <a:extLst>
              <a:ext uri="{FF2B5EF4-FFF2-40B4-BE49-F238E27FC236}">
                <a16:creationId xmlns:a16="http://schemas.microsoft.com/office/drawing/2014/main" id="{A5E0580F-97D4-5DC7-906D-495CFA791F01}"/>
              </a:ext>
            </a:extLst>
          </p:cNvPr>
          <p:cNvPicPr>
            <a:picLocks noGrp="1" noChangeAspect="1"/>
          </p:cNvPicPr>
          <p:nvPr>
            <p:ph idx="1"/>
          </p:nvPr>
        </p:nvPicPr>
        <p:blipFill>
          <a:blip r:embed="rId2"/>
          <a:stretch>
            <a:fillRect/>
          </a:stretch>
        </p:blipFill>
        <p:spPr>
          <a:xfrm>
            <a:off x="2852933" y="2056698"/>
            <a:ext cx="5877180" cy="3918120"/>
          </a:xfrm>
          <a:prstGeom prst="rect">
            <a:avLst/>
          </a:prstGeom>
        </p:spPr>
      </p:pic>
    </p:spTree>
    <p:extLst>
      <p:ext uri="{BB962C8B-B14F-4D97-AF65-F5344CB8AC3E}">
        <p14:creationId xmlns:p14="http://schemas.microsoft.com/office/powerpoint/2010/main" val="3572050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DD80-13D8-43BE-9A53-FD337FB2F3CE}"/>
              </a:ext>
            </a:extLst>
          </p:cNvPr>
          <p:cNvSpPr>
            <a:spLocks noGrp="1"/>
          </p:cNvSpPr>
          <p:nvPr>
            <p:ph type="title"/>
          </p:nvPr>
        </p:nvSpPr>
        <p:spPr/>
        <p:txBody>
          <a:bodyPr/>
          <a:lstStyle/>
          <a:p>
            <a:r>
              <a:rPr lang="en-IN" dirty="0"/>
              <a:t>Implementation	</a:t>
            </a:r>
          </a:p>
        </p:txBody>
      </p:sp>
      <p:sp>
        <p:nvSpPr>
          <p:cNvPr id="3" name="Content Placeholder 2">
            <a:extLst>
              <a:ext uri="{FF2B5EF4-FFF2-40B4-BE49-F238E27FC236}">
                <a16:creationId xmlns:a16="http://schemas.microsoft.com/office/drawing/2014/main" id="{498CFD78-F0C9-448A-8CEB-8775DFB4470F}"/>
              </a:ext>
            </a:extLst>
          </p:cNvPr>
          <p:cNvSpPr>
            <a:spLocks noGrp="1"/>
          </p:cNvSpPr>
          <p:nvPr>
            <p:ph idx="1"/>
          </p:nvPr>
        </p:nvSpPr>
        <p:spPr>
          <a:xfrm>
            <a:off x="1097279" y="2108201"/>
            <a:ext cx="6227545" cy="4003841"/>
          </a:xfrm>
        </p:spPr>
        <p:txBody>
          <a:bodyPr>
            <a:noAutofit/>
          </a:bodyPr>
          <a:lstStyle/>
          <a:p>
            <a:pPr>
              <a:buFont typeface="Wingdings" panose="05000000000000000000" pitchFamily="2" charset="2"/>
              <a:buChar char="q"/>
            </a:pPr>
            <a:r>
              <a:rPr lang="en-IN" sz="1600" dirty="0">
                <a:solidFill>
                  <a:schemeClr val="tx1"/>
                </a:solidFill>
              </a:rPr>
              <a:t> </a:t>
            </a:r>
            <a:r>
              <a:rPr lang="en-IN" sz="1800" dirty="0">
                <a:solidFill>
                  <a:schemeClr val="tx1"/>
                </a:solidFill>
              </a:rPr>
              <a:t>The very first thing that we have to do in this project is data collection -  we have collected data from GitHub</a:t>
            </a:r>
          </a:p>
          <a:p>
            <a:pPr>
              <a:buFont typeface="Wingdings" panose="05000000000000000000" pitchFamily="2" charset="2"/>
              <a:buChar char="q"/>
            </a:pPr>
            <a:r>
              <a:rPr lang="en-IN" sz="1800" dirty="0">
                <a:solidFill>
                  <a:schemeClr val="tx1"/>
                </a:solidFill>
              </a:rPr>
              <a:t> Next, we have done the data cleaning – we have checked whether the image is corrupted or not and then we have cross verified whether the images are placed correctly in there respective directories or not.</a:t>
            </a:r>
          </a:p>
          <a:p>
            <a:pPr>
              <a:buFont typeface="Wingdings" panose="05000000000000000000" pitchFamily="2" charset="2"/>
              <a:buChar char="q"/>
            </a:pPr>
            <a:r>
              <a:rPr lang="en-IN" sz="1800" dirty="0">
                <a:solidFill>
                  <a:schemeClr val="tx1"/>
                </a:solidFill>
              </a:rPr>
              <a:t> Now we have used Sequential technique – CNN to train our model. We have added 3 pooling layers, 3 dense layers, 3 dropout layers, 3 convolution layers, 1 flatten layer and, the activation functions used to train our model is ReLU and Soft Max. ReLU is used in Hidden Layers and SoftMax is used in the output layer</a:t>
            </a:r>
          </a:p>
        </p:txBody>
      </p:sp>
      <p:pic>
        <p:nvPicPr>
          <p:cNvPr id="6" name="Picture 5">
            <a:extLst>
              <a:ext uri="{FF2B5EF4-FFF2-40B4-BE49-F238E27FC236}">
                <a16:creationId xmlns:a16="http://schemas.microsoft.com/office/drawing/2014/main" id="{C3AFF5E2-22D2-214D-6023-BA4D999A6225}"/>
              </a:ext>
            </a:extLst>
          </p:cNvPr>
          <p:cNvPicPr>
            <a:picLocks noChangeAspect="1"/>
          </p:cNvPicPr>
          <p:nvPr/>
        </p:nvPicPr>
        <p:blipFill>
          <a:blip r:embed="rId2"/>
          <a:stretch>
            <a:fillRect/>
          </a:stretch>
        </p:blipFill>
        <p:spPr>
          <a:xfrm>
            <a:off x="8075595" y="1050481"/>
            <a:ext cx="3994355" cy="5162815"/>
          </a:xfrm>
          <a:prstGeom prst="rect">
            <a:avLst/>
          </a:prstGeom>
        </p:spPr>
      </p:pic>
    </p:spTree>
    <p:extLst>
      <p:ext uri="{BB962C8B-B14F-4D97-AF65-F5344CB8AC3E}">
        <p14:creationId xmlns:p14="http://schemas.microsoft.com/office/powerpoint/2010/main" val="1304281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5C5A8-3299-423B-854D-A9CB4D116D74}"/>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FC825A30-1AA7-43BA-B7A6-A56E9348A3AE}"/>
              </a:ext>
            </a:extLst>
          </p:cNvPr>
          <p:cNvSpPr>
            <a:spLocks noGrp="1"/>
          </p:cNvSpPr>
          <p:nvPr>
            <p:ph idx="1"/>
          </p:nvPr>
        </p:nvSpPr>
        <p:spPr/>
        <p:txBody>
          <a:bodyPr/>
          <a:lstStyle/>
          <a:p>
            <a:r>
              <a:rPr lang="en-IN" sz="2000" dirty="0">
                <a:solidFill>
                  <a:schemeClr val="tx1"/>
                </a:solidFill>
              </a:rPr>
              <a:t>The architecture is as follows </a:t>
            </a:r>
          </a:p>
          <a:p>
            <a:r>
              <a:rPr lang="en-IN" sz="2000" dirty="0">
                <a:solidFill>
                  <a:schemeClr val="tx1"/>
                </a:solidFill>
              </a:rPr>
              <a:t>Input Layer &lt;-&gt; Conv-pool &lt;-&gt; Conv-Pool-dropout &lt;-&gt; Conv-pool-flatten &lt;-&gt;  Dense-Dropout &lt;-&gt; Dense-Dropout &lt;-&gt; Dense(Output Layer)</a:t>
            </a:r>
          </a:p>
          <a:p>
            <a:r>
              <a:rPr lang="en-IN" sz="2000" dirty="0">
                <a:solidFill>
                  <a:schemeClr val="tx1"/>
                </a:solidFill>
              </a:rPr>
              <a:t>Using the above architecture we have trained the model. And then we have achieved a good accuracy. </a:t>
            </a:r>
          </a:p>
          <a:p>
            <a:r>
              <a:rPr lang="en-IN" sz="2000" dirty="0">
                <a:solidFill>
                  <a:schemeClr val="tx1"/>
                </a:solidFill>
              </a:rPr>
              <a:t>Then we have added a generic user interface where the user gives an image as an input to the model and our trained model predicts whether the input image is blurred or not.</a:t>
            </a:r>
          </a:p>
          <a:p>
            <a:endParaRPr lang="en-IN" dirty="0"/>
          </a:p>
        </p:txBody>
      </p:sp>
    </p:spTree>
    <p:extLst>
      <p:ext uri="{BB962C8B-B14F-4D97-AF65-F5344CB8AC3E}">
        <p14:creationId xmlns:p14="http://schemas.microsoft.com/office/powerpoint/2010/main" val="391623209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{F3940F95-2024-4F8D-8323-DBBE63952DB6}tf33845126_win32</Template>
  <TotalTime>1722</TotalTime>
  <Words>881</Words>
  <Application>Microsoft Office PowerPoint</Application>
  <PresentationFormat>Widescreen</PresentationFormat>
  <Paragraphs>47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Bookman Old Style</vt:lpstr>
      <vt:lpstr>Calibri</vt:lpstr>
      <vt:lpstr>Franklin Gothic Book</vt:lpstr>
      <vt:lpstr>Times New Roman</vt:lpstr>
      <vt:lpstr>Wingdings</vt:lpstr>
      <vt:lpstr>1_RetrospectVTI</vt:lpstr>
      <vt:lpstr>BeClear : Blur Detector </vt:lpstr>
      <vt:lpstr>Abstract</vt:lpstr>
      <vt:lpstr>Objective</vt:lpstr>
      <vt:lpstr>Requirements</vt:lpstr>
      <vt:lpstr>Approach</vt:lpstr>
      <vt:lpstr>Dataset</vt:lpstr>
      <vt:lpstr>Architectural Design</vt:lpstr>
      <vt:lpstr>Implementation </vt:lpstr>
      <vt:lpstr>Implementation</vt:lpstr>
      <vt:lpstr>Input/Output</vt:lpstr>
      <vt:lpstr>Input/Output</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BeClear : Blur Detector </dc:title>
  <dc:creator>V.NITYA SANTHOSHINI</dc:creator>
  <cp:lastModifiedBy>V.NITYA SANTHOSHINI</cp:lastModifiedBy>
  <cp:revision>23</cp:revision>
  <dcterms:created xsi:type="dcterms:W3CDTF">2022-04-24T19:15:51Z</dcterms:created>
  <dcterms:modified xsi:type="dcterms:W3CDTF">2022-05-16T09:04:05Z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