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87" r:id="rId4"/>
    <p:sldId id="288" r:id="rId5"/>
    <p:sldId id="289" r:id="rId6"/>
    <p:sldId id="290" r:id="rId7"/>
    <p:sldId id="291" r:id="rId8"/>
    <p:sldId id="292" r:id="rId9"/>
    <p:sldId id="293" r:id="rId10"/>
    <p:sldId id="311" r:id="rId11"/>
    <p:sldId id="308" r:id="rId12"/>
    <p:sldId id="310" r:id="rId13"/>
    <p:sldId id="296" r:id="rId14"/>
    <p:sldId id="315" r:id="rId15"/>
    <p:sldId id="317" r:id="rId16"/>
    <p:sldId id="316" r:id="rId17"/>
    <p:sldId id="297" r:id="rId18"/>
    <p:sldId id="270" r:id="rId19"/>
    <p:sldId id="314" r:id="rId20"/>
    <p:sldId id="304" r:id="rId21"/>
    <p:sldId id="305" r:id="rId22"/>
    <p:sldId id="274" r:id="rId23"/>
    <p:sldId id="306" r:id="rId24"/>
    <p:sldId id="307" r:id="rId25"/>
    <p:sldId id="31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066FF"/>
    <a:srgbClr val="323232"/>
    <a:srgbClr val="021E78"/>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2014-921D-9D3D-665C-288C19B58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86EC69-15DC-A81B-9C62-5441DFB8B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E97BB9-A5D4-01EF-8301-6A273B36D99A}"/>
              </a:ext>
            </a:extLst>
          </p:cNvPr>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a:extLst>
              <a:ext uri="{FF2B5EF4-FFF2-40B4-BE49-F238E27FC236}">
                <a16:creationId xmlns:a16="http://schemas.microsoft.com/office/drawing/2014/main" id="{F2F804BB-C9CE-E528-4FD6-64E45DBDFE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B8E312-3D1F-7768-54EC-91C4EDC424D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038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6E82-4CB5-B642-B57F-A0B9C2AEC3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8FC916-870B-31B3-A113-BC9B19D54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9A7C3-EF6B-15C8-ED5D-19D9CF7D1C78}"/>
              </a:ext>
            </a:extLst>
          </p:cNvPr>
          <p:cNvSpPr>
            <a:spLocks noGrp="1"/>
          </p:cNvSpPr>
          <p:nvPr>
            <p:ph type="dt" sz="half" idx="10"/>
          </p:nvPr>
        </p:nvSpPr>
        <p:spPr/>
        <p:txBody>
          <a:bodyPr/>
          <a:lstStyle/>
          <a:p>
            <a:fld id="{55C6B4A9-1611-4792-9094-5F34BCA07E0B}" type="datetimeFigureOut">
              <a:rPr lang="en-US" smtClean="0"/>
              <a:t>10/5/2025</a:t>
            </a:fld>
            <a:endParaRPr lang="en-US" dirty="0"/>
          </a:p>
        </p:txBody>
      </p:sp>
      <p:sp>
        <p:nvSpPr>
          <p:cNvPr id="5" name="Footer Placeholder 4">
            <a:extLst>
              <a:ext uri="{FF2B5EF4-FFF2-40B4-BE49-F238E27FC236}">
                <a16:creationId xmlns:a16="http://schemas.microsoft.com/office/drawing/2014/main" id="{7CC0ECC0-8BAF-B680-98C4-5790D34374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749934-B5CD-060B-D4AE-A96FA1E99D60}"/>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2329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0B936-B333-E5D8-B329-EB9E095F78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1065C5-DB47-64AE-27AE-FF90BD5AE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62A46-50E0-79CF-C840-68BB8EBF4796}"/>
              </a:ext>
            </a:extLst>
          </p:cNvPr>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a:extLst>
              <a:ext uri="{FF2B5EF4-FFF2-40B4-BE49-F238E27FC236}">
                <a16:creationId xmlns:a16="http://schemas.microsoft.com/office/drawing/2014/main" id="{89DD4224-9E7B-CA07-3049-1440F6F163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07DA1A-28B3-914D-3357-A25A6839C7A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122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0707-C7DC-B4E6-A186-23FF3B85D6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B69767-1C5F-5659-65B0-E91CFC210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67E41F-8913-5F42-EF07-7CACFBDF09AE}"/>
              </a:ext>
            </a:extLst>
          </p:cNvPr>
          <p:cNvSpPr>
            <a:spLocks noGrp="1"/>
          </p:cNvSpPr>
          <p:nvPr>
            <p:ph type="dt" sz="half" idx="10"/>
          </p:nvPr>
        </p:nvSpPr>
        <p:spPr/>
        <p:txBody>
          <a:bodyPr/>
          <a:lstStyle/>
          <a:p>
            <a:fld id="{42A54C80-263E-416B-A8E0-580EDEADCBDC}" type="datetimeFigureOut">
              <a:rPr lang="en-US" smtClean="0"/>
              <a:t>10/5/2025</a:t>
            </a:fld>
            <a:endParaRPr lang="en-US" dirty="0"/>
          </a:p>
        </p:txBody>
      </p:sp>
      <p:sp>
        <p:nvSpPr>
          <p:cNvPr id="5" name="Footer Placeholder 4">
            <a:extLst>
              <a:ext uri="{FF2B5EF4-FFF2-40B4-BE49-F238E27FC236}">
                <a16:creationId xmlns:a16="http://schemas.microsoft.com/office/drawing/2014/main" id="{5676D348-0473-0B50-BA7E-BCDA7D8EA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9EB576-0D2E-C023-9178-5A03163D376B}"/>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26585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2EE-C646-830B-CBDC-B52E46C556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3BBBBA-3ECA-D238-8D8F-A9A970E9E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44F7B-6877-876C-C78E-4EF82BA6D453}"/>
              </a:ext>
            </a:extLst>
          </p:cNvPr>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a:extLst>
              <a:ext uri="{FF2B5EF4-FFF2-40B4-BE49-F238E27FC236}">
                <a16:creationId xmlns:a16="http://schemas.microsoft.com/office/drawing/2014/main" id="{C2DA5B17-63A1-0075-D5C3-775AACFC1E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5217ED-AFC0-F30D-CF89-65C4E855AE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576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C60E-AA1E-FE51-D312-84E96A1243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144FF3-FA05-9689-471B-60549C5392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1D61CD-4C1C-38FE-5D62-05A480AF90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584EF4-F8C9-BF03-A7B4-B9E7C67CB847}"/>
              </a:ext>
            </a:extLst>
          </p:cNvPr>
          <p:cNvSpPr>
            <a:spLocks noGrp="1"/>
          </p:cNvSpPr>
          <p:nvPr>
            <p:ph type="dt" sz="half" idx="10"/>
          </p:nvPr>
        </p:nvSpPr>
        <p:spPr/>
        <p:txBody>
          <a:bodyPr/>
          <a:lstStyle/>
          <a:p>
            <a:fld id="{42A54C80-263E-416B-A8E0-580EDEADCBDC}" type="datetimeFigureOut">
              <a:rPr lang="en-US" smtClean="0"/>
              <a:t>10/5/2025</a:t>
            </a:fld>
            <a:endParaRPr lang="en-US" dirty="0"/>
          </a:p>
        </p:txBody>
      </p:sp>
      <p:sp>
        <p:nvSpPr>
          <p:cNvPr id="6" name="Footer Placeholder 5">
            <a:extLst>
              <a:ext uri="{FF2B5EF4-FFF2-40B4-BE49-F238E27FC236}">
                <a16:creationId xmlns:a16="http://schemas.microsoft.com/office/drawing/2014/main" id="{DA604574-B2AA-74C5-5F08-3A3825DFFD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0DDE01-D44B-7475-FA85-F744E001E455}"/>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8198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E7EE-AAD0-2816-3BB7-9DA6E6D7D9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F406B5-E723-CB03-8421-D26DE8F7C2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3180C3-BABB-30C2-A37E-6A8C92E7C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0AB83B-6FCB-D03C-418B-C917B30981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6ACD0-E22C-1150-ADB1-3B5AA075F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B26422-1C55-1C4B-C536-8F111BE4D717}"/>
              </a:ext>
            </a:extLst>
          </p:cNvPr>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8" name="Footer Placeholder 7">
            <a:extLst>
              <a:ext uri="{FF2B5EF4-FFF2-40B4-BE49-F238E27FC236}">
                <a16:creationId xmlns:a16="http://schemas.microsoft.com/office/drawing/2014/main" id="{D23F778E-503D-A136-AD46-15FA79308BB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7968CC-DE8F-792A-D539-279524C5A49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35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5D6A-FFAC-9BC9-6ACF-567B16638E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ECF1FD-016C-CD72-A4AE-43F0C1850D2E}"/>
              </a:ext>
            </a:extLst>
          </p:cNvPr>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4" name="Footer Placeholder 3">
            <a:extLst>
              <a:ext uri="{FF2B5EF4-FFF2-40B4-BE49-F238E27FC236}">
                <a16:creationId xmlns:a16="http://schemas.microsoft.com/office/drawing/2014/main" id="{BAF8A6A6-5E39-E396-533E-0EC75327F4D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63A8E76-A3BB-0DDF-D85A-20C267DAE0B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892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6D6455-A904-FCF4-137E-0127CE84772A}"/>
              </a:ext>
            </a:extLst>
          </p:cNvPr>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3" name="Footer Placeholder 2">
            <a:extLst>
              <a:ext uri="{FF2B5EF4-FFF2-40B4-BE49-F238E27FC236}">
                <a16:creationId xmlns:a16="http://schemas.microsoft.com/office/drawing/2014/main" id="{3D9DE777-7902-43BD-AA6C-AD879E4F802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A3F103-4D0B-F9EE-A927-7A3AC5D727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72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15B5-ABF3-FC12-D5CA-21157FEDF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EEA174-6F8D-7E2C-E749-5FD9B7F78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349E2C-14E0-866F-ECB9-2D1524D91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FACD9-AC88-B92A-4578-DC61EDD7FA59}"/>
              </a:ext>
            </a:extLst>
          </p:cNvPr>
          <p:cNvSpPr>
            <a:spLocks noGrp="1"/>
          </p:cNvSpPr>
          <p:nvPr>
            <p:ph type="dt" sz="half" idx="10"/>
          </p:nvPr>
        </p:nvSpPr>
        <p:spPr/>
        <p:txBody>
          <a:bodyPr/>
          <a:lstStyle/>
          <a:p>
            <a:fld id="{42A54C80-263E-416B-A8E0-580EDEADCBDC}" type="datetimeFigureOut">
              <a:rPr lang="en-US" smtClean="0"/>
              <a:t>10/5/2025</a:t>
            </a:fld>
            <a:endParaRPr lang="en-US" dirty="0"/>
          </a:p>
        </p:txBody>
      </p:sp>
      <p:sp>
        <p:nvSpPr>
          <p:cNvPr id="6" name="Footer Placeholder 5">
            <a:extLst>
              <a:ext uri="{FF2B5EF4-FFF2-40B4-BE49-F238E27FC236}">
                <a16:creationId xmlns:a16="http://schemas.microsoft.com/office/drawing/2014/main" id="{E317293A-7FA7-2C54-7981-C8B5C83A25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0A8401-C402-B2FB-AF28-17CB85ED2228}"/>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4527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F333-5541-C87B-39C3-6CE1010A0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F50E5B-ED6F-37E1-F29B-8722B04A0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A16E78-D9DF-6E2E-B74D-A82801191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72925-8733-8D5E-D772-871A419B3F07}"/>
              </a:ext>
            </a:extLst>
          </p:cNvPr>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6" name="Footer Placeholder 5">
            <a:extLst>
              <a:ext uri="{FF2B5EF4-FFF2-40B4-BE49-F238E27FC236}">
                <a16:creationId xmlns:a16="http://schemas.microsoft.com/office/drawing/2014/main" id="{D7A178A0-2E7A-FC54-FF23-7B3D46C105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15C5484-3EED-4EC1-9116-FC3719909DC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13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7B1E4-FDE6-24B4-DC7E-91CC48CC2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6E4A4A-8028-8BF8-785E-7126CAA88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4750C1-47FC-ECC0-4E87-35D6AD0B0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10/5/2025</a:t>
            </a:fld>
            <a:endParaRPr lang="en-US" dirty="0"/>
          </a:p>
        </p:txBody>
      </p:sp>
      <p:sp>
        <p:nvSpPr>
          <p:cNvPr id="5" name="Footer Placeholder 4">
            <a:extLst>
              <a:ext uri="{FF2B5EF4-FFF2-40B4-BE49-F238E27FC236}">
                <a16:creationId xmlns:a16="http://schemas.microsoft.com/office/drawing/2014/main" id="{7B5379FE-3DC1-40CC-B215-309AC93B9A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FB7B5D0-D568-7899-B56B-0D36AA618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96009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 /><Relationship Id="rId2" Type="http://schemas.openxmlformats.org/officeDocument/2006/relationships/image" Target="../media/image1.emf" /><Relationship Id="rId1" Type="http://schemas.openxmlformats.org/officeDocument/2006/relationships/slideLayout" Target="../slideLayouts/slideLayout1.xml" /><Relationship Id="rId4" Type="http://schemas.openxmlformats.org/officeDocument/2006/relationships/image" Target="../media/image3.emf"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7.xml" /><Relationship Id="rId5" Type="http://schemas.openxmlformats.org/officeDocument/2006/relationships/image" Target="../media/image9.jpg" /><Relationship Id="rId4" Type="http://schemas.openxmlformats.org/officeDocument/2006/relationships/image" Target="../media/image8.jpg" /></Relationships>
</file>

<file path=ppt/slides/_rels/slide23.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7.xml" /><Relationship Id="rId5" Type="http://schemas.openxmlformats.org/officeDocument/2006/relationships/image" Target="../media/image13.jpg" /><Relationship Id="rId4" Type="http://schemas.openxmlformats.org/officeDocument/2006/relationships/image" Target="../media/image12.jp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document/10783537/" TargetMode="External" /><Relationship Id="rId2" Type="http://schemas.openxmlformats.org/officeDocument/2006/relationships/hyperlink" Target="https://ieeexplore.ieee.org/document/10986477/" TargetMode="External" /><Relationship Id="rId1" Type="http://schemas.openxmlformats.org/officeDocument/2006/relationships/slideLayout" Target="../slideLayouts/slideLayout2.xml" /><Relationship Id="rId6" Type="http://schemas.openxmlformats.org/officeDocument/2006/relationships/hyperlink" Target="https://ieeexplore.ieee.org/document/10095308/" TargetMode="External" /><Relationship Id="rId5" Type="http://schemas.openxmlformats.org/officeDocument/2006/relationships/hyperlink" Target="https://ieeexplore.ieee.org/document/10849483/" TargetMode="External" /><Relationship Id="rId4" Type="http://schemas.openxmlformats.org/officeDocument/2006/relationships/hyperlink" Target="https://ieeexplore.ieee.org/document/10932386/"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4828" y="92079"/>
            <a:ext cx="1877014" cy="1299200"/>
          </a:xfrm>
          <a:prstGeom prst="rect">
            <a:avLst/>
          </a:prstGeom>
        </p:spPr>
      </p:pic>
      <p:pic>
        <p:nvPicPr>
          <p:cNvPr id="5" name="Picture 4"/>
          <p:cNvPicPr>
            <a:picLocks noChangeAspect="1"/>
          </p:cNvPicPr>
          <p:nvPr/>
        </p:nvPicPr>
        <p:blipFill>
          <a:blip r:embed="rId3"/>
          <a:stretch>
            <a:fillRect/>
          </a:stretch>
        </p:blipFill>
        <p:spPr>
          <a:xfrm>
            <a:off x="3347281" y="92079"/>
            <a:ext cx="4774051" cy="1606600"/>
          </a:xfrm>
          <a:prstGeom prst="rect">
            <a:avLst/>
          </a:prstGeom>
        </p:spPr>
      </p:pic>
      <p:pic>
        <p:nvPicPr>
          <p:cNvPr id="6" name="Picture 5"/>
          <p:cNvPicPr>
            <a:picLocks noChangeAspect="1"/>
          </p:cNvPicPr>
          <p:nvPr/>
        </p:nvPicPr>
        <p:blipFill>
          <a:blip r:embed="rId4"/>
          <a:stretch>
            <a:fillRect/>
          </a:stretch>
        </p:blipFill>
        <p:spPr>
          <a:xfrm>
            <a:off x="9221817" y="92079"/>
            <a:ext cx="1320975" cy="1299200"/>
          </a:xfrm>
          <a:prstGeom prst="rect">
            <a:avLst/>
          </a:prstGeom>
        </p:spPr>
      </p:pic>
      <p:sp>
        <p:nvSpPr>
          <p:cNvPr id="8" name="TextBox 7"/>
          <p:cNvSpPr txBox="1"/>
          <p:nvPr/>
        </p:nvSpPr>
        <p:spPr>
          <a:xfrm>
            <a:off x="1752292" y="2609220"/>
            <a:ext cx="8130012" cy="769441"/>
          </a:xfrm>
          <a:prstGeom prst="rect">
            <a:avLst/>
          </a:prstGeom>
          <a:noFill/>
        </p:spPr>
        <p:txBody>
          <a:bodyPr wrap="square" rtlCol="0">
            <a:spAutoFit/>
          </a:bodyPr>
          <a:lstStyle/>
          <a:p>
            <a:pPr algn="ctr"/>
            <a:r>
              <a:rPr lang="tam" sz="4400" b="1">
                <a:solidFill>
                  <a:srgbClr val="021E78"/>
                </a:solidFill>
                <a:latin typeface="Times New Roman" panose="02020603050405020304" pitchFamily="18" charset="0"/>
                <a:cs typeface="Times New Roman" panose="02020603050405020304" pitchFamily="18" charset="0"/>
              </a:rPr>
              <a:t>SECOND</a:t>
            </a:r>
            <a:r>
              <a:rPr lang="tam" sz="4400" b="1" dirty="0">
                <a:solidFill>
                  <a:srgbClr val="021E78"/>
                </a:solidFill>
                <a:latin typeface="Times New Roman" panose="02020603050405020304" pitchFamily="18" charset="0"/>
                <a:cs typeface="Times New Roman" panose="02020603050405020304" pitchFamily="18" charset="0"/>
              </a:rPr>
              <a:t> </a:t>
            </a:r>
            <a:r>
              <a:rPr lang="en-US" sz="4400" b="1">
                <a:solidFill>
                  <a:srgbClr val="021E78"/>
                </a:solidFill>
                <a:latin typeface="Times New Roman" panose="02020603050405020304" pitchFamily="18" charset="0"/>
                <a:cs typeface="Times New Roman" panose="02020603050405020304" pitchFamily="18" charset="0"/>
              </a:rPr>
              <a:t> </a:t>
            </a:r>
            <a:r>
              <a:rPr lang="en-US" sz="4400" b="1" dirty="0">
                <a:solidFill>
                  <a:srgbClr val="021E78"/>
                </a:solidFill>
                <a:latin typeface="Times New Roman" panose="02020603050405020304" pitchFamily="18" charset="0"/>
                <a:cs typeface="Times New Roman" panose="02020603050405020304" pitchFamily="18" charset="0"/>
              </a:rPr>
              <a:t>REVIEW</a:t>
            </a:r>
          </a:p>
        </p:txBody>
      </p:sp>
    </p:spTree>
    <p:extLst>
      <p:ext uri="{BB962C8B-B14F-4D97-AF65-F5344CB8AC3E}">
        <p14:creationId xmlns:p14="http://schemas.microsoft.com/office/powerpoint/2010/main" val="209922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36341"/>
            <a:ext cx="10515600" cy="5712736"/>
          </a:xfrm>
        </p:spPr>
        <p:txBody>
          <a:bodyPr>
            <a:no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Getting Started with Google BERT: Build and train state-of-the-art natural language processing models using BERT  -  2021 </a:t>
            </a:r>
            <a:r>
              <a:rPr lang="en-US" sz="1800" dirty="0">
                <a:latin typeface="Times New Roman" panose="02020603050405020304" pitchFamily="18" charset="0"/>
                <a:cs typeface="Times New Roman" panose="02020603050405020304" pitchFamily="18" charset="0"/>
              </a:rPr>
              <a:t>Getting Started with Google BERT (2021) introduces the BERT architecture, its pre-training methods, and practical fine-tuning for tasks like sentiment analysis, NER, QA, and summarization. It also covers BERT variants, lightweight models, multilingual versions, and domain-specific adaptations for real-world NLP.</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Financial Text Sentiment Analysis Based on DK-BERT Model and Its Application in Market Forecasting   -  2025 </a:t>
            </a:r>
            <a:r>
              <a:rPr lang="en-US" sz="1800" dirty="0">
                <a:latin typeface="Times New Roman" panose="02020603050405020304" pitchFamily="18" charset="0"/>
                <a:cs typeface="Times New Roman" panose="02020603050405020304" pitchFamily="18" charset="0"/>
              </a:rPr>
              <a:t>The model improves sentiment classification accuracy in financial news and reports, and its predictions are applied to enhance stock market trend forecasting.</a:t>
            </a:r>
          </a:p>
          <a:p>
            <a:pPr algn="just">
              <a:lnSpc>
                <a:spcPct val="150000"/>
              </a:lnSpc>
            </a:pPr>
            <a:r>
              <a:rPr lang="en-US" sz="1800" b="1" dirty="0">
                <a:latin typeface="Times New Roman" panose="02020603050405020304" pitchFamily="18" charset="0"/>
                <a:cs typeface="Times New Roman" panose="02020603050405020304" pitchFamily="18" charset="0"/>
              </a:rPr>
              <a:t>Bert-</a:t>
            </a:r>
            <a:r>
              <a:rPr lang="en-US" sz="1800" b="1" dirty="0" err="1">
                <a:latin typeface="Times New Roman" panose="02020603050405020304" pitchFamily="18" charset="0"/>
                <a:cs typeface="Times New Roman" panose="02020603050405020304" pitchFamily="18" charset="0"/>
              </a:rPr>
              <a:t>BiLSTM</a:t>
            </a:r>
            <a:r>
              <a:rPr lang="en-US" sz="1800" b="1" dirty="0">
                <a:latin typeface="Times New Roman" panose="02020603050405020304" pitchFamily="18" charset="0"/>
                <a:cs typeface="Times New Roman" panose="02020603050405020304" pitchFamily="18" charset="0"/>
              </a:rPr>
              <a:t> Model for Sentiment Analysis Using Contextual Embeddings and Bidirectional Dependencies – 2024 </a:t>
            </a:r>
            <a:r>
              <a:rPr lang="en-US" sz="1800" dirty="0">
                <a:latin typeface="Times New Roman" panose="02020603050405020304" pitchFamily="18" charset="0"/>
                <a:cs typeface="Times New Roman" panose="02020603050405020304" pitchFamily="18" charset="0"/>
              </a:rPr>
              <a:t>This hybrid approach improves sentiment classification accuracy by leveraging both deep semantic representation from BERT and sequential context modeling from </a:t>
            </a:r>
            <a:r>
              <a:rPr lang="en-US" sz="1800" dirty="0" err="1">
                <a:latin typeface="Times New Roman" panose="02020603050405020304" pitchFamily="18" charset="0"/>
                <a:cs typeface="Times New Roman" panose="02020603050405020304" pitchFamily="18" charset="0"/>
              </a:rPr>
              <a:t>BiLSTM</a:t>
            </a:r>
            <a:r>
              <a:rPr lang="en-US" sz="1600" b="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45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2B446-BC9C-C7F3-8B98-EC83C2988E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B61C9-F5A0-5DD8-C4A4-B207049D5A6A}"/>
              </a:ext>
            </a:extLst>
          </p:cNvPr>
          <p:cNvSpPr>
            <a:spLocks noGrp="1"/>
          </p:cNvSpPr>
          <p:nvPr>
            <p:ph idx="1"/>
          </p:nvPr>
        </p:nvSpPr>
        <p:spPr>
          <a:xfrm>
            <a:off x="685800" y="251671"/>
            <a:ext cx="11151066" cy="6098796"/>
          </a:xfrm>
        </p:spPr>
        <p:txBody>
          <a:bodyPr>
            <a:normAutofit fontScale="25000" lnSpcReduction="20000"/>
          </a:bodyPr>
          <a:lstStyle/>
          <a:p>
            <a:pPr algn="just">
              <a:lnSpc>
                <a:spcPct val="170000"/>
              </a:lnSpc>
            </a:pPr>
            <a:r>
              <a:rPr lang="en-US" sz="7200" b="1" dirty="0">
                <a:latin typeface="Times New Roman" panose="02020603050405020304" pitchFamily="18" charset="0"/>
                <a:cs typeface="Times New Roman" panose="02020603050405020304" pitchFamily="18" charset="0"/>
              </a:rPr>
              <a:t>Network Public Opinion Sentiment Analysis based on Bert Model – 2022 </a:t>
            </a:r>
            <a:r>
              <a:rPr lang="en-US" sz="7200" dirty="0">
                <a:latin typeface="Times New Roman" panose="02020603050405020304" pitchFamily="18" charset="0"/>
                <a:cs typeface="Times New Roman" panose="02020603050405020304" pitchFamily="18" charset="0"/>
              </a:rPr>
              <a:t>Applies BERT to analyze sentiment in large-scale online public opinion data, such as social media posts and forums. By leveraging BERT’s contextual understanding, the model achieves higher accuracy in detecting positive, negative, and neutral sentiments, aiding in timely monitoring of public opinion trends</a:t>
            </a:r>
          </a:p>
          <a:p>
            <a:pPr algn="just">
              <a:lnSpc>
                <a:spcPct val="170000"/>
              </a:lnSpc>
            </a:pPr>
            <a:r>
              <a:rPr lang="en-IN" sz="7200" b="1" dirty="0">
                <a:latin typeface="Times New Roman" panose="02020603050405020304" pitchFamily="18" charset="0"/>
                <a:cs typeface="Times New Roman" panose="02020603050405020304" pitchFamily="18" charset="0"/>
              </a:rPr>
              <a:t>BERT-IAN Model for Aspect-based Sentiment Analysis – 2020 </a:t>
            </a:r>
            <a:r>
              <a:rPr lang="en-US" sz="7200" dirty="0">
                <a:latin typeface="Times New Roman" panose="02020603050405020304" pitchFamily="18" charset="0"/>
                <a:cs typeface="Times New Roman" panose="02020603050405020304" pitchFamily="18" charset="0"/>
              </a:rPr>
              <a:t>Integrates BERT for rich contextual embeddings with the Interactive Attention Network (IAN) to model the relationship between aspect terms and their surrounding context. This combination enhances the accuracy of identifying sentiment polarity toward specific aspects within a sentence or document.</a:t>
            </a:r>
          </a:p>
          <a:p>
            <a:pPr algn="just">
              <a:lnSpc>
                <a:spcPct val="170000"/>
              </a:lnSpc>
            </a:pPr>
            <a:r>
              <a:rPr lang="en-US" sz="7200" b="1" dirty="0">
                <a:latin typeface="Times New Roman" panose="02020603050405020304" pitchFamily="18" charset="0"/>
                <a:cs typeface="Times New Roman" panose="02020603050405020304" pitchFamily="18" charset="0"/>
              </a:rPr>
              <a:t>Unlocking Data with Generative AI and RAG: Enhance generative AI systems by integrating internal data with large language models using RAG – 2024 </a:t>
            </a:r>
            <a:r>
              <a:rPr lang="en-US" sz="7200" dirty="0">
                <a:latin typeface="Times New Roman" panose="02020603050405020304" pitchFamily="18" charset="0"/>
                <a:cs typeface="Times New Roman" panose="02020603050405020304" pitchFamily="18" charset="0"/>
              </a:rPr>
              <a:t>how Retrieval-Augmented Generation (RAG) can integrate internal, domain-specific data with large language models to improve relevance and accuracy. It explains the RAG pipeline—retrieving relevant documents, combining them with model prompts, and generating informed responses—showing applications in enterprise knowledge management and decision-making</a:t>
            </a:r>
            <a:r>
              <a:rPr lang="en-US" sz="3800" dirty="0">
                <a:latin typeface="Times New Roman" panose="02020603050405020304" pitchFamily="18" charset="0"/>
                <a:cs typeface="Times New Roman" panose="02020603050405020304" pitchFamily="18" charset="0"/>
              </a:rPr>
              <a:t>.</a:t>
            </a:r>
          </a:p>
          <a:p>
            <a:pPr marL="0" indent="0">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36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2B446-BC9C-C7F3-8B98-EC83C2988E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B61C9-F5A0-5DD8-C4A4-B207049D5A6A}"/>
              </a:ext>
            </a:extLst>
          </p:cNvPr>
          <p:cNvSpPr>
            <a:spLocks noGrp="1"/>
          </p:cNvSpPr>
          <p:nvPr>
            <p:ph idx="1"/>
          </p:nvPr>
        </p:nvSpPr>
        <p:spPr>
          <a:xfrm>
            <a:off x="685800" y="436340"/>
            <a:ext cx="10515600" cy="6045141"/>
          </a:xfrm>
        </p:spPr>
        <p:txBody>
          <a:bodyPr>
            <a:normAutofit fontScale="92500"/>
          </a:bodyPr>
          <a:lstStyle/>
          <a:p>
            <a:pPr algn="just">
              <a:lnSpc>
                <a:spcPct val="170000"/>
              </a:lnSpc>
            </a:pPr>
            <a:r>
              <a:rPr lang="en-US" sz="1900" b="1" dirty="0">
                <a:latin typeface="Times New Roman" panose="02020603050405020304" pitchFamily="18" charset="0"/>
                <a:cs typeface="Times New Roman" panose="02020603050405020304" pitchFamily="18" charset="0"/>
              </a:rPr>
              <a:t>RAG Powered LLMs for QA: Evolution, Challenges, Applications, and Future Directions – 2025 </a:t>
            </a:r>
            <a:r>
              <a:rPr lang="en-US" sz="1900" dirty="0">
                <a:latin typeface="Times New Roman" panose="02020603050405020304" pitchFamily="18" charset="0"/>
                <a:cs typeface="Times New Roman" panose="02020603050405020304" pitchFamily="18" charset="0"/>
              </a:rPr>
              <a:t>reviews the evolution of Retrieval-Augmented Generation in question answering systems, detailing how combining document retrieval with large language models improves answer accuracy and reduces hallucinations. It discusses current challenges such as retrieval quality, context integration, and scalability, and outlines future directions for more robust, domain-adapted QA solutions.</a:t>
            </a:r>
          </a:p>
          <a:p>
            <a:pPr>
              <a:lnSpc>
                <a:spcPct val="170000"/>
              </a:lnSpc>
            </a:pPr>
            <a:r>
              <a:rPr lang="en-US" sz="1900" b="1" dirty="0">
                <a:latin typeface="Times New Roman" panose="02020603050405020304" pitchFamily="18" charset="0"/>
                <a:cs typeface="Times New Roman" panose="02020603050405020304" pitchFamily="18" charset="0"/>
              </a:rPr>
              <a:t>Implementation of RAG Based Question-Answering Application - 2025</a:t>
            </a:r>
            <a:r>
              <a:rPr lang="en-US" sz="1900" dirty="0">
                <a:latin typeface="Times New Roman" panose="02020603050405020304" pitchFamily="18" charset="0"/>
                <a:cs typeface="Times New Roman" panose="02020603050405020304" pitchFamily="18" charset="0"/>
              </a:rPr>
              <a:t>presents a practical system that combines a retriever to fetch relevant documents with a generator (LLM) to produce context-aware answers.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It details the architecture, data preprocessing, and integration steps, demonstrating improved accuracy and relevance compared to standalone language models.</a:t>
            </a:r>
            <a:endParaRPr lang="en-US" sz="1900" b="1" dirty="0">
              <a:latin typeface="Times New Roman" panose="02020603050405020304" pitchFamily="18" charset="0"/>
              <a:cs typeface="Times New Roman" panose="02020603050405020304" pitchFamily="18" charset="0"/>
            </a:endParaRPr>
          </a:p>
          <a:p>
            <a:pPr>
              <a:lnSpc>
                <a:spcPct val="170000"/>
              </a:lnSpc>
            </a:pPr>
            <a:r>
              <a:rPr lang="en-US" sz="1900" b="1" dirty="0">
                <a:latin typeface="Times New Roman" panose="02020603050405020304" pitchFamily="18" charset="0"/>
                <a:cs typeface="Times New Roman" panose="02020603050405020304" pitchFamily="18" charset="0"/>
              </a:rPr>
              <a:t>A Comprehensive RAG-Based LLM for AI-Driven Mental Health Chatbot – 2025 </a:t>
            </a:r>
            <a:r>
              <a:rPr lang="en-US" sz="1900" dirty="0">
                <a:latin typeface="Times New Roman" panose="02020603050405020304" pitchFamily="18" charset="0"/>
                <a:cs typeface="Times New Roman" panose="02020603050405020304" pitchFamily="18" charset="0"/>
              </a:rPr>
              <a:t>designs a mental health support chatbot that uses Retrieval-Augmented Generation to combine large language models with curated mental health resources</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418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219388"/>
            <a:ext cx="10515600" cy="51571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09355" y="860610"/>
            <a:ext cx="11498795" cy="5871883"/>
          </a:xfrm>
        </p:spPr>
        <p:txBody>
          <a:bodyPr>
            <a:noAutofit/>
          </a:bodyPr>
          <a:lstStyle/>
          <a:p>
            <a:pPr marL="0" lvl="0" indent="0" eaLnBrk="0" fontAlgn="base" hangingPunct="0">
              <a:lnSpc>
                <a:spcPct val="15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User Uploads a Legal Document</a:t>
            </a:r>
            <a:endParaRPr lang="en-US" altLang="en-US" sz="1800" dirty="0">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The user uploads a PDF or DOCX file through the </a:t>
            </a:r>
            <a:r>
              <a:rPr lang="en-US" altLang="en-US" sz="1800" b="1" dirty="0">
                <a:latin typeface="Times New Roman" panose="02020603050405020304" pitchFamily="18" charset="0"/>
                <a:cs typeface="Times New Roman" panose="02020603050405020304" pitchFamily="18" charset="0"/>
              </a:rPr>
              <a:t>React UI</a:t>
            </a:r>
            <a:r>
              <a:rPr lang="en-US" altLang="en-US" sz="1800" dirty="0">
                <a:latin typeface="Times New Roman" panose="02020603050405020304" pitchFamily="18" charset="0"/>
                <a:cs typeface="Times New Roman" panose="02020603050405020304" pitchFamily="18" charset="0"/>
              </a:rPr>
              <a:t>.</a:t>
            </a: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The document is sent to the backend via the </a:t>
            </a:r>
            <a:r>
              <a:rPr lang="en-US" altLang="en-US" sz="1800" b="1" dirty="0">
                <a:latin typeface="Times New Roman" panose="02020603050405020304" pitchFamily="18" charset="0"/>
                <a:cs typeface="Times New Roman" panose="02020603050405020304" pitchFamily="18" charset="0"/>
              </a:rPr>
              <a:t>API Gateway</a:t>
            </a:r>
            <a:r>
              <a:rPr lang="en-US" altLang="en-US" sz="1800" dirty="0">
                <a:latin typeface="Times New Roman" panose="02020603050405020304" pitchFamily="18" charset="0"/>
                <a:cs typeface="Times New Roman" panose="02020603050405020304" pitchFamily="18" charset="0"/>
              </a:rPr>
              <a:t>.</a:t>
            </a:r>
          </a:p>
          <a:p>
            <a:pPr marL="0" lvl="0" indent="0" eaLnBrk="0" fontAlgn="base" hangingPunct="0">
              <a:lnSpc>
                <a:spcPct val="15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Document Ingestion &amp; Pre-Processing</a:t>
            </a:r>
            <a:endParaRPr lang="en-US" altLang="en-US" sz="1800" dirty="0">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The system accepts the uploaded document.</a:t>
            </a: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If the document is scanned or contains images, OCR (Optical Character Recognition) is applied to extract text.</a:t>
            </a: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Language detection runs to identify the language of the document.</a:t>
            </a: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Long documents are split into smaller, logical chunks called clauses.</a:t>
            </a: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The raw text and metadata are stored in object storage (like S3) for easy retrieval.</a:t>
            </a:r>
          </a:p>
          <a:p>
            <a:pPr marL="0" lvl="0" indent="0" eaLnBrk="0" fontAlgn="base" hangingPunct="0">
              <a:lnSpc>
                <a:spcPct val="15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Clause Segmentation &amp; Metadata Extraction</a:t>
            </a:r>
            <a:endParaRPr lang="en-US" altLang="en-US" sz="1800" dirty="0">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Using rules (e.g., headings, numbering) and a sentence-boundary model, the system marks where each clause starts and ends.</a:t>
            </a: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It identifies important metadata such as definitions, parties involved, dates, and obligation verbs in the clauses.</a:t>
            </a:r>
          </a:p>
          <a:p>
            <a:pPr lvl="1" eaLnBrk="0" fontAlgn="base" hangingPunct="0">
              <a:lnSpc>
                <a:spcPct val="1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This creates a detailed JSON array that acts as the "source of truth" for the document's structure.</a:t>
            </a:r>
          </a:p>
          <a:p>
            <a:pPr marL="0" lvl="0" indent="0" eaLnBrk="0" fontAlgn="base" hangingPunct="0">
              <a:lnSpc>
                <a:spcPct val="15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5906F1-8D81-92D5-F283-04ED20E88CE5}"/>
              </a:ext>
            </a:extLst>
          </p:cNvPr>
          <p:cNvSpPr txBox="1"/>
          <p:nvPr/>
        </p:nvSpPr>
        <p:spPr>
          <a:xfrm>
            <a:off x="409355" y="655930"/>
            <a:ext cx="9276035" cy="61555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ARCHITECTURE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AI-powered legal document analysis pipeline.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13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9B213-987A-10B6-5666-5F9A19E35F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36BC-3EA3-B214-A4DB-C8DEFC17CEBA}"/>
              </a:ext>
            </a:extLst>
          </p:cNvPr>
          <p:cNvSpPr>
            <a:spLocks noGrp="1"/>
          </p:cNvSpPr>
          <p:nvPr>
            <p:ph idx="1"/>
          </p:nvPr>
        </p:nvSpPr>
        <p:spPr>
          <a:xfrm>
            <a:off x="636493" y="251013"/>
            <a:ext cx="11017625" cy="6288936"/>
          </a:xfrm>
        </p:spPr>
        <p:txBody>
          <a:bodyPr>
            <a:noAutofit/>
          </a:bodyPr>
          <a:lstStyle/>
          <a:p>
            <a:pPr marL="0" lvl="0" indent="0" eaLnBrk="0" fontAlgn="base" hangingPunct="0">
              <a:lnSpc>
                <a:spcPct val="10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Risk Assessment Service</a:t>
            </a:r>
            <a:endParaRPr lang="en-US" altLang="en-US" sz="2000"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The classified clauses are evaluated against a three-tier risk model: Low, Medium, High.</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Risk scoring uses rules (e.g., missing termination notice → High risk), machine learning features (clause  </a:t>
            </a:r>
          </a:p>
          <a:p>
            <a:pPr marL="457200" lvl="1" indent="0" eaLnBrk="0" fontAlgn="base" hangingPunct="0">
              <a:lnSpc>
                <a:spcPct val="15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  length, modal verbs), and LLM prompt scoring for complex cases.</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The system generates a risk heatmap showing the risk profile of the entire contract.</a:t>
            </a:r>
          </a:p>
          <a:p>
            <a:pPr marL="457200" lvl="1" indent="0" eaLnBrk="0" fontAlgn="base" hangingPunct="0">
              <a:lnSpc>
                <a:spcPct val="100000"/>
              </a:lnSpc>
              <a:spcBef>
                <a:spcPct val="0"/>
              </a:spcBef>
              <a:spcAft>
                <a:spcPct val="0"/>
              </a:spcAft>
              <a:buFontTx/>
              <a:buChar char="•"/>
            </a:pP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Contract Version Comparator</a:t>
            </a:r>
            <a:endParaRPr lang="en-US" altLang="en-US" sz="2000"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If the user compares different versions of a contract, the system aligns clauses between old and new documents.</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It detects added, deleted, or modified clauses using semantic similarity and </a:t>
            </a:r>
            <a:r>
              <a:rPr lang="en-US" altLang="en-US" sz="1800" dirty="0" err="1">
                <a:latin typeface="Times New Roman" panose="02020603050405020304" pitchFamily="18" charset="0"/>
                <a:cs typeface="Times New Roman" panose="02020603050405020304" pitchFamily="18" charset="0"/>
              </a:rPr>
              <a:t>Levenshtein</a:t>
            </a:r>
            <a:r>
              <a:rPr lang="en-US" altLang="en-US" sz="1800" dirty="0">
                <a:latin typeface="Times New Roman" panose="02020603050405020304" pitchFamily="18" charset="0"/>
                <a:cs typeface="Times New Roman" panose="02020603050405020304" pitchFamily="18" charset="0"/>
              </a:rPr>
              <a:t> distance.</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The changes are highlighted in the UI with color badges for easy review.</a:t>
            </a:r>
          </a:p>
          <a:p>
            <a:pPr marL="457200" lvl="1" indent="0" eaLnBrk="0" fontAlgn="base" hangingPunct="0">
              <a:lnSpc>
                <a:spcPct val="100000"/>
              </a:lnSpc>
              <a:spcBef>
                <a:spcPct val="0"/>
              </a:spcBef>
              <a:spcAft>
                <a:spcPct val="0"/>
              </a:spcAft>
              <a:buFontTx/>
              <a:buChar char="•"/>
            </a:pP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b="1" dirty="0" err="1">
                <a:latin typeface="Times New Roman" panose="02020603050405020304" pitchFamily="18" charset="0"/>
                <a:cs typeface="Times New Roman" panose="02020603050405020304" pitchFamily="18" charset="0"/>
              </a:rPr>
              <a:t>LawGPT</a:t>
            </a:r>
            <a:r>
              <a:rPr lang="en-US" altLang="en-US" sz="2000" b="1" dirty="0">
                <a:latin typeface="Times New Roman" panose="02020603050405020304" pitchFamily="18" charset="0"/>
                <a:cs typeface="Times New Roman" panose="02020603050405020304" pitchFamily="18" charset="0"/>
              </a:rPr>
              <a:t> Conversational Interface</a:t>
            </a:r>
            <a:endParaRPr lang="en-US" altLang="en-US" sz="2000"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The system embeds all clause texts into a vector database (like Milvus).</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When the user asks questions, their query is embedded, relevant clauses retrieved and ranked, and then    </a:t>
            </a:r>
          </a:p>
          <a:p>
            <a:pPr marL="457200" lvl="1" indent="0" eaLnBrk="0" fontAlgn="base" hangingPunct="0">
              <a:lnSpc>
                <a:spcPct val="15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  an LLM (like GPT-4o or Llama-3) generates a natural language answer referencing specific clauses.</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The chat supports follow-up questions by preserving context.</a:t>
            </a:r>
          </a:p>
          <a:p>
            <a:pPr marL="0" lvl="0" indent="0" eaLnBrk="0" fontAlgn="base" hangingPunct="0">
              <a:lnSpc>
                <a:spcPct val="100000"/>
              </a:lnSpc>
              <a:spcBef>
                <a:spcPct val="0"/>
              </a:spcBef>
              <a:spcAft>
                <a:spcPct val="0"/>
              </a:spcAft>
              <a:buFontTx/>
              <a:buChar char="•"/>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92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55085-6986-D7B6-7E70-AC8959E43E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4915D-8A56-D0E8-C51F-E640453F12A7}"/>
              </a:ext>
            </a:extLst>
          </p:cNvPr>
          <p:cNvSpPr>
            <a:spLocks noGrp="1"/>
          </p:cNvSpPr>
          <p:nvPr>
            <p:ph idx="1"/>
          </p:nvPr>
        </p:nvSpPr>
        <p:spPr>
          <a:xfrm>
            <a:off x="515470" y="436105"/>
            <a:ext cx="11391608" cy="5676460"/>
          </a:xfrm>
        </p:spPr>
        <p:txBody>
          <a:bodyPr>
            <a:noAutofit/>
          </a:bodyPr>
          <a:lstStyle/>
          <a:p>
            <a:pPr marL="0" lvl="0" indent="0" eaLnBrk="0" fontAlgn="base" hangingPunct="0">
              <a:lnSpc>
                <a:spcPct val="15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Compliance Checklist Builder</a:t>
            </a:r>
            <a:endParaRPr lang="en-US" alt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Based on industry-specific YAML rule packs (e.g., FinTech, Healthcare), the system generates checklists.</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It produces statutory obligations, filing requirements, document templates, and deadlines.</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Users can mark checklist items as Done, Pending, or Overdue via the dashboard.</a:t>
            </a:r>
          </a:p>
          <a:p>
            <a:pPr marL="0" lvl="0" indent="0" eaLnBrk="0" fontAlgn="base" hangingPunct="0">
              <a:lnSpc>
                <a:spcPct val="15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Human-in-the-Loop Feedback Loop</a:t>
            </a:r>
            <a:endParaRPr lang="en-US" alt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Reviewers can manually override clause labels or risk scores in the UI.</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Corrections are logged and periodically used to fine-tune the classification models, keeping the system updated with new legal language and firm-specific standards.</a:t>
            </a:r>
          </a:p>
          <a:p>
            <a:pPr marL="0" lvl="0" indent="0" eaLnBrk="0" fontAlgn="base" hangingPunct="0">
              <a:lnSpc>
                <a:spcPct val="15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API Gateway &amp; Security Layer</a:t>
            </a:r>
            <a:endParaRPr lang="en-US" alt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All user requests go through the API Gateway, which handles authentication (JWT/OIDC), role-based access control (Lawyer, Reviewer, Admin), and request tracing.</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Ensures secure and controlled access to services, rate limiting, and consistent error handling.</a:t>
            </a:r>
          </a:p>
        </p:txBody>
      </p:sp>
    </p:spTree>
    <p:extLst>
      <p:ext uri="{BB962C8B-B14F-4D97-AF65-F5344CB8AC3E}">
        <p14:creationId xmlns:p14="http://schemas.microsoft.com/office/powerpoint/2010/main" val="280815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F41B-1FA4-6994-AEA1-3E77C98EC7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DB575-938E-146B-C599-F1C5D3421779}"/>
              </a:ext>
            </a:extLst>
          </p:cNvPr>
          <p:cNvSpPr>
            <a:spLocks noGrp="1"/>
          </p:cNvSpPr>
          <p:nvPr>
            <p:ph idx="1"/>
          </p:nvPr>
        </p:nvSpPr>
        <p:spPr>
          <a:xfrm>
            <a:off x="596153" y="1100776"/>
            <a:ext cx="10515600" cy="2565789"/>
          </a:xfrm>
        </p:spPr>
        <p:txBody>
          <a:bodyPr>
            <a:noAutofit/>
          </a:bodyPr>
          <a:lstStyle/>
          <a:p>
            <a:pPr marL="457200" lvl="1" indent="0" eaLnBrk="0" fontAlgn="base" hangingPunct="0">
              <a:lnSpc>
                <a:spcPct val="100000"/>
              </a:lnSpc>
              <a:spcBef>
                <a:spcPct val="0"/>
              </a:spcBef>
              <a:spcAft>
                <a:spcPct val="0"/>
              </a:spcAft>
              <a:buNone/>
            </a:pPr>
            <a:endParaRPr 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Precedent &amp; Case-Law Retriever</a:t>
            </a:r>
            <a:endParaRPr lang="en-US" altLang="en-US" sz="1800"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Users can input case summaries or clauses to retrieve relevant court decisions.</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The system searches an Elastic Search index with k-NN for similar precedents.</a:t>
            </a:r>
          </a:p>
          <a:p>
            <a:pPr marL="457200" lvl="1"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It returns similar cases along with a short AI-generated summary of outcomes, helping lawyers assess litigation risks.</a:t>
            </a:r>
          </a:p>
          <a:p>
            <a:pPr marL="457200" lvl="1" indent="0" eaLnBrk="0" fontAlgn="base" hangingPunct="0">
              <a:lnSpc>
                <a:spcPct val="100000"/>
              </a:lnSpc>
              <a:spcBef>
                <a:spcPct val="0"/>
              </a:spcBef>
              <a:spcAft>
                <a:spcPct val="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87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377"/>
            <a:ext cx="10515600" cy="748982"/>
          </a:xfrm>
        </p:spPr>
        <p:txBody>
          <a:bodyPr>
            <a:normAutofit/>
          </a:bodyPr>
          <a:lstStyle/>
          <a:p>
            <a:pPr algn="ctr"/>
            <a:r>
              <a:rPr lang="en-US" sz="3200" b="1" dirty="0">
                <a:latin typeface="Times New Roman" panose="02020603050405020304" pitchFamily="18" charset="0"/>
                <a:cs typeface="Times New Roman" panose="02020603050405020304" pitchFamily="18" charset="0"/>
              </a:rPr>
              <a:t>HARDWARE / SOFTWARE SPECIFICATIONS</a:t>
            </a:r>
          </a:p>
        </p:txBody>
      </p:sp>
      <p:sp>
        <p:nvSpPr>
          <p:cNvPr id="7" name="TextBox 6">
            <a:extLst>
              <a:ext uri="{FF2B5EF4-FFF2-40B4-BE49-F238E27FC236}">
                <a16:creationId xmlns:a16="http://schemas.microsoft.com/office/drawing/2014/main" id="{BA98467B-2B3B-0B1C-ED76-2A27B73BF85F}"/>
              </a:ext>
            </a:extLst>
          </p:cNvPr>
          <p:cNvSpPr txBox="1"/>
          <p:nvPr/>
        </p:nvSpPr>
        <p:spPr>
          <a:xfrm>
            <a:off x="838200" y="1062359"/>
            <a:ext cx="10587606"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Hardware:</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CPU: 8+ cores (e.g., Intel i5 or server-grade)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GPU: NVIDIA RTX 3060+ for small use; A100/4090+ for large-scale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RAM: 16 GB+ (more for bigger datasets)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Storage: Fast SSD, 1 TB+</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Software:</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OS: Windows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Language: Next </a:t>
            </a:r>
            <a:r>
              <a:rPr lang="en-IN" dirty="0" err="1">
                <a:latin typeface="Times New Roman" panose="02020603050405020304" pitchFamily="18" charset="0"/>
                <a:cs typeface="Times New Roman" panose="02020603050405020304" pitchFamily="18" charset="0"/>
              </a:rPr>
              <a:t>js</a:t>
            </a:r>
            <a:r>
              <a:rPr lang="en-IN" dirty="0">
                <a:latin typeface="Times New Roman" panose="02020603050405020304" pitchFamily="18" charset="0"/>
                <a:cs typeface="Times New Roman" panose="02020603050405020304" pitchFamily="18" charset="0"/>
              </a:rPr>
              <a:t> ( React ) , Tailwind </a:t>
            </a:r>
            <a:r>
              <a:rPr lang="en-IN" dirty="0" err="1">
                <a:latin typeface="Times New Roman" panose="02020603050405020304" pitchFamily="18" charset="0"/>
                <a:cs typeface="Times New Roman" panose="02020603050405020304" pitchFamily="18" charset="0"/>
              </a:rPr>
              <a:t>css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 ,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Libraries: Hugging Face Transformers, Neon DB (vector DB), </a:t>
            </a:r>
            <a:r>
              <a:rPr lang="en-IN" dirty="0" err="1">
                <a:latin typeface="Times New Roman" panose="02020603050405020304" pitchFamily="18" charset="0"/>
                <a:cs typeface="Times New Roman" panose="02020603050405020304" pitchFamily="18" charset="0"/>
              </a:rPr>
              <a:t>LangChain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Backend: Express JS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69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A47EA-025C-1BBB-F009-34A987D744CC}"/>
              </a:ext>
            </a:extLst>
          </p:cNvPr>
          <p:cNvSpPr txBox="1"/>
          <p:nvPr/>
        </p:nvSpPr>
        <p:spPr>
          <a:xfrm>
            <a:off x="1761688" y="286871"/>
            <a:ext cx="7751428" cy="646331"/>
          </a:xfrm>
          <a:prstGeom prst="rect">
            <a:avLst/>
          </a:prstGeom>
          <a:noFill/>
        </p:spPr>
        <p:txBody>
          <a:bodyPr wrap="square" rtlCol="0">
            <a:spAutoFit/>
          </a:bodyPr>
          <a:lstStyle/>
          <a:p>
            <a:pPr algn="ctr"/>
            <a:r>
              <a:rPr lang="en-US" sz="3600" b="1" dirty="0">
                <a:latin typeface="Times New Roman" panose="02020603050405020304" pitchFamily="18" charset="0"/>
                <a:ea typeface="Tahoma" panose="020B0604030504040204" pitchFamily="34" charset="0"/>
                <a:cs typeface="Times New Roman" panose="02020603050405020304" pitchFamily="18" charset="0"/>
              </a:rPr>
              <a:t>ARCHITECTURE DIAGRAM </a:t>
            </a:r>
            <a:endParaRPr lang="en-IN" sz="36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582CB4-63B4-56C1-4522-A3554783E74B}"/>
              </a:ext>
            </a:extLst>
          </p:cNvPr>
          <p:cNvPicPr>
            <a:picLocks noChangeAspect="1"/>
          </p:cNvPicPr>
          <p:nvPr/>
        </p:nvPicPr>
        <p:blipFill>
          <a:blip r:embed="rId2"/>
          <a:stretch>
            <a:fillRect/>
          </a:stretch>
        </p:blipFill>
        <p:spPr>
          <a:xfrm>
            <a:off x="2424418" y="1017494"/>
            <a:ext cx="6568579" cy="5553635"/>
          </a:xfrm>
          <a:prstGeom prst="rect">
            <a:avLst/>
          </a:prstGeom>
        </p:spPr>
      </p:pic>
    </p:spTree>
    <p:extLst>
      <p:ext uri="{BB962C8B-B14F-4D97-AF65-F5344CB8AC3E}">
        <p14:creationId xmlns:p14="http://schemas.microsoft.com/office/powerpoint/2010/main" val="1127633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6BABE-491C-7707-D596-84B5BCC45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3B84A7-7450-F700-3820-D79BAFC20C69}"/>
              </a:ext>
            </a:extLst>
          </p:cNvPr>
          <p:cNvSpPr>
            <a:spLocks noGrp="1"/>
          </p:cNvSpPr>
          <p:nvPr>
            <p:ph type="title"/>
          </p:nvPr>
        </p:nvSpPr>
        <p:spPr>
          <a:xfrm>
            <a:off x="838200" y="365126"/>
            <a:ext cx="10515600" cy="51571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MODULES EXPLANATION</a:t>
            </a:r>
          </a:p>
        </p:txBody>
      </p:sp>
      <p:sp>
        <p:nvSpPr>
          <p:cNvPr id="3" name="Content Placeholder 2">
            <a:extLst>
              <a:ext uri="{FF2B5EF4-FFF2-40B4-BE49-F238E27FC236}">
                <a16:creationId xmlns:a16="http://schemas.microsoft.com/office/drawing/2014/main" id="{A4D791F9-3ABB-F0A1-74D2-36D63036CF24}"/>
              </a:ext>
            </a:extLst>
          </p:cNvPr>
          <p:cNvSpPr>
            <a:spLocks noGrp="1"/>
          </p:cNvSpPr>
          <p:nvPr>
            <p:ph idx="1"/>
          </p:nvPr>
        </p:nvSpPr>
        <p:spPr>
          <a:xfrm>
            <a:off x="838200" y="880844"/>
            <a:ext cx="10515600" cy="5796793"/>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ARCHITECTURE</a:t>
            </a:r>
            <a:r>
              <a:rPr lang="en-US" sz="1800" b="1" dirty="0"/>
              <a:t>:</a:t>
            </a:r>
            <a:r>
              <a:rPr lang="en-US" sz="1800" dirty="0"/>
              <a:t>AI-powered legal document analysis pipeline.</a:t>
            </a:r>
          </a:p>
          <a:p>
            <a:pPr marL="0" indent="0">
              <a:buNone/>
            </a:pPr>
            <a:r>
              <a:rPr lang="en-US" sz="1800" b="1" dirty="0">
                <a:latin typeface="Times New Roman" panose="02020603050405020304" pitchFamily="18" charset="0"/>
                <a:cs typeface="Times New Roman" panose="02020603050405020304" pitchFamily="18" charset="0"/>
              </a:rPr>
              <a:t>MODULES :</a:t>
            </a:r>
          </a:p>
          <a:p>
            <a:pPr algn="just">
              <a:lnSpc>
                <a:spcPct val="150000"/>
              </a:lnSpc>
            </a:pPr>
            <a:r>
              <a:rPr lang="en-US" sz="1800" b="1" dirty="0">
                <a:latin typeface="Times New Roman" panose="02020603050405020304" pitchFamily="18" charset="0"/>
                <a:cs typeface="Times New Roman" panose="02020603050405020304" pitchFamily="18" charset="0"/>
              </a:rPr>
              <a:t>Document Ingestion &amp; Pre‑Processing Accepts </a:t>
            </a:r>
            <a:r>
              <a:rPr lang="en-US" sz="1800" dirty="0">
                <a:latin typeface="Times New Roman" panose="02020603050405020304" pitchFamily="18" charset="0"/>
                <a:cs typeface="Times New Roman" panose="02020603050405020304" pitchFamily="18" charset="0"/>
              </a:rPr>
              <a:t>PDF/DOCX uploads from the UI, performs OCR when needed, detects language, and splits long files into logical clause‑sized chunks. Results (raw text + metadata) are sent to downstream services and stored in an object bucket (e.g., S3) for re‑use.</a:t>
            </a:r>
          </a:p>
          <a:p>
            <a:pPr algn="just">
              <a:lnSpc>
                <a:spcPct val="150000"/>
              </a:lnSpc>
            </a:pPr>
            <a:r>
              <a:rPr lang="en-US" sz="1800" b="1" dirty="0">
                <a:latin typeface="Times New Roman" panose="02020603050405020304" pitchFamily="18" charset="0"/>
                <a:cs typeface="Times New Roman" panose="02020603050405020304" pitchFamily="18" charset="0"/>
              </a:rPr>
              <a:t>Clause Segmentation &amp; Metadata Extractor Uses </a:t>
            </a:r>
            <a:r>
              <a:rPr lang="en-US" sz="1800" dirty="0">
                <a:latin typeface="Times New Roman" panose="02020603050405020304" pitchFamily="18" charset="0"/>
                <a:cs typeface="Times New Roman" panose="02020603050405020304" pitchFamily="18" charset="0"/>
              </a:rPr>
              <a:t>rule‑based cues (headings, numbering) plus a BERT sentence‑boundary model to mark clause start/end, identify definitions, parties, dates, and obligation verbs. Outputs a JSON array—one record per clause with positional offsets—forming the “source of truth” for all later tasks.</a:t>
            </a:r>
          </a:p>
          <a:p>
            <a:pPr algn="just">
              <a:lnSpc>
                <a:spcPct val="150000"/>
              </a:lnSpc>
            </a:pPr>
            <a:r>
              <a:rPr lang="en-US" sz="1800" b="1" dirty="0">
                <a:latin typeface="Times New Roman" panose="02020603050405020304" pitchFamily="18" charset="0"/>
                <a:cs typeface="Times New Roman" panose="02020603050405020304" pitchFamily="18" charset="0"/>
              </a:rPr>
              <a:t>Hybrid Clause Classification Engine Fine‑tuned </a:t>
            </a:r>
            <a:r>
              <a:rPr lang="en-US" sz="1800" dirty="0">
                <a:latin typeface="Times New Roman" panose="02020603050405020304" pitchFamily="18" charset="0"/>
                <a:cs typeface="Times New Roman" panose="02020603050405020304" pitchFamily="18" charset="0"/>
              </a:rPr>
              <a:t>Legal‑BERT supplies initial clause labels (e.g., Indemnity, Termination). A lightweight Reinforcement‑Learning head then refines predictions by rewarding document‑level coherence and any human corrections delivered through the feedback UI. Produces the final label, confidence score, and feature embeddings for each clause.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0354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491" y="328942"/>
            <a:ext cx="10407273" cy="1320800"/>
          </a:xfrm>
        </p:spPr>
        <p:txBody>
          <a:bodyPr>
            <a:normAutofit/>
          </a:bodyPr>
          <a:lstStyle/>
          <a:p>
            <a:pPr algn="ctr"/>
            <a:r>
              <a:rPr lang="en-US" sz="4000" dirty="0">
                <a:latin typeface="Times New Roman" pitchFamily="18" charset="0"/>
                <a:cs typeface="Times New Roman" pitchFamily="18" charset="0"/>
              </a:rPr>
              <a:t>Project Title: AI-Powered Contract Intelligence &amp; Compliance Suite</a:t>
            </a:r>
          </a:p>
        </p:txBody>
      </p:sp>
      <p:sp>
        <p:nvSpPr>
          <p:cNvPr id="4" name="TextBox 3"/>
          <p:cNvSpPr txBox="1"/>
          <p:nvPr/>
        </p:nvSpPr>
        <p:spPr>
          <a:xfrm>
            <a:off x="518614" y="1759719"/>
            <a:ext cx="11041039" cy="4524315"/>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Team Members                :   NITHYA  SRI A</a:t>
            </a:r>
          </a:p>
          <a:p>
            <a:pPr algn="just"/>
            <a:r>
              <a:rPr lang="en-US" sz="2400" dirty="0">
                <a:latin typeface="Times New Roman" pitchFamily="18" charset="0"/>
                <a:cs typeface="Times New Roman" pitchFamily="18" charset="0"/>
              </a:rPr>
              <a:t>                                             RANJANI  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Guide Name                    :    Mr. ELANGOVAN C</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Project coordinator name:    Mrs. JAICHITRA VASUDEVAN N I</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Batch No                         :    5</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SDG Goal                       :   SDG 16 – Peace, Justice, and Strong Institutions</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pic>
        <p:nvPicPr>
          <p:cNvPr id="7" name="Picture 2" descr="C:\Users\2023PECCS297\Downloads\Sustainable_Development_Goal_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952" y="4102561"/>
            <a:ext cx="1446662" cy="143320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16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525463"/>
            <a:ext cx="10515600" cy="5651500"/>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Risk Assessment </a:t>
            </a:r>
            <a:r>
              <a:rPr lang="en-US" sz="1800" b="1" dirty="0" err="1">
                <a:latin typeface="Times New Roman" panose="02020603050405020304" pitchFamily="18" charset="0"/>
                <a:cs typeface="Times New Roman" panose="02020603050405020304" pitchFamily="18" charset="0"/>
              </a:rPr>
              <a:t>ServiceMaps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classified clauses to a three‑tier risk model (Low / Medium / High) using an ensemble </a:t>
            </a:r>
            <a:r>
              <a:rPr lang="en-US" sz="1800" dirty="0" err="1">
                <a:latin typeface="Times New Roman" panose="02020603050405020304" pitchFamily="18" charset="0"/>
                <a:cs typeface="Times New Roman" panose="02020603050405020304" pitchFamily="18" charset="0"/>
              </a:rPr>
              <a:t>of:rule</a:t>
            </a:r>
            <a:r>
              <a:rPr lang="en-US" sz="1800" dirty="0">
                <a:latin typeface="Times New Roman" panose="02020603050405020304" pitchFamily="18" charset="0"/>
                <a:cs typeface="Times New Roman" panose="02020603050405020304" pitchFamily="18" charset="0"/>
              </a:rPr>
              <a:t> look‑ups (e.g., missing termination notice → High),gradient‑boosted tree features (clause length, modal verbs count), and LLM prompt scoring for edge </a:t>
            </a:r>
            <a:r>
              <a:rPr lang="en-US" sz="1800" dirty="0" err="1">
                <a:latin typeface="Times New Roman" panose="02020603050405020304" pitchFamily="18" charset="0"/>
                <a:cs typeface="Times New Roman" panose="02020603050405020304" pitchFamily="18" charset="0"/>
              </a:rPr>
              <a:t>cases.Returns</a:t>
            </a:r>
            <a:r>
              <a:rPr lang="en-US" sz="1800" dirty="0">
                <a:latin typeface="Times New Roman" panose="02020603050405020304" pitchFamily="18" charset="0"/>
                <a:cs typeface="Times New Roman" panose="02020603050405020304" pitchFamily="18" charset="0"/>
              </a:rPr>
              <a:t> a heat‑mapped risk profile for the entire contract.</a:t>
            </a:r>
          </a:p>
          <a:p>
            <a:pPr algn="just">
              <a:lnSpc>
                <a:spcPct val="150000"/>
              </a:lnSpc>
            </a:pPr>
            <a:r>
              <a:rPr lang="en-US" sz="1800" b="1" dirty="0">
                <a:latin typeface="Times New Roman" panose="02020603050405020304" pitchFamily="18" charset="0"/>
                <a:cs typeface="Times New Roman" panose="02020603050405020304" pitchFamily="18" charset="0"/>
              </a:rPr>
              <a:t>Contract Version </a:t>
            </a:r>
            <a:r>
              <a:rPr lang="en-US" sz="1800" b="1" dirty="0" err="1">
                <a:latin typeface="Times New Roman" panose="02020603050405020304" pitchFamily="18" charset="0"/>
                <a:cs typeface="Times New Roman" panose="02020603050405020304" pitchFamily="18" charset="0"/>
              </a:rPr>
              <a:t>ComparatorTakes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two clause lists (old vs. new), aligns them with semantic similarity and </a:t>
            </a:r>
            <a:r>
              <a:rPr lang="en-US" sz="1800" dirty="0" err="1">
                <a:latin typeface="Times New Roman" panose="02020603050405020304" pitchFamily="18" charset="0"/>
                <a:cs typeface="Times New Roman" panose="02020603050405020304" pitchFamily="18" charset="0"/>
              </a:rPr>
              <a:t>Levenshtein</a:t>
            </a:r>
            <a:r>
              <a:rPr lang="en-US" sz="1800" dirty="0">
                <a:latin typeface="Times New Roman" panose="02020603050405020304" pitchFamily="18" charset="0"/>
                <a:cs typeface="Times New Roman" panose="02020603050405020304" pitchFamily="18" charset="0"/>
              </a:rPr>
              <a:t> distance, then flags added / deleted / modified segments. The diff is streamed to the front‑end viewer, where color badges (green = added, red = deleted, yellow = edited) highlight the precise wording changes.</a:t>
            </a:r>
          </a:p>
          <a:p>
            <a:pPr algn="just">
              <a:lnSpc>
                <a:spcPct val="150000"/>
              </a:lnSpc>
            </a:pPr>
            <a:r>
              <a:rPr lang="en-US" sz="1800" b="1" dirty="0">
                <a:latin typeface="Times New Roman" panose="02020603050405020304" pitchFamily="18" charset="0"/>
                <a:cs typeface="Times New Roman" panose="02020603050405020304" pitchFamily="18" charset="0"/>
              </a:rPr>
              <a:t>Law GPT Conversational Interface Embeds </a:t>
            </a:r>
            <a:r>
              <a:rPr lang="en-US" sz="1800" dirty="0">
                <a:latin typeface="Times New Roman" panose="02020603050405020304" pitchFamily="18" charset="0"/>
                <a:cs typeface="Times New Roman" panose="02020603050405020304" pitchFamily="18" charset="0"/>
              </a:rPr>
              <a:t>all clause texts into a vector store (Milvus / </a:t>
            </a:r>
            <a:r>
              <a:rPr lang="en-US" sz="1800" dirty="0" err="1">
                <a:latin typeface="Times New Roman" panose="02020603050405020304" pitchFamily="18" charset="0"/>
                <a:cs typeface="Times New Roman" panose="02020603050405020304" pitchFamily="18" charset="0"/>
              </a:rPr>
              <a:t>Qdrant</a:t>
            </a:r>
            <a:r>
              <a:rPr lang="en-US" sz="1800" dirty="0">
                <a:latin typeface="Times New Roman" panose="02020603050405020304" pitchFamily="18" charset="0"/>
                <a:cs typeface="Times New Roman" panose="02020603050405020304" pitchFamily="18" charset="0"/>
              </a:rPr>
              <a:t>). A user query is embedded, top‑k clauses retrieved, re‑ranked with a cross‑encoder, and passed—along with citations—to an LLM (Llama‑3 or GPT‑4o) that generates a natural‑language answer with inline clause references. Supports follow‑up questions by preserving chat context tokens.</a:t>
            </a:r>
          </a:p>
        </p:txBody>
      </p:sp>
    </p:spTree>
    <p:extLst>
      <p:ext uri="{BB962C8B-B14F-4D97-AF65-F5344CB8AC3E}">
        <p14:creationId xmlns:p14="http://schemas.microsoft.com/office/powerpoint/2010/main" val="3637769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689"/>
            <a:ext cx="10515600" cy="5552274"/>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Precedent &amp; Case‑Law Retriever </a:t>
            </a:r>
            <a:r>
              <a:rPr lang="en-US" sz="1800" dirty="0">
                <a:latin typeface="Times New Roman" panose="02020603050405020304" pitchFamily="18" charset="0"/>
                <a:cs typeface="Times New Roman" panose="02020603050405020304" pitchFamily="18" charset="0"/>
              </a:rPr>
              <a:t>When given a case summary or a clause, computes its embedding and searches a court‑decision index (stored in </a:t>
            </a:r>
            <a:r>
              <a:rPr lang="en-US" sz="1800" dirty="0" err="1">
                <a:latin typeface="Times New Roman" panose="02020603050405020304" pitchFamily="18" charset="0"/>
                <a:cs typeface="Times New Roman" panose="02020603050405020304" pitchFamily="18" charset="0"/>
              </a:rPr>
              <a:t>ElasticSearch</a:t>
            </a:r>
            <a:r>
              <a:rPr lang="en-US" sz="1800" dirty="0">
                <a:latin typeface="Times New Roman" panose="02020603050405020304" pitchFamily="18" charset="0"/>
                <a:cs typeface="Times New Roman" panose="02020603050405020304" pitchFamily="18" charset="0"/>
              </a:rPr>
              <a:t> with k‑NN). Returns the most similar precedents plus a Gen AI‑written 5‑line outcome abstract, allowing lawyers to assess litigation risk quickly.</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Compliance Checklist Builder Loads </a:t>
            </a:r>
            <a:r>
              <a:rPr lang="en-US" sz="1800" dirty="0">
                <a:latin typeface="Times New Roman" panose="02020603050405020304" pitchFamily="18" charset="0"/>
                <a:cs typeface="Times New Roman" panose="02020603050405020304" pitchFamily="18" charset="0"/>
              </a:rPr>
              <a:t>YAML rule packs per industry (FinTech, SaaS, Healthcare). On user selection, </a:t>
            </a:r>
            <a:r>
              <a:rPr lang="en-US" sz="1800" dirty="0" err="1">
                <a:latin typeface="Times New Roman" panose="02020603050405020304" pitchFamily="18" charset="0"/>
                <a:cs typeface="Times New Roman" panose="02020603050405020304" pitchFamily="18" charset="0"/>
              </a:rPr>
              <a:t>produces:statutory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obligations,required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filings,document</a:t>
            </a:r>
            <a:r>
              <a:rPr lang="en-US" sz="1800" dirty="0">
                <a:latin typeface="Times New Roman" panose="02020603050405020304" pitchFamily="18" charset="0"/>
                <a:cs typeface="Times New Roman" panose="02020603050405020304" pitchFamily="18" charset="0"/>
              </a:rPr>
              <a:t> templates, </a:t>
            </a:r>
            <a:r>
              <a:rPr lang="en-US" sz="1800" dirty="0" err="1">
                <a:latin typeface="Times New Roman" panose="02020603050405020304" pitchFamily="18" charset="0"/>
                <a:cs typeface="Times New Roman" panose="02020603050405020304" pitchFamily="18" charset="0"/>
              </a:rPr>
              <a:t>andcalendarised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deadlines.Integrates</a:t>
            </a:r>
            <a:r>
              <a:rPr lang="en-US" sz="1800" dirty="0">
                <a:latin typeface="Times New Roman" panose="02020603050405020304" pitchFamily="18" charset="0"/>
                <a:cs typeface="Times New Roman" panose="02020603050405020304" pitchFamily="18" charset="0"/>
              </a:rPr>
              <a:t> with the Dashboard so legal ops teams can mark items as Done, Pending, or Overdue.</a:t>
            </a:r>
          </a:p>
          <a:p>
            <a:pPr algn="just">
              <a:lnSpc>
                <a:spcPct val="150000"/>
              </a:lnSpc>
            </a:pPr>
            <a:r>
              <a:rPr lang="en-US" sz="1800" b="1" dirty="0">
                <a:latin typeface="Times New Roman" panose="02020603050405020304" pitchFamily="18" charset="0"/>
                <a:cs typeface="Times New Roman" panose="02020603050405020304" pitchFamily="18" charset="0"/>
              </a:rPr>
              <a:t>Human‑in‑the‑Loop Feedback </a:t>
            </a:r>
            <a:r>
              <a:rPr lang="en-US" sz="1800" dirty="0" err="1">
                <a:latin typeface="Times New Roman" panose="02020603050405020304" pitchFamily="18" charset="0"/>
                <a:cs typeface="Times New Roman" panose="02020603050405020304" pitchFamily="18" charset="0"/>
              </a:rPr>
              <a:t>LoopFront</a:t>
            </a:r>
            <a:r>
              <a:rPr lang="en-US" sz="1800" dirty="0">
                <a:latin typeface="Times New Roman" panose="02020603050405020304" pitchFamily="18" charset="0"/>
                <a:cs typeface="Times New Roman" panose="02020603050405020304" pitchFamily="18" charset="0"/>
              </a:rPr>
              <a:t>‑end reviewers can override a clause label or risk level. Every correction is logged in an “RL Reward Buffer” table and periodically used to fine‑tune the RL policy network—keeping the classifier current with evolving legal language and firm‑specific standards.</a:t>
            </a:r>
          </a:p>
          <a:p>
            <a:pPr algn="just">
              <a:lnSpc>
                <a:spcPct val="150000"/>
              </a:lnSpc>
            </a:pPr>
            <a:r>
              <a:rPr lang="en-US" sz="1800" b="1" dirty="0">
                <a:latin typeface="Times New Roman" panose="02020603050405020304" pitchFamily="18" charset="0"/>
                <a:cs typeface="Times New Roman" panose="02020603050405020304" pitchFamily="18" charset="0"/>
              </a:rPr>
              <a:t>API Gateway &amp; Security Layer </a:t>
            </a:r>
            <a:r>
              <a:rPr lang="en-US" sz="1800" dirty="0">
                <a:latin typeface="Times New Roman" panose="02020603050405020304" pitchFamily="18" charset="0"/>
                <a:cs typeface="Times New Roman" panose="02020603050405020304" pitchFamily="18" charset="0"/>
              </a:rPr>
              <a:t>All services sit behind a single </a:t>
            </a:r>
            <a:r>
              <a:rPr lang="en-US" sz="1800" dirty="0" err="1">
                <a:latin typeface="Times New Roman" panose="02020603050405020304" pitchFamily="18" charset="0"/>
                <a:cs typeface="Times New Roman" panose="02020603050405020304" pitchFamily="18" charset="0"/>
              </a:rPr>
              <a:t>GraphQL</a:t>
            </a:r>
            <a:r>
              <a:rPr lang="en-US" sz="1800" dirty="0">
                <a:latin typeface="Times New Roman" panose="02020603050405020304" pitchFamily="18" charset="0"/>
                <a:cs typeface="Times New Roman" panose="02020603050405020304" pitchFamily="18" charset="0"/>
              </a:rPr>
              <a:t> (or REST) gateway that enforces JWT/OIDC authentication, role‑based access (Lawyer, Reviewer, Admin), request tracing, and rate limiting. Provides consistent error messages and simplifies future integration with external tools (e.g., CLM, e‑sign).</a:t>
            </a:r>
          </a:p>
        </p:txBody>
      </p:sp>
    </p:spTree>
    <p:extLst>
      <p:ext uri="{BB962C8B-B14F-4D97-AF65-F5344CB8AC3E}">
        <p14:creationId xmlns:p14="http://schemas.microsoft.com/office/powerpoint/2010/main" val="178314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6449" y="329951"/>
            <a:ext cx="10538233"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SCREENSHOTS/SIMULATION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449" y="1407969"/>
            <a:ext cx="4903570" cy="22180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355" y="1407968"/>
            <a:ext cx="4903570" cy="22180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49" y="3893404"/>
            <a:ext cx="4903570" cy="222566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59320"/>
            <a:ext cx="4903570" cy="2259744"/>
          </a:xfrm>
          <a:prstGeom prst="rect">
            <a:avLst/>
          </a:prstGeom>
        </p:spPr>
      </p:pic>
    </p:spTree>
    <p:extLst>
      <p:ext uri="{BB962C8B-B14F-4D97-AF65-F5344CB8AC3E}">
        <p14:creationId xmlns:p14="http://schemas.microsoft.com/office/powerpoint/2010/main" val="426743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73" y="652932"/>
            <a:ext cx="4903570" cy="22180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356" y="652932"/>
            <a:ext cx="4903571" cy="22180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073" y="3044708"/>
            <a:ext cx="4903570" cy="221809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356" y="3044707"/>
            <a:ext cx="4903571" cy="2218100"/>
          </a:xfrm>
          <a:prstGeom prst="rect">
            <a:avLst/>
          </a:prstGeom>
        </p:spPr>
      </p:pic>
    </p:spTree>
    <p:extLst>
      <p:ext uri="{BB962C8B-B14F-4D97-AF65-F5344CB8AC3E}">
        <p14:creationId xmlns:p14="http://schemas.microsoft.com/office/powerpoint/2010/main" val="2672737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32" y="767796"/>
            <a:ext cx="10515600" cy="767389"/>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737532" y="1711355"/>
            <a:ext cx="10515600" cy="3758268"/>
          </a:xfrm>
        </p:spPr>
        <p:txBody>
          <a:bodyPr>
            <a:norm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	This project successfully demonstrates how Artificial Intelligence and Natural Language Processing can automate the extraction, segmentation, classification, and risk assessment of legal clauses from contracts and agreements. By significantly reducing the time, cost, and effort required for legal reviews, the system enhances transparency, minimizes human error, and makes legal understanding accessible to a wider audience. The integration of a user-friendly web interface ensures that both legal professionals and non-experts can benefit from quick and accurate document analysis.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83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9" y="681037"/>
            <a:ext cx="10515600" cy="767389"/>
          </a:xfrm>
        </p:spPr>
        <p:txBody>
          <a:bodyPr>
            <a:normAutofit/>
          </a:bodyPr>
          <a:lstStyle/>
          <a:p>
            <a:pPr algn="ctr"/>
            <a:r>
              <a:rPr lang="en-US" sz="3600"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602297"/>
            <a:ext cx="10515600" cy="3783435"/>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Integration with OCR</a:t>
            </a:r>
            <a:r>
              <a:rPr lang="en-US" sz="1800" dirty="0">
                <a:latin typeface="Times New Roman" panose="02020603050405020304" pitchFamily="18" charset="0"/>
                <a:cs typeface="Times New Roman" panose="02020603050405020304" pitchFamily="18" charset="0"/>
              </a:rPr>
              <a:t> – Support for scanned images of legal documents to handle non-digital contracts.</a:t>
            </a:r>
          </a:p>
          <a:p>
            <a:pPr algn="just">
              <a:lnSpc>
                <a:spcPct val="150000"/>
              </a:lnSpc>
            </a:pPr>
            <a:r>
              <a:rPr lang="en-US" sz="1800" b="1" dirty="0">
                <a:latin typeface="Times New Roman" panose="02020603050405020304" pitchFamily="18" charset="0"/>
                <a:cs typeface="Times New Roman" panose="02020603050405020304" pitchFamily="18" charset="0"/>
              </a:rPr>
              <a:t>Multi-language Support</a:t>
            </a:r>
            <a:r>
              <a:rPr lang="en-US" sz="1800" dirty="0">
                <a:latin typeface="Times New Roman" panose="02020603050405020304" pitchFamily="18" charset="0"/>
                <a:cs typeface="Times New Roman" panose="02020603050405020304" pitchFamily="18" charset="0"/>
              </a:rPr>
              <a:t> – Expansion to handle contracts in multiple regional and international languages.</a:t>
            </a:r>
          </a:p>
          <a:p>
            <a:pPr algn="just">
              <a:lnSpc>
                <a:spcPct val="150000"/>
              </a:lnSpc>
            </a:pPr>
            <a:r>
              <a:rPr lang="en-US" sz="1800" b="1" dirty="0">
                <a:latin typeface="Times New Roman" panose="02020603050405020304" pitchFamily="18" charset="0"/>
                <a:cs typeface="Times New Roman" panose="02020603050405020304" pitchFamily="18" charset="0"/>
              </a:rPr>
              <a:t>Advanced Risk Analytics</a:t>
            </a:r>
            <a:r>
              <a:rPr lang="en-US" sz="1800" dirty="0">
                <a:latin typeface="Times New Roman" panose="02020603050405020304" pitchFamily="18" charset="0"/>
                <a:cs typeface="Times New Roman" panose="02020603050405020304" pitchFamily="18" charset="0"/>
              </a:rPr>
              <a:t> – Incorporation of predictive analytics to forecast potential legal disputes.</a:t>
            </a:r>
          </a:p>
          <a:p>
            <a:pPr algn="just">
              <a:lnSpc>
                <a:spcPct val="150000"/>
              </a:lnSpc>
            </a:pPr>
            <a:r>
              <a:rPr lang="en-US" sz="1800" b="1" dirty="0">
                <a:latin typeface="Times New Roman" panose="02020603050405020304" pitchFamily="18" charset="0"/>
                <a:cs typeface="Times New Roman" panose="02020603050405020304" pitchFamily="18" charset="0"/>
              </a:rPr>
              <a:t>Cloud Deployment</a:t>
            </a:r>
            <a:r>
              <a:rPr lang="en-US" sz="1800" dirty="0">
                <a:latin typeface="Times New Roman" panose="02020603050405020304" pitchFamily="18" charset="0"/>
                <a:cs typeface="Times New Roman" panose="02020603050405020304" pitchFamily="18" charset="0"/>
              </a:rPr>
              <a:t> – Hosting the system online for global accessibility and real-time collaboration.</a:t>
            </a:r>
          </a:p>
          <a:p>
            <a:pPr algn="just">
              <a:lnSpc>
                <a:spcPct val="150000"/>
              </a:lnSpc>
            </a:pPr>
            <a:r>
              <a:rPr lang="en-US" sz="1800" b="1" dirty="0">
                <a:latin typeface="Times New Roman" panose="02020603050405020304" pitchFamily="18" charset="0"/>
                <a:cs typeface="Times New Roman" panose="02020603050405020304" pitchFamily="18" charset="0"/>
              </a:rPr>
              <a:t>Blockchain Integration</a:t>
            </a:r>
            <a:r>
              <a:rPr lang="en-US" sz="1800" dirty="0">
                <a:latin typeface="Times New Roman" panose="02020603050405020304" pitchFamily="18" charset="0"/>
                <a:cs typeface="Times New Roman" panose="02020603050405020304" pitchFamily="18" charset="0"/>
              </a:rPr>
              <a:t> – For secure, tamper-proof storage and verification of processed contracts.</a:t>
            </a:r>
          </a:p>
          <a:p>
            <a:pPr algn="just">
              <a:lnSpc>
                <a:spcPct val="150000"/>
              </a:lnSpc>
            </a:pPr>
            <a:r>
              <a:rPr lang="en-US" sz="1800" b="1" dirty="0">
                <a:latin typeface="Times New Roman" panose="02020603050405020304" pitchFamily="18" charset="0"/>
                <a:cs typeface="Times New Roman" panose="02020603050405020304" pitchFamily="18" charset="0"/>
              </a:rPr>
              <a:t>Custom Clause Libraries</a:t>
            </a:r>
            <a:r>
              <a:rPr lang="en-US" sz="1800" dirty="0">
                <a:latin typeface="Times New Roman" panose="02020603050405020304" pitchFamily="18" charset="0"/>
                <a:cs typeface="Times New Roman" panose="02020603050405020304" pitchFamily="18" charset="0"/>
              </a:rPr>
              <a:t> – Allowing users to create and train models on their own organization-specific clauses.</a:t>
            </a:r>
          </a:p>
        </p:txBody>
      </p:sp>
    </p:spTree>
    <p:extLst>
      <p:ext uri="{BB962C8B-B14F-4D97-AF65-F5344CB8AC3E}">
        <p14:creationId xmlns:p14="http://schemas.microsoft.com/office/powerpoint/2010/main" val="91322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99" y="111125"/>
            <a:ext cx="11396301" cy="1047719"/>
          </a:xfrm>
        </p:spPr>
        <p:txBody>
          <a:bodyPr>
            <a:normAutofit/>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E2862650-E562-4BA1-9E1A-9E0C23A4835C}"/>
              </a:ext>
            </a:extLst>
          </p:cNvPr>
          <p:cNvSpPr txBox="1"/>
          <p:nvPr/>
        </p:nvSpPr>
        <p:spPr>
          <a:xfrm>
            <a:off x="487680" y="1436688"/>
            <a:ext cx="11369040" cy="4247317"/>
          </a:xfrm>
          <a:prstGeom prst="rect">
            <a:avLst/>
          </a:prstGeom>
          <a:noFill/>
        </p:spPr>
        <p:txBody>
          <a:bodyPr wrap="square" rtlCol="0">
            <a:spAutoFit/>
          </a:bodyPr>
          <a:lstStyle/>
          <a:p>
            <a:pPr marL="45720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hlinkClick r:id="rId2"/>
              </a:rPr>
              <a:t>Hybrid Legal Clause Classification: Integrating Supervised BERT with Reinforcement Learning</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IEEEConference</a:t>
            </a:r>
            <a:r>
              <a:rPr lang="en-IN" dirty="0">
                <a:latin typeface="Times New Roman" panose="02020603050405020304" pitchFamily="18" charset="0"/>
                <a:cs typeface="Times New Roman" panose="02020603050405020304" pitchFamily="18" charset="0"/>
              </a:rPr>
              <a:t> Publication | IEEE Xplore</a:t>
            </a:r>
          </a:p>
          <a:p>
            <a:pPr marL="457200" indent="-457200">
              <a:buFont typeface="Arial" panose="020B0604020202020204" pitchFamily="34" charset="0"/>
              <a:buChar char="•"/>
            </a:pPr>
            <a:endParaRPr lang="en-IN" b="1" u="sng"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hlinkClick r:id="rId3"/>
              </a:rPr>
              <a:t>A Collaborative Human-AI Guided Decision Framework - Gen-Edge-AI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IEEEConference</a:t>
            </a:r>
            <a:r>
              <a:rPr lang="en-IN" dirty="0">
                <a:latin typeface="Times New Roman" panose="02020603050405020304" pitchFamily="18" charset="0"/>
                <a:cs typeface="Times New Roman" panose="02020603050405020304" pitchFamily="18" charset="0"/>
              </a:rPr>
              <a:t> Publication | IEEE Xplore</a:t>
            </a:r>
          </a:p>
          <a:p>
            <a:pPr marL="457200" indent="-45720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hlinkClick r:id="rId4"/>
              </a:rPr>
              <a:t>Crime Pulse: Crime hot-spot detection using Machine Learning and Gen-AI*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IEEEConference</a:t>
            </a:r>
            <a:r>
              <a:rPr lang="en-IN" dirty="0">
                <a:latin typeface="Times New Roman" panose="02020603050405020304" pitchFamily="18" charset="0"/>
                <a:cs typeface="Times New Roman" panose="02020603050405020304" pitchFamily="18" charset="0"/>
              </a:rPr>
              <a:t> Publication | IEEE Xplore</a:t>
            </a:r>
          </a:p>
          <a:p>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hlinkClick r:id="rId5"/>
              </a:rPr>
              <a:t>A Legal Judgment Prediction Model Based on BERT, Attention, and Graph Convolutional Network</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IEEEConference</a:t>
            </a:r>
            <a:r>
              <a:rPr lang="en-IN" dirty="0">
                <a:latin typeface="Times New Roman" panose="02020603050405020304" pitchFamily="18" charset="0"/>
                <a:cs typeface="Times New Roman" panose="02020603050405020304" pitchFamily="18" charset="0"/>
              </a:rPr>
              <a:t> Publication | IEEE Xplore</a:t>
            </a:r>
            <a:endParaRPr lang="en-US"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b="1" u="sng"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hlinkClick r:id="rId6"/>
              </a:rPr>
              <a:t>Self Supervised Bert for Legal Text Classification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IEEEConference</a:t>
            </a:r>
            <a:r>
              <a:rPr lang="en-IN" dirty="0">
                <a:latin typeface="Times New Roman" panose="02020603050405020304" pitchFamily="18" charset="0"/>
                <a:cs typeface="Times New Roman" panose="02020603050405020304" pitchFamily="18" charset="0"/>
              </a:rPr>
              <a:t> Publication | IEEE Xplore</a:t>
            </a:r>
          </a:p>
          <a:p>
            <a:pPr marL="457200" indent="-45720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08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522" y="753873"/>
            <a:ext cx="9144000" cy="706437"/>
          </a:xfrm>
        </p:spPr>
        <p:txBody>
          <a:bodyPr>
            <a:normAutofit/>
          </a:bodyPr>
          <a:lstStyle/>
          <a:p>
            <a:r>
              <a:rPr lang="en-US" sz="4400" b="1" dirty="0">
                <a:latin typeface="Times New Roman" pitchFamily="18" charset="0"/>
                <a:cs typeface="Times New Roman" pitchFamily="18" charset="0"/>
              </a:rPr>
              <a:t>BASE PAPER</a:t>
            </a:r>
          </a:p>
        </p:txBody>
      </p:sp>
      <p:sp>
        <p:nvSpPr>
          <p:cNvPr id="3" name="Subtitle 2"/>
          <p:cNvSpPr>
            <a:spLocks noGrp="1"/>
          </p:cNvSpPr>
          <p:nvPr>
            <p:ph type="subTitle" idx="1"/>
          </p:nvPr>
        </p:nvSpPr>
        <p:spPr>
          <a:xfrm>
            <a:off x="696286" y="1812022"/>
            <a:ext cx="10981189" cy="4664279"/>
          </a:xfrm>
        </p:spPr>
        <p:txBody>
          <a:bodyPr/>
          <a:lstStyle/>
          <a:p>
            <a:pPr lvl="0"/>
            <a:r>
              <a:rPr lang="en-US" altLang="en-US" b="1" dirty="0">
                <a:latin typeface="Times New Roman" pitchFamily="18" charset="0"/>
                <a:cs typeface="Times New Roman" pitchFamily="18" charset="0"/>
              </a:rPr>
              <a:t>Hybrid Legal Clause Classification: Integrating Supervised BERT with Reinforcement Learning 2025</a:t>
            </a:r>
          </a:p>
          <a:p>
            <a:pPr lvl="0"/>
            <a:endParaRPr lang="en-US" altLang="en-US" b="1" dirty="0">
              <a:latin typeface="Times New Roman" pitchFamily="18" charset="0"/>
              <a:cs typeface="Times New Roman" pitchFamily="18" charset="0"/>
            </a:endParaRPr>
          </a:p>
          <a:p>
            <a:pPr lvl="0" algn="l"/>
            <a:r>
              <a:rPr lang="en-US" altLang="en-US" dirty="0">
                <a:latin typeface="Times New Roman" pitchFamily="18" charset="0"/>
                <a:cs typeface="Times New Roman" pitchFamily="18" charset="0"/>
              </a:rPr>
              <a:t>Author Name : Shruthi </a:t>
            </a:r>
            <a:r>
              <a:rPr lang="en-US" altLang="en-US" dirty="0" err="1">
                <a:latin typeface="Times New Roman" pitchFamily="18" charset="0"/>
                <a:cs typeface="Times New Roman" pitchFamily="18" charset="0"/>
              </a:rPr>
              <a:t>Bhushan,Hemaditya</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AVS,Arpita</a:t>
            </a:r>
            <a:r>
              <a:rPr lang="en-US" altLang="en-US" dirty="0">
                <a:latin typeface="Times New Roman" pitchFamily="18" charset="0"/>
                <a:cs typeface="Times New Roman" pitchFamily="18" charset="0"/>
              </a:rPr>
              <a:t> Verma</a:t>
            </a:r>
          </a:p>
          <a:p>
            <a:pPr lvl="0" algn="l"/>
            <a:r>
              <a:rPr lang="en-US" altLang="en-US" dirty="0">
                <a:latin typeface="Times New Roman" pitchFamily="18" charset="0"/>
                <a:cs typeface="Times New Roman" pitchFamily="18" charset="0"/>
              </a:rPr>
              <a:t>Conference    :</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IEEE 5</a:t>
            </a:r>
            <a:r>
              <a:rPr lang="en-IN" baseline="30000" dirty="0">
                <a:latin typeface="Times New Roman" pitchFamily="18" charset="0"/>
                <a:cs typeface="Times New Roman" pitchFamily="18" charset="0"/>
              </a:rPr>
              <a:t>th</a:t>
            </a:r>
            <a:r>
              <a:rPr lang="en-IN" dirty="0">
                <a:latin typeface="Times New Roman" pitchFamily="18" charset="0"/>
                <a:cs typeface="Times New Roman" pitchFamily="18" charset="0"/>
              </a:rPr>
              <a:t> Conference Publication</a:t>
            </a:r>
          </a:p>
          <a:p>
            <a:pPr lvl="0" algn="l"/>
            <a:r>
              <a:rPr lang="en-IN" altLang="en-US" dirty="0">
                <a:latin typeface="Times New Roman" pitchFamily="18" charset="0"/>
                <a:cs typeface="Times New Roman" pitchFamily="18" charset="0"/>
              </a:rPr>
              <a:t>Year               : 2025</a:t>
            </a:r>
          </a:p>
          <a:p>
            <a:pPr lvl="0" algn="l"/>
            <a:r>
              <a:rPr lang="en-IN" altLang="en-US" dirty="0">
                <a:latin typeface="Times New Roman" pitchFamily="18" charset="0"/>
                <a:cs typeface="Times New Roman" pitchFamily="18" charset="0"/>
              </a:rPr>
              <a:t>Publisher       : IEEE </a:t>
            </a:r>
            <a:endParaRPr lang="en-US" altLang="en-US" dirty="0">
              <a:latin typeface="Times New Roman" pitchFamily="18" charset="0"/>
              <a:cs typeface="Times New Roman" pitchFamily="18" charset="0"/>
            </a:endParaRPr>
          </a:p>
          <a:p>
            <a:pPr lvl="0"/>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7845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871" y="461394"/>
            <a:ext cx="10515600" cy="721454"/>
          </a:xfrm>
        </p:spPr>
        <p:txBody>
          <a:bodyPr>
            <a:normAutofit/>
          </a:bodyPr>
          <a:lstStyle/>
          <a:p>
            <a:pPr algn="ct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70452" y="1303550"/>
            <a:ext cx="11140580" cy="5189325"/>
          </a:xfrm>
        </p:spPr>
        <p:txBody>
          <a:bodyPr>
            <a:normAutofit fontScale="40000" lnSpcReduction="20000"/>
          </a:bodyPr>
          <a:lstStyle/>
          <a:p>
            <a:pPr marL="0" indent="0">
              <a:buNone/>
            </a:pPr>
            <a:r>
              <a:rPr lang="en-US" sz="4500" b="1" dirty="0"/>
              <a:t>Problem Statement</a:t>
            </a:r>
            <a:r>
              <a:rPr lang="en-US" sz="4500" dirty="0"/>
              <a:t>:</a:t>
            </a:r>
          </a:p>
          <a:p>
            <a:pPr marL="0" indent="0" algn="just">
              <a:lnSpc>
                <a:spcPct val="120000"/>
              </a:lnSpc>
              <a:buNone/>
            </a:pPr>
            <a:r>
              <a:rPr lang="en-US" sz="4500" dirty="0">
                <a:latin typeface="Times New Roman" pitchFamily="18" charset="0"/>
                <a:cs typeface="Times New Roman" pitchFamily="18" charset="0"/>
              </a:rPr>
              <a:t>             Legal professionals, businesses, and startups often deal with complex regulations that require extensive review, comparison, and compliance analysis. Manual contract analysis is time-consuming, error-prone, and prelegal legal documents such as contracts, agreements, and policy expertise. Additionally, understanding historical case relevance and ensuring regulatory compliance across industries remains </a:t>
            </a:r>
            <a:r>
              <a:rPr lang="en-US" sz="4500" dirty="0" err="1">
                <a:latin typeface="Times New Roman" pitchFamily="18" charset="0"/>
                <a:cs typeface="Times New Roman" pitchFamily="18" charset="0"/>
              </a:rPr>
              <a:t>ires</a:t>
            </a:r>
            <a:r>
              <a:rPr lang="en-US" sz="4500" dirty="0">
                <a:latin typeface="Times New Roman" pitchFamily="18" charset="0"/>
                <a:cs typeface="Times New Roman" pitchFamily="18" charset="0"/>
              </a:rPr>
              <a:t> a daunting challenge for non-lawyers and small legal teams.</a:t>
            </a:r>
          </a:p>
          <a:p>
            <a:pPr marL="0" indent="0">
              <a:buNone/>
            </a:pPr>
            <a:r>
              <a:rPr lang="en-US" sz="4500" b="1" dirty="0"/>
              <a:t>Objectives:</a:t>
            </a:r>
          </a:p>
          <a:p>
            <a:pPr lvl="1" algn="just">
              <a:lnSpc>
                <a:spcPct val="120000"/>
              </a:lnSpc>
              <a:buClr>
                <a:schemeClr val="accent1">
                  <a:lumMod val="75000"/>
                </a:schemeClr>
              </a:buClr>
              <a:buFont typeface="Wingdings" panose="05000000000000000000" pitchFamily="2" charset="2"/>
              <a:buChar char="Ø"/>
            </a:pPr>
            <a:r>
              <a:rPr lang="en-US" sz="4500" dirty="0">
                <a:latin typeface="Times New Roman" pitchFamily="18" charset="0"/>
                <a:cs typeface="Times New Roman" pitchFamily="18" charset="0"/>
              </a:rPr>
              <a:t>92% of legal professionals say manual contract review is one of the most time-consuming tasks.  — EY Law Survey 2021 </a:t>
            </a:r>
          </a:p>
          <a:p>
            <a:pPr lvl="1" algn="just">
              <a:lnSpc>
                <a:spcPct val="120000"/>
              </a:lnSpc>
              <a:buClr>
                <a:schemeClr val="accent1">
                  <a:lumMod val="75000"/>
                </a:schemeClr>
              </a:buClr>
              <a:buFont typeface="Wingdings" panose="05000000000000000000" pitchFamily="2" charset="2"/>
              <a:buChar char="Ø"/>
            </a:pPr>
            <a:r>
              <a:rPr lang="en-US" sz="4500" dirty="0">
                <a:latin typeface="Times New Roman" pitchFamily="18" charset="0"/>
                <a:cs typeface="Times New Roman" pitchFamily="18" charset="0"/>
              </a:rPr>
              <a:t>Average lawyer review cost per contract:  \$450 to \$1,500 , depending on complexity.  — Thomson Reuters Legal Cost Survey </a:t>
            </a:r>
          </a:p>
          <a:p>
            <a:pPr lvl="1" algn="just">
              <a:lnSpc>
                <a:spcPct val="120000"/>
              </a:lnSpc>
              <a:buClr>
                <a:schemeClr val="accent1">
                  <a:lumMod val="75000"/>
                </a:schemeClr>
              </a:buClr>
              <a:buFont typeface="Wingdings" panose="05000000000000000000" pitchFamily="2" charset="2"/>
              <a:buChar char="Ø"/>
            </a:pPr>
            <a:r>
              <a:rPr lang="en-US" sz="4500" dirty="0">
                <a:latin typeface="Times New Roman" pitchFamily="18" charset="0"/>
                <a:cs typeface="Times New Roman" pitchFamily="18" charset="0"/>
              </a:rPr>
              <a:t>65%  of small business owners in the U.S. couldn’t define "indemnity", "liability", or "force majeure" correctly.  — Stanford Legal Design Lab (2022)  </a:t>
            </a:r>
          </a:p>
          <a:p>
            <a:pPr lvl="1" algn="just">
              <a:lnSpc>
                <a:spcPct val="120000"/>
              </a:lnSpc>
              <a:buClr>
                <a:schemeClr val="accent1">
                  <a:lumMod val="75000"/>
                </a:schemeClr>
              </a:buClr>
              <a:buFont typeface="Wingdings" panose="05000000000000000000" pitchFamily="2" charset="2"/>
              <a:buChar char="Ø"/>
            </a:pPr>
            <a:r>
              <a:rPr lang="en-US" sz="4500" dirty="0">
                <a:latin typeface="Times New Roman" pitchFamily="18" charset="0"/>
                <a:cs typeface="Times New Roman" pitchFamily="18" charset="0"/>
              </a:rPr>
              <a:t>70%  of legal professionals say comparing contract versions manually leads to  missed clause changes .  — </a:t>
            </a:r>
            <a:r>
              <a:rPr lang="en-US" sz="4500" dirty="0" err="1">
                <a:latin typeface="Times New Roman" pitchFamily="18" charset="0"/>
                <a:cs typeface="Times New Roman" pitchFamily="18" charset="0"/>
              </a:rPr>
              <a:t>ContractPodAI</a:t>
            </a:r>
            <a:r>
              <a:rPr lang="en-US" sz="4500" dirty="0">
                <a:latin typeface="Times New Roman" pitchFamily="18" charset="0"/>
                <a:cs typeface="Times New Roman" pitchFamily="18" charset="0"/>
              </a:rPr>
              <a:t> Report, 2023   </a:t>
            </a:r>
          </a:p>
          <a:p>
            <a:pPr lvl="1" algn="just">
              <a:lnSpc>
                <a:spcPct val="120000"/>
              </a:lnSpc>
              <a:buClr>
                <a:schemeClr val="accent1">
                  <a:lumMod val="75000"/>
                </a:schemeClr>
              </a:buClr>
              <a:buFont typeface="Wingdings" panose="05000000000000000000" pitchFamily="2" charset="2"/>
              <a:buChar char="Ø"/>
            </a:pPr>
            <a:r>
              <a:rPr lang="en-US" sz="4500" dirty="0">
                <a:latin typeface="Times New Roman" pitchFamily="18" charset="0"/>
                <a:cs typeface="Times New Roman" pitchFamily="18" charset="0"/>
              </a:rPr>
              <a:t>62%  of Indian MSMEs are  unaware of key legal obligations , including labor, environmental, and data laws.  — NASSCOM India MSME Legal Compliance Survey, 2023</a:t>
            </a:r>
          </a:p>
          <a:p>
            <a:pPr marL="0" indent="0">
              <a:buNone/>
            </a:pPr>
            <a:endParaRPr lang="en-US" sz="3800" dirty="0">
              <a:latin typeface="Times New Roman" pitchFamily="18" charset="0"/>
              <a:cs typeface="Times New Roman" pitchFamily="18" charset="0"/>
            </a:endParaRPr>
          </a:p>
          <a:p>
            <a:pPr marL="0" indent="0">
              <a:buNone/>
            </a:pPr>
            <a:endParaRPr lang="en-US" sz="3800" dirty="0"/>
          </a:p>
        </p:txBody>
      </p:sp>
    </p:spTree>
    <p:extLst>
      <p:ext uri="{BB962C8B-B14F-4D97-AF65-F5344CB8AC3E}">
        <p14:creationId xmlns:p14="http://schemas.microsoft.com/office/powerpoint/2010/main" val="199012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243657" cy="5733061"/>
          </a:xfrm>
        </p:spPr>
        <p:txBody>
          <a:bodyPr>
            <a:normAutofit/>
          </a:bodyPr>
          <a:lstStyle/>
          <a:p>
            <a:pPr marL="0" indent="0">
              <a:buNone/>
            </a:pPr>
            <a:r>
              <a:rPr lang="en-US" sz="3600" b="1" dirty="0">
                <a:latin typeface="Times New Roman" pitchFamily="18" charset="0"/>
                <a:cs typeface="Times New Roman" pitchFamily="18" charset="0"/>
              </a:rPr>
              <a:t>Significance  Of The Project</a:t>
            </a:r>
            <a:r>
              <a:rPr lang="en-US" sz="3600" b="1" dirty="0"/>
              <a:t>:</a:t>
            </a:r>
          </a:p>
          <a:p>
            <a:pPr algn="just">
              <a:lnSpc>
                <a:spcPct val="150000"/>
              </a:lnSpc>
            </a:pPr>
            <a:r>
              <a:rPr lang="en-US" sz="1800" dirty="0">
                <a:latin typeface="Times New Roman" pitchFamily="18" charset="0"/>
                <a:cs typeface="Times New Roman" pitchFamily="18" charset="0"/>
              </a:rPr>
              <a:t>Automates tedious legal reviews by breaking down contracts into machine-readable components.</a:t>
            </a:r>
          </a:p>
          <a:p>
            <a:pPr algn="just">
              <a:lnSpc>
                <a:spcPct val="150000"/>
              </a:lnSpc>
            </a:pPr>
            <a:r>
              <a:rPr lang="en-US" sz="1800" dirty="0">
                <a:latin typeface="Times New Roman" pitchFamily="18" charset="0"/>
                <a:cs typeface="Times New Roman" pitchFamily="18" charset="0"/>
              </a:rPr>
              <a:t>Helps law firms, legal tech platforms, and businesses ensure contract compliance faster.</a:t>
            </a:r>
          </a:p>
          <a:p>
            <a:pPr algn="just">
              <a:lnSpc>
                <a:spcPct val="150000"/>
              </a:lnSpc>
            </a:pPr>
            <a:r>
              <a:rPr lang="en-US" sz="1800" dirty="0">
                <a:latin typeface="Times New Roman" pitchFamily="18" charset="0"/>
                <a:cs typeface="Times New Roman" pitchFamily="18" charset="0"/>
              </a:rPr>
              <a:t>Reduces human error and increases consistency in clause interpretation.</a:t>
            </a:r>
          </a:p>
          <a:p>
            <a:pPr algn="just">
              <a:lnSpc>
                <a:spcPct val="150000"/>
              </a:lnSpc>
            </a:pPr>
            <a:r>
              <a:rPr lang="en-US" sz="1800" dirty="0">
                <a:latin typeface="Times New Roman" pitchFamily="18" charset="0"/>
                <a:cs typeface="Times New Roman" pitchFamily="18" charset="0"/>
              </a:rPr>
              <a:t>Enables downstream tasks like risk detection, obligation tracking, and contract comparison.</a:t>
            </a:r>
          </a:p>
          <a:p>
            <a:pPr algn="just">
              <a:lnSpc>
                <a:spcPct val="150000"/>
              </a:lnSpc>
            </a:pPr>
            <a:r>
              <a:rPr lang="en-US" sz="1800" dirty="0">
                <a:latin typeface="Times New Roman" pitchFamily="18" charset="0"/>
                <a:cs typeface="Times New Roman" pitchFamily="18" charset="0"/>
              </a:rPr>
              <a:t>Can serve as a base for intelligent contract analytics, AI legal assistants, or legal audit tools.</a:t>
            </a:r>
          </a:p>
          <a:p>
            <a:pPr marL="0" indent="0">
              <a:buNone/>
            </a:pPr>
            <a:endParaRPr lang="en-US" b="1" dirty="0"/>
          </a:p>
        </p:txBody>
      </p:sp>
    </p:spTree>
    <p:extLst>
      <p:ext uri="{BB962C8B-B14F-4D97-AF65-F5344CB8AC3E}">
        <p14:creationId xmlns:p14="http://schemas.microsoft.com/office/powerpoint/2010/main" val="74697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37" y="292697"/>
            <a:ext cx="10515600" cy="820879"/>
          </a:xfrm>
        </p:spPr>
        <p:txBody>
          <a:bodyPr>
            <a:normAutofit/>
          </a:bodyPr>
          <a:lstStyle/>
          <a:p>
            <a:pPr algn="ctr"/>
            <a:r>
              <a:rPr lang="en-US" sz="3600" b="1" dirty="0">
                <a:latin typeface="Times New Roman" panose="02020603050405020304" pitchFamily="18" charset="0"/>
                <a:cs typeface="Times New Roman" panose="02020603050405020304" pitchFamily="18" charset="0"/>
              </a:rPr>
              <a:t>SOCIAL</a:t>
            </a:r>
            <a:r>
              <a:rPr lang="en-US" sz="3600" b="1" dirty="0"/>
              <a:t> </a:t>
            </a:r>
            <a:r>
              <a:rPr lang="en-US" sz="3600" b="1" dirty="0">
                <a:latin typeface="Times New Roman" panose="02020603050405020304" pitchFamily="18" charset="0"/>
                <a:cs typeface="Times New Roman" panose="02020603050405020304" pitchFamily="18" charset="0"/>
              </a:rPr>
              <a:t>RELEVANCE</a:t>
            </a:r>
          </a:p>
        </p:txBody>
      </p:sp>
      <p:sp>
        <p:nvSpPr>
          <p:cNvPr id="3" name="Content Placeholder 2"/>
          <p:cNvSpPr>
            <a:spLocks noGrp="1"/>
          </p:cNvSpPr>
          <p:nvPr>
            <p:ph idx="1"/>
          </p:nvPr>
        </p:nvSpPr>
        <p:spPr>
          <a:xfrm>
            <a:off x="486561" y="1006660"/>
            <a:ext cx="10770973" cy="5217972"/>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How the Project Benefits Society:</a:t>
            </a:r>
          </a:p>
          <a:p>
            <a:r>
              <a:rPr lang="en-US" sz="1800" b="1" dirty="0">
                <a:latin typeface="Times New Roman" panose="02020603050405020304" pitchFamily="18" charset="0"/>
                <a:cs typeface="Times New Roman" panose="02020603050405020304" pitchFamily="18" charset="0"/>
              </a:rPr>
              <a:t>Democratizes legal knowledge</a:t>
            </a:r>
            <a:r>
              <a:rPr lang="en-US" sz="1800" dirty="0">
                <a:latin typeface="Times New Roman" panose="02020603050405020304" pitchFamily="18" charset="0"/>
                <a:cs typeface="Times New Roman" panose="02020603050405020304" pitchFamily="18" charset="0"/>
              </a:rPr>
              <a:t> – Makes contracts easier for all to understand.</a:t>
            </a:r>
          </a:p>
          <a:p>
            <a:r>
              <a:rPr lang="en-US" sz="1800" b="1" dirty="0">
                <a:latin typeface="Times New Roman" panose="02020603050405020304" pitchFamily="18" charset="0"/>
                <a:cs typeface="Times New Roman" panose="02020603050405020304" pitchFamily="18" charset="0"/>
              </a:rPr>
              <a:t>Promotes transparency &amp; trust</a:t>
            </a:r>
            <a:r>
              <a:rPr lang="en-US" sz="1800" dirty="0">
                <a:latin typeface="Times New Roman" panose="02020603050405020304" pitchFamily="18" charset="0"/>
                <a:cs typeface="Times New Roman" panose="02020603050405020304" pitchFamily="18" charset="0"/>
              </a:rPr>
              <a:t> – Highlights obligations, risks, and key terms.</a:t>
            </a:r>
          </a:p>
          <a:p>
            <a:r>
              <a:rPr lang="en-US" sz="1800" b="1" dirty="0">
                <a:latin typeface="Times New Roman" panose="02020603050405020304" pitchFamily="18" charset="0"/>
                <a:cs typeface="Times New Roman" panose="02020603050405020304" pitchFamily="18" charset="0"/>
              </a:rPr>
              <a:t>Saves time &amp; cost</a:t>
            </a:r>
            <a:r>
              <a:rPr lang="en-US" sz="1800" dirty="0">
                <a:latin typeface="Times New Roman" panose="02020603050405020304" pitchFamily="18" charset="0"/>
                <a:cs typeface="Times New Roman" panose="02020603050405020304" pitchFamily="18" charset="0"/>
              </a:rPr>
              <a:t> – Faster and more affordable legal reviews.</a:t>
            </a:r>
          </a:p>
          <a:p>
            <a:r>
              <a:rPr lang="en-US" sz="1800" b="1" dirty="0">
                <a:latin typeface="Times New Roman" panose="02020603050405020304" pitchFamily="18" charset="0"/>
                <a:cs typeface="Times New Roman" panose="02020603050405020304" pitchFamily="18" charset="0"/>
              </a:rPr>
              <a:t>Supports justice &amp; accountability (SDG 16)</a:t>
            </a:r>
            <a:r>
              <a:rPr lang="en-US" sz="1800" dirty="0">
                <a:latin typeface="Times New Roman" panose="02020603050405020304" pitchFamily="18" charset="0"/>
                <a:cs typeface="Times New Roman" panose="02020603050405020304" pitchFamily="18" charset="0"/>
              </a:rPr>
              <a:t> – Encourages fair agreements and compliance.</a:t>
            </a:r>
          </a:p>
          <a:p>
            <a:r>
              <a:rPr lang="en-US" sz="1800" b="1" dirty="0">
                <a:latin typeface="Times New Roman" panose="02020603050405020304" pitchFamily="18" charset="0"/>
                <a:cs typeface="Times New Roman" panose="02020603050405020304" pitchFamily="18" charset="0"/>
              </a:rPr>
              <a:t>Drives digital transformation (SDG 9)</a:t>
            </a:r>
            <a:r>
              <a:rPr lang="en-US" sz="1800" dirty="0">
                <a:latin typeface="Times New Roman" panose="02020603050405020304" pitchFamily="18" charset="0"/>
                <a:cs typeface="Times New Roman" panose="02020603050405020304" pitchFamily="18" charset="0"/>
              </a:rPr>
              <a:t> – Brings AI innovation to legal services.</a:t>
            </a:r>
          </a:p>
          <a:p>
            <a:r>
              <a:rPr lang="en-US" sz="1800" b="1" dirty="0">
                <a:latin typeface="Times New Roman" panose="02020603050405020304" pitchFamily="18" charset="0"/>
                <a:cs typeface="Times New Roman" panose="02020603050405020304" pitchFamily="18" charset="0"/>
              </a:rPr>
              <a:t>Empowers vulnerable communities</a:t>
            </a:r>
            <a:r>
              <a:rPr lang="en-US" sz="1800" dirty="0">
                <a:latin typeface="Times New Roman" panose="02020603050405020304" pitchFamily="18" charset="0"/>
                <a:cs typeface="Times New Roman" panose="02020603050405020304" pitchFamily="18" charset="0"/>
              </a:rPr>
              <a:t> – Reduces exploitation from lack of awareness.</a:t>
            </a:r>
          </a:p>
          <a:p>
            <a:pPr marL="0" indent="0">
              <a:buNone/>
            </a:pPr>
            <a:r>
              <a:rPr lang="en-US" sz="1800" b="1" dirty="0">
                <a:latin typeface="Times New Roman" panose="02020603050405020304" pitchFamily="18" charset="0"/>
                <a:cs typeface="Times New Roman" panose="02020603050405020304" pitchFamily="18" charset="0"/>
              </a:rPr>
              <a:t>Link to UN SDGs:</a:t>
            </a:r>
          </a:p>
          <a:p>
            <a:r>
              <a:rPr lang="en-US" sz="1800" b="1" dirty="0">
                <a:latin typeface="Times New Roman" panose="02020603050405020304" pitchFamily="18" charset="0"/>
                <a:cs typeface="Times New Roman" panose="02020603050405020304" pitchFamily="18" charset="0"/>
              </a:rPr>
              <a:t>SDG 16</a:t>
            </a:r>
            <a:r>
              <a:rPr lang="en-US" sz="1800" dirty="0">
                <a:latin typeface="Times New Roman" panose="02020603050405020304" pitchFamily="18" charset="0"/>
                <a:cs typeface="Times New Roman" panose="02020603050405020304" pitchFamily="18" charset="0"/>
              </a:rPr>
              <a:t> – Peace, Justice &amp; Strong Institutions (access to justice, accountability).</a:t>
            </a:r>
          </a:p>
          <a:p>
            <a:pPr marL="0" indent="0">
              <a:buNone/>
            </a:pPr>
            <a:r>
              <a:rPr lang="en-US" sz="1800" b="1" dirty="0">
                <a:latin typeface="Times New Roman" panose="02020603050405020304" pitchFamily="18" charset="0"/>
                <a:cs typeface="Times New Roman" panose="02020603050405020304" pitchFamily="18" charset="0"/>
              </a:rPr>
              <a:t>Real-World Importance:</a:t>
            </a:r>
          </a:p>
          <a:p>
            <a:r>
              <a:rPr lang="en-US" sz="1800" dirty="0">
                <a:latin typeface="Times New Roman" panose="02020603050405020304" pitchFamily="18" charset="0"/>
                <a:cs typeface="Times New Roman" panose="02020603050405020304" pitchFamily="18" charset="0"/>
              </a:rPr>
              <a:t> Speeds up contract reviews &amp; compliance checks.</a:t>
            </a:r>
          </a:p>
          <a:p>
            <a:r>
              <a:rPr lang="en-US" sz="1800" dirty="0">
                <a:latin typeface="Times New Roman" panose="02020603050405020304" pitchFamily="18" charset="0"/>
                <a:cs typeface="Times New Roman" panose="02020603050405020304" pitchFamily="18" charset="0"/>
              </a:rPr>
              <a:t> Prevents disputes by flagging risks early.</a:t>
            </a:r>
          </a:p>
          <a:p>
            <a:r>
              <a:rPr lang="en-US" sz="1800" dirty="0">
                <a:latin typeface="Times New Roman" panose="02020603050405020304" pitchFamily="18" charset="0"/>
                <a:cs typeface="Times New Roman" panose="02020603050405020304" pitchFamily="18" charset="0"/>
              </a:rPr>
              <a:t> Enables faster, data-driven legal decisions.</a:t>
            </a:r>
          </a:p>
          <a:p>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300" dirty="0">
              <a:latin typeface="Times New Roman" pitchFamily="18" charset="0"/>
              <a:cs typeface="Times New Roman" pitchFamily="18" charset="0"/>
            </a:endParaRPr>
          </a:p>
          <a:p>
            <a:pPr marL="0" indent="0">
              <a:buNone/>
            </a:pPr>
            <a:endParaRPr lang="en-US" sz="23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Clr>
                <a:schemeClr val="accent2">
                  <a:lumMod val="75000"/>
                </a:schemeClr>
              </a:buClr>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2701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5734"/>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484769"/>
            <a:ext cx="10847664" cy="4879816"/>
          </a:xfrm>
        </p:spPr>
        <p:txBody>
          <a:bodyPr>
            <a:noAutofit/>
          </a:bodyPr>
          <a:lstStyle/>
          <a:p>
            <a:pPr marL="0" indent="0" algn="just">
              <a:lnSpc>
                <a:spcPct val="150000"/>
              </a:lnSpc>
              <a:buNone/>
            </a:pPr>
            <a:r>
              <a:rPr lang="en-US" sz="1800" dirty="0"/>
              <a:t>              </a:t>
            </a:r>
            <a:r>
              <a:rPr lang="en-US" sz="1800" dirty="0">
                <a:latin typeface="Times New Roman" panose="02020603050405020304" pitchFamily="18" charset="0"/>
                <a:cs typeface="Times New Roman" panose="02020603050405020304" pitchFamily="18" charset="0"/>
              </a:rPr>
              <a:t>In the modern legal and business environment, contracts and agreements play a vital role in defining rights, obligations, and risks between parties. However, these documents are often lengthy, complex, and filled with technical legal language, making them difficult for non-experts to understand. Manual review of such documents is time-consuming, costly, and prone to human error, especially when dealing with large volumes in corporate, governmental, or NGO contexts. The increasing demand for faster, more accurate, and accessible legal analysis has driven the need for automation in the legal domain. This project leverages Artificial Intelligence (AI) and Natural Language Processing (NLP) techniques to automatically extract, segment, and classify clauses from legal documents, providing clear and structured insights. By doing so, it aims to enhance transparency, reduce review time, minimize disputes, and make legal understanding accessible to individuals, small businesses, and organizations, thereby contributing to a more inclusive and efficient legal system.</a:t>
            </a:r>
          </a:p>
        </p:txBody>
      </p:sp>
    </p:spTree>
    <p:extLst>
      <p:ext uri="{BB962C8B-B14F-4D97-AF65-F5344CB8AC3E}">
        <p14:creationId xmlns:p14="http://schemas.microsoft.com/office/powerpoint/2010/main" val="3648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142" y="215564"/>
            <a:ext cx="7449423" cy="679508"/>
          </a:xfrm>
        </p:spPr>
        <p:txBody>
          <a:bodyPr>
            <a:normAutofit/>
          </a:bodyPr>
          <a:lstStyle/>
          <a:p>
            <a:pPr algn="ctr"/>
            <a:r>
              <a:rPr lang="en-IN" sz="3200" b="1" dirty="0">
                <a:latin typeface="Times New Roman" panose="02020603050405020304" pitchFamily="18" charset="0"/>
                <a:cs typeface="Times New Roman" panose="02020603050405020304" pitchFamily="18" charset="0"/>
              </a:rPr>
              <a:t>LITERATURE SURVEY </a:t>
            </a:r>
          </a:p>
        </p:txBody>
      </p:sp>
      <p:sp>
        <p:nvSpPr>
          <p:cNvPr id="3" name="Content Placeholder 2"/>
          <p:cNvSpPr>
            <a:spLocks noGrp="1"/>
          </p:cNvSpPr>
          <p:nvPr>
            <p:ph idx="1"/>
          </p:nvPr>
        </p:nvSpPr>
        <p:spPr>
          <a:xfrm>
            <a:off x="478723" y="733707"/>
            <a:ext cx="11471229" cy="5631234"/>
          </a:xfrm>
        </p:spPr>
        <p:txBody>
          <a:bodyPr>
            <a:noAutofit/>
          </a:bodyPr>
          <a:lstStyle/>
          <a:p>
            <a:pPr marL="342900" indent="-342900">
              <a:lnSpc>
                <a:spcPct val="150000"/>
              </a:lnSpc>
            </a:pPr>
            <a:r>
              <a:rPr lang="en-IN" sz="1800" b="1" dirty="0">
                <a:latin typeface="Times New Roman" panose="02020603050405020304" pitchFamily="18" charset="0"/>
                <a:cs typeface="Times New Roman" panose="02020603050405020304" pitchFamily="18" charset="0"/>
              </a:rPr>
              <a:t>LEGAL-BERT: Pretrained Transformers for Legal NLP – 2020</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work adapts BERT to the legal domain by pretraining it on a large corpus of legal documents (like court opinions, contracts, legislation). The goal is to improve downstream legal NLP tasks such as classification, named entity recognition, and question answering with domain-specific understanding.</a:t>
            </a:r>
            <a:endParaRPr lang="en-IN" sz="1800" dirty="0">
              <a:latin typeface="Times New Roman" panose="02020603050405020304" pitchFamily="18" charset="0"/>
              <a:cs typeface="Times New Roman" panose="02020603050405020304" pitchFamily="18" charset="0"/>
            </a:endParaRPr>
          </a:p>
          <a:p>
            <a:pPr marL="342900" indent="-342900">
              <a:lnSpc>
                <a:spcPct val="150000"/>
              </a:lnSpc>
            </a:pPr>
            <a:r>
              <a:rPr lang="en-IN" sz="1800" b="1" dirty="0">
                <a:latin typeface="Times New Roman" panose="02020603050405020304" pitchFamily="18" charset="0"/>
                <a:cs typeface="Times New Roman" panose="02020603050405020304" pitchFamily="18" charset="0"/>
              </a:rPr>
              <a:t>LEDGAR: A Large-Scale Legal Clause Dataset – 2020</a:t>
            </a: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LEDGAR is a benchmark dataset containing millions of labeled clauses extracted from legal contracts. It's widely used to train and evaluate models on clause classification tasks and has become foundational for legal clause-level NLP research.</a:t>
            </a:r>
          </a:p>
          <a:p>
            <a:pPr marL="342900" indent="-342900">
              <a:lnSpc>
                <a:spcPct val="150000"/>
              </a:lnSpc>
            </a:pPr>
            <a:r>
              <a:rPr lang="en-IN" sz="1800" b="1" dirty="0" err="1">
                <a:latin typeface="Times New Roman" panose="02020603050405020304" pitchFamily="18" charset="0"/>
                <a:cs typeface="Times New Roman" panose="02020603050405020304" pitchFamily="18" charset="0"/>
              </a:rPr>
              <a:t>ClauseRec</a:t>
            </a:r>
            <a:r>
              <a:rPr lang="en-IN" sz="1800" b="1" dirty="0">
                <a:latin typeface="Times New Roman" panose="02020603050405020304" pitchFamily="18" charset="0"/>
                <a:cs typeface="Times New Roman" panose="02020603050405020304" pitchFamily="18" charset="0"/>
              </a:rPr>
              <a:t>: Clause Recommendation for Legal Contracts – 2021</a:t>
            </a:r>
          </a:p>
          <a:p>
            <a:pPr marL="0" indent="0" algn="just">
              <a:lnSpc>
                <a:spcPct val="150000"/>
              </a:lnSpc>
              <a:buNone/>
            </a:pPr>
            <a:r>
              <a:rPr lang="en-IN" sz="1800" dirty="0">
                <a:latin typeface="Arial" panose="020B0604020202020204" pitchFamily="34" charset="0"/>
                <a:cs typeface="Arial" panose="020B0604020202020204" pitchFamily="34" charset="0"/>
              </a:rPr>
              <a:t>       </a:t>
            </a:r>
            <a:r>
              <a:rPr lang="en-US" sz="1800" dirty="0" err="1">
                <a:latin typeface="Times New Roman" panose="02020603050405020304" pitchFamily="18" charset="0"/>
                <a:cs typeface="Times New Roman" panose="02020603050405020304" pitchFamily="18" charset="0"/>
              </a:rPr>
              <a:t>ClauseRec</a:t>
            </a:r>
            <a:r>
              <a:rPr lang="en-US" sz="1800" dirty="0">
                <a:latin typeface="Times New Roman" panose="02020603050405020304" pitchFamily="18" charset="0"/>
                <a:cs typeface="Times New Roman" panose="02020603050405020304" pitchFamily="18" charset="0"/>
              </a:rPr>
              <a:t> proposes a system that recommends relevant clauses to legal professionals during contract drafting. It uses context-aware retrieval and ranking techniques, including NLP embeddings, to suggest clauses that are legally appropriate based on existing contract content.</a:t>
            </a:r>
          </a:p>
        </p:txBody>
      </p:sp>
    </p:spTree>
    <p:extLst>
      <p:ext uri="{BB962C8B-B14F-4D97-AF65-F5344CB8AC3E}">
        <p14:creationId xmlns:p14="http://schemas.microsoft.com/office/powerpoint/2010/main" val="171273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36341"/>
            <a:ext cx="10515600" cy="5712736"/>
          </a:xfrm>
        </p:spPr>
        <p:txBody>
          <a:bodyPr>
            <a:noAutofit/>
          </a:bodyPr>
          <a:lstStyle/>
          <a:p>
            <a:pPr marL="342900" indent="-342900" algn="just">
              <a:lnSpc>
                <a:spcPct val="150000"/>
              </a:lnSpc>
            </a:pPr>
            <a:r>
              <a:rPr lang="en-IN" sz="1800" b="1" dirty="0" err="1">
                <a:latin typeface="Times New Roman" panose="02020603050405020304" pitchFamily="18" charset="0"/>
                <a:cs typeface="Times New Roman" panose="02020603050405020304" pitchFamily="18" charset="0"/>
              </a:rPr>
              <a:t>ConReader</a:t>
            </a:r>
            <a:r>
              <a:rPr lang="en-IN" sz="1800" b="1" dirty="0">
                <a:latin typeface="Times New Roman" panose="02020603050405020304" pitchFamily="18" charset="0"/>
                <a:cs typeface="Times New Roman" panose="02020603050405020304" pitchFamily="18" charset="0"/>
              </a:rPr>
              <a:t>: A Transformer-Based Contract Understanding Model – 2022 </a:t>
            </a:r>
            <a:r>
              <a:rPr lang="en-US" sz="1800" dirty="0" err="1">
                <a:latin typeface="Times New Roman" panose="02020603050405020304" pitchFamily="18" charset="0"/>
                <a:cs typeface="Times New Roman" panose="02020603050405020304" pitchFamily="18" charset="0"/>
              </a:rPr>
              <a:t>ConReader</a:t>
            </a:r>
            <a:r>
              <a:rPr lang="en-US" sz="1800" dirty="0">
                <a:latin typeface="Times New Roman" panose="02020603050405020304" pitchFamily="18" charset="0"/>
                <a:cs typeface="Times New Roman" panose="02020603050405020304" pitchFamily="18" charset="0"/>
              </a:rPr>
              <a:t> is a transformer-based model specifically designed to comprehend contracts. It tackles tasks like clause segmentation, entity recognition, and Q&amp;A within contracts, offering improved interpretability and accuracy over generic models.</a:t>
            </a:r>
            <a:endParaRPr lang="en-IN" sz="1800" dirty="0">
              <a:latin typeface="Times New Roman" panose="02020603050405020304" pitchFamily="18" charset="0"/>
              <a:cs typeface="Times New Roman" panose="02020603050405020304" pitchFamily="18" charset="0"/>
            </a:endParaRPr>
          </a:p>
          <a:p>
            <a:pPr marL="342900" indent="-342900" algn="just">
              <a:lnSpc>
                <a:spcPct val="150000"/>
              </a:lnSpc>
            </a:pPr>
            <a:r>
              <a:rPr lang="en-IN" sz="1800" b="1" dirty="0">
                <a:latin typeface="Times New Roman" panose="02020603050405020304" pitchFamily="18" charset="0"/>
                <a:cs typeface="Times New Roman" panose="02020603050405020304" pitchFamily="18" charset="0"/>
              </a:rPr>
              <a:t>Long Legal Documents: Modelling Long-Form Legal Texts with Transformers – 2022 </a:t>
            </a:r>
            <a:r>
              <a:rPr lang="en-US" sz="1800" dirty="0">
                <a:latin typeface="Times New Roman" panose="02020603050405020304" pitchFamily="18" charset="0"/>
                <a:cs typeface="Times New Roman" panose="02020603050405020304" pitchFamily="18" charset="0"/>
              </a:rPr>
              <a:t>This research explores how transformers (like </a:t>
            </a:r>
            <a:r>
              <a:rPr lang="en-US" sz="1800" dirty="0" err="1">
                <a:latin typeface="Times New Roman" panose="02020603050405020304" pitchFamily="18" charset="0"/>
                <a:cs typeface="Times New Roman" panose="02020603050405020304" pitchFamily="18" charset="0"/>
              </a:rPr>
              <a:t>Longformer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BigBird</a:t>
            </a:r>
            <a:r>
              <a:rPr lang="en-US" sz="1800" dirty="0">
                <a:latin typeface="Times New Roman" panose="02020603050405020304" pitchFamily="18" charset="0"/>
                <a:cs typeface="Times New Roman" panose="02020603050405020304" pitchFamily="18" charset="0"/>
              </a:rPr>
              <a:t>) can handle very long legal documents that exceed the standard input length of BERT. It addresses challenges in scaling NLP models to entire contracts, legal briefs, or case law documents.</a:t>
            </a:r>
            <a:endParaRPr lang="en-IN" sz="1800" dirty="0">
              <a:latin typeface="Times New Roman" panose="02020603050405020304" pitchFamily="18" charset="0"/>
              <a:cs typeface="Times New Roman" panose="02020603050405020304" pitchFamily="18" charset="0"/>
            </a:endParaRPr>
          </a:p>
          <a:p>
            <a:pPr marL="342900" indent="-342900" algn="just">
              <a:lnSpc>
                <a:spcPct val="150000"/>
              </a:lnSpc>
            </a:pPr>
            <a:r>
              <a:rPr lang="en-IN" sz="1800" b="1" dirty="0" err="1">
                <a:latin typeface="Times New Roman" panose="02020603050405020304" pitchFamily="18" charset="0"/>
                <a:cs typeface="Times New Roman" panose="02020603050405020304" pitchFamily="18" charset="0"/>
              </a:rPr>
              <a:t>LegalPro</a:t>
            </a:r>
            <a:r>
              <a:rPr lang="en-IN" sz="1800" b="1" dirty="0">
                <a:latin typeface="Times New Roman" panose="02020603050405020304" pitchFamily="18" charset="0"/>
                <a:cs typeface="Times New Roman" panose="02020603050405020304" pitchFamily="18" charset="0"/>
              </a:rPr>
              <a:t>-BERT: Improving Clause Classification with Domain-Specific Training – 2024 </a:t>
            </a:r>
            <a:r>
              <a:rPr lang="en-US" sz="1800" dirty="0" err="1">
                <a:latin typeface="Times New Roman" panose="02020603050405020304" pitchFamily="18" charset="0"/>
                <a:cs typeface="Times New Roman" panose="02020603050405020304" pitchFamily="18" charset="0"/>
              </a:rPr>
              <a:t>LegalPro</a:t>
            </a:r>
            <a:r>
              <a:rPr lang="en-US" sz="1800" dirty="0">
                <a:latin typeface="Times New Roman" panose="02020603050405020304" pitchFamily="18" charset="0"/>
                <a:cs typeface="Times New Roman" panose="02020603050405020304" pitchFamily="18" charset="0"/>
              </a:rPr>
              <a:t>-BERT improves clause classification by fine-tuning a legal-domain model with more precise clause-level supervision and legal-specific features. It emphasizes high accuracy and generalizability across various contract types.</a:t>
            </a:r>
          </a:p>
          <a:p>
            <a:pPr>
              <a:lnSpc>
                <a:spcPct val="110000"/>
              </a:lnSpc>
            </a:pPr>
            <a:endParaRPr lang="en-US" sz="1600" b="1" dirty="0">
              <a:latin typeface="Times New Roman" panose="02020603050405020304" pitchFamily="18" charset="0"/>
              <a:cs typeface="Times New Roman" panose="02020603050405020304" pitchFamily="18" charset="0"/>
            </a:endParaRPr>
          </a:p>
          <a:p>
            <a:pPr marL="0" indent="0">
              <a:lnSpc>
                <a:spcPct val="12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107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931</TotalTime>
  <Words>3055</Words>
  <Application>Microsoft Office PowerPoint</Application>
  <PresentationFormat>Widescreen</PresentationFormat>
  <Paragraphs>177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Project Title: AI-Powered Contract Intelligence &amp; Compliance Suite</vt:lpstr>
      <vt:lpstr>BASE PAPER</vt:lpstr>
      <vt:lpstr>ABSTRACT</vt:lpstr>
      <vt:lpstr>PowerPoint Presentation</vt:lpstr>
      <vt:lpstr>SOCIAL RELEVANCE</vt:lpstr>
      <vt:lpstr>INTRODUCTION</vt:lpstr>
      <vt:lpstr>LITERATURE SURVEY </vt:lpstr>
      <vt:lpstr>PowerPoint Presentation</vt:lpstr>
      <vt:lpstr>PowerPoint Presentation</vt:lpstr>
      <vt:lpstr>PowerPoint Presentation</vt:lpstr>
      <vt:lpstr>PowerPoint Presentation</vt:lpstr>
      <vt:lpstr>PROPOSED SYSTEM</vt:lpstr>
      <vt:lpstr>PowerPoint Presentation</vt:lpstr>
      <vt:lpstr>PowerPoint Presentation</vt:lpstr>
      <vt:lpstr>PowerPoint Presentation</vt:lpstr>
      <vt:lpstr>HARDWARE / SOFTWARE SPECIFICATIONS</vt:lpstr>
      <vt:lpstr>PowerPoint Presentation</vt:lpstr>
      <vt:lpstr>MODULES EXPLANATION</vt:lpstr>
      <vt:lpstr>PowerPoint Presentation</vt:lpstr>
      <vt:lpstr>PowerPoint Presentation</vt:lpstr>
      <vt:lpstr>PowerPoint Presentation</vt:lpstr>
      <vt:lpstr>PowerPoint Presentation</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ranjanisrinivasan27@gmail.com</cp:lastModifiedBy>
  <cp:revision>120</cp:revision>
  <dcterms:created xsi:type="dcterms:W3CDTF">2025-07-07T12:52:01Z</dcterms:created>
  <dcterms:modified xsi:type="dcterms:W3CDTF">2025-10-05T13:05:46Z</dcterms:modified>
</cp:coreProperties>
</file>