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Nuni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Nunito-italic.fntdata"/><Relationship Id="rId23" Type="http://schemas.openxmlformats.org/officeDocument/2006/relationships/slide" Target="slides/slide18.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2bc805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2bc805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02bc805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02bc805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02bc805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02bc805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02de02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02de02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02de02e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02de02e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02de02ee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02de02ee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86f4c62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86f4c6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86f4c62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86f4c62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86f4c62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86f4c62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86f4c62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86f4c62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02de02e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02de02e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86f4c62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86f4c62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86f4c62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86f4c62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86f4c62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86f4c62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86f4c624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86f4c624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86f4c624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86f4c624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86f4c62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86f4c62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86f4c624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86f4c62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86f4c624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86f4c624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05127d2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05127d2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86f4c624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86f4c624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0118cc45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0118cc45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876a33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4876a33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876a339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4876a339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876a339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876a339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876a3390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876a339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05127d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05127d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0118cc45b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0118cc45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82e350d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82e350d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82e350d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82e350d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83348a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83348a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83348af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83348af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02bc805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02bc80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zivaskinclinic.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zivaskinclinic.com/laser-tattoo-remov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zivaskinclinic.com/?utm_source=facebook&amp;utm_medium=FB+Ads&amp;utm_campaign=skin+care+clini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sriramakrishnahospita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71525" y="604350"/>
            <a:ext cx="6403800" cy="219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222">
                <a:solidFill>
                  <a:schemeClr val="accent5"/>
                </a:solidFill>
                <a:latin typeface="Times"/>
                <a:ea typeface="Times"/>
                <a:cs typeface="Times"/>
                <a:sym typeface="Times"/>
              </a:rPr>
              <a:t>HEALTHCARE PROJECT</a:t>
            </a:r>
            <a:endParaRPr sz="2222">
              <a:solidFill>
                <a:schemeClr val="accent5"/>
              </a:solidFill>
              <a:latin typeface="Times"/>
              <a:ea typeface="Times"/>
              <a:cs typeface="Times"/>
              <a:sym typeface="Times"/>
            </a:endParaRPr>
          </a:p>
          <a:p>
            <a:pPr indent="0" lvl="0" marL="0" rtl="0" algn="l">
              <a:spcBef>
                <a:spcPts val="0"/>
              </a:spcBef>
              <a:spcAft>
                <a:spcPts val="0"/>
              </a:spcAft>
              <a:buNone/>
            </a:pPr>
            <a:r>
              <a:t/>
            </a:r>
            <a:endParaRPr sz="2222">
              <a:solidFill>
                <a:schemeClr val="accent5"/>
              </a:solidFill>
              <a:latin typeface="Times"/>
              <a:ea typeface="Times"/>
              <a:cs typeface="Times"/>
              <a:sym typeface="Times"/>
            </a:endParaRPr>
          </a:p>
          <a:p>
            <a:pPr indent="0" lvl="0" marL="0" rtl="0" algn="l">
              <a:spcBef>
                <a:spcPts val="0"/>
              </a:spcBef>
              <a:spcAft>
                <a:spcPts val="0"/>
              </a:spcAft>
              <a:buNone/>
            </a:pPr>
            <a:r>
              <a:rPr lang="en-GB" sz="2222">
                <a:solidFill>
                  <a:schemeClr val="accent5"/>
                </a:solidFill>
                <a:latin typeface="Times"/>
                <a:ea typeface="Times"/>
                <a:cs typeface="Times"/>
                <a:sym typeface="Times"/>
              </a:rPr>
              <a:t>Website</a:t>
            </a:r>
            <a:r>
              <a:rPr lang="en-GB" sz="2222">
                <a:latin typeface="Times"/>
                <a:ea typeface="Times"/>
                <a:cs typeface="Times"/>
                <a:sym typeface="Times"/>
              </a:rPr>
              <a:t>: </a:t>
            </a:r>
            <a:r>
              <a:rPr lang="en-GB" sz="2222" u="sng">
                <a:latin typeface="Times"/>
                <a:ea typeface="Times"/>
                <a:cs typeface="Times"/>
                <a:sym typeface="Times"/>
                <a:hlinkClick r:id="rId3"/>
              </a:rPr>
              <a:t>https://www.zivaskinclinic.com/</a:t>
            </a:r>
            <a:endParaRPr sz="2222">
              <a:latin typeface="Times"/>
              <a:ea typeface="Times"/>
              <a:cs typeface="Times"/>
              <a:sym typeface="Times"/>
            </a:endParaRPr>
          </a:p>
          <a:p>
            <a:pPr indent="0" lvl="0" marL="0" rtl="0" algn="l">
              <a:spcBef>
                <a:spcPts val="0"/>
              </a:spcBef>
              <a:spcAft>
                <a:spcPts val="0"/>
              </a:spcAft>
              <a:buNone/>
            </a:pPr>
            <a:r>
              <a:t/>
            </a:r>
            <a:endParaRPr sz="2222">
              <a:latin typeface="Times"/>
              <a:ea typeface="Times"/>
              <a:cs typeface="Times"/>
              <a:sym typeface="Times"/>
            </a:endParaRPr>
          </a:p>
          <a:p>
            <a:pPr indent="0" lvl="0" marL="0" rtl="0" algn="l">
              <a:spcBef>
                <a:spcPts val="0"/>
              </a:spcBef>
              <a:spcAft>
                <a:spcPts val="0"/>
              </a:spcAft>
              <a:buNone/>
            </a:pPr>
            <a:r>
              <a:rPr lang="en-GB" sz="2222">
                <a:solidFill>
                  <a:schemeClr val="accent5"/>
                </a:solidFill>
                <a:latin typeface="Times"/>
                <a:ea typeface="Times"/>
                <a:cs typeface="Times"/>
                <a:sym typeface="Times"/>
              </a:rPr>
              <a:t>Location</a:t>
            </a:r>
            <a:r>
              <a:rPr lang="en-GB" sz="2222">
                <a:latin typeface="Times"/>
                <a:ea typeface="Times"/>
                <a:cs typeface="Times"/>
                <a:sym typeface="Times"/>
              </a:rPr>
              <a:t>: India</a:t>
            </a:r>
            <a:endParaRPr sz="2222">
              <a:latin typeface="Times"/>
              <a:ea typeface="Times"/>
              <a:cs typeface="Times"/>
              <a:sym typeface="Times"/>
            </a:endParaRPr>
          </a:p>
          <a:p>
            <a:pPr indent="0" lvl="0" marL="0" rtl="0" algn="l">
              <a:spcBef>
                <a:spcPts val="0"/>
              </a:spcBef>
              <a:spcAft>
                <a:spcPts val="0"/>
              </a:spcAft>
              <a:buNone/>
            </a:pPr>
            <a:r>
              <a:t/>
            </a:r>
            <a:endParaRPr sz="2000">
              <a:latin typeface="Times"/>
              <a:ea typeface="Times"/>
              <a:cs typeface="Times"/>
              <a:sym typeface="Times"/>
            </a:endParaRPr>
          </a:p>
          <a:p>
            <a:pPr indent="0" lvl="0" marL="0" rtl="0" algn="l">
              <a:spcBef>
                <a:spcPts val="0"/>
              </a:spcBef>
              <a:spcAft>
                <a:spcPts val="0"/>
              </a:spcAft>
              <a:buNone/>
            </a:pPr>
            <a:r>
              <a:t/>
            </a:r>
            <a:endParaRPr sz="2000">
              <a:latin typeface="Times"/>
              <a:ea typeface="Times"/>
              <a:cs typeface="Times"/>
              <a:sym typeface="Times"/>
            </a:endParaRPr>
          </a:p>
          <a:p>
            <a:pPr indent="0" lvl="0" marL="0" rtl="0" algn="l">
              <a:spcBef>
                <a:spcPts val="0"/>
              </a:spcBef>
              <a:spcAft>
                <a:spcPts val="0"/>
              </a:spcAft>
              <a:buNone/>
            </a:pPr>
            <a:r>
              <a:t/>
            </a:r>
            <a:endParaRPr sz="2100">
              <a:latin typeface="Times"/>
              <a:ea typeface="Times"/>
              <a:cs typeface="Times"/>
              <a:sym typeface="Times"/>
            </a:endParaRPr>
          </a:p>
        </p:txBody>
      </p:sp>
      <p:sp>
        <p:nvSpPr>
          <p:cNvPr id="86" name="Google Shape;86;p13"/>
          <p:cNvSpPr txBox="1"/>
          <p:nvPr/>
        </p:nvSpPr>
        <p:spPr>
          <a:xfrm>
            <a:off x="4384825" y="3021800"/>
            <a:ext cx="43977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87" name="Google Shape;87;p13"/>
          <p:cNvPicPr preferRelativeResize="0"/>
          <p:nvPr/>
        </p:nvPicPr>
        <p:blipFill>
          <a:blip r:embed="rId4">
            <a:alphaModFix/>
          </a:blip>
          <a:stretch>
            <a:fillRect/>
          </a:stretch>
        </p:blipFill>
        <p:spPr>
          <a:xfrm>
            <a:off x="848675" y="2403625"/>
            <a:ext cx="4743450" cy="876300"/>
          </a:xfrm>
          <a:prstGeom prst="rect">
            <a:avLst/>
          </a:prstGeom>
          <a:noFill/>
          <a:ln>
            <a:noFill/>
          </a:ln>
        </p:spPr>
      </p:pic>
      <p:sp>
        <p:nvSpPr>
          <p:cNvPr id="88" name="Google Shape;88;p13"/>
          <p:cNvSpPr txBox="1"/>
          <p:nvPr/>
        </p:nvSpPr>
        <p:spPr>
          <a:xfrm>
            <a:off x="6223625" y="3124675"/>
            <a:ext cx="2778000" cy="18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solidFill>
                  <a:schemeClr val="lt1"/>
                </a:solidFill>
                <a:latin typeface="Times"/>
                <a:ea typeface="Times"/>
                <a:cs typeface="Times"/>
                <a:sym typeface="Times"/>
              </a:rPr>
              <a:t>BY</a:t>
            </a:r>
            <a:endParaRPr sz="1500">
              <a:solidFill>
                <a:schemeClr val="lt1"/>
              </a:solidFill>
              <a:latin typeface="Times"/>
              <a:ea typeface="Times"/>
              <a:cs typeface="Times"/>
              <a:sym typeface="Times"/>
            </a:endParaRPr>
          </a:p>
          <a:p>
            <a:pPr indent="0" lvl="0" marL="0" rtl="0" algn="l">
              <a:lnSpc>
                <a:spcPct val="115000"/>
              </a:lnSpc>
              <a:spcBef>
                <a:spcPts val="0"/>
              </a:spcBef>
              <a:spcAft>
                <a:spcPts val="0"/>
              </a:spcAft>
              <a:buNone/>
            </a:pPr>
            <a:r>
              <a:rPr lang="en-GB" sz="1500">
                <a:solidFill>
                  <a:schemeClr val="lt1"/>
                </a:solidFill>
                <a:latin typeface="Times"/>
                <a:ea typeface="Times"/>
                <a:cs typeface="Times"/>
                <a:sym typeface="Times"/>
              </a:rPr>
              <a:t>NITHYA K</a:t>
            </a:r>
            <a:endParaRPr sz="1500">
              <a:solidFill>
                <a:schemeClr val="lt1"/>
              </a:solidFill>
              <a:latin typeface="Times"/>
              <a:ea typeface="Times"/>
              <a:cs typeface="Times"/>
              <a:sym typeface="Times"/>
            </a:endParaRPr>
          </a:p>
          <a:p>
            <a:pPr indent="0" lvl="0" marL="0" rtl="0" algn="l">
              <a:lnSpc>
                <a:spcPct val="115000"/>
              </a:lnSpc>
              <a:spcBef>
                <a:spcPts val="0"/>
              </a:spcBef>
              <a:spcAft>
                <a:spcPts val="0"/>
              </a:spcAft>
              <a:buNone/>
            </a:pPr>
            <a:r>
              <a:rPr lang="en-GB" sz="1500">
                <a:solidFill>
                  <a:schemeClr val="lt1"/>
                </a:solidFill>
                <a:latin typeface="Times"/>
                <a:ea typeface="Times"/>
                <a:cs typeface="Times"/>
                <a:sym typeface="Times"/>
              </a:rPr>
              <a:t>Email ID: </a:t>
            </a:r>
            <a:r>
              <a:rPr lang="en-GB" sz="1800">
                <a:solidFill>
                  <a:schemeClr val="lt1"/>
                </a:solidFill>
                <a:latin typeface="Times"/>
                <a:ea typeface="Times"/>
                <a:cs typeface="Times"/>
                <a:sym typeface="Times"/>
              </a:rPr>
              <a:t>nithyanithukj@gmail.com</a:t>
            </a:r>
            <a:endParaRPr sz="1800">
              <a:solidFill>
                <a:schemeClr val="lt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ctrTitle"/>
          </p:nvPr>
        </p:nvSpPr>
        <p:spPr>
          <a:xfrm>
            <a:off x="167175" y="102875"/>
            <a:ext cx="8499600" cy="6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740">
                <a:latin typeface="Times"/>
                <a:ea typeface="Times"/>
                <a:cs typeface="Times"/>
                <a:sym typeface="Times"/>
              </a:rPr>
              <a:t>Match type</a:t>
            </a:r>
            <a:endParaRPr sz="1740">
              <a:latin typeface="Times"/>
              <a:ea typeface="Times"/>
              <a:cs typeface="Times"/>
              <a:sym typeface="Times"/>
            </a:endParaRPr>
          </a:p>
          <a:p>
            <a:pPr indent="0" lvl="0" marL="0" rtl="0" algn="l">
              <a:spcBef>
                <a:spcPts val="0"/>
              </a:spcBef>
              <a:spcAft>
                <a:spcPts val="0"/>
              </a:spcAft>
              <a:buSzPts val="990"/>
              <a:buNone/>
            </a:pPr>
            <a:r>
              <a:rPr lang="en-GB" sz="1740">
                <a:latin typeface="Times"/>
                <a:ea typeface="Times"/>
                <a:cs typeface="Times"/>
                <a:sym typeface="Times"/>
              </a:rPr>
              <a:t>         </a:t>
            </a:r>
            <a:r>
              <a:rPr b="0" lang="en-GB" sz="1740">
                <a:latin typeface="Times"/>
                <a:ea typeface="Times"/>
                <a:cs typeface="Times"/>
                <a:sym typeface="Times"/>
              </a:rPr>
              <a:t>Exact Match</a:t>
            </a:r>
            <a:endParaRPr b="0" sz="1740">
              <a:latin typeface="Times"/>
              <a:ea typeface="Times"/>
              <a:cs typeface="Times"/>
              <a:sym typeface="Times"/>
            </a:endParaRPr>
          </a:p>
          <a:p>
            <a:pPr indent="0" lvl="0" marL="0" rtl="0" algn="l">
              <a:spcBef>
                <a:spcPts val="0"/>
              </a:spcBef>
              <a:spcAft>
                <a:spcPts val="0"/>
              </a:spcAft>
              <a:buSzPts val="990"/>
              <a:buNone/>
            </a:pPr>
            <a:r>
              <a:t/>
            </a:r>
            <a:endParaRPr sz="1740">
              <a:latin typeface="Times"/>
              <a:ea typeface="Times"/>
              <a:cs typeface="Times"/>
              <a:sym typeface="Times"/>
            </a:endParaRPr>
          </a:p>
        </p:txBody>
      </p:sp>
      <p:sp>
        <p:nvSpPr>
          <p:cNvPr id="161" name="Google Shape;161;p22"/>
          <p:cNvSpPr txBox="1"/>
          <p:nvPr>
            <p:ph idx="1" type="subTitle"/>
          </p:nvPr>
        </p:nvSpPr>
        <p:spPr>
          <a:xfrm>
            <a:off x="167175" y="797375"/>
            <a:ext cx="8795400" cy="4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Final URL(Where people will go after clicking ad)</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Landing page URL</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Targeted Keyword</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Skin care clinic</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Dermatologist specialist</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Skin specialist hospital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Best skin specialist doctor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Dermatologist best doctor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Best clinic for skin treatment</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Best skin care clinic</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Good skin doctor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Best skin specialist doctor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Skin hyper-pigmentation treatment</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nvSpPr>
        <p:spPr>
          <a:xfrm>
            <a:off x="218600" y="192875"/>
            <a:ext cx="8782500" cy="47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Ad Copy</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          Headline</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Skin Specialist In Coimbatore</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Laser &amp; Anti-ageing Treatment</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Best Skin Specialist</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 Dermatologist specialist </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Consult For All Skin Diseases</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Consult With Good Skin Doctor</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Best Clinic For Skin Treatment</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Make An Appointment</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PGI Trained Doctors</a:t>
            </a:r>
            <a:endParaRPr b="1" sz="1700">
              <a:solidFill>
                <a:schemeClr val="lt1"/>
              </a:solidFill>
              <a:latin typeface="Times"/>
              <a:ea typeface="Times"/>
              <a:cs typeface="Times"/>
              <a:sym typeface="Times"/>
            </a:endParaRPr>
          </a:p>
          <a:p>
            <a:pPr indent="-336550" lvl="0" marL="457200" rtl="0" algn="l">
              <a:lnSpc>
                <a:spcPct val="115000"/>
              </a:lnSpc>
              <a:spcBef>
                <a:spcPts val="0"/>
              </a:spcBef>
              <a:spcAft>
                <a:spcPts val="0"/>
              </a:spcAft>
              <a:buClr>
                <a:schemeClr val="lt1"/>
              </a:buClr>
              <a:buSzPts val="1700"/>
              <a:buFont typeface="Times"/>
              <a:buAutoNum type="arabicPeriod"/>
            </a:pPr>
            <a:r>
              <a:rPr b="1" lang="en-GB" sz="1700">
                <a:solidFill>
                  <a:schemeClr val="lt1"/>
                </a:solidFill>
                <a:latin typeface="Times"/>
                <a:ea typeface="Times"/>
                <a:cs typeface="Times"/>
                <a:sym typeface="Times"/>
              </a:rPr>
              <a:t>Skincare Hospital, Call Now</a:t>
            </a:r>
            <a:endParaRPr b="1" sz="1700">
              <a:solidFill>
                <a:schemeClr val="lt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1" type="subTitle"/>
          </p:nvPr>
        </p:nvSpPr>
        <p:spPr>
          <a:xfrm>
            <a:off x="141450" y="141450"/>
            <a:ext cx="8936700" cy="46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Description</a:t>
            </a:r>
            <a:endParaRPr b="1" sz="1700">
              <a:latin typeface="Times"/>
              <a:ea typeface="Times"/>
              <a:cs typeface="Times"/>
              <a:sym typeface="Times"/>
            </a:endParaRPr>
          </a:p>
          <a:p>
            <a:pPr indent="0" lvl="0" marL="0" rtl="0" algn="l">
              <a:spcBef>
                <a:spcPts val="0"/>
              </a:spcBef>
              <a:spcAft>
                <a:spcPts val="0"/>
              </a:spcAft>
              <a:buNone/>
            </a:pPr>
            <a:r>
              <a:t/>
            </a:r>
            <a:endParaRPr b="1" sz="1700">
              <a:latin typeface="Times"/>
              <a:ea typeface="Times"/>
              <a:cs typeface="Times"/>
              <a:sym typeface="Times"/>
            </a:endParaRPr>
          </a:p>
          <a:p>
            <a:pPr indent="-336550" lvl="0" marL="457200" rtl="0" algn="l">
              <a:lnSpc>
                <a:spcPct val="150000"/>
              </a:lnSpc>
              <a:spcBef>
                <a:spcPts val="0"/>
              </a:spcBef>
              <a:spcAft>
                <a:spcPts val="0"/>
              </a:spcAft>
              <a:buSzPts val="1700"/>
              <a:buFont typeface="Times"/>
              <a:buAutoNum type="arabicPeriod"/>
            </a:pPr>
            <a:r>
              <a:rPr b="1" lang="en-GB" sz="1700">
                <a:latin typeface="Times"/>
                <a:ea typeface="Times"/>
                <a:cs typeface="Times"/>
                <a:sym typeface="Times"/>
              </a:rPr>
              <a:t>Make your appointment for effective treatments for all skin problems, Schedule Today.</a:t>
            </a:r>
            <a:endParaRPr b="1" sz="1700">
              <a:latin typeface="Times"/>
              <a:ea typeface="Times"/>
              <a:cs typeface="Times"/>
              <a:sym typeface="Times"/>
            </a:endParaRPr>
          </a:p>
          <a:p>
            <a:pPr indent="-336550" lvl="0" marL="457200" rtl="0" algn="l">
              <a:lnSpc>
                <a:spcPct val="150000"/>
              </a:lnSpc>
              <a:spcBef>
                <a:spcPts val="0"/>
              </a:spcBef>
              <a:spcAft>
                <a:spcPts val="0"/>
              </a:spcAft>
              <a:buSzPts val="1700"/>
              <a:buFont typeface="Times"/>
              <a:buAutoNum type="arabicPeriod"/>
            </a:pPr>
            <a:r>
              <a:rPr b="1" lang="en-GB" sz="1700">
                <a:latin typeface="Times"/>
                <a:ea typeface="Times"/>
                <a:cs typeface="Times"/>
                <a:sym typeface="Times"/>
              </a:rPr>
              <a:t>Say Goodbye to Acne and Get a Glow Skin! Book an Appointment  &amp; Consult with our experts.</a:t>
            </a:r>
            <a:endParaRPr b="1" sz="1700">
              <a:latin typeface="Times"/>
              <a:ea typeface="Times"/>
              <a:cs typeface="Times"/>
              <a:sym typeface="Times"/>
            </a:endParaRPr>
          </a:p>
          <a:p>
            <a:pPr indent="-336550" lvl="0" marL="457200" rtl="0" algn="l">
              <a:lnSpc>
                <a:spcPct val="150000"/>
              </a:lnSpc>
              <a:spcBef>
                <a:spcPts val="0"/>
              </a:spcBef>
              <a:spcAft>
                <a:spcPts val="0"/>
              </a:spcAft>
              <a:buSzPts val="1700"/>
              <a:buFont typeface="Times"/>
              <a:buAutoNum type="arabicPeriod"/>
            </a:pPr>
            <a:r>
              <a:rPr b="1" lang="en-GB" sz="1700">
                <a:latin typeface="Times"/>
                <a:ea typeface="Times"/>
                <a:cs typeface="Times"/>
                <a:sym typeface="Times"/>
              </a:rPr>
              <a:t>Worry about skin disease? Consult for all skin disease with our expert PGI Trained doctors</a:t>
            </a:r>
            <a:endParaRPr b="1" sz="1700">
              <a:latin typeface="Times"/>
              <a:ea typeface="Times"/>
              <a:cs typeface="Times"/>
              <a:sym typeface="Times"/>
            </a:endParaRPr>
          </a:p>
          <a:p>
            <a:pPr indent="-336550" lvl="0" marL="457200" rtl="0" algn="l">
              <a:lnSpc>
                <a:spcPct val="150000"/>
              </a:lnSpc>
              <a:spcBef>
                <a:spcPts val="0"/>
              </a:spcBef>
              <a:spcAft>
                <a:spcPts val="0"/>
              </a:spcAft>
              <a:buSzPts val="1700"/>
              <a:buFont typeface="Times"/>
              <a:buAutoNum type="arabicPeriod"/>
            </a:pPr>
            <a:r>
              <a:rPr b="1" lang="en-GB" sz="1700">
                <a:latin typeface="Times"/>
                <a:ea typeface="Times"/>
                <a:cs typeface="Times"/>
                <a:sym typeface="Times"/>
              </a:rPr>
              <a:t>Restore your skin to its Natural Beauty, Schedule your skin consultation today!</a:t>
            </a:r>
            <a:endParaRPr b="1" sz="1700">
              <a:latin typeface="Times"/>
              <a:ea typeface="Times"/>
              <a:cs typeface="Times"/>
              <a:sym typeface="Times"/>
            </a:endParaRPr>
          </a:p>
          <a:p>
            <a:pPr indent="0" lvl="0" marL="457200" rtl="0" algn="l">
              <a:lnSpc>
                <a:spcPct val="150000"/>
              </a:lnSpc>
              <a:spcBef>
                <a:spcPts val="0"/>
              </a:spcBef>
              <a:spcAft>
                <a:spcPts val="0"/>
              </a:spcAft>
              <a:buNone/>
            </a:pPr>
            <a:r>
              <a:t/>
            </a:r>
            <a:endParaRPr b="1" sz="1700">
              <a:latin typeface="Times"/>
              <a:ea typeface="Times"/>
              <a:cs typeface="Times"/>
              <a:sym typeface="Times"/>
            </a:endParaRPr>
          </a:p>
          <a:p>
            <a:pPr indent="0" lvl="0" marL="457200" rtl="0" algn="l">
              <a:lnSpc>
                <a:spcPct val="150000"/>
              </a:lnSpc>
              <a:spcBef>
                <a:spcPts val="0"/>
              </a:spcBef>
              <a:spcAft>
                <a:spcPts val="0"/>
              </a:spcAft>
              <a:buNone/>
            </a:pPr>
            <a:r>
              <a:t/>
            </a:r>
            <a:endParaRPr b="1" sz="1700">
              <a:latin typeface="Times"/>
              <a:ea typeface="Times"/>
              <a:cs typeface="Times"/>
              <a:sym typeface="Times"/>
            </a:endParaRPr>
          </a:p>
          <a:p>
            <a:pPr indent="0" lvl="0" marL="457200" rtl="0" algn="l">
              <a:lnSpc>
                <a:spcPct val="150000"/>
              </a:lnSpc>
              <a:spcBef>
                <a:spcPts val="0"/>
              </a:spcBef>
              <a:spcAft>
                <a:spcPts val="0"/>
              </a:spcAft>
              <a:buNone/>
            </a:pPr>
            <a:r>
              <a:t/>
            </a:r>
            <a:endParaRPr b="1" sz="17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idx="1" type="subTitle"/>
          </p:nvPr>
        </p:nvSpPr>
        <p:spPr>
          <a:xfrm>
            <a:off x="141450" y="115750"/>
            <a:ext cx="9002700" cy="491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700">
                <a:latin typeface="Times"/>
                <a:ea typeface="Times"/>
                <a:cs typeface="Times"/>
                <a:sym typeface="Times"/>
              </a:rPr>
              <a:t>Ad Extension</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endParaRPr b="1" sz="1700">
              <a:latin typeface="Times"/>
              <a:ea typeface="Times"/>
              <a:cs typeface="Times"/>
              <a:sym typeface="Times"/>
            </a:endParaRPr>
          </a:p>
          <a:p>
            <a:pPr indent="0" lvl="0" marL="0" rtl="0" algn="l">
              <a:spcBef>
                <a:spcPts val="0"/>
              </a:spcBef>
              <a:spcAft>
                <a:spcPts val="0"/>
              </a:spcAft>
              <a:buNone/>
            </a:pPr>
            <a:r>
              <a:rPr b="1" lang="en-GB" sz="1700">
                <a:highlight>
                  <a:srgbClr val="E06666"/>
                </a:highlight>
                <a:latin typeface="Times"/>
                <a:ea typeface="Times"/>
                <a:cs typeface="Times"/>
                <a:sym typeface="Times"/>
              </a:rPr>
              <a:t>Site Link 1</a:t>
            </a:r>
            <a:endParaRPr b="1" sz="1700">
              <a:highlight>
                <a:srgbClr val="E06666"/>
              </a:highlight>
              <a:latin typeface="Times"/>
              <a:ea typeface="Times"/>
              <a:cs typeface="Times"/>
              <a:sym typeface="Times"/>
            </a:endParaRPr>
          </a:p>
          <a:p>
            <a:pPr indent="0" lvl="0" marL="0" rtl="0" algn="l">
              <a:spcBef>
                <a:spcPts val="0"/>
              </a:spcBef>
              <a:spcAft>
                <a:spcPts val="0"/>
              </a:spcAft>
              <a:buNone/>
            </a:pPr>
            <a:r>
              <a:rPr b="1" lang="en-GB" sz="1700">
                <a:highlight>
                  <a:srgbClr val="E06666"/>
                </a:highlight>
                <a:latin typeface="Times"/>
                <a:ea typeface="Times"/>
                <a:cs typeface="Times"/>
                <a:sym typeface="Times"/>
              </a:rPr>
              <a:t> </a:t>
            </a:r>
            <a:r>
              <a:rPr b="1" lang="en-GB" sz="1700">
                <a:latin typeface="Times"/>
                <a:ea typeface="Times"/>
                <a:cs typeface="Times"/>
                <a:sym typeface="Times"/>
              </a:rPr>
              <a:t>Headline           </a:t>
            </a:r>
            <a:r>
              <a:rPr lang="en-GB" sz="1700">
                <a:latin typeface="Times"/>
                <a:ea typeface="Times"/>
                <a:cs typeface="Times"/>
                <a:sym typeface="Times"/>
              </a:rPr>
              <a:t>Laser tattoo removal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t>
            </a:r>
            <a:r>
              <a:rPr b="1" lang="en-GB" sz="1700">
                <a:latin typeface="Times"/>
                <a:ea typeface="Times"/>
                <a:cs typeface="Times"/>
                <a:sym typeface="Times"/>
              </a:rPr>
              <a:t>Description 1 </a:t>
            </a:r>
            <a:r>
              <a:rPr lang="en-GB" sz="1700">
                <a:latin typeface="Times"/>
                <a:ea typeface="Times"/>
                <a:cs typeface="Times"/>
                <a:sym typeface="Times"/>
              </a:rPr>
              <a:t>  Advanced Laser Tattoo Removal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t>
            </a:r>
            <a:r>
              <a:rPr b="1" lang="en-GB" sz="1700">
                <a:latin typeface="Times"/>
                <a:ea typeface="Times"/>
                <a:cs typeface="Times"/>
                <a:sym typeface="Times"/>
              </a:rPr>
              <a:t>Description 2   </a:t>
            </a:r>
            <a:r>
              <a:rPr lang="en-GB" sz="1700">
                <a:latin typeface="Times"/>
                <a:ea typeface="Times"/>
                <a:cs typeface="Times"/>
                <a:sym typeface="Times"/>
              </a:rPr>
              <a:t>Safe &amp; Precise Tattoo Removal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t>
            </a:r>
            <a:r>
              <a:rPr b="1" lang="en-GB" sz="1700">
                <a:latin typeface="Times"/>
                <a:ea typeface="Times"/>
                <a:cs typeface="Times"/>
                <a:sym typeface="Times"/>
              </a:rPr>
              <a:t>Final URL        </a:t>
            </a:r>
            <a:r>
              <a:rPr lang="en-GB" sz="1700" u="sng">
                <a:solidFill>
                  <a:schemeClr val="hlink"/>
                </a:solidFill>
                <a:latin typeface="Times"/>
                <a:ea typeface="Times"/>
                <a:cs typeface="Times"/>
                <a:sym typeface="Times"/>
                <a:hlinkClick r:id="rId3"/>
              </a:rPr>
              <a:t>https://www.zivaskinclinic.com/laser-tattoo-removal/</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lang="en-GB" sz="1700">
                <a:highlight>
                  <a:srgbClr val="D5A6BD"/>
                </a:highlight>
                <a:latin typeface="Times"/>
                <a:ea typeface="Times"/>
                <a:cs typeface="Times"/>
                <a:sym typeface="Times"/>
              </a:rPr>
              <a:t>Site Link 2</a:t>
            </a:r>
            <a:endParaRPr sz="1700">
              <a:highlight>
                <a:srgbClr val="D5A6BD"/>
              </a:highlight>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Headline             Hydrating Skin Treatment</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Description 1     Cleanses and hydrates the skin</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Description 2     Improves skin texture and tone</a:t>
            </a:r>
            <a:endParaRPr sz="22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Final URL          https://www.zivaskinclinic.com/hydra-facial/</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Site Link 3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Headline             Laser Hair Reduction</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Description 1     Advanced Laser Hair Removal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Description 2     Say Goodbye to Unwanted Hair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Final URL         https://www.zivaskinclinic.com/laser-hair-reduction/</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1" type="subTitle"/>
          </p:nvPr>
        </p:nvSpPr>
        <p:spPr>
          <a:xfrm>
            <a:off x="218600" y="231450"/>
            <a:ext cx="8705400" cy="20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Site Link 4</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Headline            </a:t>
            </a:r>
            <a:r>
              <a:rPr lang="en-GB" sz="1700">
                <a:latin typeface="Times"/>
                <a:ea typeface="Times"/>
                <a:cs typeface="Times"/>
                <a:sym typeface="Times"/>
              </a:rPr>
              <a:t>Browse Our Result Gallery</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Description 1    </a:t>
            </a:r>
            <a:r>
              <a:rPr lang="en-GB" sz="1700">
                <a:latin typeface="Times"/>
                <a:ea typeface="Times"/>
                <a:cs typeface="Times"/>
                <a:sym typeface="Times"/>
              </a:rPr>
              <a:t>See Our Stunning Treatment Results</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Description 2    </a:t>
            </a:r>
            <a:r>
              <a:rPr lang="en-GB" sz="1700">
                <a:latin typeface="Times"/>
                <a:ea typeface="Times"/>
                <a:cs typeface="Times"/>
                <a:sym typeface="Times"/>
              </a:rPr>
              <a:t>Before &amp; After Treatment Photos</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Final URL</a:t>
            </a:r>
            <a:r>
              <a:rPr lang="en-GB" sz="1700">
                <a:latin typeface="Times"/>
                <a:ea typeface="Times"/>
                <a:cs typeface="Times"/>
                <a:sym typeface="Times"/>
              </a:rPr>
              <a:t>        https://www.zivaskinclinic.com/gallery/#</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b="1" sz="1700">
              <a:latin typeface="Times"/>
              <a:ea typeface="Times"/>
              <a:cs typeface="Times"/>
              <a:sym typeface="Times"/>
            </a:endParaRPr>
          </a:p>
        </p:txBody>
      </p:sp>
      <p:sp>
        <p:nvSpPr>
          <p:cNvPr id="182" name="Google Shape;182;p26"/>
          <p:cNvSpPr txBox="1"/>
          <p:nvPr/>
        </p:nvSpPr>
        <p:spPr>
          <a:xfrm>
            <a:off x="218600" y="1735925"/>
            <a:ext cx="3433200" cy="29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Callouts</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lang="en-GB" sz="1700">
                <a:solidFill>
                  <a:schemeClr val="lt1"/>
                </a:solidFill>
                <a:latin typeface="Times"/>
                <a:ea typeface="Times"/>
                <a:cs typeface="Times"/>
                <a:sym typeface="Times"/>
              </a:rPr>
              <a:t>Call us excellent service</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lang="en-GB" sz="1700">
                <a:solidFill>
                  <a:schemeClr val="lt1"/>
                </a:solidFill>
                <a:latin typeface="Times"/>
                <a:ea typeface="Times"/>
                <a:cs typeface="Times"/>
                <a:sym typeface="Times"/>
              </a:rPr>
              <a:t>Trusted Experts</a:t>
            </a:r>
            <a:endParaRPr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Structured Snippets</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b="1" lang="en-GB" sz="1700">
                <a:solidFill>
                  <a:schemeClr val="lt1"/>
                </a:solidFill>
                <a:latin typeface="Times"/>
                <a:ea typeface="Times"/>
                <a:cs typeface="Times"/>
                <a:sym typeface="Times"/>
              </a:rPr>
              <a:t> </a:t>
            </a:r>
            <a:r>
              <a:rPr lang="en-GB" sz="1700">
                <a:solidFill>
                  <a:schemeClr val="lt1"/>
                </a:solidFill>
                <a:latin typeface="Times"/>
                <a:ea typeface="Times"/>
                <a:cs typeface="Times"/>
                <a:sym typeface="Times"/>
              </a:rPr>
              <a:t>Acne or Pimples</a:t>
            </a:r>
            <a:endParaRPr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lang="en-GB" sz="1700">
                <a:solidFill>
                  <a:schemeClr val="lt1"/>
                </a:solidFill>
                <a:latin typeface="Times"/>
                <a:ea typeface="Times"/>
                <a:cs typeface="Times"/>
                <a:sym typeface="Times"/>
              </a:rPr>
              <a:t>Chemical peeling</a:t>
            </a:r>
            <a:endParaRPr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lang="en-GB" sz="1700">
                <a:solidFill>
                  <a:schemeClr val="lt1"/>
                </a:solidFill>
                <a:latin typeface="Times"/>
                <a:ea typeface="Times"/>
                <a:cs typeface="Times"/>
                <a:sym typeface="Times"/>
              </a:rPr>
              <a:t>Dermal</a:t>
            </a:r>
            <a:endParaRPr sz="1700">
              <a:solidFill>
                <a:schemeClr val="lt1"/>
              </a:solidFill>
              <a:latin typeface="Times"/>
              <a:ea typeface="Times"/>
              <a:cs typeface="Times"/>
              <a:sym typeface="Times"/>
            </a:endParaRPr>
          </a:p>
          <a:p>
            <a:pPr indent="0" lvl="0" marL="45720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
        <p:nvSpPr>
          <p:cNvPr id="183" name="Google Shape;183;p26"/>
          <p:cNvSpPr txBox="1"/>
          <p:nvPr/>
        </p:nvSpPr>
        <p:spPr>
          <a:xfrm>
            <a:off x="6095075" y="565775"/>
            <a:ext cx="1504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Preview</a:t>
            </a:r>
            <a:endParaRPr b="1" sz="1700">
              <a:solidFill>
                <a:schemeClr val="lt1"/>
              </a:solidFill>
              <a:latin typeface="Times"/>
              <a:ea typeface="Times"/>
              <a:cs typeface="Times"/>
              <a:sym typeface="Times"/>
            </a:endParaRPr>
          </a:p>
        </p:txBody>
      </p:sp>
      <p:sp>
        <p:nvSpPr>
          <p:cNvPr id="184" name="Google Shape;184;p26"/>
          <p:cNvSpPr txBox="1"/>
          <p:nvPr/>
        </p:nvSpPr>
        <p:spPr>
          <a:xfrm>
            <a:off x="5413525" y="1131575"/>
            <a:ext cx="3343200" cy="3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185" name="Google Shape;185;p26"/>
          <p:cNvPicPr preferRelativeResize="0"/>
          <p:nvPr/>
        </p:nvPicPr>
        <p:blipFill>
          <a:blip r:embed="rId3">
            <a:alphaModFix/>
          </a:blip>
          <a:stretch>
            <a:fillRect/>
          </a:stretch>
        </p:blipFill>
        <p:spPr>
          <a:xfrm>
            <a:off x="5413525" y="1104900"/>
            <a:ext cx="3730475"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subTitle"/>
          </p:nvPr>
        </p:nvSpPr>
        <p:spPr>
          <a:xfrm>
            <a:off x="347175" y="257175"/>
            <a:ext cx="7496700" cy="40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Budget Type</a:t>
            </a:r>
            <a:r>
              <a:rPr lang="en-GB" sz="1700">
                <a:latin typeface="Times"/>
                <a:ea typeface="Times"/>
                <a:cs typeface="Times"/>
                <a:sym typeface="Times"/>
              </a:rPr>
              <a:t> : Daily budget</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Budget Amount</a:t>
            </a:r>
            <a:r>
              <a:rPr lang="en-GB" sz="1700">
                <a:latin typeface="Times"/>
                <a:ea typeface="Times"/>
                <a:cs typeface="Times"/>
                <a:sym typeface="Times"/>
              </a:rPr>
              <a:t>: 5000</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Campaign Score</a:t>
            </a:r>
            <a:endParaRPr b="1" sz="1700">
              <a:latin typeface="Times"/>
              <a:ea typeface="Times"/>
              <a:cs typeface="Times"/>
              <a:sym typeface="Times"/>
            </a:endParaRPr>
          </a:p>
          <a:p>
            <a:pPr indent="0" lvl="0" marL="0" rtl="0" algn="l">
              <a:spcBef>
                <a:spcPts val="0"/>
              </a:spcBef>
              <a:spcAft>
                <a:spcPts val="0"/>
              </a:spcAft>
              <a:buNone/>
            </a:pPr>
            <a:r>
              <a:t/>
            </a:r>
            <a:endParaRPr b="1"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pic>
        <p:nvPicPr>
          <p:cNvPr id="191" name="Google Shape;191;p27"/>
          <p:cNvPicPr preferRelativeResize="0"/>
          <p:nvPr/>
        </p:nvPicPr>
        <p:blipFill>
          <a:blip r:embed="rId3">
            <a:alphaModFix/>
          </a:blip>
          <a:stretch>
            <a:fillRect/>
          </a:stretch>
        </p:blipFill>
        <p:spPr>
          <a:xfrm>
            <a:off x="424350" y="1732400"/>
            <a:ext cx="3047525" cy="167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ctrTitle"/>
          </p:nvPr>
        </p:nvSpPr>
        <p:spPr>
          <a:xfrm>
            <a:off x="115725" y="115725"/>
            <a:ext cx="6043500" cy="6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Google Tag Manager(GTM)</a:t>
            </a:r>
            <a:endParaRPr sz="1700">
              <a:latin typeface="Times"/>
              <a:ea typeface="Times"/>
              <a:cs typeface="Times"/>
              <a:sym typeface="Times"/>
            </a:endParaRPr>
          </a:p>
        </p:txBody>
      </p:sp>
      <p:sp>
        <p:nvSpPr>
          <p:cNvPr id="197" name="Google Shape;197;p28"/>
          <p:cNvSpPr txBox="1"/>
          <p:nvPr>
            <p:ph idx="1" type="subTitle"/>
          </p:nvPr>
        </p:nvSpPr>
        <p:spPr>
          <a:xfrm>
            <a:off x="218600" y="811125"/>
            <a:ext cx="8448300" cy="17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Google Tag Manager simplifies conversion tracking by allowing you to add and manage tags without editing site code. It tracks user actions like form submissions, clicks, and purchases through customizable triggers. GTM integrates easily with tools like Google Analytics for goal tracking and attribution. It also supports third-party tags like Facebook Pixel for multi-platform tracking. Form Submission is a direct conversion that we can see how many users accept our service.</a:t>
            </a:r>
            <a:endParaRPr sz="1700">
              <a:latin typeface="Times"/>
              <a:ea typeface="Times"/>
              <a:cs typeface="Times"/>
              <a:sym typeface="Times"/>
            </a:endParaRPr>
          </a:p>
        </p:txBody>
      </p:sp>
      <p:sp>
        <p:nvSpPr>
          <p:cNvPr id="198" name="Google Shape;198;p28"/>
          <p:cNvSpPr txBox="1"/>
          <p:nvPr/>
        </p:nvSpPr>
        <p:spPr>
          <a:xfrm>
            <a:off x="231450" y="2571750"/>
            <a:ext cx="86925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Google analytics</a:t>
            </a:r>
            <a:endParaRPr b="1" sz="1700">
              <a:solidFill>
                <a:schemeClr val="lt1"/>
              </a:solidFill>
              <a:latin typeface="Times"/>
              <a:ea typeface="Times"/>
              <a:cs typeface="Times"/>
              <a:sym typeface="Times"/>
            </a:endParaRPr>
          </a:p>
        </p:txBody>
      </p:sp>
      <p:sp>
        <p:nvSpPr>
          <p:cNvPr id="199" name="Google Shape;199;p28"/>
          <p:cNvSpPr txBox="1"/>
          <p:nvPr/>
        </p:nvSpPr>
        <p:spPr>
          <a:xfrm>
            <a:off x="244325" y="3086100"/>
            <a:ext cx="8692500" cy="11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Times"/>
                <a:ea typeface="Times"/>
                <a:cs typeface="Times"/>
                <a:sym typeface="Times"/>
              </a:rPr>
              <a:t>Google analytics track conversions by </a:t>
            </a:r>
            <a:r>
              <a:rPr lang="en-GB" sz="1700">
                <a:solidFill>
                  <a:schemeClr val="lt1"/>
                </a:solidFill>
                <a:latin typeface="Times"/>
                <a:ea typeface="Times"/>
                <a:cs typeface="Times"/>
                <a:sym typeface="Times"/>
              </a:rPr>
              <a:t>measuring</a:t>
            </a:r>
            <a:r>
              <a:rPr lang="en-GB" sz="1700">
                <a:solidFill>
                  <a:schemeClr val="lt1"/>
                </a:solidFill>
                <a:latin typeface="Times"/>
                <a:ea typeface="Times"/>
                <a:cs typeface="Times"/>
                <a:sym typeface="Times"/>
              </a:rPr>
              <a:t> specific user action like form submission. It allows to set up goals to track KPIs on website. Analytics also provides detailed attribution insights, helping you understand which channels drive the most conversion.</a:t>
            </a:r>
            <a:endParaRPr sz="1700">
              <a:solidFill>
                <a:schemeClr val="lt1"/>
              </a:solidFill>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ctrTitle"/>
          </p:nvPr>
        </p:nvSpPr>
        <p:spPr>
          <a:xfrm>
            <a:off x="3711000" y="1903100"/>
            <a:ext cx="1722000" cy="96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Facebook ads</a:t>
            </a:r>
            <a:endParaRPr sz="1700">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141450" y="102875"/>
            <a:ext cx="7933800" cy="55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Ad</a:t>
            </a:r>
            <a:endParaRPr sz="1700">
              <a:latin typeface="Times"/>
              <a:ea typeface="Times"/>
              <a:cs typeface="Times"/>
              <a:sym typeface="Times"/>
            </a:endParaRPr>
          </a:p>
        </p:txBody>
      </p:sp>
      <p:sp>
        <p:nvSpPr>
          <p:cNvPr id="210" name="Google Shape;210;p30"/>
          <p:cNvSpPr txBox="1"/>
          <p:nvPr>
            <p:ph idx="1" type="subTitle"/>
          </p:nvPr>
        </p:nvSpPr>
        <p:spPr>
          <a:xfrm>
            <a:off x="141450" y="655775"/>
            <a:ext cx="8731200" cy="44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Ad name : Skin care clinic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Campaign : Traffic (I want bring audience to website)</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Targeted audience:</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Demographics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Age: 18-45</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Gender: Female and male</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Location: Coimbatore</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Interest</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Skincare, Beauty treatments and cosmetics. People who are Interested in </a:t>
            </a:r>
            <a:r>
              <a:rPr lang="en-GB" sz="1700">
                <a:latin typeface="Times"/>
                <a:ea typeface="Times"/>
                <a:cs typeface="Times"/>
                <a:sym typeface="Times"/>
              </a:rPr>
              <a:t>shopping</a:t>
            </a:r>
            <a:r>
              <a:rPr lang="en-GB" sz="1700">
                <a:latin typeface="Times"/>
                <a:ea typeface="Times"/>
                <a:cs typeface="Times"/>
                <a:sym typeface="Times"/>
              </a:rPr>
              <a:t> products like facial creams, serums, Anti-aging products and acne treatment. People who are interest in wellness, health, and fitness</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Behaviour</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People who have interacted with skincare-related content on Facebook or Instagram.Previous customers or website visitors.</a:t>
            </a:r>
            <a:br>
              <a:rPr lang="en-GB" sz="1700">
                <a:latin typeface="Times"/>
                <a:ea typeface="Times"/>
                <a:cs typeface="Times"/>
                <a:sym typeface="Times"/>
              </a:rPr>
            </a:b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idx="1" type="subTitle"/>
          </p:nvPr>
        </p:nvSpPr>
        <p:spPr>
          <a:xfrm>
            <a:off x="129550" y="64300"/>
            <a:ext cx="8679600" cy="49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Image</a:t>
            </a:r>
            <a:endParaRPr b="1"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Single image</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pic>
        <p:nvPicPr>
          <p:cNvPr id="216" name="Google Shape;216;p31"/>
          <p:cNvPicPr preferRelativeResize="0"/>
          <p:nvPr/>
        </p:nvPicPr>
        <p:blipFill>
          <a:blip r:embed="rId3">
            <a:alphaModFix/>
          </a:blip>
          <a:stretch>
            <a:fillRect/>
          </a:stretch>
        </p:blipFill>
        <p:spPr>
          <a:xfrm>
            <a:off x="251938" y="1056775"/>
            <a:ext cx="4448175" cy="2952750"/>
          </a:xfrm>
          <a:prstGeom prst="rect">
            <a:avLst/>
          </a:prstGeom>
          <a:noFill/>
          <a:ln>
            <a:noFill/>
          </a:ln>
        </p:spPr>
      </p:pic>
      <p:sp>
        <p:nvSpPr>
          <p:cNvPr id="217" name="Google Shape;217;p31"/>
          <p:cNvSpPr txBox="1"/>
          <p:nvPr/>
        </p:nvSpPr>
        <p:spPr>
          <a:xfrm>
            <a:off x="4873475" y="385775"/>
            <a:ext cx="3999000" cy="45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Times"/>
                <a:ea typeface="Times"/>
                <a:cs typeface="Times"/>
                <a:sym typeface="Times"/>
              </a:rPr>
              <a:t>Headline</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        Restore your skin to its natural beauty</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Primary text</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        Say goodbye to acne, wrinkles, and dull skin with our personalized skincare treatments. Whether you’re looking for a rejuvenating facial, acne solutions, or anti-aging treatments, we’ve got you covered!</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Book your free consultation today and start your journey to radiant, healthy skin.</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Call to Action: visit website</a:t>
            </a:r>
            <a:endParaRPr sz="1700">
              <a:solidFill>
                <a:schemeClr val="lt1"/>
              </a:solidFill>
              <a:latin typeface="Times"/>
              <a:ea typeface="Times"/>
              <a:cs typeface="Times"/>
              <a:sym typeface="Times"/>
            </a:endParaRPr>
          </a:p>
          <a:p>
            <a:pPr indent="0" lvl="0" marL="0" rtl="0" algn="l">
              <a:spcBef>
                <a:spcPts val="0"/>
              </a:spcBef>
              <a:spcAft>
                <a:spcPts val="0"/>
              </a:spcAft>
              <a:buNone/>
            </a:pPr>
            <a:r>
              <a:rPr lang="en-GB" sz="1700">
                <a:solidFill>
                  <a:schemeClr val="lt1"/>
                </a:solidFill>
                <a:latin typeface="Times"/>
                <a:ea typeface="Times"/>
                <a:cs typeface="Times"/>
                <a:sym typeface="Times"/>
              </a:rPr>
              <a:t>        </a:t>
            </a:r>
            <a:endParaRPr sz="1700">
              <a:solidFill>
                <a:schemeClr val="lt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3176850" y="1144425"/>
            <a:ext cx="2790300" cy="185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accent5"/>
                </a:solidFill>
                <a:latin typeface="Times"/>
                <a:ea typeface="Times"/>
                <a:cs typeface="Times"/>
                <a:sym typeface="Times"/>
              </a:rPr>
              <a:t>Channel Recommended:</a:t>
            </a:r>
            <a:endParaRPr b="1" sz="1700">
              <a:solidFill>
                <a:schemeClr val="accent5"/>
              </a:solidFill>
              <a:latin typeface="Times"/>
              <a:ea typeface="Times"/>
              <a:cs typeface="Times"/>
              <a:sym typeface="Times"/>
            </a:endParaRPr>
          </a:p>
          <a:p>
            <a:pPr indent="-336550" lvl="0" marL="457200" rtl="0" algn="l">
              <a:lnSpc>
                <a:spcPct val="150000"/>
              </a:lnSpc>
              <a:spcBef>
                <a:spcPts val="0"/>
              </a:spcBef>
              <a:spcAft>
                <a:spcPts val="0"/>
              </a:spcAft>
              <a:buClr>
                <a:schemeClr val="lt1"/>
              </a:buClr>
              <a:buSzPts val="1700"/>
              <a:buFont typeface="Times"/>
              <a:buChar char="●"/>
            </a:pPr>
            <a:r>
              <a:rPr lang="en-GB" sz="1700">
                <a:latin typeface="Times"/>
                <a:ea typeface="Times"/>
                <a:cs typeface="Times"/>
                <a:sym typeface="Times"/>
              </a:rPr>
              <a:t>Google ads</a:t>
            </a:r>
            <a:endParaRPr sz="1700">
              <a:latin typeface="Times"/>
              <a:ea typeface="Times"/>
              <a:cs typeface="Times"/>
              <a:sym typeface="Times"/>
            </a:endParaRPr>
          </a:p>
          <a:p>
            <a:pPr indent="-336550" lvl="0" marL="457200" rtl="0" algn="l">
              <a:lnSpc>
                <a:spcPct val="150000"/>
              </a:lnSpc>
              <a:spcBef>
                <a:spcPts val="0"/>
              </a:spcBef>
              <a:spcAft>
                <a:spcPts val="0"/>
              </a:spcAft>
              <a:buClr>
                <a:schemeClr val="lt1"/>
              </a:buClr>
              <a:buSzPts val="1700"/>
              <a:buFont typeface="Times"/>
              <a:buChar char="●"/>
            </a:pPr>
            <a:r>
              <a:rPr lang="en-GB" sz="1700">
                <a:latin typeface="Times"/>
                <a:ea typeface="Times"/>
                <a:cs typeface="Times"/>
                <a:sym typeface="Times"/>
              </a:rPr>
              <a:t>Facebook ads </a:t>
            </a:r>
            <a:endParaRPr sz="1700">
              <a:latin typeface="Times"/>
              <a:ea typeface="Times"/>
              <a:cs typeface="Times"/>
              <a:sym typeface="Times"/>
            </a:endParaRPr>
          </a:p>
          <a:p>
            <a:pPr indent="-336550" lvl="0" marL="457200" rtl="0" algn="l">
              <a:lnSpc>
                <a:spcPct val="150000"/>
              </a:lnSpc>
              <a:spcBef>
                <a:spcPts val="0"/>
              </a:spcBef>
              <a:spcAft>
                <a:spcPts val="0"/>
              </a:spcAft>
              <a:buClr>
                <a:schemeClr val="lt1"/>
              </a:buClr>
              <a:buSzPts val="1700"/>
              <a:buFont typeface="Times"/>
              <a:buChar char="●"/>
            </a:pPr>
            <a:r>
              <a:rPr lang="en-GB" sz="1700">
                <a:latin typeface="Times"/>
                <a:ea typeface="Times"/>
                <a:cs typeface="Times"/>
                <a:sym typeface="Times"/>
              </a:rPr>
              <a:t>Local SEO</a:t>
            </a:r>
            <a:endParaRPr sz="1700">
              <a:latin typeface="Times"/>
              <a:ea typeface="Times"/>
              <a:cs typeface="Times"/>
              <a:sym typeface="Times"/>
            </a:endParaRPr>
          </a:p>
          <a:p>
            <a:pPr indent="0" lvl="0" marL="0" rtl="0" algn="l">
              <a:lnSpc>
                <a:spcPct val="150000"/>
              </a:lnSpc>
              <a:spcBef>
                <a:spcPts val="0"/>
              </a:spcBef>
              <a:spcAft>
                <a:spcPts val="0"/>
              </a:spcAft>
              <a:buNone/>
            </a:pPr>
            <a:r>
              <a:t/>
            </a:r>
            <a:endParaRPr sz="1700">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idx="1" type="subTitle"/>
          </p:nvPr>
        </p:nvSpPr>
        <p:spPr>
          <a:xfrm>
            <a:off x="128600" y="167175"/>
            <a:ext cx="8846700" cy="47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Website URL: </a:t>
            </a:r>
            <a:r>
              <a:rPr lang="en-GB" sz="1700" u="sng">
                <a:latin typeface="Times"/>
                <a:ea typeface="Times"/>
                <a:cs typeface="Times"/>
                <a:sym typeface="Times"/>
                <a:hlinkClick r:id="rId3"/>
              </a:rPr>
              <a:t>https://www.zivaskinclinic.com/?utm_source=facebook&amp;utm_medium=FB+Ads&amp;utm_campaign=skin+care+clinic</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Benifits of UTM URL:</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UTM URLs are used to track the performance of specific marketing campaigns by appending parameters to URLs, providing insights on traffic sources. </a:t>
            </a:r>
            <a:endParaRPr sz="1700">
              <a:latin typeface="Times"/>
              <a:ea typeface="Times"/>
              <a:cs typeface="Times"/>
              <a:sym typeface="Time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ctrTitle"/>
          </p:nvPr>
        </p:nvSpPr>
        <p:spPr>
          <a:xfrm>
            <a:off x="3743100" y="1877375"/>
            <a:ext cx="1657800" cy="900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Local SEO</a:t>
            </a:r>
            <a:endParaRPr sz="1700">
              <a:latin typeface="Times"/>
              <a:ea typeface="Times"/>
              <a:cs typeface="Times"/>
              <a:sym typeface="Time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ctrTitle"/>
          </p:nvPr>
        </p:nvSpPr>
        <p:spPr>
          <a:xfrm>
            <a:off x="205750" y="154300"/>
            <a:ext cx="4873800" cy="61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800">
                <a:latin typeface="Times"/>
                <a:ea typeface="Times"/>
                <a:cs typeface="Times"/>
                <a:sym typeface="Times"/>
              </a:rPr>
              <a:t>Targeted Keyword</a:t>
            </a:r>
            <a:endParaRPr sz="1800">
              <a:latin typeface="Times"/>
              <a:ea typeface="Times"/>
              <a:cs typeface="Times"/>
              <a:sym typeface="Times"/>
            </a:endParaRPr>
          </a:p>
        </p:txBody>
      </p:sp>
      <p:sp>
        <p:nvSpPr>
          <p:cNvPr id="233" name="Google Shape;233;p34"/>
          <p:cNvSpPr txBox="1"/>
          <p:nvPr>
            <p:ph idx="1" type="subTitle"/>
          </p:nvPr>
        </p:nvSpPr>
        <p:spPr>
          <a:xfrm>
            <a:off x="205700" y="771400"/>
            <a:ext cx="7638300" cy="3909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GB" sz="1700">
                <a:latin typeface="Times"/>
                <a:ea typeface="Times"/>
                <a:cs typeface="Times"/>
                <a:sym typeface="Times"/>
              </a:rPr>
              <a:t>Primary Keyword</a:t>
            </a:r>
            <a:endParaRPr b="1" sz="1700">
              <a:latin typeface="Times"/>
              <a:ea typeface="Times"/>
              <a:cs typeface="Times"/>
              <a:sym typeface="Times"/>
            </a:endParaRPr>
          </a:p>
          <a:p>
            <a:pPr indent="-336550" lvl="0" marL="457200" rtl="0" algn="l">
              <a:lnSpc>
                <a:spcPct val="115000"/>
              </a:lnSpc>
              <a:spcBef>
                <a:spcPts val="0"/>
              </a:spcBef>
              <a:spcAft>
                <a:spcPts val="0"/>
              </a:spcAft>
              <a:buSzPts val="1700"/>
              <a:buFont typeface="Times"/>
              <a:buAutoNum type="arabicPeriod"/>
            </a:pPr>
            <a:r>
              <a:rPr lang="en-GB" sz="1700">
                <a:latin typeface="Times"/>
                <a:ea typeface="Times"/>
                <a:cs typeface="Times"/>
                <a:sym typeface="Times"/>
              </a:rPr>
              <a:t>Skin clinic coimbatore</a:t>
            </a:r>
            <a:endParaRPr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Secondary Keyword</a:t>
            </a:r>
            <a:endParaRPr b="1" sz="17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Nearest skin specialist</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Skin doctor near by me</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Near by skin clinic</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Nearest skin specialist doctor</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Good skin specialist near me</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Nearest skin clinic</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Nearby dermatologist doctor</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Skin specialist in near me</a:t>
            </a:r>
            <a:endParaRPr sz="1800">
              <a:latin typeface="Times"/>
              <a:ea typeface="Times"/>
              <a:cs typeface="Times"/>
              <a:sym typeface="Times"/>
            </a:endParaRPr>
          </a:p>
          <a:p>
            <a:pPr indent="-342900" lvl="0" marL="457200" rtl="0" algn="l">
              <a:lnSpc>
                <a:spcPct val="115000"/>
              </a:lnSpc>
              <a:spcBef>
                <a:spcPts val="0"/>
              </a:spcBef>
              <a:spcAft>
                <a:spcPts val="0"/>
              </a:spcAft>
              <a:buSzPts val="1800"/>
              <a:buFont typeface="Times"/>
              <a:buAutoNum type="arabicPeriod"/>
            </a:pPr>
            <a:r>
              <a:rPr lang="en-GB" sz="1800">
                <a:latin typeface="Times"/>
                <a:ea typeface="Times"/>
                <a:cs typeface="Times"/>
                <a:sym typeface="Times"/>
              </a:rPr>
              <a:t>Skin laser treatment near me</a:t>
            </a:r>
            <a:endParaRPr sz="1800">
              <a:latin typeface="Times"/>
              <a:ea typeface="Times"/>
              <a:cs typeface="Times"/>
              <a:sym typeface="Times"/>
            </a:endParaRPr>
          </a:p>
          <a:p>
            <a:pPr indent="0" lvl="0" marL="457200" rtl="0" algn="l">
              <a:lnSpc>
                <a:spcPct val="115000"/>
              </a:lnSpc>
              <a:spcBef>
                <a:spcPts val="0"/>
              </a:spcBef>
              <a:spcAft>
                <a:spcPts val="0"/>
              </a:spcAft>
              <a:buNone/>
            </a:pPr>
            <a:r>
              <a:t/>
            </a:r>
            <a:endParaRPr sz="1800">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idx="1" type="subTitle"/>
          </p:nvPr>
        </p:nvSpPr>
        <p:spPr>
          <a:xfrm>
            <a:off x="282900" y="205750"/>
            <a:ext cx="8628300" cy="4796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GB" sz="1700">
                <a:latin typeface="Times"/>
                <a:ea typeface="Times"/>
                <a:cs typeface="Times"/>
                <a:sym typeface="Times"/>
              </a:rPr>
              <a:t>Business Name: </a:t>
            </a:r>
            <a:r>
              <a:rPr lang="en-GB" sz="1700">
                <a:latin typeface="Times"/>
                <a:ea typeface="Times"/>
                <a:cs typeface="Times"/>
                <a:sym typeface="Times"/>
              </a:rPr>
              <a:t>Ziva Siva Clinic</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Business Category: Skin care clinic</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Business address: </a:t>
            </a:r>
            <a:r>
              <a:rPr b="1" lang="en-GB" sz="1700">
                <a:latin typeface="Times"/>
                <a:ea typeface="Times"/>
                <a:cs typeface="Times"/>
                <a:sym typeface="Times"/>
              </a:rPr>
              <a:t>No. 370, 371, Cura Health Plus, IInd Floor, NSR Road, Saibaba Colony, opposite Dominos, Coimbatore, Tamil Nadu 641011, India</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Services:</a:t>
            </a:r>
            <a:endParaRPr b="1"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b="1" lang="en-GB" sz="1700">
                <a:latin typeface="Times"/>
                <a:ea typeface="Times"/>
                <a:cs typeface="Times"/>
                <a:sym typeface="Times"/>
              </a:rPr>
              <a:t>Acne or Pimples</a:t>
            </a:r>
            <a:endParaRPr b="1"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b="1" lang="en-GB" sz="1700">
                <a:latin typeface="Times"/>
                <a:ea typeface="Times"/>
                <a:cs typeface="Times"/>
                <a:sym typeface="Times"/>
              </a:rPr>
              <a:t>Chemical peeling</a:t>
            </a:r>
            <a:endParaRPr b="1"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b="1" lang="en-GB" sz="1700">
                <a:latin typeface="Times"/>
                <a:ea typeface="Times"/>
                <a:cs typeface="Times"/>
                <a:sym typeface="Times"/>
              </a:rPr>
              <a:t>Dermal </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Opening hours</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Monday      9am-10pm</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Tuesday      9am-10pm</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Wednesda  9am-10pm</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Thursday   9am-10pm</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Friday        9am-10pm</a:t>
            </a:r>
            <a:endParaRPr b="1" sz="1700">
              <a:latin typeface="Times"/>
              <a:ea typeface="Times"/>
              <a:cs typeface="Times"/>
              <a:sym typeface="Times"/>
            </a:endParaRPr>
          </a:p>
          <a:p>
            <a:pPr indent="0" lvl="0" marL="0" rtl="0" algn="l">
              <a:lnSpc>
                <a:spcPct val="115000"/>
              </a:lnSpc>
              <a:spcBef>
                <a:spcPts val="0"/>
              </a:spcBef>
              <a:spcAft>
                <a:spcPts val="0"/>
              </a:spcAft>
              <a:buNone/>
            </a:pPr>
            <a:r>
              <a:rPr b="1" lang="en-GB" sz="1700">
                <a:latin typeface="Times"/>
                <a:ea typeface="Times"/>
                <a:cs typeface="Times"/>
                <a:sym typeface="Times"/>
              </a:rPr>
              <a:t>  Saturday    9am-10pm</a:t>
            </a:r>
            <a:endParaRPr b="1" sz="1700">
              <a:latin typeface="Times"/>
              <a:ea typeface="Times"/>
              <a:cs typeface="Times"/>
              <a:sym typeface="Times"/>
            </a:endParaRPr>
          </a:p>
          <a:p>
            <a:pPr indent="0" lvl="0" marL="0" rtl="0" algn="l">
              <a:lnSpc>
                <a:spcPct val="115000"/>
              </a:lnSpc>
              <a:spcBef>
                <a:spcPts val="0"/>
              </a:spcBef>
              <a:spcAft>
                <a:spcPts val="0"/>
              </a:spcAft>
              <a:buNone/>
            </a:pPr>
            <a:r>
              <a:t/>
            </a:r>
            <a:endParaRPr b="1" sz="1700">
              <a:latin typeface="Times"/>
              <a:ea typeface="Times"/>
              <a:cs typeface="Times"/>
              <a:sym typeface="Times"/>
            </a:endParaRPr>
          </a:p>
          <a:p>
            <a:pPr indent="0" lvl="0" marL="457200" rtl="0" algn="l">
              <a:spcBef>
                <a:spcPts val="0"/>
              </a:spcBef>
              <a:spcAft>
                <a:spcPts val="0"/>
              </a:spcAft>
              <a:buNone/>
            </a:pPr>
            <a:r>
              <a:t/>
            </a:r>
            <a:endParaRPr b="1" sz="1700">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ctrTitle"/>
          </p:nvPr>
        </p:nvSpPr>
        <p:spPr>
          <a:xfrm>
            <a:off x="218600" y="141450"/>
            <a:ext cx="4860900" cy="6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Description</a:t>
            </a:r>
            <a:endParaRPr sz="1700">
              <a:latin typeface="Times"/>
              <a:ea typeface="Times"/>
              <a:cs typeface="Times"/>
              <a:sym typeface="Times"/>
            </a:endParaRPr>
          </a:p>
        </p:txBody>
      </p:sp>
      <p:sp>
        <p:nvSpPr>
          <p:cNvPr id="244" name="Google Shape;244;p36"/>
          <p:cNvSpPr txBox="1"/>
          <p:nvPr>
            <p:ph idx="1" type="subTitle"/>
          </p:nvPr>
        </p:nvSpPr>
        <p:spPr>
          <a:xfrm>
            <a:off x="218600" y="836850"/>
            <a:ext cx="8525400" cy="3766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700">
                <a:latin typeface="Times"/>
                <a:ea typeface="Times"/>
                <a:cs typeface="Times"/>
                <a:sym typeface="Times"/>
              </a:rPr>
              <a:t>we’re passionate about helping you achieve glowing, healthy skin. Specializing in [facials, skin treatments, anti-aging solutions, acne care, etc.], we use only the finest products and cutting-edge techniques to cater to your unique skin needs. Whether you’re looking to refresh your complexion, tackle specific skin concerns, or enjoy a relaxing spa experience, our team of licensed estheticians is here to guide you. Located in Coimbatore, we’re dedicated to providing personalized care and results-driven treatments that leave you feeling rejuvenated and confident. Book your appointment today and treat your skin to the care it deserves!"</a:t>
            </a:r>
            <a:endParaRPr sz="1700">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subTitle"/>
          </p:nvPr>
        </p:nvSpPr>
        <p:spPr>
          <a:xfrm>
            <a:off x="239925" y="359900"/>
            <a:ext cx="7452900" cy="40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Service Images</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  </a:t>
            </a:r>
            <a:endParaRPr sz="1700">
              <a:latin typeface="Times"/>
              <a:ea typeface="Times"/>
              <a:cs typeface="Times"/>
              <a:sym typeface="Times"/>
            </a:endParaRPr>
          </a:p>
        </p:txBody>
      </p:sp>
      <p:pic>
        <p:nvPicPr>
          <p:cNvPr id="250" name="Google Shape;250;p37"/>
          <p:cNvPicPr preferRelativeResize="0"/>
          <p:nvPr/>
        </p:nvPicPr>
        <p:blipFill>
          <a:blip r:embed="rId3">
            <a:alphaModFix/>
          </a:blip>
          <a:stretch>
            <a:fillRect/>
          </a:stretch>
        </p:blipFill>
        <p:spPr>
          <a:xfrm>
            <a:off x="565025" y="1481900"/>
            <a:ext cx="3093900" cy="297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idx="1" type="subTitle"/>
          </p:nvPr>
        </p:nvSpPr>
        <p:spPr>
          <a:xfrm>
            <a:off x="284925" y="334325"/>
            <a:ext cx="8859000" cy="45093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1700">
                <a:latin typeface="Times"/>
                <a:ea typeface="Times"/>
                <a:cs typeface="Times"/>
                <a:sym typeface="Times"/>
              </a:rPr>
              <a:t>Review section:</a:t>
            </a:r>
            <a:endParaRPr sz="1700">
              <a:latin typeface="Times"/>
              <a:ea typeface="Times"/>
              <a:cs typeface="Times"/>
              <a:sym typeface="Times"/>
            </a:endParaRPr>
          </a:p>
          <a:p>
            <a:pPr indent="0" lvl="0" marL="0" rtl="0" algn="l">
              <a:lnSpc>
                <a:spcPct val="200000"/>
              </a:lnSpc>
              <a:spcBef>
                <a:spcPts val="0"/>
              </a:spcBef>
              <a:spcAft>
                <a:spcPts val="0"/>
              </a:spcAft>
              <a:buNone/>
            </a:pPr>
            <a:r>
              <a:rPr lang="en-GB" sz="1700">
                <a:latin typeface="Times"/>
                <a:ea typeface="Times"/>
                <a:cs typeface="Times"/>
                <a:sym typeface="Times"/>
              </a:rPr>
              <a:t>To maintain strong reputation we have to respond promptly and professionally to all reviews, both positive and </a:t>
            </a:r>
            <a:r>
              <a:rPr lang="en-GB" sz="1700">
                <a:latin typeface="Times"/>
                <a:ea typeface="Times"/>
                <a:cs typeface="Times"/>
                <a:sym typeface="Times"/>
              </a:rPr>
              <a:t>negative</a:t>
            </a:r>
            <a:r>
              <a:rPr lang="en-GB" sz="1700">
                <a:latin typeface="Times"/>
                <a:ea typeface="Times"/>
                <a:cs typeface="Times"/>
                <a:sym typeface="Times"/>
              </a:rPr>
              <a:t> ,to show you value customer input.</a:t>
            </a:r>
            <a:endParaRPr sz="1700">
              <a:latin typeface="Times"/>
              <a:ea typeface="Times"/>
              <a:cs typeface="Times"/>
              <a:sym typeface="Times"/>
            </a:endParaRPr>
          </a:p>
          <a:p>
            <a:pPr indent="0" lvl="0" marL="0" rtl="0" algn="l">
              <a:lnSpc>
                <a:spcPct val="200000"/>
              </a:lnSpc>
              <a:spcBef>
                <a:spcPts val="0"/>
              </a:spcBef>
              <a:spcAft>
                <a:spcPts val="0"/>
              </a:spcAft>
              <a:buNone/>
            </a:pPr>
            <a:r>
              <a:t/>
            </a:r>
            <a:endParaRPr sz="1700">
              <a:latin typeface="Times"/>
              <a:ea typeface="Times"/>
              <a:cs typeface="Times"/>
              <a:sym typeface="Times"/>
            </a:endParaRPr>
          </a:p>
          <a:p>
            <a:pPr indent="0" lvl="0" marL="0" rtl="0" algn="l">
              <a:lnSpc>
                <a:spcPct val="200000"/>
              </a:lnSpc>
              <a:spcBef>
                <a:spcPts val="0"/>
              </a:spcBef>
              <a:spcAft>
                <a:spcPts val="0"/>
              </a:spcAft>
              <a:buNone/>
            </a:pPr>
            <a:r>
              <a:rPr lang="en-GB" sz="1700">
                <a:latin typeface="Times"/>
                <a:ea typeface="Times"/>
                <a:cs typeface="Times"/>
                <a:sym typeface="Times"/>
              </a:rPr>
              <a:t>Schema markup:</a:t>
            </a:r>
            <a:endParaRPr sz="1700">
              <a:latin typeface="Times"/>
              <a:ea typeface="Times"/>
              <a:cs typeface="Times"/>
              <a:sym typeface="Times"/>
            </a:endParaRPr>
          </a:p>
          <a:p>
            <a:pPr indent="0" lvl="0" marL="0" rtl="0" algn="l">
              <a:lnSpc>
                <a:spcPct val="200000"/>
              </a:lnSpc>
              <a:spcBef>
                <a:spcPts val="0"/>
              </a:spcBef>
              <a:spcAft>
                <a:spcPts val="0"/>
              </a:spcAft>
              <a:buNone/>
            </a:pPr>
            <a:r>
              <a:rPr lang="en-GB" sz="1700">
                <a:latin typeface="Times"/>
                <a:ea typeface="Times"/>
                <a:cs typeface="Times"/>
                <a:sym typeface="Times"/>
              </a:rPr>
              <a:t>Schema markup for local business enhance search engine </a:t>
            </a:r>
            <a:r>
              <a:rPr lang="en-GB" sz="1700">
                <a:latin typeface="Times"/>
                <a:ea typeface="Times"/>
                <a:cs typeface="Times"/>
                <a:sym typeface="Times"/>
              </a:rPr>
              <a:t>visibility</a:t>
            </a:r>
            <a:r>
              <a:rPr lang="en-GB" sz="1700">
                <a:latin typeface="Times"/>
                <a:ea typeface="Times"/>
                <a:cs typeface="Times"/>
                <a:sym typeface="Times"/>
              </a:rPr>
              <a:t> bu providing structured data about business such as </a:t>
            </a:r>
            <a:r>
              <a:rPr lang="en-GB" sz="1700">
                <a:latin typeface="Times"/>
                <a:ea typeface="Times"/>
                <a:cs typeface="Times"/>
                <a:sym typeface="Times"/>
              </a:rPr>
              <a:t>location, hours, services.It helps improve local SEO</a:t>
            </a:r>
            <a:endParaRPr sz="1700">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ctrTitle"/>
          </p:nvPr>
        </p:nvSpPr>
        <p:spPr>
          <a:xfrm>
            <a:off x="179950" y="104975"/>
            <a:ext cx="4899600" cy="6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800">
                <a:latin typeface="Times"/>
                <a:ea typeface="Times"/>
                <a:cs typeface="Times"/>
                <a:sym typeface="Times"/>
              </a:rPr>
              <a:t>Local Business Schema</a:t>
            </a:r>
            <a:endParaRPr sz="1800">
              <a:latin typeface="Times"/>
              <a:ea typeface="Times"/>
              <a:cs typeface="Times"/>
              <a:sym typeface="Times"/>
            </a:endParaRPr>
          </a:p>
        </p:txBody>
      </p:sp>
      <p:sp>
        <p:nvSpPr>
          <p:cNvPr id="261" name="Google Shape;261;p39"/>
          <p:cNvSpPr txBox="1"/>
          <p:nvPr>
            <p:ph idx="1" type="subTitle"/>
          </p:nvPr>
        </p:nvSpPr>
        <p:spPr>
          <a:xfrm>
            <a:off x="299925" y="800375"/>
            <a:ext cx="8487600" cy="41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2" name="Google Shape;262;p39"/>
          <p:cNvPicPr preferRelativeResize="0"/>
          <p:nvPr/>
        </p:nvPicPr>
        <p:blipFill>
          <a:blip r:embed="rId3">
            <a:alphaModFix/>
          </a:blip>
          <a:stretch>
            <a:fillRect/>
          </a:stretch>
        </p:blipFill>
        <p:spPr>
          <a:xfrm>
            <a:off x="299925" y="680550"/>
            <a:ext cx="5448300" cy="396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ctrTitle"/>
          </p:nvPr>
        </p:nvSpPr>
        <p:spPr>
          <a:xfrm>
            <a:off x="386800" y="186492"/>
            <a:ext cx="4255500" cy="6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Website Schema</a:t>
            </a:r>
            <a:endParaRPr sz="1700">
              <a:latin typeface="Times"/>
              <a:ea typeface="Times"/>
              <a:cs typeface="Times"/>
              <a:sym typeface="Times"/>
            </a:endParaRPr>
          </a:p>
        </p:txBody>
      </p:sp>
      <p:sp>
        <p:nvSpPr>
          <p:cNvPr id="268" name="Google Shape;268;p40"/>
          <p:cNvSpPr txBox="1"/>
          <p:nvPr>
            <p:ph idx="1" type="subTitle"/>
          </p:nvPr>
        </p:nvSpPr>
        <p:spPr>
          <a:xfrm>
            <a:off x="386800" y="1195875"/>
            <a:ext cx="4692600" cy="30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9" name="Google Shape;269;p40"/>
          <p:cNvPicPr preferRelativeResize="0"/>
          <p:nvPr/>
        </p:nvPicPr>
        <p:blipFill>
          <a:blip r:embed="rId3">
            <a:alphaModFix/>
          </a:blip>
          <a:stretch>
            <a:fillRect/>
          </a:stretch>
        </p:blipFill>
        <p:spPr>
          <a:xfrm>
            <a:off x="152400" y="1031125"/>
            <a:ext cx="8991601" cy="3386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idx="1" type="subTitle"/>
          </p:nvPr>
        </p:nvSpPr>
        <p:spPr>
          <a:xfrm>
            <a:off x="154300" y="205750"/>
            <a:ext cx="8885400" cy="4770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1700">
                <a:latin typeface="Times"/>
                <a:ea typeface="Times"/>
                <a:cs typeface="Times"/>
                <a:sym typeface="Times"/>
              </a:rPr>
              <a:t>Backlinks</a:t>
            </a:r>
            <a:r>
              <a:rPr b="1" lang="en-GB" sz="1700">
                <a:latin typeface="Times"/>
                <a:ea typeface="Times"/>
                <a:cs typeface="Times"/>
                <a:sym typeface="Times"/>
              </a:rPr>
              <a:t> :</a:t>
            </a:r>
            <a:endParaRPr b="1" sz="1700">
              <a:latin typeface="Times"/>
              <a:ea typeface="Times"/>
              <a:cs typeface="Times"/>
              <a:sym typeface="Times"/>
            </a:endParaRPr>
          </a:p>
          <a:p>
            <a:pPr indent="0" lvl="0" marL="0" rtl="0" algn="l">
              <a:lnSpc>
                <a:spcPct val="150000"/>
              </a:lnSpc>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How to select quality sites for backlinks?</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GB" sz="1700">
                <a:latin typeface="Times"/>
                <a:ea typeface="Times"/>
                <a:cs typeface="Times"/>
                <a:sym typeface="Times"/>
              </a:rPr>
              <a:t>The Domain authority should be higher than our website’s domain authority.</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GB" sz="1700">
                <a:latin typeface="Times"/>
                <a:ea typeface="Times"/>
                <a:cs typeface="Times"/>
                <a:sym typeface="Times"/>
              </a:rPr>
              <a:t>Qualified Interlinking sites.</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GB" sz="1700">
                <a:latin typeface="Times"/>
                <a:ea typeface="Times"/>
                <a:cs typeface="Times"/>
                <a:sym typeface="Times"/>
              </a:rPr>
              <a:t>Error free sites meaning there are no broken links</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GB" sz="1700">
                <a:latin typeface="Times"/>
                <a:ea typeface="Times"/>
                <a:cs typeface="Times"/>
                <a:sym typeface="Times"/>
              </a:rPr>
              <a:t>That site should have do follow links </a:t>
            </a:r>
            <a:endParaRPr sz="1700">
              <a:latin typeface="Times"/>
              <a:ea typeface="Times"/>
              <a:cs typeface="Times"/>
              <a:sym typeface="Times"/>
            </a:endParaRPr>
          </a:p>
          <a:p>
            <a:pPr indent="-336550" lvl="0" marL="457200" rtl="0" algn="l">
              <a:lnSpc>
                <a:spcPct val="150000"/>
              </a:lnSpc>
              <a:spcBef>
                <a:spcPts val="0"/>
              </a:spcBef>
              <a:spcAft>
                <a:spcPts val="0"/>
              </a:spcAft>
              <a:buSzPts val="1700"/>
              <a:buFont typeface="Times"/>
              <a:buChar char="●"/>
            </a:pPr>
            <a:r>
              <a:rPr lang="en-GB" sz="1700">
                <a:latin typeface="Times"/>
                <a:ea typeface="Times"/>
                <a:cs typeface="Times"/>
                <a:sym typeface="Times"/>
              </a:rPr>
              <a:t>Spam score should not be above 2%</a:t>
            </a:r>
            <a:endParaRPr sz="1700">
              <a:latin typeface="Times"/>
              <a:ea typeface="Times"/>
              <a:cs typeface="Times"/>
              <a:sym typeface="Times"/>
            </a:endParaRPr>
          </a:p>
          <a:p>
            <a:pPr indent="0" lvl="0" marL="0" rtl="0" algn="l">
              <a:lnSpc>
                <a:spcPct val="150000"/>
              </a:lnSpc>
              <a:spcBef>
                <a:spcPts val="0"/>
              </a:spcBef>
              <a:spcAft>
                <a:spcPts val="0"/>
              </a:spcAft>
              <a:buNone/>
            </a:pPr>
            <a:r>
              <a:rPr lang="en-GB" sz="1700">
                <a:latin typeface="Times"/>
                <a:ea typeface="Times"/>
                <a:cs typeface="Times"/>
                <a:sym typeface="Times"/>
              </a:rPr>
              <a:t>  </a:t>
            </a:r>
            <a:endParaRPr sz="1700">
              <a:latin typeface="Times"/>
              <a:ea typeface="Times"/>
              <a:cs typeface="Times"/>
              <a:sym typeface="Times"/>
            </a:endParaRPr>
          </a:p>
          <a:p>
            <a:pPr indent="0" lvl="0" marL="0" rtl="0" algn="l">
              <a:lnSpc>
                <a:spcPct val="150000"/>
              </a:lnSpc>
              <a:spcBef>
                <a:spcPts val="0"/>
              </a:spcBef>
              <a:spcAft>
                <a:spcPts val="0"/>
              </a:spcAft>
              <a:buNone/>
            </a:pPr>
            <a:r>
              <a:rPr lang="en-GB" sz="1700">
                <a:latin typeface="Times"/>
                <a:ea typeface="Times"/>
                <a:cs typeface="Times"/>
                <a:sym typeface="Times"/>
              </a:rPr>
              <a:t>Here some backlink sites:</a:t>
            </a:r>
            <a:endParaRPr sz="1700">
              <a:latin typeface="Times"/>
              <a:ea typeface="Times"/>
              <a:cs typeface="Times"/>
              <a:sym typeface="Times"/>
            </a:endParaRPr>
          </a:p>
          <a:p>
            <a:pPr indent="0" lvl="0" marL="0" rtl="0" algn="l">
              <a:lnSpc>
                <a:spcPct val="150000"/>
              </a:lnSpc>
              <a:spcBef>
                <a:spcPts val="0"/>
              </a:spcBef>
              <a:spcAft>
                <a:spcPts val="0"/>
              </a:spcAft>
              <a:buNone/>
            </a:pPr>
            <a:r>
              <a:rPr lang="en-GB" sz="1700">
                <a:latin typeface="Times"/>
                <a:ea typeface="Times"/>
                <a:cs typeface="Times"/>
                <a:sym typeface="Times"/>
              </a:rPr>
              <a:t>   Justdial and Practo profile link</a:t>
            </a:r>
            <a:endParaRPr sz="17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60050" y="64300"/>
            <a:ext cx="3973200" cy="51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000">
                <a:solidFill>
                  <a:schemeClr val="accent5"/>
                </a:solidFill>
                <a:latin typeface="Times"/>
                <a:ea typeface="Times"/>
                <a:cs typeface="Times"/>
                <a:sym typeface="Times"/>
              </a:rPr>
              <a:t>RECOMMENDED</a:t>
            </a:r>
            <a:r>
              <a:rPr lang="en-GB" sz="2000">
                <a:latin typeface="Times"/>
                <a:ea typeface="Times"/>
                <a:cs typeface="Times"/>
                <a:sym typeface="Times"/>
              </a:rPr>
              <a:t>:</a:t>
            </a:r>
            <a:endParaRPr sz="2000">
              <a:latin typeface="Times"/>
              <a:ea typeface="Times"/>
              <a:cs typeface="Times"/>
              <a:sym typeface="Times"/>
            </a:endParaRPr>
          </a:p>
        </p:txBody>
      </p:sp>
      <p:sp>
        <p:nvSpPr>
          <p:cNvPr id="99" name="Google Shape;99;p15"/>
          <p:cNvSpPr txBox="1"/>
          <p:nvPr>
            <p:ph idx="1" type="subTitle"/>
          </p:nvPr>
        </p:nvSpPr>
        <p:spPr>
          <a:xfrm>
            <a:off x="0" y="681400"/>
            <a:ext cx="9027000" cy="4462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a:buAutoNum type="arabicPeriod"/>
            </a:pPr>
            <a:r>
              <a:t/>
            </a:r>
            <a:endParaRPr/>
          </a:p>
        </p:txBody>
      </p:sp>
      <p:pic>
        <p:nvPicPr>
          <p:cNvPr id="100" name="Google Shape;100;p15"/>
          <p:cNvPicPr preferRelativeResize="0"/>
          <p:nvPr/>
        </p:nvPicPr>
        <p:blipFill rotWithShape="1">
          <a:blip r:embed="rId3">
            <a:alphaModFix/>
          </a:blip>
          <a:srcRect b="-10717" l="0" r="-4058" t="0"/>
          <a:stretch/>
        </p:blipFill>
        <p:spPr>
          <a:xfrm>
            <a:off x="353700" y="707150"/>
            <a:ext cx="2983100" cy="1594587"/>
          </a:xfrm>
          <a:prstGeom prst="rect">
            <a:avLst/>
          </a:prstGeom>
          <a:noFill/>
          <a:ln>
            <a:noFill/>
          </a:ln>
        </p:spPr>
      </p:pic>
      <p:sp>
        <p:nvSpPr>
          <p:cNvPr id="101" name="Google Shape;101;p15"/>
          <p:cNvSpPr txBox="1"/>
          <p:nvPr/>
        </p:nvSpPr>
        <p:spPr>
          <a:xfrm>
            <a:off x="3227550" y="681375"/>
            <a:ext cx="5657700" cy="165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lt1"/>
                </a:solidFill>
                <a:latin typeface="Times"/>
                <a:ea typeface="Times"/>
                <a:cs typeface="Times"/>
                <a:sym typeface="Times"/>
              </a:rPr>
              <a:t>    “Botox” is a restricted word by google. It is not </a:t>
            </a:r>
            <a:r>
              <a:rPr lang="en-GB" sz="1700">
                <a:solidFill>
                  <a:schemeClr val="lt1"/>
                </a:solidFill>
                <a:latin typeface="Times"/>
                <a:ea typeface="Times"/>
                <a:cs typeface="Times"/>
                <a:sym typeface="Times"/>
              </a:rPr>
              <a:t>authorized for promotion in google campaigns, so the word “Botox” is must be removed from the website.</a:t>
            </a:r>
            <a:r>
              <a:rPr lang="en-GB" sz="1700">
                <a:solidFill>
                  <a:schemeClr val="lt1"/>
                </a:solidFill>
                <a:latin typeface="Times"/>
                <a:ea typeface="Times"/>
                <a:cs typeface="Times"/>
                <a:sym typeface="Times"/>
              </a:rPr>
              <a:t> </a:t>
            </a:r>
            <a:endParaRPr sz="1700">
              <a:solidFill>
                <a:schemeClr val="lt1"/>
              </a:solidFill>
              <a:latin typeface="Times"/>
              <a:ea typeface="Times"/>
              <a:cs typeface="Times"/>
              <a:sym typeface="Times"/>
            </a:endParaRPr>
          </a:p>
        </p:txBody>
      </p:sp>
      <p:sp>
        <p:nvSpPr>
          <p:cNvPr id="102" name="Google Shape;102;p15"/>
          <p:cNvSpPr txBox="1"/>
          <p:nvPr/>
        </p:nvSpPr>
        <p:spPr>
          <a:xfrm>
            <a:off x="64300" y="2366000"/>
            <a:ext cx="3561900" cy="14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2</a:t>
            </a:r>
            <a:r>
              <a:rPr lang="en-GB" sz="1500">
                <a:solidFill>
                  <a:schemeClr val="lt1"/>
                </a:solidFill>
                <a:latin typeface="Times"/>
                <a:ea typeface="Times"/>
                <a:cs typeface="Times"/>
                <a:sym typeface="Times"/>
              </a:rPr>
              <a:t>. </a:t>
            </a:r>
            <a:endParaRPr sz="1500">
              <a:solidFill>
                <a:schemeClr val="lt1"/>
              </a:solidFill>
              <a:latin typeface="Times"/>
              <a:ea typeface="Times"/>
              <a:cs typeface="Times"/>
              <a:sym typeface="Times"/>
            </a:endParaRPr>
          </a:p>
        </p:txBody>
      </p:sp>
      <p:pic>
        <p:nvPicPr>
          <p:cNvPr id="103" name="Google Shape;103;p15"/>
          <p:cNvPicPr preferRelativeResize="0"/>
          <p:nvPr/>
        </p:nvPicPr>
        <p:blipFill>
          <a:blip r:embed="rId4">
            <a:alphaModFix/>
          </a:blip>
          <a:stretch>
            <a:fillRect/>
          </a:stretch>
        </p:blipFill>
        <p:spPr>
          <a:xfrm>
            <a:off x="360050" y="2340375"/>
            <a:ext cx="2867501" cy="1362950"/>
          </a:xfrm>
          <a:prstGeom prst="rect">
            <a:avLst/>
          </a:prstGeom>
          <a:noFill/>
          <a:ln>
            <a:noFill/>
          </a:ln>
        </p:spPr>
      </p:pic>
      <p:sp>
        <p:nvSpPr>
          <p:cNvPr id="104" name="Google Shape;104;p15"/>
          <p:cNvSpPr txBox="1"/>
          <p:nvPr/>
        </p:nvSpPr>
        <p:spPr>
          <a:xfrm>
            <a:off x="3343150" y="2353150"/>
            <a:ext cx="5541900" cy="129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lt1"/>
                </a:solidFill>
                <a:latin typeface="Times"/>
                <a:ea typeface="Times"/>
                <a:cs typeface="Times"/>
                <a:sym typeface="Times"/>
              </a:rPr>
              <a:t>   A Separate thank you page improves conversion tracking and provides a professional user experience and builds trust.</a:t>
            </a:r>
            <a:endParaRPr sz="1700">
              <a:solidFill>
                <a:schemeClr val="lt1"/>
              </a:solidFill>
              <a:latin typeface="Times"/>
              <a:ea typeface="Times"/>
              <a:cs typeface="Times"/>
              <a:sym typeface="Times"/>
            </a:endParaRPr>
          </a:p>
        </p:txBody>
      </p:sp>
      <p:sp>
        <p:nvSpPr>
          <p:cNvPr id="105" name="Google Shape;105;p15"/>
          <p:cNvSpPr txBox="1"/>
          <p:nvPr/>
        </p:nvSpPr>
        <p:spPr>
          <a:xfrm>
            <a:off x="64300" y="3844775"/>
            <a:ext cx="8281200" cy="114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lt1"/>
                </a:solidFill>
                <a:latin typeface="Times"/>
                <a:ea typeface="Times"/>
                <a:cs typeface="Times"/>
                <a:sym typeface="Times"/>
              </a:rPr>
              <a:t>3.</a:t>
            </a:r>
            <a:r>
              <a:rPr b="1" lang="en-GB" sz="1700">
                <a:solidFill>
                  <a:schemeClr val="accent5"/>
                </a:solidFill>
                <a:latin typeface="Times"/>
                <a:ea typeface="Times"/>
                <a:cs typeface="Times"/>
                <a:sym typeface="Times"/>
              </a:rPr>
              <a:t> Privacy policy page</a:t>
            </a:r>
            <a:r>
              <a:rPr b="1" lang="en-GB" sz="1700">
                <a:solidFill>
                  <a:schemeClr val="lt1"/>
                </a:solidFill>
                <a:latin typeface="Times"/>
                <a:ea typeface="Times"/>
                <a:cs typeface="Times"/>
                <a:sym typeface="Times"/>
              </a:rPr>
              <a:t>: </a:t>
            </a:r>
            <a:r>
              <a:rPr lang="en-GB" sz="1700">
                <a:solidFill>
                  <a:schemeClr val="lt1"/>
                </a:solidFill>
                <a:latin typeface="Times"/>
                <a:ea typeface="Times"/>
                <a:cs typeface="Times"/>
                <a:sym typeface="Times"/>
              </a:rPr>
              <a:t>Privacy policy page is must for building trust with users. It is essential for ensuring transparency and protecting their data.</a:t>
            </a:r>
            <a:endParaRPr sz="1700">
              <a:solidFill>
                <a:schemeClr val="lt1"/>
              </a:solidFill>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ctrTitle"/>
          </p:nvPr>
        </p:nvSpPr>
        <p:spPr>
          <a:xfrm>
            <a:off x="3460200" y="2353150"/>
            <a:ext cx="2223600" cy="84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Competitive Analysis</a:t>
            </a:r>
            <a:endParaRPr sz="1700">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idx="1" type="subTitle"/>
          </p:nvPr>
        </p:nvSpPr>
        <p:spPr>
          <a:xfrm>
            <a:off x="257200" y="282900"/>
            <a:ext cx="8976900" cy="4577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GB" sz="1700">
                <a:latin typeface="Times"/>
                <a:ea typeface="Times"/>
                <a:cs typeface="Times"/>
                <a:sym typeface="Times"/>
              </a:rPr>
              <a:t>Competitor</a:t>
            </a:r>
            <a:r>
              <a:rPr lang="en-GB" sz="1700">
                <a:latin typeface="Times"/>
                <a:ea typeface="Times"/>
                <a:cs typeface="Times"/>
                <a:sym typeface="Times"/>
              </a:rPr>
              <a:t> 1</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Website : </a:t>
            </a:r>
            <a:r>
              <a:rPr lang="en-GB" sz="1700" u="sng">
                <a:solidFill>
                  <a:schemeClr val="hlink"/>
                </a:solidFill>
                <a:latin typeface="Times"/>
                <a:ea typeface="Times"/>
                <a:cs typeface="Times"/>
                <a:sym typeface="Times"/>
                <a:hlinkClick r:id="rId3"/>
              </a:rPr>
              <a:t>https://www.sriramakrishnahospital.com/</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Domain authority : 36</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SEO Score           : 71 %</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Total Backlinks    : 118.5k</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Organic Keywords : 37.7k</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Est Monthly SEO Clicks: 54.9k</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Page speed score       : mobile-11 Desktop-81</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Schema                  : Webpage, </a:t>
            </a:r>
            <a:r>
              <a:rPr lang="en-GB" sz="1700">
                <a:latin typeface="Times"/>
                <a:ea typeface="Times"/>
                <a:cs typeface="Times"/>
                <a:sym typeface="Times"/>
              </a:rPr>
              <a:t>Medical Organization, LocalBusiness, BreadcrumbList,WebSite</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Content analysis    : </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a:t>
            </a:r>
            <a:r>
              <a:rPr lang="en-GB" sz="1700">
                <a:latin typeface="Times"/>
                <a:ea typeface="Times"/>
                <a:cs typeface="Times"/>
                <a:sym typeface="Times"/>
              </a:rPr>
              <a:t>Usage of Local keyword Best hospital in Coimbatore done with 14 times.</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Focusing</a:t>
            </a:r>
            <a:r>
              <a:rPr lang="en-GB" sz="1700">
                <a:latin typeface="Times"/>
                <a:ea typeface="Times"/>
                <a:cs typeface="Times"/>
                <a:sym typeface="Times"/>
              </a:rPr>
              <a:t> on Local SEO </a:t>
            </a:r>
            <a:r>
              <a:rPr lang="en-GB" sz="1700">
                <a:latin typeface="Times"/>
                <a:ea typeface="Times"/>
                <a:cs typeface="Times"/>
                <a:sym typeface="Times"/>
              </a:rPr>
              <a:t> which helps in improving their online presence.</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Providing mobile app which helps to user friendly.</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User ratings shown on website.</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Proper call to action like book an appointment and consult now.</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Testimonials added. </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USP(User Selling Points) mentioned like 100+ modern equipment,etc.</a:t>
            </a:r>
            <a:endParaRPr sz="1700">
              <a:latin typeface="Times"/>
              <a:ea typeface="Times"/>
              <a:cs typeface="Times"/>
              <a:sym typeface="Times"/>
            </a:endParaRPr>
          </a:p>
          <a:p>
            <a:pPr indent="-328453" lvl="0" marL="457200" rtl="0" algn="l">
              <a:lnSpc>
                <a:spcPct val="115000"/>
              </a:lnSpc>
              <a:spcBef>
                <a:spcPts val="0"/>
              </a:spcBef>
              <a:spcAft>
                <a:spcPts val="0"/>
              </a:spcAft>
              <a:buSzPct val="100000"/>
              <a:buFont typeface="Times"/>
              <a:buChar char="●"/>
            </a:pPr>
            <a:r>
              <a:rPr lang="en-GB" sz="1700">
                <a:latin typeface="Times"/>
                <a:ea typeface="Times"/>
                <a:cs typeface="Times"/>
                <a:sym typeface="Times"/>
              </a:rPr>
              <a:t> A captivating website theme.</a:t>
            </a:r>
            <a:endParaRPr sz="1700">
              <a:latin typeface="Times"/>
              <a:ea typeface="Times"/>
              <a:cs typeface="Times"/>
              <a:sym typeface="Time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idx="1" type="subTitle"/>
          </p:nvPr>
        </p:nvSpPr>
        <p:spPr>
          <a:xfrm>
            <a:off x="154300" y="180025"/>
            <a:ext cx="8834100" cy="471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700">
                <a:latin typeface="Times"/>
                <a:ea typeface="Times"/>
                <a:cs typeface="Times"/>
                <a:sym typeface="Times"/>
              </a:rPr>
              <a:t>Competitor 2</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Website : https://www.kevaclinic.com/</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Domain authority             : 9</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SEO Score                        : 91%</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Total Backlinks                : 2k</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Organic Keywords           : 97</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Est Monthly SEO Clicks  : 203</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Page speed score               :   Mobile-57 Desktop -74</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Schema                             : Organization</a:t>
            </a:r>
            <a:endParaRPr>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Content analysis</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Proper sticky header.</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Properly added FAQ questions</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Focusing on Local SEO</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Updating blogs regularly</a:t>
            </a:r>
            <a:endParaRPr sz="1700">
              <a:latin typeface="Times"/>
              <a:ea typeface="Times"/>
              <a:cs typeface="Times"/>
              <a:sym typeface="Time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idx="1" type="subTitle"/>
          </p:nvPr>
        </p:nvSpPr>
        <p:spPr>
          <a:xfrm>
            <a:off x="64300" y="128600"/>
            <a:ext cx="7766700" cy="465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700">
                <a:latin typeface="Times"/>
                <a:ea typeface="Times"/>
                <a:cs typeface="Times"/>
                <a:sym typeface="Times"/>
              </a:rPr>
              <a:t>Competitor 3</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Website : https://thereflectclinic.com/</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Domain authority   : 7 </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SEO Score              : 61%</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Total Backlinks       : 29</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Organic Keywords  : 29</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Est Monthly SEO Clicks : 107</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Page speed score              : Mobile-74 Desktop-91</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Schema                     : No schema</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Content analysis</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A Proper call to action on every page</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Testimonials added on the website</a:t>
            </a:r>
            <a:endParaRPr sz="1700">
              <a:latin typeface="Times"/>
              <a:ea typeface="Times"/>
              <a:cs typeface="Times"/>
              <a:sym typeface="Time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idx="1" type="subTitle"/>
          </p:nvPr>
        </p:nvSpPr>
        <p:spPr>
          <a:xfrm>
            <a:off x="141450" y="180025"/>
            <a:ext cx="8731200" cy="4539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GB" sz="1700">
                <a:latin typeface="Times"/>
                <a:ea typeface="Times"/>
                <a:cs typeface="Times"/>
                <a:sym typeface="Times"/>
              </a:rPr>
              <a:t>Competitor 4</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Website                          : https://www.kaya.in/</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Domain authority           : 43</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SEO Score                      : 12</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Total Backlinks               : 6.1k</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Organic Keywords          : 107</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Est Monthly SEO Clicks : 452</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Page speed score             : Mobile-32 Desktop-48</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Schema                            : Organization, Website</a:t>
            </a:r>
            <a:endParaRPr sz="1700">
              <a:latin typeface="Times"/>
              <a:ea typeface="Times"/>
              <a:cs typeface="Times"/>
              <a:sym typeface="Times"/>
            </a:endParaRPr>
          </a:p>
          <a:p>
            <a:pPr indent="0" lvl="0" marL="0" rtl="0" algn="l">
              <a:lnSpc>
                <a:spcPct val="115000"/>
              </a:lnSpc>
              <a:spcBef>
                <a:spcPts val="0"/>
              </a:spcBef>
              <a:spcAft>
                <a:spcPts val="0"/>
              </a:spcAft>
              <a:buNone/>
            </a:pPr>
            <a:r>
              <a:rPr lang="en-GB" sz="1700">
                <a:latin typeface="Times"/>
                <a:ea typeface="Times"/>
                <a:cs typeface="Times"/>
                <a:sym typeface="Times"/>
              </a:rPr>
              <a:t>Content analysis              :</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A presented map direction that is easy for users to follow.</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Included a Local keyword in the URL (dermatologist-near-me/coimbatore).</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Usage of Local keyword Best hospital in Coimbatore done with 4 times that is focusing on Local SEO.</a:t>
            </a:r>
            <a:endParaRPr sz="1700">
              <a:latin typeface="Times"/>
              <a:ea typeface="Times"/>
              <a:cs typeface="Times"/>
              <a:sym typeface="Times"/>
            </a:endParaRPr>
          </a:p>
          <a:p>
            <a:pPr indent="-336550" lvl="0" marL="457200" rtl="0" algn="l">
              <a:lnSpc>
                <a:spcPct val="115000"/>
              </a:lnSpc>
              <a:spcBef>
                <a:spcPts val="0"/>
              </a:spcBef>
              <a:spcAft>
                <a:spcPts val="0"/>
              </a:spcAft>
              <a:buSzPts val="1700"/>
              <a:buFont typeface="Times"/>
              <a:buChar char="●"/>
            </a:pPr>
            <a:r>
              <a:rPr lang="en-GB" sz="1700">
                <a:latin typeface="Times"/>
                <a:ea typeface="Times"/>
                <a:cs typeface="Times"/>
                <a:sym typeface="Times"/>
              </a:rPr>
              <a:t>Social profiles linking.</a:t>
            </a:r>
            <a:endParaRPr sz="1700">
              <a:latin typeface="Times"/>
              <a:ea typeface="Times"/>
              <a:cs typeface="Times"/>
              <a:sym typeface="Times"/>
            </a:endParaRPr>
          </a:p>
          <a:p>
            <a:pPr indent="0" lvl="0" marL="0" rtl="0" algn="l">
              <a:lnSpc>
                <a:spcPct val="115000"/>
              </a:lnSpc>
              <a:spcBef>
                <a:spcPts val="0"/>
              </a:spcBef>
              <a:spcAft>
                <a:spcPts val="0"/>
              </a:spcAft>
              <a:buNone/>
            </a:pPr>
            <a:r>
              <a:t/>
            </a:r>
            <a:endParaRPr sz="1700">
              <a:latin typeface="Times"/>
              <a:ea typeface="Times"/>
              <a:cs typeface="Times"/>
              <a:sym typeface="Times"/>
            </a:endParaRPr>
          </a:p>
          <a:p>
            <a:pPr indent="0" lvl="0" marL="0" rtl="0" algn="l">
              <a:lnSpc>
                <a:spcPct val="115000"/>
              </a:lnSpc>
              <a:spcBef>
                <a:spcPts val="0"/>
              </a:spcBef>
              <a:spcAft>
                <a:spcPts val="0"/>
              </a:spcAft>
              <a:buNone/>
            </a:pPr>
            <a:r>
              <a:t/>
            </a:r>
            <a:endParaRPr sz="170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360050" y="192875"/>
            <a:ext cx="4719300" cy="64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                   </a:t>
            </a:r>
            <a:r>
              <a:rPr lang="en-GB" sz="1700">
                <a:solidFill>
                  <a:schemeClr val="accent5"/>
                </a:solidFill>
                <a:latin typeface="Times"/>
                <a:ea typeface="Times"/>
                <a:cs typeface="Times"/>
                <a:sym typeface="Times"/>
              </a:rPr>
              <a:t> Google ads</a:t>
            </a:r>
            <a:r>
              <a:rPr lang="en-GB" sz="1700">
                <a:latin typeface="Times"/>
                <a:ea typeface="Times"/>
                <a:cs typeface="Times"/>
                <a:sym typeface="Times"/>
              </a:rPr>
              <a:t>:</a:t>
            </a:r>
            <a:endParaRPr sz="1700">
              <a:latin typeface="Times"/>
              <a:ea typeface="Times"/>
              <a:cs typeface="Times"/>
              <a:sym typeface="Times"/>
            </a:endParaRPr>
          </a:p>
        </p:txBody>
      </p:sp>
      <p:sp>
        <p:nvSpPr>
          <p:cNvPr id="111" name="Google Shape;111;p16"/>
          <p:cNvSpPr txBox="1"/>
          <p:nvPr/>
        </p:nvSpPr>
        <p:spPr>
          <a:xfrm>
            <a:off x="810100" y="964400"/>
            <a:ext cx="2121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5"/>
                </a:solidFill>
                <a:latin typeface="Times"/>
                <a:ea typeface="Times"/>
                <a:cs typeface="Times"/>
                <a:sym typeface="Times"/>
              </a:rPr>
              <a:t>Daily Budget</a:t>
            </a:r>
            <a:r>
              <a:rPr lang="en-GB" sz="1700">
                <a:solidFill>
                  <a:schemeClr val="lt1"/>
                </a:solidFill>
                <a:latin typeface="Times"/>
                <a:ea typeface="Times"/>
                <a:cs typeface="Times"/>
                <a:sym typeface="Times"/>
              </a:rPr>
              <a:t>- 5000rp</a:t>
            </a:r>
            <a:endParaRPr sz="1700">
              <a:solidFill>
                <a:schemeClr val="lt1"/>
              </a:solidFill>
              <a:latin typeface="Times"/>
              <a:ea typeface="Times"/>
              <a:cs typeface="Times"/>
              <a:sym typeface="Times"/>
            </a:endParaRPr>
          </a:p>
        </p:txBody>
      </p:sp>
      <p:sp>
        <p:nvSpPr>
          <p:cNvPr id="112" name="Google Shape;112;p16"/>
          <p:cNvSpPr txBox="1"/>
          <p:nvPr/>
        </p:nvSpPr>
        <p:spPr>
          <a:xfrm>
            <a:off x="488625" y="1594475"/>
            <a:ext cx="82683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113" name="Google Shape;113;p16"/>
          <p:cNvPicPr preferRelativeResize="0"/>
          <p:nvPr/>
        </p:nvPicPr>
        <p:blipFill>
          <a:blip r:embed="rId3">
            <a:alphaModFix/>
          </a:blip>
          <a:stretch>
            <a:fillRect/>
          </a:stretch>
        </p:blipFill>
        <p:spPr>
          <a:xfrm>
            <a:off x="33338" y="1804988"/>
            <a:ext cx="9077325" cy="1533525"/>
          </a:xfrm>
          <a:prstGeom prst="rect">
            <a:avLst/>
          </a:prstGeom>
          <a:noFill/>
          <a:ln>
            <a:noFill/>
          </a:ln>
        </p:spPr>
      </p:pic>
      <p:sp>
        <p:nvSpPr>
          <p:cNvPr id="114" name="Google Shape;114;p16"/>
          <p:cNvSpPr txBox="1"/>
          <p:nvPr/>
        </p:nvSpPr>
        <p:spPr>
          <a:xfrm>
            <a:off x="3446150" y="964400"/>
            <a:ext cx="32532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5"/>
                </a:solidFill>
                <a:latin typeface="Times"/>
                <a:ea typeface="Times"/>
                <a:cs typeface="Times"/>
                <a:sym typeface="Times"/>
              </a:rPr>
              <a:t>Conversion Rate</a:t>
            </a:r>
            <a:r>
              <a:rPr lang="en-GB" sz="1700">
                <a:solidFill>
                  <a:schemeClr val="lt1"/>
                </a:solidFill>
                <a:latin typeface="Times"/>
                <a:ea typeface="Times"/>
                <a:cs typeface="Times"/>
                <a:sym typeface="Times"/>
              </a:rPr>
              <a:t>- 3.27%</a:t>
            </a:r>
            <a:endParaRPr sz="1700">
              <a:solidFill>
                <a:schemeClr val="lt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102875" y="64300"/>
            <a:ext cx="4976700" cy="56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                                          Landing Page:</a:t>
            </a:r>
            <a:endParaRPr sz="1700">
              <a:latin typeface="Times"/>
              <a:ea typeface="Times"/>
              <a:cs typeface="Times"/>
              <a:sym typeface="Times"/>
            </a:endParaRPr>
          </a:p>
        </p:txBody>
      </p:sp>
      <p:sp>
        <p:nvSpPr>
          <p:cNvPr id="120" name="Google Shape;120;p17"/>
          <p:cNvSpPr txBox="1"/>
          <p:nvPr>
            <p:ph idx="1" type="subTitle"/>
          </p:nvPr>
        </p:nvSpPr>
        <p:spPr>
          <a:xfrm>
            <a:off x="231450" y="630100"/>
            <a:ext cx="4848000" cy="441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a:buAutoNum type="arabicPeriod"/>
            </a:pPr>
            <a:r>
              <a:rPr b="1" lang="en-GB" sz="1700">
                <a:latin typeface="Times"/>
                <a:ea typeface="Times"/>
                <a:cs typeface="Times"/>
                <a:sym typeface="Times"/>
              </a:rPr>
              <a:t>Hero Section:</a:t>
            </a:r>
            <a:endParaRPr b="1" sz="1700">
              <a:latin typeface="Times"/>
              <a:ea typeface="Times"/>
              <a:cs typeface="Times"/>
              <a:sym typeface="Times"/>
            </a:endParaRPr>
          </a:p>
          <a:p>
            <a:pPr indent="0" lvl="0" marL="457200" rtl="0" algn="l">
              <a:spcBef>
                <a:spcPts val="0"/>
              </a:spcBef>
              <a:spcAft>
                <a:spcPts val="0"/>
              </a:spcAft>
              <a:buNone/>
            </a:pPr>
            <a:r>
              <a:rPr lang="en-GB" sz="1700">
                <a:latin typeface="Times"/>
                <a:ea typeface="Times"/>
                <a:cs typeface="Times"/>
                <a:sym typeface="Times"/>
              </a:rPr>
              <a:t>“Unlock Your Glow: Advanced Treatments for Flawless Skin!”</a:t>
            </a:r>
            <a:endParaRPr sz="1700">
              <a:latin typeface="Times"/>
              <a:ea typeface="Times"/>
              <a:cs typeface="Times"/>
              <a:sym typeface="Times"/>
            </a:endParaRPr>
          </a:p>
        </p:txBody>
      </p:sp>
      <p:sp>
        <p:nvSpPr>
          <p:cNvPr id="121" name="Google Shape;121;p17"/>
          <p:cNvSpPr txBox="1"/>
          <p:nvPr/>
        </p:nvSpPr>
        <p:spPr>
          <a:xfrm>
            <a:off x="5079575" y="540075"/>
            <a:ext cx="3857100" cy="3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Resolve Your Skin Issues with our Professional Guidance</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Name:</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Email:</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Phone:</a:t>
            </a:r>
            <a:endParaRPr b="1" sz="1700">
              <a:solidFill>
                <a:schemeClr val="lt1"/>
              </a:solidFill>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Preferred Date:</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                             </a:t>
            </a:r>
            <a:r>
              <a:rPr b="1" lang="en-GB" sz="1700">
                <a:solidFill>
                  <a:schemeClr val="lt1"/>
                </a:solidFill>
                <a:highlight>
                  <a:srgbClr val="6AA84F"/>
                </a:highlight>
                <a:latin typeface="Times"/>
                <a:ea typeface="Times"/>
                <a:cs typeface="Times"/>
                <a:sym typeface="Times"/>
              </a:rPr>
              <a:t>Make an Appointment</a:t>
            </a:r>
            <a:endParaRPr b="1" sz="1700">
              <a:solidFill>
                <a:schemeClr val="lt1"/>
              </a:solidFill>
              <a:highlight>
                <a:srgbClr val="6AA84F"/>
              </a:highlight>
              <a:latin typeface="Times"/>
              <a:ea typeface="Times"/>
              <a:cs typeface="Times"/>
              <a:sym typeface="Times"/>
            </a:endParaRPr>
          </a:p>
          <a:p>
            <a:pPr indent="0" lvl="0" marL="0" rtl="0" algn="l">
              <a:spcBef>
                <a:spcPts val="0"/>
              </a:spcBef>
              <a:spcAft>
                <a:spcPts val="0"/>
              </a:spcAft>
              <a:buNone/>
            </a:pPr>
            <a:r>
              <a:t/>
            </a:r>
            <a:endParaRPr b="1" sz="1700">
              <a:solidFill>
                <a:schemeClr val="lt1"/>
              </a:solidFill>
              <a:highlight>
                <a:srgbClr val="FFF2CC"/>
              </a:highlight>
              <a:latin typeface="Times"/>
              <a:ea typeface="Times"/>
              <a:cs typeface="Times"/>
              <a:sym typeface="Times"/>
            </a:endParaRPr>
          </a:p>
          <a:p>
            <a:pPr indent="0" lvl="0" marL="0" rtl="0" algn="l">
              <a:spcBef>
                <a:spcPts val="0"/>
              </a:spcBef>
              <a:spcAft>
                <a:spcPts val="0"/>
              </a:spcAft>
              <a:buNone/>
            </a:pPr>
            <a:r>
              <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                    </a:t>
            </a:r>
            <a:endParaRPr b="1" sz="1700">
              <a:solidFill>
                <a:schemeClr val="lt1"/>
              </a:solidFill>
              <a:latin typeface="Times"/>
              <a:ea typeface="Times"/>
              <a:cs typeface="Times"/>
              <a:sym typeface="Times"/>
            </a:endParaRPr>
          </a:p>
        </p:txBody>
      </p:sp>
      <p:pic>
        <p:nvPicPr>
          <p:cNvPr id="122" name="Google Shape;122;p17"/>
          <p:cNvPicPr preferRelativeResize="0"/>
          <p:nvPr/>
        </p:nvPicPr>
        <p:blipFill>
          <a:blip r:embed="rId3">
            <a:alphaModFix/>
          </a:blip>
          <a:stretch>
            <a:fillRect/>
          </a:stretch>
        </p:blipFill>
        <p:spPr>
          <a:xfrm>
            <a:off x="270213" y="1504475"/>
            <a:ext cx="4642024" cy="3394725"/>
          </a:xfrm>
          <a:prstGeom prst="rect">
            <a:avLst/>
          </a:prstGeom>
          <a:noFill/>
          <a:ln>
            <a:noFill/>
          </a:ln>
        </p:spPr>
      </p:pic>
      <p:sp>
        <p:nvSpPr>
          <p:cNvPr id="123" name="Google Shape;123;p17"/>
          <p:cNvSpPr/>
          <p:nvPr/>
        </p:nvSpPr>
        <p:spPr>
          <a:xfrm>
            <a:off x="5960150" y="1433624"/>
            <a:ext cx="2095956" cy="3343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24" name="Google Shape;124;p17"/>
          <p:cNvSpPr/>
          <p:nvPr/>
        </p:nvSpPr>
        <p:spPr>
          <a:xfrm>
            <a:off x="5931275" y="1954475"/>
            <a:ext cx="2153736" cy="3343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25" name="Google Shape;125;p17"/>
          <p:cNvSpPr/>
          <p:nvPr/>
        </p:nvSpPr>
        <p:spPr>
          <a:xfrm>
            <a:off x="5960150" y="2475300"/>
            <a:ext cx="2153736" cy="3343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26" name="Google Shape;126;p17"/>
          <p:cNvSpPr/>
          <p:nvPr/>
        </p:nvSpPr>
        <p:spPr>
          <a:xfrm>
            <a:off x="6660825" y="2931850"/>
            <a:ext cx="2153736" cy="33431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ctrTitle"/>
          </p:nvPr>
        </p:nvSpPr>
        <p:spPr>
          <a:xfrm>
            <a:off x="141475" y="0"/>
            <a:ext cx="7856700" cy="28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700">
                <a:latin typeface="Times"/>
                <a:ea typeface="Times"/>
                <a:cs typeface="Times"/>
                <a:sym typeface="Times"/>
              </a:rPr>
              <a:t>2. About us:</a:t>
            </a:r>
            <a:endParaRPr sz="1700">
              <a:latin typeface="Times"/>
              <a:ea typeface="Times"/>
              <a:cs typeface="Times"/>
              <a:sym typeface="Times"/>
            </a:endParaRPr>
          </a:p>
          <a:p>
            <a:pPr indent="0" lvl="0" marL="0" rtl="0" algn="l">
              <a:spcBef>
                <a:spcPts val="0"/>
              </a:spcBef>
              <a:spcAft>
                <a:spcPts val="0"/>
              </a:spcAft>
              <a:buNone/>
            </a:pPr>
            <a:r>
              <a:rPr lang="en-GB" sz="1700">
                <a:latin typeface="Times"/>
                <a:ea typeface="Times"/>
                <a:cs typeface="Times"/>
                <a:sym typeface="Times"/>
              </a:rPr>
              <a:t>Transform Your Skin at Ziva Skin Clinic:</a:t>
            </a:r>
            <a:endParaRPr sz="1700">
              <a:latin typeface="Times"/>
              <a:ea typeface="Times"/>
              <a:cs typeface="Times"/>
              <a:sym typeface="Times"/>
            </a:endParaRPr>
          </a:p>
          <a:p>
            <a:pPr indent="0" lvl="0" marL="0" rtl="0" algn="l">
              <a:spcBef>
                <a:spcPts val="0"/>
              </a:spcBef>
              <a:spcAft>
                <a:spcPts val="0"/>
              </a:spcAft>
              <a:buNone/>
            </a:pPr>
            <a:r>
              <a:rPr b="0" lang="en-GB" sz="1700">
                <a:latin typeface="Times"/>
                <a:ea typeface="Times"/>
                <a:cs typeface="Times"/>
                <a:sym typeface="Times"/>
              </a:rPr>
              <a:t>        At ziva skin clinic, We offer expert skincare treatments designed to enhance your natural beauty Our consultants with years of experience provide right professional advice to patients and patiently answers all their queries. We believe in giving sufficient time to each patient so that patients understand their disease and treatment properly. Our consultants are young and their enthusiasm to learn more and more is what make them excellent doctors. So, they keep themselves updated by attending all big conferences. We keep  improving ourselves by taking suggestions from our patients.</a:t>
            </a:r>
            <a:endParaRPr b="0" sz="1700">
              <a:latin typeface="Times"/>
              <a:ea typeface="Times"/>
              <a:cs typeface="Times"/>
              <a:sym typeface="Times"/>
            </a:endParaRPr>
          </a:p>
          <a:p>
            <a:pPr indent="0" lvl="0" marL="0" rtl="0" algn="l">
              <a:spcBef>
                <a:spcPts val="0"/>
              </a:spcBef>
              <a:spcAft>
                <a:spcPts val="0"/>
              </a:spcAft>
              <a:buNone/>
            </a:pPr>
            <a:r>
              <a:t/>
            </a:r>
            <a:endParaRPr b="0" sz="1700">
              <a:latin typeface="Times"/>
              <a:ea typeface="Times"/>
              <a:cs typeface="Times"/>
              <a:sym typeface="Times"/>
            </a:endParaRPr>
          </a:p>
          <a:p>
            <a:pPr indent="0" lvl="0" marL="0" rtl="0" algn="l">
              <a:spcBef>
                <a:spcPts val="0"/>
              </a:spcBef>
              <a:spcAft>
                <a:spcPts val="0"/>
              </a:spcAft>
              <a:buNone/>
            </a:pPr>
            <a:r>
              <a:t/>
            </a:r>
            <a:endParaRPr sz="1700">
              <a:latin typeface="Times"/>
              <a:ea typeface="Times"/>
              <a:cs typeface="Times"/>
              <a:sym typeface="Times"/>
            </a:endParaRPr>
          </a:p>
        </p:txBody>
      </p:sp>
      <p:sp>
        <p:nvSpPr>
          <p:cNvPr id="132" name="Google Shape;132;p18"/>
          <p:cNvSpPr txBox="1"/>
          <p:nvPr/>
        </p:nvSpPr>
        <p:spPr>
          <a:xfrm>
            <a:off x="141475" y="2391725"/>
            <a:ext cx="8242500" cy="24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3. Our services</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b="1" lang="en-GB" sz="1700">
                <a:solidFill>
                  <a:schemeClr val="lt1"/>
                </a:solidFill>
                <a:latin typeface="Times"/>
                <a:ea typeface="Times"/>
                <a:cs typeface="Times"/>
                <a:sym typeface="Times"/>
              </a:rPr>
              <a:t>Acne or Pimples</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b="1" lang="en-GB" sz="1700">
                <a:solidFill>
                  <a:schemeClr val="lt1"/>
                </a:solidFill>
                <a:latin typeface="Times"/>
                <a:ea typeface="Times"/>
                <a:cs typeface="Times"/>
                <a:sym typeface="Times"/>
              </a:rPr>
              <a:t>Chemical peeling</a:t>
            </a:r>
            <a:endParaRPr b="1" sz="1700">
              <a:solidFill>
                <a:schemeClr val="lt1"/>
              </a:solidFill>
              <a:latin typeface="Times"/>
              <a:ea typeface="Times"/>
              <a:cs typeface="Times"/>
              <a:sym typeface="Times"/>
            </a:endParaRPr>
          </a:p>
          <a:p>
            <a:pPr indent="-336550" lvl="0" marL="457200" rtl="0" algn="l">
              <a:spcBef>
                <a:spcPts val="0"/>
              </a:spcBef>
              <a:spcAft>
                <a:spcPts val="0"/>
              </a:spcAft>
              <a:buClr>
                <a:schemeClr val="lt1"/>
              </a:buClr>
              <a:buSzPts val="1700"/>
              <a:buFont typeface="Times"/>
              <a:buChar char="●"/>
            </a:pPr>
            <a:r>
              <a:rPr b="1" lang="en-GB" sz="1700">
                <a:solidFill>
                  <a:schemeClr val="lt1"/>
                </a:solidFill>
                <a:latin typeface="Times"/>
                <a:ea typeface="Times"/>
                <a:cs typeface="Times"/>
                <a:sym typeface="Times"/>
              </a:rPr>
              <a:t>Dermal </a:t>
            </a:r>
            <a:endParaRPr b="1" sz="1700">
              <a:solidFill>
                <a:schemeClr val="lt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ctrTitle"/>
          </p:nvPr>
        </p:nvSpPr>
        <p:spPr>
          <a:xfrm>
            <a:off x="218600" y="115725"/>
            <a:ext cx="4860900" cy="4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729">
                <a:latin typeface="Times"/>
                <a:ea typeface="Times"/>
                <a:cs typeface="Times"/>
                <a:sym typeface="Times"/>
              </a:rPr>
              <a:t>4. Testimonials</a:t>
            </a:r>
            <a:endParaRPr sz="1729">
              <a:latin typeface="Times"/>
              <a:ea typeface="Times"/>
              <a:cs typeface="Times"/>
              <a:sym typeface="Times"/>
            </a:endParaRPr>
          </a:p>
        </p:txBody>
      </p:sp>
      <p:sp>
        <p:nvSpPr>
          <p:cNvPr id="138" name="Google Shape;138;p19"/>
          <p:cNvSpPr txBox="1"/>
          <p:nvPr>
            <p:ph idx="1" type="subTitle"/>
          </p:nvPr>
        </p:nvSpPr>
        <p:spPr>
          <a:xfrm>
            <a:off x="218600" y="544425"/>
            <a:ext cx="8512500" cy="42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latin typeface="Times"/>
                <a:ea typeface="Times"/>
                <a:cs typeface="Times"/>
                <a:sym typeface="Times"/>
              </a:rPr>
              <a:t>Our Clients Say</a:t>
            </a:r>
            <a:endParaRPr b="1" sz="1700">
              <a:latin typeface="Times"/>
              <a:ea typeface="Times"/>
              <a:cs typeface="Times"/>
              <a:sym typeface="Times"/>
            </a:endParaRPr>
          </a:p>
          <a:p>
            <a:pPr indent="0" lvl="0" marL="0" rtl="0" algn="l">
              <a:spcBef>
                <a:spcPts val="0"/>
              </a:spcBef>
              <a:spcAft>
                <a:spcPts val="0"/>
              </a:spcAft>
              <a:buNone/>
            </a:pPr>
            <a:r>
              <a:t/>
            </a:r>
            <a:endParaRPr b="1" sz="1700">
              <a:latin typeface="Times"/>
              <a:ea typeface="Times"/>
              <a:cs typeface="Times"/>
              <a:sym typeface="Times"/>
            </a:endParaRPr>
          </a:p>
        </p:txBody>
      </p:sp>
      <p:pic>
        <p:nvPicPr>
          <p:cNvPr id="139" name="Google Shape;139;p19"/>
          <p:cNvPicPr preferRelativeResize="0"/>
          <p:nvPr/>
        </p:nvPicPr>
        <p:blipFill>
          <a:blip r:embed="rId3">
            <a:alphaModFix/>
          </a:blip>
          <a:stretch>
            <a:fillRect/>
          </a:stretch>
        </p:blipFill>
        <p:spPr>
          <a:xfrm>
            <a:off x="218600" y="994454"/>
            <a:ext cx="7162800" cy="574325"/>
          </a:xfrm>
          <a:prstGeom prst="rect">
            <a:avLst/>
          </a:prstGeom>
          <a:noFill/>
          <a:ln>
            <a:noFill/>
          </a:ln>
        </p:spPr>
      </p:pic>
      <p:pic>
        <p:nvPicPr>
          <p:cNvPr id="140" name="Google Shape;140;p19"/>
          <p:cNvPicPr preferRelativeResize="0"/>
          <p:nvPr/>
        </p:nvPicPr>
        <p:blipFill>
          <a:blip r:embed="rId4">
            <a:alphaModFix/>
          </a:blip>
          <a:stretch>
            <a:fillRect/>
          </a:stretch>
        </p:blipFill>
        <p:spPr>
          <a:xfrm>
            <a:off x="218600" y="1568775"/>
            <a:ext cx="7162800" cy="1673575"/>
          </a:xfrm>
          <a:prstGeom prst="rect">
            <a:avLst/>
          </a:prstGeom>
          <a:noFill/>
          <a:ln>
            <a:noFill/>
          </a:ln>
        </p:spPr>
      </p:pic>
      <p:pic>
        <p:nvPicPr>
          <p:cNvPr id="141" name="Google Shape;141;p19"/>
          <p:cNvPicPr preferRelativeResize="0"/>
          <p:nvPr/>
        </p:nvPicPr>
        <p:blipFill>
          <a:blip r:embed="rId5">
            <a:alphaModFix/>
          </a:blip>
          <a:stretch>
            <a:fillRect/>
          </a:stretch>
        </p:blipFill>
        <p:spPr>
          <a:xfrm>
            <a:off x="218600" y="3242350"/>
            <a:ext cx="7162801"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ctrTitle"/>
          </p:nvPr>
        </p:nvSpPr>
        <p:spPr>
          <a:xfrm>
            <a:off x="77150" y="64300"/>
            <a:ext cx="5002500" cy="540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5. Contact Details</a:t>
            </a:r>
            <a:endParaRPr sz="1700">
              <a:latin typeface="Times"/>
              <a:ea typeface="Times"/>
              <a:cs typeface="Times"/>
              <a:sym typeface="Times"/>
            </a:endParaRPr>
          </a:p>
        </p:txBody>
      </p:sp>
      <p:sp>
        <p:nvSpPr>
          <p:cNvPr id="147" name="Google Shape;147;p20"/>
          <p:cNvSpPr txBox="1"/>
          <p:nvPr>
            <p:ph idx="1" type="subTitle"/>
          </p:nvPr>
        </p:nvSpPr>
        <p:spPr>
          <a:xfrm>
            <a:off x="295725" y="488550"/>
            <a:ext cx="6840900" cy="158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a:buChar char="●"/>
            </a:pPr>
            <a:r>
              <a:rPr lang="en-GB" sz="1700">
                <a:latin typeface="Times"/>
                <a:ea typeface="Times"/>
                <a:cs typeface="Times"/>
                <a:sym typeface="Times"/>
              </a:rPr>
              <a:t>No. 370, 371, Cura Health Plus, IInd Floor, NSR Road, Saibaba Colony, opposite Dominos, Coimbatore, Tamil Nadu 641011, India</a:t>
            </a:r>
            <a:endParaRPr sz="1700">
              <a:latin typeface="Times"/>
              <a:ea typeface="Times"/>
              <a:cs typeface="Times"/>
              <a:sym typeface="Times"/>
            </a:endParaRPr>
          </a:p>
          <a:p>
            <a:pPr indent="0" lvl="0" marL="457200" rtl="0" algn="l">
              <a:spcBef>
                <a:spcPts val="0"/>
              </a:spcBef>
              <a:spcAft>
                <a:spcPts val="0"/>
              </a:spcAft>
              <a:buNone/>
            </a:pPr>
            <a:r>
              <a:t/>
            </a:r>
            <a:endParaRPr sz="1700">
              <a:latin typeface="Times"/>
              <a:ea typeface="Times"/>
              <a:cs typeface="Times"/>
              <a:sym typeface="Times"/>
            </a:endParaRPr>
          </a:p>
          <a:p>
            <a:pPr indent="-336550" lvl="0" marL="457200" rtl="0" algn="l">
              <a:spcBef>
                <a:spcPts val="0"/>
              </a:spcBef>
              <a:spcAft>
                <a:spcPts val="0"/>
              </a:spcAft>
              <a:buSzPts val="1700"/>
              <a:buFont typeface="Times"/>
              <a:buChar char="●"/>
            </a:pPr>
            <a:r>
              <a:rPr lang="en-GB" sz="1700">
                <a:latin typeface="Times"/>
                <a:ea typeface="Times"/>
                <a:cs typeface="Times"/>
                <a:sym typeface="Times"/>
              </a:rPr>
              <a:t>Shop no 10, Baba Sharvan Nath Market, Birla Mandir Chowk, Railway Station Aea, Thanesar, Haryana 136118, India</a:t>
            </a:r>
            <a:endParaRPr sz="1700">
              <a:latin typeface="Times"/>
              <a:ea typeface="Times"/>
              <a:cs typeface="Times"/>
              <a:sym typeface="Times"/>
            </a:endParaRPr>
          </a:p>
        </p:txBody>
      </p:sp>
      <p:sp>
        <p:nvSpPr>
          <p:cNvPr id="148" name="Google Shape;148;p20"/>
          <p:cNvSpPr txBox="1"/>
          <p:nvPr/>
        </p:nvSpPr>
        <p:spPr>
          <a:xfrm>
            <a:off x="77150" y="2198850"/>
            <a:ext cx="7393800" cy="12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a:ea typeface="Times"/>
                <a:cs typeface="Times"/>
                <a:sym typeface="Times"/>
              </a:rPr>
              <a:t>6. Footer Section</a:t>
            </a:r>
            <a:endParaRPr b="1" sz="1700">
              <a:solidFill>
                <a:schemeClr val="lt1"/>
              </a:solidFill>
              <a:latin typeface="Times"/>
              <a:ea typeface="Times"/>
              <a:cs typeface="Times"/>
              <a:sym typeface="Times"/>
            </a:endParaRPr>
          </a:p>
          <a:p>
            <a:pPr indent="0" lvl="0" marL="0" rtl="0" algn="l">
              <a:spcBef>
                <a:spcPts val="0"/>
              </a:spcBef>
              <a:spcAft>
                <a:spcPts val="0"/>
              </a:spcAft>
              <a:buNone/>
            </a:pPr>
            <a:r>
              <a:rPr b="1" lang="en-GB" sz="1700">
                <a:solidFill>
                  <a:schemeClr val="lt1"/>
                </a:solidFill>
                <a:latin typeface="Times"/>
                <a:ea typeface="Times"/>
                <a:cs typeface="Times"/>
                <a:sym typeface="Times"/>
              </a:rPr>
              <a:t>             </a:t>
            </a:r>
            <a:r>
              <a:rPr lang="en-GB" sz="1700">
                <a:solidFill>
                  <a:schemeClr val="lt1"/>
                </a:solidFill>
                <a:latin typeface="Times"/>
                <a:ea typeface="Times"/>
                <a:cs typeface="Times"/>
                <a:sym typeface="Times"/>
              </a:rPr>
              <a:t>Links to Privacy Policy Page and Icons linking to business’s Social Media profiles</a:t>
            </a:r>
            <a:endParaRPr sz="1700">
              <a:solidFill>
                <a:schemeClr val="lt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ctrTitle"/>
          </p:nvPr>
        </p:nvSpPr>
        <p:spPr>
          <a:xfrm>
            <a:off x="115725" y="64300"/>
            <a:ext cx="8139600" cy="57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700">
                <a:latin typeface="Times"/>
                <a:ea typeface="Times"/>
                <a:cs typeface="Times"/>
                <a:sym typeface="Times"/>
              </a:rPr>
              <a:t>Campaign Objective</a:t>
            </a:r>
            <a:endParaRPr sz="1700">
              <a:latin typeface="Times"/>
              <a:ea typeface="Times"/>
              <a:cs typeface="Times"/>
              <a:sym typeface="Times"/>
            </a:endParaRPr>
          </a:p>
        </p:txBody>
      </p:sp>
      <p:sp>
        <p:nvSpPr>
          <p:cNvPr id="154" name="Google Shape;154;p21"/>
          <p:cNvSpPr txBox="1"/>
          <p:nvPr>
            <p:ph idx="1" type="subTitle"/>
          </p:nvPr>
        </p:nvSpPr>
        <p:spPr>
          <a:xfrm>
            <a:off x="115725" y="643000"/>
            <a:ext cx="83838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sz="1700">
                <a:latin typeface="Times"/>
                <a:ea typeface="Times"/>
                <a:cs typeface="Times"/>
                <a:sym typeface="Times"/>
              </a:rPr>
              <a:t>Sales (Because i want to bring my users to website for form submission)</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Campaign Type</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Search Campaign</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Conversion Goal</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Website visits, form submission</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Location</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r>
              <a:rPr lang="en-GB" sz="1700">
                <a:latin typeface="Times"/>
                <a:ea typeface="Times"/>
                <a:cs typeface="Times"/>
                <a:sym typeface="Times"/>
              </a:rPr>
              <a:t>India</a:t>
            </a:r>
            <a:endParaRPr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Targeted Audience(category)</a:t>
            </a:r>
            <a:endParaRPr b="1" sz="1700">
              <a:latin typeface="Times"/>
              <a:ea typeface="Times"/>
              <a:cs typeface="Times"/>
              <a:sym typeface="Times"/>
            </a:endParaRPr>
          </a:p>
          <a:p>
            <a:pPr indent="0" lvl="0" marL="0" rtl="0" algn="l">
              <a:spcBef>
                <a:spcPts val="0"/>
              </a:spcBef>
              <a:spcAft>
                <a:spcPts val="0"/>
              </a:spcAft>
              <a:buNone/>
            </a:pPr>
            <a:r>
              <a:rPr b="1" lang="en-GB" sz="1700">
                <a:latin typeface="Times"/>
                <a:ea typeface="Times"/>
                <a:cs typeface="Times"/>
                <a:sym typeface="Times"/>
              </a:rPr>
              <a:t>              </a:t>
            </a:r>
            <a:endParaRPr b="1" sz="1700">
              <a:latin typeface="Times"/>
              <a:ea typeface="Times"/>
              <a:cs typeface="Times"/>
              <a:sym typeface="Times"/>
            </a:endParaRPr>
          </a:p>
        </p:txBody>
      </p:sp>
      <p:pic>
        <p:nvPicPr>
          <p:cNvPr id="155" name="Google Shape;155;p21"/>
          <p:cNvPicPr preferRelativeResize="0"/>
          <p:nvPr/>
        </p:nvPicPr>
        <p:blipFill>
          <a:blip r:embed="rId3">
            <a:alphaModFix/>
          </a:blip>
          <a:stretch>
            <a:fillRect/>
          </a:stretch>
        </p:blipFill>
        <p:spPr>
          <a:xfrm>
            <a:off x="914400" y="2841800"/>
            <a:ext cx="3657600" cy="21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