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1" r:id="rId3"/>
    <p:sldId id="291" r:id="rId4"/>
    <p:sldId id="292" r:id="rId5"/>
    <p:sldId id="293" r:id="rId6"/>
    <p:sldId id="294" r:id="rId7"/>
    <p:sldId id="296"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6/21/2024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799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92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0406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5001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4988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1394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5916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9130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229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044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2738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73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6/21/2024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620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43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6/21/2024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3151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05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4379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6/21/2024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749415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trainity.link/dashboard"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err="1" smtClean="0">
                <a:hlinkClick r:id="rId2"/>
              </a:rPr>
              <a:t>Nrega</a:t>
            </a:r>
            <a:r>
              <a:rPr lang="en-IN" b="1" dirty="0" smtClean="0">
                <a:hlinkClick r:id="rId2"/>
              </a:rPr>
              <a:t/>
            </a:r>
            <a:br>
              <a:rPr lang="en-IN" b="1" dirty="0" smtClean="0">
                <a:hlinkClick r:id="rId2"/>
              </a:rPr>
            </a:br>
            <a:r>
              <a:rPr lang="en-IN" b="1" dirty="0" err="1" smtClean="0">
                <a:hlinkClick r:id="rId2"/>
              </a:rPr>
              <a:t>AnalySIs</a:t>
            </a:r>
            <a:endParaRPr lang="en-IN" dirty="0"/>
          </a:p>
        </p:txBody>
      </p:sp>
      <p:sp>
        <p:nvSpPr>
          <p:cNvPr id="3" name="Subtitle 2"/>
          <p:cNvSpPr>
            <a:spLocks noGrp="1"/>
          </p:cNvSpPr>
          <p:nvPr>
            <p:ph type="subTitle" idx="1"/>
          </p:nvPr>
        </p:nvSpPr>
        <p:spPr/>
        <p:txBody>
          <a:bodyPr/>
          <a:lstStyle/>
          <a:p>
            <a:r>
              <a:rPr lang="en-IN" dirty="0" smtClean="0"/>
              <a:t>By : </a:t>
            </a:r>
            <a:r>
              <a:rPr lang="en-IN" dirty="0" err="1" smtClean="0"/>
              <a:t>Nithya</a:t>
            </a:r>
            <a:r>
              <a:rPr lang="en-IN" dirty="0" smtClean="0"/>
              <a:t> </a:t>
            </a:r>
            <a:r>
              <a:rPr lang="en-IN" dirty="0" err="1" smtClean="0"/>
              <a:t>dharshini</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384166">
            <a:off x="778680" y="1156592"/>
            <a:ext cx="4300187" cy="28682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76140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393" y="272896"/>
            <a:ext cx="10396882" cy="1151965"/>
          </a:xfrm>
        </p:spPr>
        <p:txBody>
          <a:bodyPr/>
          <a:lstStyle/>
          <a:p>
            <a:r>
              <a:rPr lang="en-IN" dirty="0" smtClean="0"/>
              <a:t>Data pre-processing</a:t>
            </a:r>
            <a:endParaRPr lang="en-IN" dirty="0"/>
          </a:p>
        </p:txBody>
      </p:sp>
      <p:sp>
        <p:nvSpPr>
          <p:cNvPr id="3" name="Content Placeholder 2"/>
          <p:cNvSpPr>
            <a:spLocks noGrp="1"/>
          </p:cNvSpPr>
          <p:nvPr>
            <p:ph sz="quarter" idx="13"/>
          </p:nvPr>
        </p:nvSpPr>
        <p:spPr>
          <a:xfrm>
            <a:off x="1049397" y="272896"/>
            <a:ext cx="9811106" cy="3858483"/>
          </a:xfrm>
        </p:spPr>
        <p:txBody>
          <a:bodyPr>
            <a:normAutofit/>
          </a:bodyPr>
          <a:lstStyle/>
          <a:p>
            <a:r>
              <a:rPr lang="en-IN" dirty="0" smtClean="0"/>
              <a:t>Using power query we check for missing values, if the datatype is correct for each field and use column distribution and column profile to check for incorrect data entry</a:t>
            </a:r>
            <a:endParaRPr lang="en-IN" dirty="0" smtClean="0"/>
          </a:p>
        </p:txBody>
      </p:sp>
      <p:pic>
        <p:nvPicPr>
          <p:cNvPr id="6" name="Picture 5"/>
          <p:cNvPicPr>
            <a:picLocks noChangeAspect="1"/>
          </p:cNvPicPr>
          <p:nvPr/>
        </p:nvPicPr>
        <p:blipFill>
          <a:blip r:embed="rId2"/>
          <a:stretch>
            <a:fillRect/>
          </a:stretch>
        </p:blipFill>
        <p:spPr>
          <a:xfrm>
            <a:off x="2905663" y="2571225"/>
            <a:ext cx="6098574" cy="2783289"/>
          </a:xfrm>
          <a:prstGeom prst="rect">
            <a:avLst/>
          </a:prstGeom>
        </p:spPr>
      </p:pic>
    </p:spTree>
    <p:extLst>
      <p:ext uri="{BB962C8B-B14F-4D97-AF65-F5344CB8AC3E}">
        <p14:creationId xmlns:p14="http://schemas.microsoft.com/office/powerpoint/2010/main" val="3889400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405448" y="413238"/>
            <a:ext cx="2074984" cy="461665"/>
          </a:xfrm>
          <a:prstGeom prst="rect">
            <a:avLst/>
          </a:prstGeom>
          <a:noFill/>
        </p:spPr>
        <p:txBody>
          <a:bodyPr wrap="square" rtlCol="0">
            <a:spAutoFit/>
          </a:bodyPr>
          <a:lstStyle/>
          <a:p>
            <a:pPr algn="ctr"/>
            <a:r>
              <a:rPr lang="en-IN" sz="2400" dirty="0" smtClean="0">
                <a:solidFill>
                  <a:srgbClr val="00B0F0"/>
                </a:solidFill>
              </a:rPr>
              <a:t>INSIGHTS</a:t>
            </a:r>
            <a:endParaRPr lang="en-IN" dirty="0">
              <a:solidFill>
                <a:srgbClr val="00B0F0"/>
              </a:solidFill>
            </a:endParaRPr>
          </a:p>
        </p:txBody>
      </p:sp>
      <p:sp>
        <p:nvSpPr>
          <p:cNvPr id="12" name="TextBox 11"/>
          <p:cNvSpPr txBox="1"/>
          <p:nvPr/>
        </p:nvSpPr>
        <p:spPr>
          <a:xfrm>
            <a:off x="8036169" y="1142999"/>
            <a:ext cx="3147646" cy="4616648"/>
          </a:xfrm>
          <a:prstGeom prst="rect">
            <a:avLst/>
          </a:prstGeom>
          <a:noFill/>
        </p:spPr>
        <p:txBody>
          <a:bodyPr wrap="square" rtlCol="0">
            <a:spAutoFit/>
          </a:bodyPr>
          <a:lstStyle/>
          <a:p>
            <a:r>
              <a:rPr lang="en-IN" sz="1500" dirty="0" smtClean="0"/>
              <a:t>By analysing the number of active workers, total number of individuals worked and work taken per district we can see how effective NREGA is in providing employment opportunities</a:t>
            </a:r>
          </a:p>
          <a:p>
            <a:endParaRPr lang="en-IN" sz="1500" dirty="0"/>
          </a:p>
          <a:p>
            <a:r>
              <a:rPr lang="en-IN" sz="1500" dirty="0" smtClean="0"/>
              <a:t>We can also see that there have been 97.02M total active job cards, 175.42M active workers, 155.71M total number of </a:t>
            </a:r>
            <a:r>
              <a:rPr lang="en-IN" sz="1500" dirty="0" err="1" smtClean="0"/>
              <a:t>jobcards</a:t>
            </a:r>
            <a:r>
              <a:rPr lang="en-IN" sz="1500" dirty="0" smtClean="0"/>
              <a:t> issued and 269.17M total number of workers who benefitted from  NREGA.</a:t>
            </a:r>
          </a:p>
          <a:p>
            <a:endParaRPr lang="en-IN" sz="1500" dirty="0"/>
          </a:p>
          <a:p>
            <a:r>
              <a:rPr lang="en-IN" sz="1500" dirty="0" smtClean="0"/>
              <a:t>Hence we can conclude by saying that NREGA has been greatly effective at providing employment opportunities.</a:t>
            </a:r>
          </a:p>
          <a:p>
            <a:endParaRPr lang="en-IN" dirty="0" smtClean="0"/>
          </a:p>
          <a:p>
            <a:endParaRPr lang="en-IN" dirty="0"/>
          </a:p>
          <a:p>
            <a:endParaRPr lang="en-IN" dirty="0"/>
          </a:p>
        </p:txBody>
      </p:sp>
      <p:pic>
        <p:nvPicPr>
          <p:cNvPr id="16" name="Picture 15"/>
          <p:cNvPicPr>
            <a:picLocks noChangeAspect="1"/>
          </p:cNvPicPr>
          <p:nvPr/>
        </p:nvPicPr>
        <p:blipFill>
          <a:blip r:embed="rId2"/>
          <a:stretch>
            <a:fillRect/>
          </a:stretch>
        </p:blipFill>
        <p:spPr>
          <a:xfrm>
            <a:off x="742077" y="993586"/>
            <a:ext cx="6757762" cy="3819817"/>
          </a:xfrm>
          <a:prstGeom prst="rect">
            <a:avLst/>
          </a:prstGeom>
        </p:spPr>
      </p:pic>
    </p:spTree>
    <p:extLst>
      <p:ext uri="{BB962C8B-B14F-4D97-AF65-F5344CB8AC3E}">
        <p14:creationId xmlns:p14="http://schemas.microsoft.com/office/powerpoint/2010/main" val="36313837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616462" y="1313546"/>
            <a:ext cx="2074984" cy="461665"/>
          </a:xfrm>
          <a:prstGeom prst="rect">
            <a:avLst/>
          </a:prstGeom>
          <a:noFill/>
        </p:spPr>
        <p:txBody>
          <a:bodyPr wrap="square" rtlCol="0">
            <a:spAutoFit/>
          </a:bodyPr>
          <a:lstStyle/>
          <a:p>
            <a:pPr algn="ctr"/>
            <a:r>
              <a:rPr lang="en-IN" sz="2400" dirty="0" smtClean="0">
                <a:solidFill>
                  <a:srgbClr val="00B0F0"/>
                </a:solidFill>
              </a:rPr>
              <a:t>INSIGHTS</a:t>
            </a:r>
            <a:endParaRPr lang="en-IN" dirty="0">
              <a:solidFill>
                <a:srgbClr val="00B0F0"/>
              </a:solidFill>
            </a:endParaRPr>
          </a:p>
        </p:txBody>
      </p:sp>
      <p:sp>
        <p:nvSpPr>
          <p:cNvPr id="12" name="TextBox 11"/>
          <p:cNvSpPr txBox="1"/>
          <p:nvPr/>
        </p:nvSpPr>
        <p:spPr>
          <a:xfrm>
            <a:off x="8264770" y="1943100"/>
            <a:ext cx="2980592" cy="2862322"/>
          </a:xfrm>
          <a:prstGeom prst="rect">
            <a:avLst/>
          </a:prstGeom>
          <a:noFill/>
        </p:spPr>
        <p:txBody>
          <a:bodyPr wrap="square" rtlCol="0">
            <a:spAutoFit/>
          </a:bodyPr>
          <a:lstStyle/>
          <a:p>
            <a:r>
              <a:rPr lang="en-IN" dirty="0" smtClean="0"/>
              <a:t>From the clustered bar chart, we can see how the number of workers in each region greatly differ. </a:t>
            </a:r>
          </a:p>
          <a:p>
            <a:endParaRPr lang="en-IN" dirty="0"/>
          </a:p>
          <a:p>
            <a:r>
              <a:rPr lang="en-IN" dirty="0" smtClean="0"/>
              <a:t>Hence, we can say that there have been regional disparities in the implementation and outcomes of the scheme.</a:t>
            </a:r>
            <a:endParaRPr lang="en-IN" dirty="0"/>
          </a:p>
        </p:txBody>
      </p:sp>
      <p:pic>
        <p:nvPicPr>
          <p:cNvPr id="2" name="Picture 1"/>
          <p:cNvPicPr>
            <a:picLocks noChangeAspect="1"/>
          </p:cNvPicPr>
          <p:nvPr/>
        </p:nvPicPr>
        <p:blipFill>
          <a:blip r:embed="rId2"/>
          <a:stretch>
            <a:fillRect/>
          </a:stretch>
        </p:blipFill>
        <p:spPr>
          <a:xfrm>
            <a:off x="626433" y="1093738"/>
            <a:ext cx="6773972" cy="3838747"/>
          </a:xfrm>
          <a:prstGeom prst="rect">
            <a:avLst/>
          </a:prstGeom>
        </p:spPr>
      </p:pic>
    </p:spTree>
    <p:extLst>
      <p:ext uri="{BB962C8B-B14F-4D97-AF65-F5344CB8AC3E}">
        <p14:creationId xmlns:p14="http://schemas.microsoft.com/office/powerpoint/2010/main" val="3629215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563709" y="1345223"/>
            <a:ext cx="2074984" cy="461665"/>
          </a:xfrm>
          <a:prstGeom prst="rect">
            <a:avLst/>
          </a:prstGeom>
          <a:noFill/>
        </p:spPr>
        <p:txBody>
          <a:bodyPr wrap="square" rtlCol="0">
            <a:spAutoFit/>
          </a:bodyPr>
          <a:lstStyle/>
          <a:p>
            <a:pPr algn="ctr"/>
            <a:r>
              <a:rPr lang="en-IN" sz="2400" dirty="0" smtClean="0">
                <a:solidFill>
                  <a:srgbClr val="00B0F0"/>
                </a:solidFill>
              </a:rPr>
              <a:t>INSIGHTS</a:t>
            </a:r>
            <a:endParaRPr lang="en-IN" dirty="0">
              <a:solidFill>
                <a:srgbClr val="00B0F0"/>
              </a:solidFill>
            </a:endParaRPr>
          </a:p>
        </p:txBody>
      </p:sp>
      <p:sp>
        <p:nvSpPr>
          <p:cNvPr id="12" name="TextBox 11"/>
          <p:cNvSpPr txBox="1"/>
          <p:nvPr/>
        </p:nvSpPr>
        <p:spPr>
          <a:xfrm>
            <a:off x="8255978" y="2039815"/>
            <a:ext cx="2910254" cy="2585323"/>
          </a:xfrm>
          <a:prstGeom prst="rect">
            <a:avLst/>
          </a:prstGeom>
          <a:noFill/>
        </p:spPr>
        <p:txBody>
          <a:bodyPr wrap="square" rtlCol="0">
            <a:spAutoFit/>
          </a:bodyPr>
          <a:lstStyle/>
          <a:p>
            <a:r>
              <a:rPr lang="en-IN" dirty="0" smtClean="0"/>
              <a:t>By seeing their correlation using these visual tools we can say that regardless of the budget allocated, there in not much difference in the employment generated.  Even though, they are directly related, it’s more or less the same throughout.</a:t>
            </a:r>
            <a:endParaRPr lang="en-IN" dirty="0"/>
          </a:p>
        </p:txBody>
      </p:sp>
      <p:pic>
        <p:nvPicPr>
          <p:cNvPr id="2" name="Picture 1"/>
          <p:cNvPicPr>
            <a:picLocks noChangeAspect="1"/>
          </p:cNvPicPr>
          <p:nvPr/>
        </p:nvPicPr>
        <p:blipFill>
          <a:blip r:embed="rId2"/>
          <a:stretch>
            <a:fillRect/>
          </a:stretch>
        </p:blipFill>
        <p:spPr>
          <a:xfrm>
            <a:off x="605040" y="993586"/>
            <a:ext cx="6868422" cy="3889466"/>
          </a:xfrm>
          <a:prstGeom prst="rect">
            <a:avLst/>
          </a:prstGeom>
        </p:spPr>
      </p:pic>
    </p:spTree>
    <p:extLst>
      <p:ext uri="{BB962C8B-B14F-4D97-AF65-F5344CB8AC3E}">
        <p14:creationId xmlns:p14="http://schemas.microsoft.com/office/powerpoint/2010/main" val="1346963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809892" y="394446"/>
            <a:ext cx="2074984" cy="461665"/>
          </a:xfrm>
          <a:prstGeom prst="rect">
            <a:avLst/>
          </a:prstGeom>
          <a:noFill/>
        </p:spPr>
        <p:txBody>
          <a:bodyPr wrap="square" rtlCol="0">
            <a:spAutoFit/>
          </a:bodyPr>
          <a:lstStyle/>
          <a:p>
            <a:pPr algn="ctr"/>
            <a:r>
              <a:rPr lang="en-IN" sz="2400" dirty="0" smtClean="0">
                <a:solidFill>
                  <a:srgbClr val="00B0F0"/>
                </a:solidFill>
              </a:rPr>
              <a:t>INSIGHTS</a:t>
            </a:r>
            <a:endParaRPr lang="en-IN" dirty="0">
              <a:solidFill>
                <a:srgbClr val="00B0F0"/>
              </a:solidFill>
            </a:endParaRPr>
          </a:p>
        </p:txBody>
      </p:sp>
      <p:sp>
        <p:nvSpPr>
          <p:cNvPr id="12" name="TextBox 11"/>
          <p:cNvSpPr txBox="1"/>
          <p:nvPr/>
        </p:nvSpPr>
        <p:spPr>
          <a:xfrm>
            <a:off x="8058151" y="1011115"/>
            <a:ext cx="3424604" cy="4247317"/>
          </a:xfrm>
          <a:prstGeom prst="rect">
            <a:avLst/>
          </a:prstGeom>
          <a:noFill/>
        </p:spPr>
        <p:txBody>
          <a:bodyPr wrap="square" rtlCol="0">
            <a:spAutoFit/>
          </a:bodyPr>
          <a:lstStyle/>
          <a:p>
            <a:r>
              <a:rPr lang="en-IN" dirty="0" smtClean="0"/>
              <a:t>We have made various scatter plot comparisons. </a:t>
            </a:r>
          </a:p>
          <a:p>
            <a:endParaRPr lang="en-IN" dirty="0"/>
          </a:p>
          <a:p>
            <a:r>
              <a:rPr lang="en-IN" dirty="0" smtClean="0"/>
              <a:t>We can see that Total Expenditure, Wages, Material and Skilled wages and Administrative expenditure , all these factors significantly contribute to the completion of NREGA works.</a:t>
            </a:r>
          </a:p>
          <a:p>
            <a:endParaRPr lang="en-IN" dirty="0"/>
          </a:p>
          <a:p>
            <a:r>
              <a:rPr lang="en-IN" dirty="0" smtClean="0"/>
              <a:t>We can say that the roadblock to success is that the ratio of completed works to ongoing works is very less, hence the process should speed up.</a:t>
            </a:r>
          </a:p>
        </p:txBody>
      </p:sp>
      <p:pic>
        <p:nvPicPr>
          <p:cNvPr id="2" name="Picture 1"/>
          <p:cNvPicPr>
            <a:picLocks noChangeAspect="1"/>
          </p:cNvPicPr>
          <p:nvPr/>
        </p:nvPicPr>
        <p:blipFill>
          <a:blip r:embed="rId2"/>
          <a:stretch>
            <a:fillRect/>
          </a:stretch>
        </p:blipFill>
        <p:spPr>
          <a:xfrm>
            <a:off x="719338" y="856111"/>
            <a:ext cx="7074271" cy="4006035"/>
          </a:xfrm>
          <a:prstGeom prst="rect">
            <a:avLst/>
          </a:prstGeom>
        </p:spPr>
      </p:pic>
    </p:spTree>
    <p:extLst>
      <p:ext uri="{BB962C8B-B14F-4D97-AF65-F5344CB8AC3E}">
        <p14:creationId xmlns:p14="http://schemas.microsoft.com/office/powerpoint/2010/main" val="3895656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335108" y="1714500"/>
            <a:ext cx="2074984" cy="461665"/>
          </a:xfrm>
          <a:prstGeom prst="rect">
            <a:avLst/>
          </a:prstGeom>
          <a:noFill/>
        </p:spPr>
        <p:txBody>
          <a:bodyPr wrap="square" rtlCol="0">
            <a:spAutoFit/>
          </a:bodyPr>
          <a:lstStyle/>
          <a:p>
            <a:pPr algn="ctr"/>
            <a:r>
              <a:rPr lang="en-IN" sz="2400" dirty="0" smtClean="0">
                <a:solidFill>
                  <a:srgbClr val="00B0F0"/>
                </a:solidFill>
              </a:rPr>
              <a:t>INSIGHTS</a:t>
            </a:r>
            <a:endParaRPr lang="en-IN" sz="2400" dirty="0">
              <a:solidFill>
                <a:srgbClr val="00B0F0"/>
              </a:solidFill>
            </a:endParaRPr>
          </a:p>
        </p:txBody>
      </p:sp>
      <p:sp>
        <p:nvSpPr>
          <p:cNvPr id="12" name="TextBox 11"/>
          <p:cNvSpPr txBox="1"/>
          <p:nvPr/>
        </p:nvSpPr>
        <p:spPr>
          <a:xfrm>
            <a:off x="7869115" y="2321170"/>
            <a:ext cx="3006969" cy="2031325"/>
          </a:xfrm>
          <a:prstGeom prst="rect">
            <a:avLst/>
          </a:prstGeom>
          <a:noFill/>
        </p:spPr>
        <p:txBody>
          <a:bodyPr wrap="square" rtlCol="0">
            <a:spAutoFit/>
          </a:bodyPr>
          <a:lstStyle/>
          <a:p>
            <a:r>
              <a:rPr lang="en-IN" dirty="0" smtClean="0"/>
              <a:t>Yes, By using Slicer dropdown options, we can filter out all these previous visualizations that will help policymakers and administrators in analysing and optimizing the scheme’s impact.</a:t>
            </a:r>
            <a:endParaRPr lang="en-IN" dirty="0"/>
          </a:p>
        </p:txBody>
      </p:sp>
      <p:pic>
        <p:nvPicPr>
          <p:cNvPr id="4" name="Picture 3"/>
          <p:cNvPicPr>
            <a:picLocks noChangeAspect="1"/>
          </p:cNvPicPr>
          <p:nvPr/>
        </p:nvPicPr>
        <p:blipFill>
          <a:blip r:embed="rId2"/>
          <a:stretch>
            <a:fillRect/>
          </a:stretch>
        </p:blipFill>
        <p:spPr>
          <a:xfrm>
            <a:off x="591264" y="1236819"/>
            <a:ext cx="6421876" cy="3625327"/>
          </a:xfrm>
          <a:prstGeom prst="rect">
            <a:avLst/>
          </a:prstGeom>
        </p:spPr>
      </p:pic>
    </p:spTree>
    <p:extLst>
      <p:ext uri="{BB962C8B-B14F-4D97-AF65-F5344CB8AC3E}">
        <p14:creationId xmlns:p14="http://schemas.microsoft.com/office/powerpoint/2010/main" val="2691830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4661" y="2213200"/>
            <a:ext cx="10396882" cy="1151965"/>
          </a:xfrm>
        </p:spPr>
        <p:txBody>
          <a:bodyPr>
            <a:noAutofit/>
          </a:bodyPr>
          <a:lstStyle/>
          <a:p>
            <a:r>
              <a:rPr lang="en-IN" sz="8800" dirty="0" smtClean="0"/>
              <a:t>Thank you!</a:t>
            </a:r>
            <a:endParaRPr lang="en-IN" sz="8800" dirty="0"/>
          </a:p>
        </p:txBody>
      </p:sp>
    </p:spTree>
    <p:extLst>
      <p:ext uri="{BB962C8B-B14F-4D97-AF65-F5344CB8AC3E}">
        <p14:creationId xmlns:p14="http://schemas.microsoft.com/office/powerpoint/2010/main" val="32648660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2366</TotalTime>
  <Words>306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Impact</vt:lpstr>
      <vt:lpstr>Main Event</vt:lpstr>
      <vt:lpstr>Nrega AnalySIs</vt:lpstr>
      <vt:lpstr>Data pre-processing</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Nithyadharshini</dc:creator>
  <cp:lastModifiedBy>Nithyadharshini</cp:lastModifiedBy>
  <cp:revision>50</cp:revision>
  <dcterms:created xsi:type="dcterms:W3CDTF">2024-06-04T10:27:10Z</dcterms:created>
  <dcterms:modified xsi:type="dcterms:W3CDTF">2024-06-22T15:09:09Z</dcterms:modified>
</cp:coreProperties>
</file>