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54B596-8233-4550-B346-0CD8735ECDF9}">
  <a:tblStyle styleId="{AF54B596-8233-4550-B346-0CD8735ECD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6f1656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6f1656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6f16568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6f16568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6f16568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6f16568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6f16568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6f16568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d6f16568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d6f16568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6f16568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6f16568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6f16568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d6f16568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6f16568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6f16568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6f1656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6f1656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6f1656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6f1656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6f165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6f165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6f1656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6f1656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6f1656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6f1656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d6f1656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d6f1656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d6f16568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d6f16568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6f16568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6f16568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6f16568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6f16568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6f16568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6f16568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6f16568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6f1656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6f1656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6f1656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6f1656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6f1656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6f16568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6f16568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774" y="2623374"/>
            <a:ext cx="1125151" cy="11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6381750" cy="287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22"/>
          <p:cNvGraphicFramePr/>
          <p:nvPr/>
        </p:nvGraphicFramePr>
        <p:xfrm>
          <a:off x="6698429" y="2314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552450"/>
                <a:gridCol w="552450"/>
                <a:gridCol w="552450"/>
              </a:tblGrid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CNN - Convolutional Layer</a:t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</p:txBody>
      </p:sp>
      <p:cxnSp>
        <p:nvCxnSpPr>
          <p:cNvPr id="143" name="Google Shape;143;p22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220075" y="1156350"/>
            <a:ext cx="2808900" cy="521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Convolution Layer</a:t>
            </a:r>
            <a:endParaRPr sz="2400"/>
          </a:p>
        </p:txBody>
      </p:sp>
      <p:sp>
        <p:nvSpPr>
          <p:cNvPr id="145" name="Google Shape;145;p22"/>
          <p:cNvSpPr/>
          <p:nvPr/>
        </p:nvSpPr>
        <p:spPr>
          <a:xfrm>
            <a:off x="367396" y="2393972"/>
            <a:ext cx="1457700" cy="143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161225" y="1232550"/>
            <a:ext cx="2097600" cy="770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fill the remaining?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6381750" cy="287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3"/>
          <p:cNvGraphicFramePr/>
          <p:nvPr/>
        </p:nvGraphicFramePr>
        <p:xfrm>
          <a:off x="6698429" y="2314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552450"/>
                <a:gridCol w="552450"/>
                <a:gridCol w="552450"/>
              </a:tblGrid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CNN - Convolutional Layer</a:t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220075" y="1156350"/>
            <a:ext cx="2808900" cy="521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Convolution Layer</a:t>
            </a:r>
            <a:endParaRPr sz="2400"/>
          </a:p>
        </p:txBody>
      </p:sp>
      <p:sp>
        <p:nvSpPr>
          <p:cNvPr id="156" name="Google Shape;156;p23"/>
          <p:cNvSpPr/>
          <p:nvPr/>
        </p:nvSpPr>
        <p:spPr>
          <a:xfrm>
            <a:off x="1445875" y="2951000"/>
            <a:ext cx="1445700" cy="142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Step 2: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638300"/>
            <a:ext cx="39814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52400" y="381000"/>
            <a:ext cx="89685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D85C6"/>
                </a:solidFill>
              </a:rPr>
              <a:t>CNN - Pooling Layer</a:t>
            </a: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Step 3: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152400" y="381000"/>
            <a:ext cx="89685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D85C6"/>
                </a:solidFill>
              </a:rPr>
              <a:t>CNN - Flattening Layer</a:t>
            </a:r>
            <a:endParaRPr/>
          </a:p>
        </p:txBody>
      </p:sp>
      <p:cxnSp>
        <p:nvCxnSpPr>
          <p:cNvPr id="171" name="Google Shape;171;p25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75" y="1400450"/>
            <a:ext cx="6893250" cy="32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Step 4: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638300"/>
            <a:ext cx="39814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152400" y="381000"/>
            <a:ext cx="89685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D85C6"/>
                </a:solidFill>
              </a:rPr>
              <a:t>CNN - Fully Connected Layer</a:t>
            </a:r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050" y="1456050"/>
            <a:ext cx="6162724" cy="31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725" y="1633769"/>
            <a:ext cx="790575" cy="23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1545775" y="2700450"/>
            <a:ext cx="4740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7452775" y="2688600"/>
            <a:ext cx="4740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7967550" y="2470175"/>
            <a:ext cx="864600" cy="6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Output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1271027"/>
            <a:ext cx="8372475" cy="30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CNN - Convolutional Layer</a:t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</p:txBody>
      </p:sp>
      <p:cxnSp>
        <p:nvCxnSpPr>
          <p:cNvPr id="193" name="Google Shape;193;p27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296275" y="450350"/>
            <a:ext cx="8625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D85C6"/>
                </a:solidFill>
              </a:rPr>
              <a:t>It’s Coding Time!</a:t>
            </a:r>
            <a:endParaRPr/>
          </a:p>
        </p:txBody>
      </p:sp>
      <p:cxnSp>
        <p:nvCxnSpPr>
          <p:cNvPr id="199" name="Google Shape;199;p28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800" y="1504950"/>
            <a:ext cx="4654278" cy="310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2673900" y="1838275"/>
            <a:ext cx="37296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Thank You!</a:t>
            </a:r>
            <a:endParaRPr b="1"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2686050" y="562425"/>
            <a:ext cx="2839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Textual data</a:t>
            </a:r>
            <a:endParaRPr b="1" sz="2400"/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1026150" y="16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3508225"/>
                <a:gridCol w="3508225"/>
              </a:tblGrid>
              <a:tr h="1046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Hello world! 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I’m glad that you made me feel bad.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Can you identify the semantic?</a:t>
                      </a:r>
                      <a:endParaRPr b="1" i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99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Placement is a process of assigning a specific job to each of the selected candidates. It implies matching the requirements of a job with the qualifications of the candidate.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What is it talking about and can you classify?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- There are many!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876300" y="3009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876400" y="2591250"/>
            <a:ext cx="1531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Tabular data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233" y="2977452"/>
            <a:ext cx="1479449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895200" y="2572225"/>
            <a:ext cx="1479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 data</a:t>
            </a:r>
            <a:endParaRPr b="1"/>
          </a:p>
        </p:txBody>
      </p:sp>
      <p:sp>
        <p:nvSpPr>
          <p:cNvPr id="65" name="Google Shape;65;p14"/>
          <p:cNvSpPr txBox="1"/>
          <p:nvPr/>
        </p:nvSpPr>
        <p:spPr>
          <a:xfrm>
            <a:off x="4936325" y="2584100"/>
            <a:ext cx="1303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Textual </a:t>
            </a:r>
            <a:r>
              <a:rPr b="1" lang="en"/>
              <a:t>data</a:t>
            </a:r>
            <a:endParaRPr b="1"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4936325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1303750"/>
              </a:tblGrid>
              <a:tr h="106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Hello world! 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I’m glad that you made me feel bad.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6783150" y="2584100"/>
            <a:ext cx="1380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Speech </a:t>
            </a:r>
            <a:r>
              <a:rPr b="1" lang="en"/>
              <a:t>data</a:t>
            </a:r>
            <a:endParaRPr b="1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925" y="3000125"/>
            <a:ext cx="1380675" cy="104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4"/>
          <p:cNvGraphicFramePr/>
          <p:nvPr/>
        </p:nvGraphicFramePr>
        <p:xfrm>
          <a:off x="41529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6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" name="Google Shape;70;p14"/>
          <p:cNvCxnSpPr/>
          <p:nvPr/>
        </p:nvCxnSpPr>
        <p:spPr>
          <a:xfrm flipH="1" rot="10800000">
            <a:off x="1587700" y="2212400"/>
            <a:ext cx="58443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4509875" y="1867871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1587717" y="2241025"/>
            <a:ext cx="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7443239" y="2205389"/>
            <a:ext cx="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473917" y="2229146"/>
            <a:ext cx="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645117" y="2229146"/>
            <a:ext cx="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6332325" y="3421075"/>
            <a:ext cx="450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575" y="4097950"/>
            <a:ext cx="69035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575" y="4097950"/>
            <a:ext cx="690350" cy="3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836975" y="1441375"/>
            <a:ext cx="3029100" cy="226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Tasks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Text Classification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Text Summarization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Text Generation</a:t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4888250" y="1488900"/>
            <a:ext cx="3165588" cy="22105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    </a:t>
            </a:r>
            <a:r>
              <a:rPr b="1" lang="en" sz="1800"/>
              <a:t>NLP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      NLU + NLG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do?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 information from textual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insights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vectors for textual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Visualising the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a classification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and validate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Insights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2673900" y="1838275"/>
            <a:ext cx="37296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Thank You!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D85C6"/>
                </a:solidFill>
              </a:rPr>
              <a:t>CNN - Convolutional Neural Network</a:t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410325"/>
            <a:ext cx="85206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Layers: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 - g(x).f(x)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Pooling - Max or Avg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Flattening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Fully Connected Layer - Dense Layers</a:t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8990099" cy="47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" y="96350"/>
            <a:ext cx="9001125" cy="49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6381750" cy="287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8"/>
          <p:cNvGraphicFramePr/>
          <p:nvPr/>
        </p:nvGraphicFramePr>
        <p:xfrm>
          <a:off x="6698429" y="2314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552450"/>
                <a:gridCol w="552450"/>
                <a:gridCol w="552450"/>
              </a:tblGrid>
              <a:tr h="5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CNN - Convolutional Layer</a:t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220075" y="1156350"/>
            <a:ext cx="2808900" cy="521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Convolution Layer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6381750" cy="287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9"/>
          <p:cNvGraphicFramePr/>
          <p:nvPr/>
        </p:nvGraphicFramePr>
        <p:xfrm>
          <a:off x="6698429" y="2314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552450"/>
                <a:gridCol w="552450"/>
                <a:gridCol w="552450"/>
              </a:tblGrid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CNN - Convolutional Layer</a:t>
            </a:r>
            <a:endParaRPr b="1">
              <a:solidFill>
                <a:srgbClr val="3D85C6"/>
              </a:solidFill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220075" y="1156350"/>
            <a:ext cx="2808900" cy="521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1:</a:t>
            </a:r>
            <a:endParaRPr sz="2400"/>
          </a:p>
        </p:txBody>
      </p:sp>
      <p:sp>
        <p:nvSpPr>
          <p:cNvPr id="115" name="Google Shape;115;p19"/>
          <p:cNvSpPr/>
          <p:nvPr/>
        </p:nvSpPr>
        <p:spPr>
          <a:xfrm>
            <a:off x="379250" y="1808175"/>
            <a:ext cx="1457700" cy="149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6381750" cy="287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0"/>
          <p:cNvGraphicFramePr/>
          <p:nvPr/>
        </p:nvGraphicFramePr>
        <p:xfrm>
          <a:off x="6698429" y="2314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552450"/>
                <a:gridCol w="552450"/>
                <a:gridCol w="552450"/>
              </a:tblGrid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CNN - Convolutional Layer</a:t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</p:txBody>
      </p:sp>
      <p:cxnSp>
        <p:nvCxnSpPr>
          <p:cNvPr id="123" name="Google Shape;123;p20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0"/>
          <p:cNvSpPr txBox="1"/>
          <p:nvPr/>
        </p:nvSpPr>
        <p:spPr>
          <a:xfrm>
            <a:off x="220075" y="1156350"/>
            <a:ext cx="2808900" cy="521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Convolution Layer</a:t>
            </a:r>
            <a:endParaRPr sz="2400"/>
          </a:p>
        </p:txBody>
      </p:sp>
      <p:sp>
        <p:nvSpPr>
          <p:cNvPr id="125" name="Google Shape;125;p20"/>
          <p:cNvSpPr/>
          <p:nvPr/>
        </p:nvSpPr>
        <p:spPr>
          <a:xfrm>
            <a:off x="902375" y="1884375"/>
            <a:ext cx="1434000" cy="144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6381750" cy="287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21"/>
          <p:cNvGraphicFramePr/>
          <p:nvPr/>
        </p:nvGraphicFramePr>
        <p:xfrm>
          <a:off x="6698429" y="2314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{AF54B596-8233-4550-B346-0CD8735ECDF9}</a:tableStyleId>
              </a:tblPr>
              <a:tblGrid>
                <a:gridCol w="552450"/>
                <a:gridCol w="552450"/>
                <a:gridCol w="552450"/>
              </a:tblGrid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CNN - Convolutional Layer</a:t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flipH="1" rot="10800000">
            <a:off x="296275" y="1007375"/>
            <a:ext cx="8532900" cy="23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 txBox="1"/>
          <p:nvPr/>
        </p:nvSpPr>
        <p:spPr>
          <a:xfrm>
            <a:off x="220075" y="1156350"/>
            <a:ext cx="2808900" cy="521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Convolution Layer</a:t>
            </a:r>
            <a:endParaRPr sz="2400"/>
          </a:p>
        </p:txBody>
      </p:sp>
      <p:sp>
        <p:nvSpPr>
          <p:cNvPr id="135" name="Google Shape;135;p21"/>
          <p:cNvSpPr/>
          <p:nvPr/>
        </p:nvSpPr>
        <p:spPr>
          <a:xfrm>
            <a:off x="1434021" y="1808174"/>
            <a:ext cx="1434000" cy="15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