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49"/>
  </p:notesMasterIdLst>
  <p:sldIdLst>
    <p:sldId id="256" r:id="rId2"/>
    <p:sldId id="257" r:id="rId3"/>
    <p:sldId id="259" r:id="rId4"/>
    <p:sldId id="258" r:id="rId5"/>
    <p:sldId id="260" r:id="rId6"/>
    <p:sldId id="261" r:id="rId7"/>
    <p:sldId id="262" r:id="rId8"/>
    <p:sldId id="307" r:id="rId9"/>
    <p:sldId id="264" r:id="rId10"/>
    <p:sldId id="265" r:id="rId11"/>
    <p:sldId id="266" r:id="rId12"/>
    <p:sldId id="282" r:id="rId13"/>
    <p:sldId id="308" r:id="rId14"/>
    <p:sldId id="278" r:id="rId15"/>
    <p:sldId id="272" r:id="rId16"/>
    <p:sldId id="268" r:id="rId17"/>
    <p:sldId id="275" r:id="rId18"/>
    <p:sldId id="276" r:id="rId19"/>
    <p:sldId id="277" r:id="rId20"/>
    <p:sldId id="309" r:id="rId21"/>
    <p:sldId id="269" r:id="rId22"/>
    <p:sldId id="279" r:id="rId23"/>
    <p:sldId id="267" r:id="rId24"/>
    <p:sldId id="270" r:id="rId25"/>
    <p:sldId id="306" r:id="rId26"/>
    <p:sldId id="310" r:id="rId27"/>
    <p:sldId id="274" r:id="rId28"/>
    <p:sldId id="281" r:id="rId29"/>
    <p:sldId id="273" r:id="rId30"/>
    <p:sldId id="280" r:id="rId31"/>
    <p:sldId id="263" r:id="rId32"/>
    <p:sldId id="283" r:id="rId33"/>
    <p:sldId id="285"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D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B4A9A7-0B7F-40FB-9331-48AC34AE4CC2}" type="datetimeFigureOut">
              <a:rPr lang="en-IN" smtClean="0"/>
              <a:t>27-03-2025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796F14-1E11-4AA5-A4B5-54C80BF261D1}" type="slidenum">
              <a:rPr lang="en-IN" smtClean="0"/>
              <a:t>‹#›</a:t>
            </a:fld>
            <a:endParaRPr lang="en-IN"/>
          </a:p>
        </p:txBody>
      </p:sp>
    </p:spTree>
    <p:extLst>
      <p:ext uri="{BB962C8B-B14F-4D97-AF65-F5344CB8AC3E}">
        <p14:creationId xmlns:p14="http://schemas.microsoft.com/office/powerpoint/2010/main" val="29900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3796F14-1E11-4AA5-A4B5-54C80BF261D1}" type="slidenum">
              <a:rPr lang="en-IN" smtClean="0"/>
              <a:t>11</a:t>
            </a:fld>
            <a:endParaRPr lang="en-IN"/>
          </a:p>
        </p:txBody>
      </p:sp>
    </p:spTree>
    <p:extLst>
      <p:ext uri="{BB962C8B-B14F-4D97-AF65-F5344CB8AC3E}">
        <p14:creationId xmlns:p14="http://schemas.microsoft.com/office/powerpoint/2010/main" val="36971605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402125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3308414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478749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769262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82362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4288626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324062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405436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316820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411469-F231-4C0E-9ECE-A97371DD079C}" type="datetimeFigureOut">
              <a:rPr lang="en-IN" smtClean="0"/>
              <a:t>27-03-2025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2846669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411469-F231-4C0E-9ECE-A97371DD079C}"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2059230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411469-F231-4C0E-9ECE-A97371DD079C}" type="datetimeFigureOut">
              <a:rPr lang="en-IN" smtClean="0"/>
              <a:t>27-03-2025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2135307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411469-F231-4C0E-9ECE-A97371DD079C}" type="datetimeFigureOut">
              <a:rPr lang="en-IN" smtClean="0"/>
              <a:t>27-03-2025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602789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411469-F231-4C0E-9ECE-A97371DD079C}" type="datetimeFigureOut">
              <a:rPr lang="en-IN" smtClean="0"/>
              <a:t>27-03-2025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4005217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411469-F231-4C0E-9ECE-A97371DD079C}" type="datetimeFigureOut">
              <a:rPr lang="en-IN" smtClean="0"/>
              <a:t>27-03-2025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237B5B-0DB3-4A2E-AA72-1B2A33D810A9}" type="slidenum">
              <a:rPr lang="en-IN" smtClean="0"/>
              <a:t>‹#›</a:t>
            </a:fld>
            <a:endParaRPr lang="en-IN"/>
          </a:p>
        </p:txBody>
      </p:sp>
    </p:spTree>
    <p:extLst>
      <p:ext uri="{BB962C8B-B14F-4D97-AF65-F5344CB8AC3E}">
        <p14:creationId xmlns:p14="http://schemas.microsoft.com/office/powerpoint/2010/main" val="88347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237B5B-0DB3-4A2E-AA72-1B2A33D810A9}" type="slidenum">
              <a:rPr lang="en-IN" smtClean="0"/>
              <a:t>‹#›</a:t>
            </a:fld>
            <a:endParaRPr lang="en-IN"/>
          </a:p>
        </p:txBody>
      </p:sp>
      <p:sp>
        <p:nvSpPr>
          <p:cNvPr id="5" name="Date Placeholder 4"/>
          <p:cNvSpPr>
            <a:spLocks noGrp="1"/>
          </p:cNvSpPr>
          <p:nvPr>
            <p:ph type="dt" sz="half" idx="10"/>
          </p:nvPr>
        </p:nvSpPr>
        <p:spPr/>
        <p:txBody>
          <a:bodyPr/>
          <a:lstStyle/>
          <a:p>
            <a:fld id="{F1411469-F231-4C0E-9ECE-A97371DD079C}" type="datetimeFigureOut">
              <a:rPr lang="en-IN" smtClean="0"/>
              <a:t>27-03-2025</a:t>
            </a:fld>
            <a:endParaRPr lang="en-IN"/>
          </a:p>
        </p:txBody>
      </p:sp>
    </p:spTree>
    <p:extLst>
      <p:ext uri="{BB962C8B-B14F-4D97-AF65-F5344CB8AC3E}">
        <p14:creationId xmlns:p14="http://schemas.microsoft.com/office/powerpoint/2010/main" val="25628061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1411469-F231-4C0E-9ECE-A97371DD079C}" type="datetimeFigureOut">
              <a:rPr lang="en-IN" smtClean="0"/>
              <a:t>27-03-2025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237B5B-0DB3-4A2E-AA72-1B2A33D810A9}" type="slidenum">
              <a:rPr lang="en-IN" smtClean="0"/>
              <a:t>‹#›</a:t>
            </a:fld>
            <a:endParaRPr lang="en-IN"/>
          </a:p>
        </p:txBody>
      </p:sp>
    </p:spTree>
    <p:extLst>
      <p:ext uri="{BB962C8B-B14F-4D97-AF65-F5344CB8AC3E}">
        <p14:creationId xmlns:p14="http://schemas.microsoft.com/office/powerpoint/2010/main" val="727448232"/>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7CDD-6971-202A-F3AF-D2C7CC9CA188}"/>
              </a:ext>
            </a:extLst>
          </p:cNvPr>
          <p:cNvSpPr>
            <a:spLocks noGrp="1"/>
          </p:cNvSpPr>
          <p:nvPr>
            <p:ph type="ctrTitle"/>
          </p:nvPr>
        </p:nvSpPr>
        <p:spPr/>
        <p:txBody>
          <a:bodyPr/>
          <a:lstStyle/>
          <a:p>
            <a:br>
              <a:rPr lang="en-IN" dirty="0">
                <a:solidFill>
                  <a:schemeClr val="accent2">
                    <a:lumMod val="75000"/>
                  </a:schemeClr>
                </a:solidFill>
                <a:latin typeface="Algerian" panose="04020705040A02060702" pitchFamily="82" charset="0"/>
              </a:rPr>
            </a:br>
            <a:br>
              <a:rPr lang="en-IN" dirty="0">
                <a:solidFill>
                  <a:schemeClr val="accent2">
                    <a:lumMod val="75000"/>
                  </a:schemeClr>
                </a:solidFill>
                <a:latin typeface="Algerian" panose="04020705040A02060702" pitchFamily="82" charset="0"/>
              </a:rPr>
            </a:br>
            <a:br>
              <a:rPr lang="en-IN" dirty="0">
                <a:solidFill>
                  <a:schemeClr val="accent2">
                    <a:lumMod val="75000"/>
                  </a:schemeClr>
                </a:solidFill>
                <a:latin typeface="Algerian" panose="04020705040A02060702" pitchFamily="82" charset="0"/>
              </a:rPr>
            </a:br>
            <a:br>
              <a:rPr lang="en-IN" dirty="0">
                <a:solidFill>
                  <a:schemeClr val="accent2">
                    <a:lumMod val="75000"/>
                  </a:schemeClr>
                </a:solidFill>
                <a:latin typeface="Algerian" panose="04020705040A02060702" pitchFamily="82" charset="0"/>
              </a:rPr>
            </a:br>
            <a:r>
              <a:rPr lang="en-IN" dirty="0">
                <a:solidFill>
                  <a:schemeClr val="accent2">
                    <a:lumMod val="50000"/>
                  </a:schemeClr>
                </a:solidFill>
                <a:latin typeface="Algerian" panose="04020705040A02060702" pitchFamily="82" charset="0"/>
              </a:rPr>
              <a:t>Capstone Project – University Success Analysis</a:t>
            </a:r>
          </a:p>
        </p:txBody>
      </p:sp>
      <p:pic>
        <p:nvPicPr>
          <p:cNvPr id="5" name="Content Placeholder 4">
            <a:extLst>
              <a:ext uri="{FF2B5EF4-FFF2-40B4-BE49-F238E27FC236}">
                <a16:creationId xmlns:a16="http://schemas.microsoft.com/office/drawing/2014/main" id="{B266A573-FC64-04BB-29BB-940291E64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324" y="510419"/>
            <a:ext cx="1001669" cy="531800"/>
          </a:xfrm>
          <a:prstGeom prst="rect">
            <a:avLst/>
          </a:prstGeom>
        </p:spPr>
      </p:pic>
      <p:sp>
        <p:nvSpPr>
          <p:cNvPr id="3" name="TextBox 2">
            <a:extLst>
              <a:ext uri="{FF2B5EF4-FFF2-40B4-BE49-F238E27FC236}">
                <a16:creationId xmlns:a16="http://schemas.microsoft.com/office/drawing/2014/main" id="{D169552B-1950-0022-AF1D-68F53E91F653}"/>
              </a:ext>
            </a:extLst>
          </p:cNvPr>
          <p:cNvSpPr txBox="1"/>
          <p:nvPr/>
        </p:nvSpPr>
        <p:spPr>
          <a:xfrm>
            <a:off x="8249265" y="5506065"/>
            <a:ext cx="2654709" cy="584775"/>
          </a:xfrm>
          <a:prstGeom prst="rect">
            <a:avLst/>
          </a:prstGeom>
          <a:noFill/>
        </p:spPr>
        <p:txBody>
          <a:bodyPr wrap="square" rtlCol="0">
            <a:spAutoFit/>
          </a:bodyPr>
          <a:lstStyle/>
          <a:p>
            <a:r>
              <a:rPr lang="en-IN" sz="3200" dirty="0">
                <a:solidFill>
                  <a:srgbClr val="002060"/>
                </a:solidFill>
                <a:latin typeface="Britannic Bold" panose="020B0903060703020204" pitchFamily="34" charset="0"/>
              </a:rPr>
              <a:t>NITHYA K</a:t>
            </a:r>
          </a:p>
        </p:txBody>
      </p:sp>
    </p:spTree>
    <p:extLst>
      <p:ext uri="{BB962C8B-B14F-4D97-AF65-F5344CB8AC3E}">
        <p14:creationId xmlns:p14="http://schemas.microsoft.com/office/powerpoint/2010/main" val="4034278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AA5EC-C30A-0E88-BB6A-325F64E7E765}"/>
              </a:ext>
            </a:extLst>
          </p:cNvPr>
          <p:cNvSpPr>
            <a:spLocks noGrp="1"/>
          </p:cNvSpPr>
          <p:nvPr>
            <p:ph type="title"/>
          </p:nvPr>
        </p:nvSpPr>
        <p:spPr>
          <a:xfrm>
            <a:off x="5504437" y="707923"/>
            <a:ext cx="5565058" cy="1848465"/>
          </a:xfrm>
        </p:spPr>
        <p:txBody>
          <a:bodyPr>
            <a:normAutofit fontScale="90000"/>
          </a:bodyPr>
          <a:lstStyle/>
          <a:p>
            <a:r>
              <a:rPr lang="en-US" dirty="0">
                <a:solidFill>
                  <a:schemeClr val="accent2">
                    <a:lumMod val="75000"/>
                  </a:schemeClr>
                </a:solidFill>
              </a:rPr>
              <a:t>What is the distribution of international students across different countries? </a:t>
            </a:r>
            <a:endParaRPr lang="en-IN" dirty="0">
              <a:solidFill>
                <a:schemeClr val="accent2">
                  <a:lumMod val="75000"/>
                </a:schemeClr>
              </a:solidFill>
            </a:endParaRPr>
          </a:p>
        </p:txBody>
      </p:sp>
      <p:sp>
        <p:nvSpPr>
          <p:cNvPr id="3" name="Rectangle 1">
            <a:extLst>
              <a:ext uri="{FF2B5EF4-FFF2-40B4-BE49-F238E27FC236}">
                <a16:creationId xmlns:a16="http://schemas.microsoft.com/office/drawing/2014/main" id="{2BA6ABB3-E227-DE84-9FAC-09F7F1BFBD01}"/>
              </a:ext>
            </a:extLst>
          </p:cNvPr>
          <p:cNvSpPr>
            <a:spLocks noGrp="1" noChangeArrowheads="1"/>
          </p:cNvSpPr>
          <p:nvPr>
            <p:ph idx="1"/>
          </p:nvPr>
        </p:nvSpPr>
        <p:spPr bwMode="auto">
          <a:xfrm>
            <a:off x="5668297" y="2780143"/>
            <a:ext cx="4552335" cy="2585323"/>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chemeClr val="tx1">
                    <a:lumMod val="95000"/>
                    <a:lumOff val="5000"/>
                  </a:schemeClr>
                </a:solidFill>
              </a:rPr>
              <a:t>The map visualization shows that the highest concentration of international students is in </a:t>
            </a:r>
            <a:r>
              <a:rPr lang="en-US" b="1" dirty="0">
                <a:solidFill>
                  <a:schemeClr val="tx1">
                    <a:lumMod val="95000"/>
                    <a:lumOff val="5000"/>
                  </a:schemeClr>
                </a:solidFill>
              </a:rPr>
              <a:t>North America, Europe, and Australia</a:t>
            </a:r>
            <a:r>
              <a:rPr lang="en-US" dirty="0">
                <a:solidFill>
                  <a:schemeClr val="tx1">
                    <a:lumMod val="95000"/>
                    <a:lumOff val="5000"/>
                  </a:schemeClr>
                </a:solidFill>
              </a:rPr>
              <a:t>, with</a:t>
            </a:r>
            <a:r>
              <a:rPr kumimoji="0" lang="en-US" altLang="en-US" sz="1800" b="0" i="0" u="none" strike="noStrike" cap="none" normalizeH="0" baseline="0" dirty="0">
                <a:ln>
                  <a:noFill/>
                </a:ln>
                <a:solidFill>
                  <a:schemeClr val="tx1"/>
                </a:solidFill>
                <a:effectLst/>
                <a:latin typeface="Arial" panose="020B0604020202020204" pitchFamily="34" charset="0"/>
              </a:rPr>
              <a:t> relatively fewer in Egypt ,</a:t>
            </a:r>
            <a:r>
              <a:rPr lang="en-US" altLang="en-US" dirty="0">
                <a:solidFill>
                  <a:schemeClr val="tx1"/>
                </a:solidFill>
                <a:latin typeface="Arial" panose="020B0604020202020204" pitchFamily="34" charset="0"/>
              </a:rPr>
              <a:t>Italy</a:t>
            </a:r>
            <a:r>
              <a:rPr kumimoji="0" lang="en-US" altLang="en-US" sz="1800" b="0" i="0" u="none" strike="noStrike" cap="none" normalizeH="0" baseline="0" dirty="0">
                <a:ln>
                  <a:noFill/>
                </a:ln>
                <a:solidFill>
                  <a:schemeClr val="tx1"/>
                </a:solidFill>
                <a:effectLst/>
                <a:latin typeface="Arial" panose="020B0604020202020204" pitchFamily="34" charset="0"/>
              </a:rPr>
              <a:t>. This suggests that universities in these regions are more attractive to international students, likely due to factors such as ranking, reputation, funding, and job opportunities..</a:t>
            </a:r>
          </a:p>
        </p:txBody>
      </p:sp>
      <p:pic>
        <p:nvPicPr>
          <p:cNvPr id="5" name="Picture 4">
            <a:extLst>
              <a:ext uri="{FF2B5EF4-FFF2-40B4-BE49-F238E27FC236}">
                <a16:creationId xmlns:a16="http://schemas.microsoft.com/office/drawing/2014/main" id="{17592607-33FC-2081-9EE6-B785076A97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1750142"/>
            <a:ext cx="5150476" cy="36153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65568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7EED1-79C8-A738-57C6-D2438518E222}"/>
              </a:ext>
            </a:extLst>
          </p:cNvPr>
          <p:cNvSpPr>
            <a:spLocks noGrp="1"/>
          </p:cNvSpPr>
          <p:nvPr>
            <p:ph type="title"/>
          </p:nvPr>
        </p:nvSpPr>
        <p:spPr>
          <a:xfrm>
            <a:off x="5898274" y="377515"/>
            <a:ext cx="5204420" cy="1999622"/>
          </a:xfrm>
        </p:spPr>
        <p:txBody>
          <a:bodyPr>
            <a:normAutofit fontScale="90000"/>
          </a:bodyPr>
          <a:lstStyle/>
          <a:p>
            <a:r>
              <a:rPr lang="en-US" dirty="0">
                <a:solidFill>
                  <a:schemeClr val="accent2">
                    <a:lumMod val="75000"/>
                  </a:schemeClr>
                </a:solidFill>
              </a:rPr>
              <a:t>Which country has the highest number of female students enrolled in universities?</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BF621C7-F2C0-7EC1-995E-EFEED9BACFE1}"/>
              </a:ext>
            </a:extLst>
          </p:cNvPr>
          <p:cNvSpPr>
            <a:spLocks noGrp="1"/>
          </p:cNvSpPr>
          <p:nvPr>
            <p:ph idx="1"/>
          </p:nvPr>
        </p:nvSpPr>
        <p:spPr>
          <a:xfrm>
            <a:off x="5809784" y="2542449"/>
            <a:ext cx="4435430" cy="3170093"/>
          </a:xfrm>
          <a:solidFill>
            <a:schemeClr val="accent1">
              <a:lumMod val="20000"/>
              <a:lumOff val="80000"/>
            </a:schemeClr>
          </a:solidFill>
        </p:spPr>
        <p:txBody>
          <a:bodyPr>
            <a:normAutofit/>
          </a:bodyPr>
          <a:lstStyle/>
          <a:p>
            <a:r>
              <a:rPr lang="en-US" dirty="0">
                <a:solidFill>
                  <a:schemeClr val="tx1">
                    <a:lumMod val="95000"/>
                    <a:lumOff val="5000"/>
                  </a:schemeClr>
                </a:solidFill>
              </a:rPr>
              <a:t>The </a:t>
            </a:r>
            <a:r>
              <a:rPr lang="en-US" b="1" dirty="0">
                <a:solidFill>
                  <a:schemeClr val="tx1">
                    <a:lumMod val="95000"/>
                    <a:lumOff val="5000"/>
                  </a:schemeClr>
                </a:solidFill>
              </a:rPr>
              <a:t>United States</a:t>
            </a:r>
            <a:r>
              <a:rPr lang="en-US" dirty="0">
                <a:solidFill>
                  <a:schemeClr val="tx1">
                    <a:lumMod val="95000"/>
                    <a:lumOff val="5000"/>
                  </a:schemeClr>
                </a:solidFill>
              </a:rPr>
              <a:t> leads in female student enrollment with 5.1 million, followed by the </a:t>
            </a:r>
            <a:r>
              <a:rPr lang="en-US" b="1" dirty="0">
                <a:solidFill>
                  <a:schemeClr val="tx1">
                    <a:lumMod val="95000"/>
                    <a:lumOff val="5000"/>
                  </a:schemeClr>
                </a:solidFill>
              </a:rPr>
              <a:t>United Kingdom (1.6M)</a:t>
            </a:r>
            <a:r>
              <a:rPr lang="en-US" dirty="0">
                <a:solidFill>
                  <a:schemeClr val="tx1">
                    <a:lumMod val="95000"/>
                    <a:lumOff val="5000"/>
                  </a:schemeClr>
                </a:solidFill>
              </a:rPr>
              <a:t> and </a:t>
            </a:r>
            <a:r>
              <a:rPr lang="en-US" b="1" dirty="0">
                <a:solidFill>
                  <a:schemeClr val="tx1">
                    <a:lumMod val="95000"/>
                    <a:lumOff val="5000"/>
                  </a:schemeClr>
                </a:solidFill>
              </a:rPr>
              <a:t>Germany (1.0M). </a:t>
            </a:r>
            <a:r>
              <a:rPr lang="en-US" dirty="0">
                <a:solidFill>
                  <a:schemeClr val="tx1">
                    <a:lumMod val="95000"/>
                    <a:lumOff val="5000"/>
                  </a:schemeClr>
                </a:solidFill>
              </a:rPr>
              <a:t>Countries like Canada, Australia, and the Netherlands also show high female participation in higher education. Some nations, such as Russia, Turkey, and Italy, show very low or missing data, which may require further investigation</a:t>
            </a:r>
            <a:r>
              <a:rPr lang="en-US" dirty="0">
                <a:solidFill>
                  <a:schemeClr val="tx1"/>
                </a:solidFill>
              </a:rPr>
              <a:t>. </a:t>
            </a:r>
            <a:endParaRPr lang="en-IN" dirty="0">
              <a:solidFill>
                <a:schemeClr val="tx1"/>
              </a:solidFill>
            </a:endParaRPr>
          </a:p>
        </p:txBody>
      </p:sp>
      <p:pic>
        <p:nvPicPr>
          <p:cNvPr id="6" name="Picture 5">
            <a:extLst>
              <a:ext uri="{FF2B5EF4-FFF2-40B4-BE49-F238E27FC236}">
                <a16:creationId xmlns:a16="http://schemas.microsoft.com/office/drawing/2014/main" id="{96A799FD-02DD-F192-C577-ABBA8B114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426" y="377516"/>
            <a:ext cx="2914264" cy="594305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38256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39D65-5E4F-2A71-08D3-CADCA6B12E18}"/>
              </a:ext>
            </a:extLst>
          </p:cNvPr>
          <p:cNvSpPr>
            <a:spLocks noGrp="1"/>
          </p:cNvSpPr>
          <p:nvPr>
            <p:ph type="title"/>
          </p:nvPr>
        </p:nvSpPr>
        <p:spPr>
          <a:xfrm>
            <a:off x="6096000" y="527044"/>
            <a:ext cx="4953212"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Are there any significant trends or patterns in the rankings of universities from different countries?</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8AB04E70-E723-C2C6-6804-2146F9188491}"/>
              </a:ext>
            </a:extLst>
          </p:cNvPr>
          <p:cNvSpPr>
            <a:spLocks noGrp="1" noChangeArrowheads="1"/>
          </p:cNvSpPr>
          <p:nvPr>
            <p:ph idx="1"/>
          </p:nvPr>
        </p:nvSpPr>
        <p:spPr bwMode="auto">
          <a:xfrm>
            <a:off x="6449961" y="2946734"/>
            <a:ext cx="4224846" cy="2585323"/>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sharp rise and fall in ranking scores around </a:t>
            </a:r>
            <a:r>
              <a:rPr kumimoji="0" lang="en-US" altLang="en-US" sz="1800" b="1" i="0" u="none" strike="noStrike" cap="none" normalizeH="0" baseline="0" dirty="0">
                <a:ln>
                  <a:noFill/>
                </a:ln>
                <a:solidFill>
                  <a:schemeClr val="tx1"/>
                </a:solidFill>
                <a:effectLst/>
                <a:latin typeface="Arial" panose="020B0604020202020204" pitchFamily="34" charset="0"/>
              </a:rPr>
              <a:t>2013–2014</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is the significant trend we can see here this </a:t>
            </a:r>
            <a:r>
              <a:rPr kumimoji="0" lang="en-US" altLang="en-US" sz="1800" b="0" i="0" u="none" strike="noStrike" cap="none" normalizeH="0" baseline="0" dirty="0">
                <a:ln>
                  <a:noFill/>
                </a:ln>
                <a:solidFill>
                  <a:schemeClr val="tx1"/>
                </a:solidFill>
                <a:effectLst/>
                <a:latin typeface="Arial" panose="020B0604020202020204" pitchFamily="34" charset="0"/>
              </a:rPr>
              <a:t>suggest changes in ranking methodologies, policies, or competition. Countries with stable trends may have consistent education policies, while fluctuating ones should investigate influencing factors. </a:t>
            </a:r>
          </a:p>
        </p:txBody>
      </p:sp>
      <p:pic>
        <p:nvPicPr>
          <p:cNvPr id="6" name="Picture 5">
            <a:extLst>
              <a:ext uri="{FF2B5EF4-FFF2-40B4-BE49-F238E27FC236}">
                <a16:creationId xmlns:a16="http://schemas.microsoft.com/office/drawing/2014/main" id="{790DE55C-C2B6-432A-F787-14FBD37728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691" y="1484287"/>
            <a:ext cx="5250425" cy="40477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567789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40F250-851B-D203-7BBD-BF96953EB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74982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A8A9-3181-879B-D1C7-35E2142B3228}"/>
              </a:ext>
            </a:extLst>
          </p:cNvPr>
          <p:cNvSpPr>
            <a:spLocks noGrp="1"/>
          </p:cNvSpPr>
          <p:nvPr>
            <p:ph type="title"/>
          </p:nvPr>
        </p:nvSpPr>
        <p:spPr>
          <a:xfrm>
            <a:off x="5683044" y="609600"/>
            <a:ext cx="5142271" cy="1582994"/>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How does the percentage of international students vary across different years?</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80B604F0-DE4D-9500-4818-87ADBFE7AF5E}"/>
              </a:ext>
            </a:extLst>
          </p:cNvPr>
          <p:cNvSpPr>
            <a:spLocks noGrp="1" noChangeArrowheads="1"/>
          </p:cNvSpPr>
          <p:nvPr>
            <p:ph idx="1"/>
          </p:nvPr>
        </p:nvSpPr>
        <p:spPr bwMode="auto">
          <a:xfrm>
            <a:off x="5683045" y="2966173"/>
            <a:ext cx="4748982" cy="1754326"/>
          </a:xfrm>
          <a:prstGeom prst="rect">
            <a:avLst/>
          </a:prstGeom>
          <a:solidFill>
            <a:schemeClr val="accent1">
              <a:lumMod val="20000"/>
              <a:lumOff val="80000"/>
            </a:schemeClr>
          </a:solidFill>
          <a:ln>
            <a:noFill/>
          </a:ln>
          <a:effectLst/>
        </p:spPr>
        <p:txBody>
          <a:bodyPr vert="horz" wrap="square" lIns="91440" tIns="45720" rIns="91440" bIns="45720" numCol="1" rtlCol="0" anchor="ctr" anchorCtr="0" compatLnSpc="1">
            <a:prstTxWarp prst="textNoShape">
              <a:avLst/>
            </a:prstTxWarp>
            <a:spAutoFit/>
          </a:bodyPr>
          <a:lstStyle/>
          <a:p>
            <a:pPr marL="0" indent="0" defTabSz="914400" eaLnBrk="0" fontAlgn="base" hangingPunct="0">
              <a:spcBef>
                <a:spcPct val="0"/>
              </a:spcBef>
              <a:spcAft>
                <a:spcPct val="0"/>
              </a:spcAft>
              <a:buClrTx/>
              <a:buSzTx/>
              <a:buFontTx/>
              <a:buNone/>
            </a:pPr>
            <a:r>
              <a:rPr lang="en-US" altLang="en-US" dirty="0">
                <a:solidFill>
                  <a:schemeClr val="tx1"/>
                </a:solidFill>
                <a:latin typeface="Arial" panose="020B0604020202020204" pitchFamily="34" charset="0"/>
              </a:rPr>
              <a:t>The percentage of international students showed steady </a:t>
            </a:r>
            <a:r>
              <a:rPr lang="en-US" altLang="en-US" b="1" dirty="0">
                <a:solidFill>
                  <a:schemeClr val="tx1"/>
                </a:solidFill>
                <a:latin typeface="Arial" panose="020B0604020202020204" pitchFamily="34" charset="0"/>
              </a:rPr>
              <a:t>growth until 2014</a:t>
            </a:r>
            <a:r>
              <a:rPr lang="en-US" altLang="en-US" dirty="0">
                <a:solidFill>
                  <a:schemeClr val="tx1"/>
                </a:solidFill>
                <a:latin typeface="Arial" panose="020B0604020202020204" pitchFamily="34" charset="0"/>
              </a:rPr>
              <a:t>, dipped in 2015, and then sharply increased in 2016. Universities should focus on sustaining this growth by improving support services and scholarships.</a:t>
            </a:r>
          </a:p>
        </p:txBody>
      </p:sp>
      <p:pic>
        <p:nvPicPr>
          <p:cNvPr id="6" name="Picture 5">
            <a:extLst>
              <a:ext uri="{FF2B5EF4-FFF2-40B4-BE49-F238E27FC236}">
                <a16:creationId xmlns:a16="http://schemas.microsoft.com/office/drawing/2014/main" id="{8E58AB42-C63E-E43C-90BE-0009226AC0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46" y="1430594"/>
            <a:ext cx="4748982" cy="352978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19174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3EA0B-8D2F-1493-D1CA-A8CE48489245}"/>
              </a:ext>
            </a:extLst>
          </p:cNvPr>
          <p:cNvSpPr>
            <a:spLocks noGrp="1"/>
          </p:cNvSpPr>
          <p:nvPr>
            <p:ph type="title"/>
          </p:nvPr>
        </p:nvSpPr>
        <p:spPr>
          <a:xfrm>
            <a:off x="5624050" y="558553"/>
            <a:ext cx="5584724"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How does the percentage of female students impact a university's ranking?</a:t>
            </a:r>
            <a:endParaRPr lang="en-IN" dirty="0">
              <a:solidFill>
                <a:schemeClr val="accent2">
                  <a:lumMod val="75000"/>
                </a:schemeClr>
              </a:solidFill>
            </a:endParaRPr>
          </a:p>
        </p:txBody>
      </p:sp>
      <p:pic>
        <p:nvPicPr>
          <p:cNvPr id="12" name="Picture 11">
            <a:extLst>
              <a:ext uri="{FF2B5EF4-FFF2-40B4-BE49-F238E27FC236}">
                <a16:creationId xmlns:a16="http://schemas.microsoft.com/office/drawing/2014/main" id="{DDBDBBDE-F3DA-BBEA-23B5-64556DB6E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794" y="1641988"/>
            <a:ext cx="4738961" cy="3525110"/>
          </a:xfrm>
          <a:prstGeom prst="rect">
            <a:avLst/>
          </a:prstGeom>
          <a:ln>
            <a:noFill/>
          </a:ln>
          <a:effectLst>
            <a:outerShdw blurRad="292100" dist="139700" dir="2700000" algn="tl" rotWithShape="0">
              <a:srgbClr val="333333">
                <a:alpha val="65000"/>
              </a:srgbClr>
            </a:outerShdw>
          </a:effectLst>
        </p:spPr>
      </p:pic>
      <p:sp>
        <p:nvSpPr>
          <p:cNvPr id="4" name="Rectangle 1">
            <a:extLst>
              <a:ext uri="{FF2B5EF4-FFF2-40B4-BE49-F238E27FC236}">
                <a16:creationId xmlns:a16="http://schemas.microsoft.com/office/drawing/2014/main" id="{BCB04365-C1DC-A366-0730-DE32CE5135E2}"/>
              </a:ext>
            </a:extLst>
          </p:cNvPr>
          <p:cNvSpPr>
            <a:spLocks noGrp="1" noChangeArrowheads="1"/>
          </p:cNvSpPr>
          <p:nvPr>
            <p:ph idx="1"/>
          </p:nvPr>
        </p:nvSpPr>
        <p:spPr bwMode="auto">
          <a:xfrm>
            <a:off x="5713004" y="2696934"/>
            <a:ext cx="4197912" cy="230832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analysis reveals a weak negative correlation between the percentage of female students and university ranking scores. While universities with a higher proportion of female students tend to have slightly lower ranking scores, the trend is not strong enough to be a decisive factor</a:t>
            </a:r>
          </a:p>
        </p:txBody>
      </p:sp>
    </p:spTree>
    <p:extLst>
      <p:ext uri="{BB962C8B-B14F-4D97-AF65-F5344CB8AC3E}">
        <p14:creationId xmlns:p14="http://schemas.microsoft.com/office/powerpoint/2010/main" val="125853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E8B2B-90E5-8F5E-1ACE-855DEC7E00F1}"/>
              </a:ext>
            </a:extLst>
          </p:cNvPr>
          <p:cNvSpPr>
            <a:spLocks noGrp="1"/>
          </p:cNvSpPr>
          <p:nvPr>
            <p:ph type="title"/>
          </p:nvPr>
        </p:nvSpPr>
        <p:spPr>
          <a:xfrm>
            <a:off x="5201265" y="768505"/>
            <a:ext cx="5309419" cy="1320800"/>
          </a:xfrm>
        </p:spPr>
        <p:txBody>
          <a:bodyPr>
            <a:normAutofit fontScale="90000"/>
          </a:bodyPr>
          <a:lstStyle/>
          <a:p>
            <a:r>
              <a:rPr lang="en-US" dirty="0">
                <a:solidFill>
                  <a:schemeClr val="accent2">
                    <a:lumMod val="75000"/>
                  </a:schemeClr>
                </a:solidFill>
              </a:rPr>
              <a:t>What is the average score for universities according to each ranking system?</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23286521-1D4E-A23C-4536-E187C5AB6627}"/>
              </a:ext>
            </a:extLst>
          </p:cNvPr>
          <p:cNvSpPr>
            <a:spLocks noGrp="1"/>
          </p:cNvSpPr>
          <p:nvPr>
            <p:ph idx="1"/>
          </p:nvPr>
        </p:nvSpPr>
        <p:spPr>
          <a:xfrm>
            <a:off x="5201265" y="2487562"/>
            <a:ext cx="4689988" cy="2821858"/>
          </a:xfrm>
          <a:solidFill>
            <a:schemeClr val="accent1">
              <a:lumMod val="20000"/>
              <a:lumOff val="80000"/>
            </a:schemeClr>
          </a:solidFill>
        </p:spPr>
        <p:txBody>
          <a:bodyPr>
            <a:normAutofit fontScale="92500"/>
          </a:bodyPr>
          <a:lstStyle/>
          <a:p>
            <a:pPr>
              <a:buNone/>
            </a:pPr>
            <a:r>
              <a:rPr lang="en-US" dirty="0">
                <a:solidFill>
                  <a:schemeClr val="tx1"/>
                </a:solidFill>
              </a:rPr>
              <a:t>    The </a:t>
            </a:r>
            <a:r>
              <a:rPr lang="en-US" b="1" dirty="0">
                <a:solidFill>
                  <a:schemeClr val="tx1"/>
                </a:solidFill>
              </a:rPr>
              <a:t>Center for World University Rankings (CWUR)</a:t>
            </a:r>
            <a:r>
              <a:rPr lang="en-US" dirty="0">
                <a:solidFill>
                  <a:schemeClr val="tx1"/>
                </a:solidFill>
              </a:rPr>
              <a:t> assigns significantly higher average scores (328) compared to </a:t>
            </a:r>
            <a:r>
              <a:rPr lang="en-US" b="1" dirty="0">
                <a:solidFill>
                  <a:schemeClr val="tx1"/>
                </a:solidFill>
              </a:rPr>
              <a:t>Times Higher Education (THE) (59) and Shanghai Rankings (35)</a:t>
            </a:r>
            <a:r>
              <a:rPr lang="en-US" dirty="0">
                <a:solidFill>
                  <a:schemeClr val="tx1"/>
                </a:solidFill>
              </a:rPr>
              <a:t>. This suggests that </a:t>
            </a:r>
            <a:r>
              <a:rPr lang="en-US" dirty="0">
                <a:solidFill>
                  <a:schemeClr val="tx1">
                    <a:lumMod val="95000"/>
                    <a:lumOff val="5000"/>
                  </a:schemeClr>
                </a:solidFill>
              </a:rPr>
              <a:t>CWUR uses a broader or more lenient scoring system, whereas THE and Shanghai Rankings apply stricter or more compressed scoring criteria.</a:t>
            </a:r>
          </a:p>
          <a:p>
            <a:pPr>
              <a:buNone/>
            </a:pPr>
            <a:r>
              <a:rPr lang="en-US" dirty="0"/>
              <a:t>     </a:t>
            </a:r>
            <a:endParaRPr lang="en-IN" dirty="0"/>
          </a:p>
        </p:txBody>
      </p:sp>
      <p:pic>
        <p:nvPicPr>
          <p:cNvPr id="7" name="Picture 6">
            <a:extLst>
              <a:ext uri="{FF2B5EF4-FFF2-40B4-BE49-F238E27FC236}">
                <a16:creationId xmlns:a16="http://schemas.microsoft.com/office/drawing/2014/main" id="{1EB0BC92-211E-38DF-EEED-6BB3EF260B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774" y="1946787"/>
            <a:ext cx="4375354" cy="3362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697803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FFCA-C9D3-7E02-D071-5469EA7D7178}"/>
              </a:ext>
            </a:extLst>
          </p:cNvPr>
          <p:cNvSpPr>
            <a:spLocks noGrp="1"/>
          </p:cNvSpPr>
          <p:nvPr>
            <p:ph type="title"/>
          </p:nvPr>
        </p:nvSpPr>
        <p:spPr>
          <a:xfrm>
            <a:off x="5613126" y="619433"/>
            <a:ext cx="4691079"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Is there a correlation between a university's ranking and its student-staff ratio?</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9E4193E8-B724-FDAF-2459-70AC0426AC22}"/>
              </a:ext>
            </a:extLst>
          </p:cNvPr>
          <p:cNvSpPr>
            <a:spLocks noGrp="1" noChangeArrowheads="1"/>
          </p:cNvSpPr>
          <p:nvPr>
            <p:ph idx="1"/>
          </p:nvPr>
        </p:nvSpPr>
        <p:spPr bwMode="auto">
          <a:xfrm>
            <a:off x="5613127" y="2865537"/>
            <a:ext cx="4287957" cy="2031325"/>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scatter plot suggests a weak </a:t>
            </a:r>
            <a:r>
              <a:rPr kumimoji="0" lang="en-US" altLang="en-US" sz="1800" b="1" i="0" u="none" strike="noStrike" cap="none" normalizeH="0" baseline="0" dirty="0">
                <a:ln>
                  <a:noFill/>
                </a:ln>
                <a:solidFill>
                  <a:schemeClr val="tx1"/>
                </a:solidFill>
                <a:effectLst/>
                <a:latin typeface="Arial" panose="020B0604020202020204" pitchFamily="34" charset="0"/>
              </a:rPr>
              <a:t>positive correlation </a:t>
            </a:r>
            <a:r>
              <a:rPr kumimoji="0" lang="en-US" altLang="en-US" sz="1800" b="0" i="0" u="none" strike="noStrike" cap="none" normalizeH="0" baseline="0" dirty="0">
                <a:ln>
                  <a:noFill/>
                </a:ln>
                <a:solidFill>
                  <a:schemeClr val="tx1"/>
                </a:solidFill>
                <a:effectLst/>
                <a:latin typeface="Arial" panose="020B0604020202020204" pitchFamily="34" charset="0"/>
              </a:rPr>
              <a:t>between the average score and the student-staff ratio. This means that universities with higher rankings (higher scores) tend to have a slightly higher student-staff ratio, but the relationship is not very strong. </a:t>
            </a:r>
          </a:p>
        </p:txBody>
      </p:sp>
      <p:pic>
        <p:nvPicPr>
          <p:cNvPr id="8" name="Picture 7">
            <a:extLst>
              <a:ext uri="{FF2B5EF4-FFF2-40B4-BE49-F238E27FC236}">
                <a16:creationId xmlns:a16="http://schemas.microsoft.com/office/drawing/2014/main" id="{1D305FF9-1E63-E313-6F3D-712186CB7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 y="1573161"/>
            <a:ext cx="4404852" cy="33237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8228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4983-75D2-0F72-B1D9-563A11533E3A}"/>
              </a:ext>
            </a:extLst>
          </p:cNvPr>
          <p:cNvSpPr>
            <a:spLocks noGrp="1"/>
          </p:cNvSpPr>
          <p:nvPr>
            <p:ph type="title"/>
          </p:nvPr>
        </p:nvSpPr>
        <p:spPr>
          <a:xfrm>
            <a:off x="5643715" y="678426"/>
            <a:ext cx="4957641"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How does the number of students in universities change over time?</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AB110718-A39F-4061-951F-A90BA3F0B0A3}"/>
              </a:ext>
            </a:extLst>
          </p:cNvPr>
          <p:cNvSpPr>
            <a:spLocks noGrp="1" noChangeArrowheads="1"/>
          </p:cNvSpPr>
          <p:nvPr>
            <p:ph idx="1"/>
          </p:nvPr>
        </p:nvSpPr>
        <p:spPr bwMode="auto">
          <a:xfrm>
            <a:off x="5643715" y="2547067"/>
            <a:ext cx="4149214" cy="230832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total number of students showed </a:t>
            </a:r>
            <a:r>
              <a:rPr kumimoji="0" lang="en-US" altLang="en-US" sz="1800" b="1" i="0" u="none" strike="noStrike" cap="none" normalizeH="0" baseline="0" dirty="0">
                <a:ln>
                  <a:noFill/>
                </a:ln>
                <a:solidFill>
                  <a:schemeClr val="tx1"/>
                </a:solidFill>
                <a:effectLst/>
                <a:latin typeface="Arial" panose="020B0604020202020204" pitchFamily="34" charset="0"/>
              </a:rPr>
              <a:t>steady growth from 2011 to 2015, peaking at 4.7 million</a:t>
            </a:r>
            <a:r>
              <a:rPr kumimoji="0" lang="en-US" altLang="en-US" sz="1800" b="0" i="0" u="none" strike="noStrike" cap="none" normalizeH="0" baseline="0" dirty="0">
                <a:ln>
                  <a:noFill/>
                </a:ln>
                <a:solidFill>
                  <a:schemeClr val="tx1"/>
                </a:solidFill>
                <a:effectLst/>
                <a:latin typeface="Arial" panose="020B0604020202020204" pitchFamily="34" charset="0"/>
              </a:rPr>
              <a:t>. However, 2016 saw a sharp decline to 2.75 million, indicating potential policy changes, economic impacts, or data inconsistencies that need further investigation.</a:t>
            </a:r>
          </a:p>
        </p:txBody>
      </p:sp>
      <p:pic>
        <p:nvPicPr>
          <p:cNvPr id="10" name="Picture 9">
            <a:extLst>
              <a:ext uri="{FF2B5EF4-FFF2-40B4-BE49-F238E27FC236}">
                <a16:creationId xmlns:a16="http://schemas.microsoft.com/office/drawing/2014/main" id="{1CDFD385-F347-5125-E16B-B8240B1F5D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173" y="1671484"/>
            <a:ext cx="4621162" cy="31839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80590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03DE-0EA3-8D0B-96A9-CE5CCB2512CA}"/>
              </a:ext>
            </a:extLst>
          </p:cNvPr>
          <p:cNvSpPr>
            <a:spLocks noGrp="1"/>
          </p:cNvSpPr>
          <p:nvPr>
            <p:ph type="title"/>
          </p:nvPr>
        </p:nvSpPr>
        <p:spPr>
          <a:xfrm>
            <a:off x="5807947" y="609600"/>
            <a:ext cx="5858189"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Is there a correlation between a university's ranking score and the student-staff ratio over the years?</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A224D1CE-5F36-58E8-58A4-500376AEA604}"/>
              </a:ext>
            </a:extLst>
          </p:cNvPr>
          <p:cNvSpPr>
            <a:spLocks noGrp="1" noChangeArrowheads="1"/>
          </p:cNvSpPr>
          <p:nvPr>
            <p:ph idx="1"/>
          </p:nvPr>
        </p:nvSpPr>
        <p:spPr bwMode="auto">
          <a:xfrm>
            <a:off x="5807947" y="2675658"/>
            <a:ext cx="5014128" cy="230832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scatter plot indicates little to </a:t>
            </a:r>
            <a:r>
              <a:rPr kumimoji="0" lang="en-US" altLang="en-US" sz="1800" b="1" i="0" u="none" strike="noStrike" cap="none" normalizeH="0" baseline="0" dirty="0">
                <a:ln>
                  <a:noFill/>
                </a:ln>
                <a:solidFill>
                  <a:schemeClr val="tx1"/>
                </a:solidFill>
                <a:effectLst/>
                <a:latin typeface="Arial" panose="020B0604020202020204" pitchFamily="34" charset="0"/>
              </a:rPr>
              <a:t>no correlation between ranking score and student-staff ratio. </a:t>
            </a:r>
            <a:r>
              <a:rPr kumimoji="0" lang="en-US" altLang="en-US" sz="1800" b="0" i="0" u="none" strike="noStrike" cap="none" normalizeH="0" baseline="0" dirty="0">
                <a:ln>
                  <a:noFill/>
                </a:ln>
                <a:solidFill>
                  <a:schemeClr val="tx1"/>
                </a:solidFill>
                <a:effectLst/>
                <a:latin typeface="Arial" panose="020B0604020202020204" pitchFamily="34" charset="0"/>
              </a:rPr>
              <a:t>This suggests that ranking scores are influenced by multiple factors beyond staffing levels. Universities should adopt a holistic approach, improving faculty quality, research output, and funding to enhance rankings effectively.</a:t>
            </a:r>
          </a:p>
        </p:txBody>
      </p:sp>
      <p:pic>
        <p:nvPicPr>
          <p:cNvPr id="12" name="Picture 11">
            <a:extLst>
              <a:ext uri="{FF2B5EF4-FFF2-40B4-BE49-F238E27FC236}">
                <a16:creationId xmlns:a16="http://schemas.microsoft.com/office/drawing/2014/main" id="{E270CC89-0CFE-D4B3-D9B0-CD175E894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379" y="1627833"/>
            <a:ext cx="4415715" cy="335614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2831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9428CA-3B74-2299-5131-317A59FC6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3944803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0568545-B6C0-6064-AE0B-C7FF3F7EE8B5}"/>
              </a:ext>
            </a:extLst>
          </p:cNvPr>
          <p:cNvPicPr>
            <a:picLocks noChangeAspect="1"/>
          </p:cNvPicPr>
          <p:nvPr/>
        </p:nvPicPr>
        <p:blipFill>
          <a:blip r:embed="rId2"/>
          <a:stretch>
            <a:fillRect/>
          </a:stretch>
        </p:blipFill>
        <p:spPr>
          <a:xfrm>
            <a:off x="0" y="0"/>
            <a:ext cx="12192000" cy="685800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5311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26B29-4346-38F8-DEAC-B200F029E0AC}"/>
              </a:ext>
            </a:extLst>
          </p:cNvPr>
          <p:cNvSpPr>
            <a:spLocks noGrp="1"/>
          </p:cNvSpPr>
          <p:nvPr>
            <p:ph type="title"/>
          </p:nvPr>
        </p:nvSpPr>
        <p:spPr>
          <a:xfrm>
            <a:off x="5574888" y="609599"/>
            <a:ext cx="5771538" cy="1543665"/>
          </a:xfrm>
        </p:spPr>
        <p:txBody>
          <a:bodyPr>
            <a:normAutofit fontScale="90000"/>
          </a:bodyPr>
          <a:lstStyle/>
          <a:p>
            <a:r>
              <a:rPr lang="en-US" dirty="0">
                <a:solidFill>
                  <a:schemeClr val="accent2">
                    <a:lumMod val="75000"/>
                  </a:schemeClr>
                </a:solidFill>
              </a:rPr>
              <a:t>How does the ranking system affect a university's student-staff ratio?</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04C62CD3-3A5C-821B-5449-A6511F966443}"/>
              </a:ext>
            </a:extLst>
          </p:cNvPr>
          <p:cNvSpPr>
            <a:spLocks noGrp="1"/>
          </p:cNvSpPr>
          <p:nvPr>
            <p:ph idx="1"/>
          </p:nvPr>
        </p:nvSpPr>
        <p:spPr>
          <a:xfrm>
            <a:off x="5663380" y="2251587"/>
            <a:ext cx="4680155" cy="3568854"/>
          </a:xfrm>
          <a:solidFill>
            <a:schemeClr val="accent1">
              <a:lumMod val="20000"/>
              <a:lumOff val="80000"/>
            </a:schemeClr>
          </a:solidFill>
        </p:spPr>
        <p:txBody>
          <a:bodyPr>
            <a:normAutofit/>
          </a:bodyPr>
          <a:lstStyle/>
          <a:p>
            <a:r>
              <a:rPr lang="en-US" dirty="0">
                <a:solidFill>
                  <a:schemeClr val="tx1">
                    <a:lumMod val="95000"/>
                    <a:lumOff val="5000"/>
                  </a:schemeClr>
                </a:solidFill>
              </a:rPr>
              <a:t>The </a:t>
            </a:r>
            <a:r>
              <a:rPr lang="en-US" b="1" dirty="0">
                <a:solidFill>
                  <a:schemeClr val="tx1">
                    <a:lumMod val="95000"/>
                    <a:lumOff val="5000"/>
                  </a:schemeClr>
                </a:solidFill>
              </a:rPr>
              <a:t>Times Higher Education (THE) ranking system</a:t>
            </a:r>
            <a:r>
              <a:rPr lang="en-US" dirty="0">
                <a:solidFill>
                  <a:schemeClr val="tx1">
                    <a:lumMod val="95000"/>
                    <a:lumOff val="5000"/>
                  </a:schemeClr>
                </a:solidFill>
              </a:rPr>
              <a:t> reports the highest </a:t>
            </a:r>
            <a:r>
              <a:rPr lang="en-US" b="1" dirty="0">
                <a:solidFill>
                  <a:schemeClr val="tx1">
                    <a:lumMod val="95000"/>
                    <a:lumOff val="5000"/>
                  </a:schemeClr>
                </a:solidFill>
              </a:rPr>
              <a:t>average student-staff ratio (15.708</a:t>
            </a:r>
            <a:r>
              <a:rPr lang="en-US" dirty="0">
                <a:solidFill>
                  <a:schemeClr val="tx1">
                    <a:lumMod val="95000"/>
                    <a:lumOff val="5000"/>
                  </a:schemeClr>
                </a:solidFill>
              </a:rPr>
              <a:t>), while the </a:t>
            </a:r>
            <a:r>
              <a:rPr lang="en-US" b="1" dirty="0">
                <a:solidFill>
                  <a:schemeClr val="tx1">
                    <a:lumMod val="95000"/>
                    <a:lumOff val="5000"/>
                  </a:schemeClr>
                </a:solidFill>
              </a:rPr>
              <a:t>Shanghai Ranking (15.462) and Center for World University Rankings (CWUR) (14.462)</a:t>
            </a:r>
            <a:r>
              <a:rPr lang="en-US" dirty="0">
                <a:solidFill>
                  <a:schemeClr val="tx1">
                    <a:lumMod val="95000"/>
                    <a:lumOff val="5000"/>
                  </a:schemeClr>
                </a:solidFill>
              </a:rPr>
              <a:t> report slightly lower ratios. This suggests that THE ranks universities that tend to have a higher number of students per staff member, which may indicate a larger class size or fewer faculty members per student.</a:t>
            </a:r>
            <a:endParaRPr lang="en-IN" dirty="0">
              <a:solidFill>
                <a:schemeClr val="tx1">
                  <a:lumMod val="95000"/>
                  <a:lumOff val="5000"/>
                </a:schemeClr>
              </a:solidFill>
            </a:endParaRPr>
          </a:p>
        </p:txBody>
      </p:sp>
      <p:pic>
        <p:nvPicPr>
          <p:cNvPr id="5" name="Picture 4">
            <a:extLst>
              <a:ext uri="{FF2B5EF4-FFF2-40B4-BE49-F238E27FC236}">
                <a16:creationId xmlns:a16="http://schemas.microsoft.com/office/drawing/2014/main" id="{837FF8F1-786A-0BCF-2ABD-F576A83C2E3F}"/>
              </a:ext>
            </a:extLst>
          </p:cNvPr>
          <p:cNvPicPr>
            <a:picLocks noChangeAspect="1"/>
          </p:cNvPicPr>
          <p:nvPr/>
        </p:nvPicPr>
        <p:blipFill>
          <a:blip r:embed="rId2"/>
          <a:stretch>
            <a:fillRect/>
          </a:stretch>
        </p:blipFill>
        <p:spPr>
          <a:xfrm>
            <a:off x="609600" y="2399071"/>
            <a:ext cx="4336026" cy="33481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740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7DA1-D4B1-E632-0B6E-CA74021FC346}"/>
              </a:ext>
            </a:extLst>
          </p:cNvPr>
          <p:cNvSpPr>
            <a:spLocks noGrp="1"/>
          </p:cNvSpPr>
          <p:nvPr>
            <p:ph type="title"/>
          </p:nvPr>
        </p:nvSpPr>
        <p:spPr>
          <a:xfrm>
            <a:off x="5919018" y="589935"/>
            <a:ext cx="5260259"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What is the impact of a university's ranking on the number of international students it attracts?</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3" name="Rectangle 1">
            <a:extLst>
              <a:ext uri="{FF2B5EF4-FFF2-40B4-BE49-F238E27FC236}">
                <a16:creationId xmlns:a16="http://schemas.microsoft.com/office/drawing/2014/main" id="{EE9C4D4B-8CAA-4497-6FA7-6E23D0FF9E98}"/>
              </a:ext>
            </a:extLst>
          </p:cNvPr>
          <p:cNvSpPr>
            <a:spLocks noGrp="1" noChangeArrowheads="1"/>
          </p:cNvSpPr>
          <p:nvPr>
            <p:ph idx="1"/>
          </p:nvPr>
        </p:nvSpPr>
        <p:spPr bwMode="auto">
          <a:xfrm>
            <a:off x="5732206" y="2926416"/>
            <a:ext cx="4748981" cy="2862322"/>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Higher-ranked universities do not always have the most international students, as seen with </a:t>
            </a:r>
            <a:r>
              <a:rPr kumimoji="0" lang="en-US" altLang="en-US" sz="1800" b="1" i="0" u="none" strike="noStrike" cap="none" normalizeH="0" baseline="0" dirty="0">
                <a:ln>
                  <a:noFill/>
                </a:ln>
                <a:solidFill>
                  <a:schemeClr val="tx1"/>
                </a:solidFill>
                <a:effectLst/>
                <a:latin typeface="Arial" panose="020B0604020202020204" pitchFamily="34" charset="0"/>
              </a:rPr>
              <a:t>Monash University </a:t>
            </a:r>
            <a:r>
              <a:rPr kumimoji="0" lang="en-US" altLang="en-US" sz="1800" b="0" i="0" u="none" strike="noStrike" cap="none" normalizeH="0" baseline="0" dirty="0">
                <a:ln>
                  <a:noFill/>
                </a:ln>
                <a:solidFill>
                  <a:schemeClr val="tx1"/>
                </a:solidFill>
                <a:effectLst/>
                <a:latin typeface="Arial" panose="020B0604020202020204" pitchFamily="34" charset="0"/>
              </a:rPr>
              <a:t>leading in enrollment despite a moderate ranking score. Factors like location, scholarships, and global reputation influence international student attraction beyond just ranking. Universities should focus on these aspects alongside ranking improvements to attract more international students.</a:t>
            </a:r>
          </a:p>
        </p:txBody>
      </p:sp>
      <p:pic>
        <p:nvPicPr>
          <p:cNvPr id="8" name="Picture 7">
            <a:extLst>
              <a:ext uri="{FF2B5EF4-FFF2-40B4-BE49-F238E27FC236}">
                <a16:creationId xmlns:a16="http://schemas.microsoft.com/office/drawing/2014/main" id="{D0BB3D1A-8524-34CF-79F9-9629B9A2B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75" y="2025446"/>
            <a:ext cx="5407744" cy="36920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605716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4DF14-18E5-55CE-990D-185D1524DA56}"/>
              </a:ext>
            </a:extLst>
          </p:cNvPr>
          <p:cNvSpPr>
            <a:spLocks noGrp="1"/>
          </p:cNvSpPr>
          <p:nvPr>
            <p:ph type="title"/>
          </p:nvPr>
        </p:nvSpPr>
        <p:spPr>
          <a:xfrm>
            <a:off x="5535560" y="698091"/>
            <a:ext cx="4821213" cy="1320800"/>
          </a:xfrm>
        </p:spPr>
        <p:txBody>
          <a:bodyPr>
            <a:normAutofit fontScale="90000"/>
          </a:bodyPr>
          <a:lstStyle/>
          <a:p>
            <a:r>
              <a:rPr lang="en-US" dirty="0">
                <a:solidFill>
                  <a:schemeClr val="accent2">
                    <a:lumMod val="75000"/>
                  </a:schemeClr>
                </a:solidFill>
              </a:rPr>
              <a:t>How many universities are ranked by each ranking system?</a:t>
            </a: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6DC9A62A-2908-6366-AC27-FB0C6441D1CC}"/>
              </a:ext>
            </a:extLst>
          </p:cNvPr>
          <p:cNvSpPr>
            <a:spLocks noGrp="1"/>
          </p:cNvSpPr>
          <p:nvPr>
            <p:ph idx="1"/>
          </p:nvPr>
        </p:nvSpPr>
        <p:spPr>
          <a:xfrm>
            <a:off x="5535560" y="2635045"/>
            <a:ext cx="4719485" cy="3067665"/>
          </a:xfrm>
          <a:solidFill>
            <a:schemeClr val="accent1">
              <a:lumMod val="20000"/>
              <a:lumOff val="80000"/>
            </a:schemeClr>
          </a:solidFill>
        </p:spPr>
        <p:txBody>
          <a:bodyPr>
            <a:normAutofit lnSpcReduction="10000"/>
          </a:bodyPr>
          <a:lstStyle/>
          <a:p>
            <a:r>
              <a:rPr lang="en-US" dirty="0">
                <a:solidFill>
                  <a:schemeClr val="tx1">
                    <a:lumMod val="95000"/>
                    <a:lumOff val="5000"/>
                  </a:schemeClr>
                </a:solidFill>
              </a:rPr>
              <a:t>The chart reveals that the </a:t>
            </a:r>
            <a:r>
              <a:rPr lang="en-US" b="1" dirty="0">
                <a:solidFill>
                  <a:schemeClr val="tx1">
                    <a:lumMod val="95000"/>
                    <a:lumOff val="5000"/>
                  </a:schemeClr>
                </a:solidFill>
              </a:rPr>
              <a:t>Center for World University Rankings (CWUR) </a:t>
            </a:r>
            <a:r>
              <a:rPr lang="en-US" dirty="0">
                <a:solidFill>
                  <a:schemeClr val="tx1">
                    <a:lumMod val="95000"/>
                    <a:lumOff val="5000"/>
                  </a:schemeClr>
                </a:solidFill>
              </a:rPr>
              <a:t>ranks the highest number of universities </a:t>
            </a:r>
            <a:r>
              <a:rPr lang="en-US" b="1" dirty="0">
                <a:solidFill>
                  <a:schemeClr val="tx1">
                    <a:lumMod val="95000"/>
                    <a:lumOff val="5000"/>
                  </a:schemeClr>
                </a:solidFill>
              </a:rPr>
              <a:t>(1,024), </a:t>
            </a:r>
            <a:r>
              <a:rPr lang="en-US" dirty="0">
                <a:solidFill>
                  <a:schemeClr val="tx1">
                    <a:lumMod val="95000"/>
                    <a:lumOff val="5000"/>
                  </a:schemeClr>
                </a:solidFill>
              </a:rPr>
              <a:t>significantly more than the </a:t>
            </a:r>
            <a:r>
              <a:rPr lang="en-US" b="1" dirty="0">
                <a:solidFill>
                  <a:schemeClr val="tx1">
                    <a:lumMod val="95000"/>
                    <a:lumOff val="5000"/>
                  </a:schemeClr>
                </a:solidFill>
              </a:rPr>
              <a:t>Times Higher Education (THE) Ranking (245) </a:t>
            </a:r>
            <a:r>
              <a:rPr lang="en-US" dirty="0">
                <a:solidFill>
                  <a:schemeClr val="tx1">
                    <a:lumMod val="95000"/>
                    <a:lumOff val="5000"/>
                  </a:schemeClr>
                </a:solidFill>
              </a:rPr>
              <a:t>and the </a:t>
            </a:r>
            <a:r>
              <a:rPr lang="en-US" b="1" dirty="0">
                <a:solidFill>
                  <a:schemeClr val="tx1">
                    <a:lumMod val="95000"/>
                    <a:lumOff val="5000"/>
                  </a:schemeClr>
                </a:solidFill>
              </a:rPr>
              <a:t>Shanghai Ranking (93)</a:t>
            </a:r>
            <a:r>
              <a:rPr lang="en-US" dirty="0">
                <a:solidFill>
                  <a:schemeClr val="tx1">
                    <a:lumMod val="95000"/>
                    <a:lumOff val="5000"/>
                  </a:schemeClr>
                </a:solidFill>
              </a:rPr>
              <a:t>. This suggests that CWUR takes a broader, more inclusive approach, while the Shanghai Ranking is highly selective, evaluating a much smaller number of institutions</a:t>
            </a:r>
            <a:r>
              <a:rPr lang="en-US" dirty="0">
                <a:solidFill>
                  <a:schemeClr val="tx1"/>
                </a:solidFill>
              </a:rPr>
              <a:t>.</a:t>
            </a:r>
            <a:endParaRPr lang="en-IN" dirty="0">
              <a:solidFill>
                <a:schemeClr val="tx1"/>
              </a:solidFill>
            </a:endParaRPr>
          </a:p>
        </p:txBody>
      </p:sp>
      <p:pic>
        <p:nvPicPr>
          <p:cNvPr id="5" name="Picture 4">
            <a:extLst>
              <a:ext uri="{FF2B5EF4-FFF2-40B4-BE49-F238E27FC236}">
                <a16:creationId xmlns:a16="http://schemas.microsoft.com/office/drawing/2014/main" id="{F973A06C-6AFB-24E1-2ACC-BD07AABD8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394" y="2296393"/>
            <a:ext cx="4821214" cy="3406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40824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4DCD7A2-10C3-CC29-9EEF-6144696DDA75}"/>
              </a:ext>
            </a:extLst>
          </p:cNvPr>
          <p:cNvSpPr>
            <a:spLocks noGrp="1"/>
          </p:cNvSpPr>
          <p:nvPr>
            <p:ph type="title"/>
          </p:nvPr>
        </p:nvSpPr>
        <p:spPr>
          <a:xfrm>
            <a:off x="5908430" y="609600"/>
            <a:ext cx="5184950" cy="1320800"/>
          </a:xfrm>
        </p:spPr>
        <p:txBody>
          <a:bodyPr>
            <a:normAutofit fontScale="90000"/>
          </a:bodyPr>
          <a:lstStyle/>
          <a:p>
            <a:r>
              <a:rPr lang="en-US" b="0" i="0" dirty="0">
                <a:solidFill>
                  <a:schemeClr val="accent2">
                    <a:lumMod val="75000"/>
                  </a:schemeClr>
                </a:solidFill>
                <a:effectLst/>
                <a:latin typeface="Plus Jakarta Sans"/>
              </a:rPr>
              <a:t>What are the most important criteria considered by ranking systems?</a:t>
            </a:r>
            <a:br>
              <a:rPr lang="en-US" b="0" i="0" dirty="0">
                <a:solidFill>
                  <a:schemeClr val="accent2">
                    <a:lumMod val="75000"/>
                  </a:schemeClr>
                </a:solidFill>
                <a:effectLst/>
                <a:latin typeface="Plus Jakarta Sans"/>
              </a:rPr>
            </a:br>
            <a:endParaRPr lang="en-IN" dirty="0">
              <a:solidFill>
                <a:schemeClr val="accent2">
                  <a:lumMod val="75000"/>
                </a:schemeClr>
              </a:solidFill>
            </a:endParaRPr>
          </a:p>
        </p:txBody>
      </p:sp>
      <p:sp>
        <p:nvSpPr>
          <p:cNvPr id="5" name="Rectangle 1">
            <a:extLst>
              <a:ext uri="{FF2B5EF4-FFF2-40B4-BE49-F238E27FC236}">
                <a16:creationId xmlns:a16="http://schemas.microsoft.com/office/drawing/2014/main" id="{76033CA9-2B12-CC4F-9833-95EFDD8473E4}"/>
              </a:ext>
            </a:extLst>
          </p:cNvPr>
          <p:cNvSpPr>
            <a:spLocks noGrp="1" noChangeArrowheads="1"/>
          </p:cNvSpPr>
          <p:nvPr>
            <p:ph idx="1"/>
          </p:nvPr>
        </p:nvSpPr>
        <p:spPr bwMode="auto">
          <a:xfrm>
            <a:off x="5990201" y="2286093"/>
            <a:ext cx="4502115" cy="3416320"/>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The Center for World University Rankings (CWUR) </a:t>
            </a:r>
            <a:r>
              <a:rPr kumimoji="0" lang="en-US" altLang="en-US" sz="1800" b="0" i="0" u="none" strike="noStrike" cap="none" normalizeH="0" baseline="0" dirty="0">
                <a:ln>
                  <a:noFill/>
                </a:ln>
                <a:solidFill>
                  <a:schemeClr val="tx1"/>
                </a:solidFill>
                <a:effectLst/>
                <a:latin typeface="Arial" panose="020B0604020202020204" pitchFamily="34" charset="0"/>
              </a:rPr>
              <a:t>places the most emphasis on </a:t>
            </a:r>
            <a:r>
              <a:rPr kumimoji="0" lang="en-US" altLang="en-US" sz="1800" b="1" i="0" u="none" strike="noStrike" cap="none" normalizeH="0" baseline="0" dirty="0">
                <a:ln>
                  <a:noFill/>
                </a:ln>
                <a:solidFill>
                  <a:schemeClr val="tx1"/>
                </a:solidFill>
                <a:effectLst/>
                <a:latin typeface="Arial" panose="020B0604020202020204" pitchFamily="34" charset="0"/>
              </a:rPr>
              <a:t>publications ranking  (459.1</a:t>
            </a:r>
            <a:r>
              <a:rPr lang="en-US" altLang="en-US" b="1" dirty="0">
                <a:solidFill>
                  <a:schemeClr val="tx1"/>
                </a:solidFill>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,T</a:t>
            </a:r>
            <a:r>
              <a:rPr lang="en-US" altLang="en-US" dirty="0">
                <a:solidFill>
                  <a:schemeClr val="tx1"/>
                </a:solidFill>
                <a:latin typeface="Arial" panose="020B0604020202020204" pitchFamily="34" charset="0"/>
              </a:rPr>
              <a:t>hen</a:t>
            </a:r>
            <a:r>
              <a:rPr kumimoji="0" lang="en-US" altLang="en-US" sz="1800" b="0" i="0" u="none" strike="noStrike" cap="none" normalizeH="0" baseline="0" dirty="0">
                <a:ln>
                  <a:noFill/>
                </a:ln>
                <a:solidFill>
                  <a:schemeClr val="tx1"/>
                </a:solidFill>
                <a:effectLst/>
                <a:latin typeface="Arial" panose="020B0604020202020204" pitchFamily="34" charset="0"/>
              </a:rPr>
              <a:t> influence and less impact on total </a:t>
            </a:r>
            <a:r>
              <a:rPr kumimoji="0" lang="en-US" altLang="en-US" sz="1800" b="1" i="0" u="none" strike="noStrike" cap="none" normalizeH="0" baseline="0" dirty="0">
                <a:ln>
                  <a:noFill/>
                </a:ln>
                <a:solidFill>
                  <a:schemeClr val="tx1"/>
                </a:solidFill>
                <a:effectLst/>
                <a:latin typeface="Arial" panose="020B0604020202020204" pitchFamily="34" charset="0"/>
              </a:rPr>
              <a:t>CWUR(47.77). Times Higher Education focuses on citations(76.83</a:t>
            </a:r>
            <a:r>
              <a:rPr kumimoji="0" lang="en-US" altLang="en-US" sz="1800" b="0" i="0" u="none" strike="noStrike" cap="none" normalizeH="0" baseline="0" dirty="0">
                <a:ln>
                  <a:noFill/>
                </a:ln>
                <a:solidFill>
                  <a:schemeClr val="tx1"/>
                </a:solidFill>
                <a:effectLst/>
                <a:latin typeface="Arial" panose="020B0604020202020204" pitchFamily="34" charset="0"/>
              </a:rPr>
              <a:t>), while the </a:t>
            </a:r>
            <a:r>
              <a:rPr kumimoji="0" lang="en-US" altLang="en-US" sz="1800" b="1" i="0" u="none" strike="noStrike" cap="none" normalizeH="0" baseline="0" dirty="0">
                <a:ln>
                  <a:noFill/>
                </a:ln>
                <a:solidFill>
                  <a:schemeClr val="tx1"/>
                </a:solidFill>
                <a:effectLst/>
                <a:latin typeface="Arial" panose="020B0604020202020204" pitchFamily="34" charset="0"/>
              </a:rPr>
              <a:t>Shanghai Ranking considers pub (54.01)</a:t>
            </a:r>
            <a:r>
              <a:rPr kumimoji="0" lang="en-US" altLang="en-US" sz="1800" b="0" i="0" u="none" strike="noStrike" cap="none" normalizeH="0" baseline="0" dirty="0">
                <a:ln>
                  <a:noFill/>
                </a:ln>
                <a:solidFill>
                  <a:schemeClr val="tx1"/>
                </a:solidFill>
                <a:effectLst/>
                <a:latin typeface="Arial" panose="020B0604020202020204" pitchFamily="34" charset="0"/>
              </a:rPr>
              <a:t>. This highlights how different ranking systems prioritize various criteria, meaning universities aiming to improve rankings should align their strategies accordingly.</a:t>
            </a:r>
          </a:p>
        </p:txBody>
      </p:sp>
      <p:pic>
        <p:nvPicPr>
          <p:cNvPr id="9" name="Picture 8">
            <a:extLst>
              <a:ext uri="{FF2B5EF4-FFF2-40B4-BE49-F238E27FC236}">
                <a16:creationId xmlns:a16="http://schemas.microsoft.com/office/drawing/2014/main" id="{B34AA0E9-79C1-D47B-A011-7F1CA38C19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82" y="1799245"/>
            <a:ext cx="5666299" cy="3764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38921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7796B-46EC-9F8B-6D31-D71DA621FFEA}"/>
              </a:ext>
            </a:extLst>
          </p:cNvPr>
          <p:cNvSpPr>
            <a:spLocks noGrp="1"/>
          </p:cNvSpPr>
          <p:nvPr>
            <p:ph type="title"/>
          </p:nvPr>
        </p:nvSpPr>
        <p:spPr>
          <a:xfrm>
            <a:off x="5751870" y="609600"/>
            <a:ext cx="5358582"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Is there a correlation between a university's score and the number of international students?</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3" name="Content Placeholder 2">
            <a:extLst>
              <a:ext uri="{FF2B5EF4-FFF2-40B4-BE49-F238E27FC236}">
                <a16:creationId xmlns:a16="http://schemas.microsoft.com/office/drawing/2014/main" id="{5DC8244B-9958-001F-00F9-CBAE8D191C13}"/>
              </a:ext>
            </a:extLst>
          </p:cNvPr>
          <p:cNvSpPr>
            <a:spLocks noGrp="1"/>
          </p:cNvSpPr>
          <p:nvPr>
            <p:ph idx="1"/>
          </p:nvPr>
        </p:nvSpPr>
        <p:spPr>
          <a:xfrm>
            <a:off x="5751869" y="2861187"/>
            <a:ext cx="4807975" cy="3180175"/>
          </a:xfrm>
          <a:solidFill>
            <a:schemeClr val="accent1">
              <a:lumMod val="20000"/>
              <a:lumOff val="80000"/>
            </a:schemeClr>
          </a:solidFill>
        </p:spPr>
        <p:txBody>
          <a:bodyPr>
            <a:normAutofit lnSpcReduction="10000"/>
          </a:bodyPr>
          <a:lstStyle/>
          <a:p>
            <a:r>
              <a:rPr lang="en-US" dirty="0">
                <a:solidFill>
                  <a:schemeClr val="tx1">
                    <a:lumMod val="95000"/>
                    <a:lumOff val="5000"/>
                  </a:schemeClr>
                </a:solidFill>
              </a:rPr>
              <a:t>The scatter plot suggests an </a:t>
            </a:r>
            <a:r>
              <a:rPr lang="en-US" b="1" dirty="0">
                <a:solidFill>
                  <a:schemeClr val="tx1">
                    <a:lumMod val="95000"/>
                    <a:lumOff val="5000"/>
                  </a:schemeClr>
                </a:solidFill>
              </a:rPr>
              <a:t>inverse correlation between university scores and the number of international students</a:t>
            </a:r>
            <a:r>
              <a:rPr lang="en-US" dirty="0">
                <a:solidFill>
                  <a:schemeClr val="tx1">
                    <a:lumMod val="95000"/>
                    <a:lumOff val="5000"/>
                  </a:schemeClr>
                </a:solidFill>
              </a:rPr>
              <a:t>. Universities with higher scores tend to have fewer international students, while those with lower scores attract more international students. This may indicate that top-ranked universities are more selective or that other factors like tuition fees and admission policies influence international student enrollment.</a:t>
            </a:r>
            <a:endParaRPr lang="en-IN" dirty="0">
              <a:solidFill>
                <a:schemeClr val="tx1">
                  <a:lumMod val="95000"/>
                  <a:lumOff val="5000"/>
                </a:schemeClr>
              </a:solidFill>
            </a:endParaRPr>
          </a:p>
        </p:txBody>
      </p:sp>
      <p:pic>
        <p:nvPicPr>
          <p:cNvPr id="10" name="Picture 9">
            <a:extLst>
              <a:ext uri="{FF2B5EF4-FFF2-40B4-BE49-F238E27FC236}">
                <a16:creationId xmlns:a16="http://schemas.microsoft.com/office/drawing/2014/main" id="{C2504EDA-555F-EC62-A6B3-D862DC0ECF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643" y="2192594"/>
            <a:ext cx="4910428" cy="346321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6551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9EEFFB6-BA1E-195A-7075-5FB43D3BFDC1}"/>
              </a:ext>
            </a:extLst>
          </p:cNvPr>
          <p:cNvPicPr>
            <a:picLocks noChangeAspect="1"/>
          </p:cNvPicPr>
          <p:nvPr/>
        </p:nvPicPr>
        <p:blipFill>
          <a:blip r:embed="rId2"/>
          <a:stretch>
            <a:fillRect/>
          </a:stretch>
        </p:blipFill>
        <p:spPr>
          <a:xfrm>
            <a:off x="0" y="0"/>
            <a:ext cx="12192000" cy="685799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20252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992CC-7E0B-0B79-5F17-7EF9DA29404B}"/>
              </a:ext>
            </a:extLst>
          </p:cNvPr>
          <p:cNvSpPr>
            <a:spLocks noGrp="1"/>
          </p:cNvSpPr>
          <p:nvPr>
            <p:ph type="title"/>
          </p:nvPr>
        </p:nvSpPr>
        <p:spPr>
          <a:xfrm>
            <a:off x="6095999" y="609600"/>
            <a:ext cx="5405473"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How does the percentage of international students vary across different universities?</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9180C94A-20DA-E13C-1497-51BB548630A9}"/>
              </a:ext>
            </a:extLst>
          </p:cNvPr>
          <p:cNvSpPr>
            <a:spLocks noGrp="1" noChangeArrowheads="1"/>
          </p:cNvSpPr>
          <p:nvPr>
            <p:ph idx="1"/>
          </p:nvPr>
        </p:nvSpPr>
        <p:spPr bwMode="auto">
          <a:xfrm>
            <a:off x="6095999" y="2258451"/>
            <a:ext cx="4434350" cy="3139321"/>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trend shows that some universities have a significantly higher percentage of international students, with the </a:t>
            </a:r>
            <a:r>
              <a:rPr kumimoji="0" lang="en-US" altLang="en-US" sz="1800" b="1" i="0" u="none" strike="noStrike" cap="none" normalizeH="0" baseline="0" dirty="0">
                <a:ln>
                  <a:noFill/>
                </a:ln>
                <a:solidFill>
                  <a:schemeClr val="tx1"/>
                </a:solidFill>
                <a:effectLst/>
                <a:latin typeface="Arial" panose="020B0604020202020204" pitchFamily="34" charset="0"/>
              </a:rPr>
              <a:t>highest reaching 54%. </a:t>
            </a:r>
            <a:r>
              <a:rPr kumimoji="0" lang="en-US" altLang="en-US" sz="1800" b="0" i="0" u="none" strike="noStrike" cap="none" normalizeH="0" baseline="0" dirty="0">
                <a:ln>
                  <a:noFill/>
                </a:ln>
                <a:solidFill>
                  <a:schemeClr val="tx1"/>
                </a:solidFill>
                <a:effectLst/>
                <a:latin typeface="Arial" panose="020B0604020202020204" pitchFamily="34" charset="0"/>
              </a:rPr>
              <a:t>This indicates strong global appeal and diverse student populations. However, there is a gradual decline in international student percentages across universities, suggesting variations in international student attraction based on factors like location, reputation, and policies.</a:t>
            </a:r>
          </a:p>
        </p:txBody>
      </p:sp>
      <p:pic>
        <p:nvPicPr>
          <p:cNvPr id="6" name="Picture 5">
            <a:extLst>
              <a:ext uri="{FF2B5EF4-FFF2-40B4-BE49-F238E27FC236}">
                <a16:creationId xmlns:a16="http://schemas.microsoft.com/office/drawing/2014/main" id="{A04ACFDB-8A55-B933-28CF-6DCE252FF9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8" y="1710675"/>
            <a:ext cx="5329085" cy="36870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53606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3642-9AD0-E9EF-5E14-5456C3B4B52D}"/>
              </a:ext>
            </a:extLst>
          </p:cNvPr>
          <p:cNvSpPr>
            <a:spLocks noGrp="1"/>
          </p:cNvSpPr>
          <p:nvPr>
            <p:ph type="title"/>
          </p:nvPr>
        </p:nvSpPr>
        <p:spPr>
          <a:xfrm>
            <a:off x="6292644" y="609600"/>
            <a:ext cx="4670324"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How does the percentage of international students affect a university's student-staff ratio?</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787DA090-098E-D9A2-212C-E77939361CB5}"/>
              </a:ext>
            </a:extLst>
          </p:cNvPr>
          <p:cNvSpPr>
            <a:spLocks noGrp="1" noChangeArrowheads="1"/>
          </p:cNvSpPr>
          <p:nvPr>
            <p:ph idx="1"/>
          </p:nvPr>
        </p:nvSpPr>
        <p:spPr bwMode="auto">
          <a:xfrm>
            <a:off x="6292645" y="2757777"/>
            <a:ext cx="4358608" cy="2308324"/>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weak </a:t>
            </a:r>
            <a:r>
              <a:rPr kumimoji="0" lang="en-US" altLang="en-US" sz="1800" b="1" i="0" u="none" strike="noStrike" cap="none" normalizeH="0" baseline="0" dirty="0">
                <a:ln>
                  <a:noFill/>
                </a:ln>
                <a:solidFill>
                  <a:schemeClr val="tx1"/>
                </a:solidFill>
                <a:effectLst/>
                <a:latin typeface="Arial" panose="020B0604020202020204" pitchFamily="34" charset="0"/>
              </a:rPr>
              <a:t>negative correlation</a:t>
            </a:r>
            <a:r>
              <a:rPr kumimoji="0" lang="en-US" altLang="en-US" sz="1800" b="0" i="0" u="none" strike="noStrike" cap="none" normalizeH="0" baseline="0" dirty="0">
                <a:ln>
                  <a:noFill/>
                </a:ln>
                <a:solidFill>
                  <a:schemeClr val="tx1"/>
                </a:solidFill>
                <a:effectLst/>
                <a:latin typeface="Arial" panose="020B0604020202020204" pitchFamily="34" charset="0"/>
              </a:rPr>
              <a:t> suggests that universities with more international students tend to have a slightly lower student-staff ratio. Institutions should focus on maintaining faculty strength to ensure quality education as international enrollment grows.</a:t>
            </a:r>
          </a:p>
        </p:txBody>
      </p:sp>
      <p:pic>
        <p:nvPicPr>
          <p:cNvPr id="20" name="Picture 19">
            <a:extLst>
              <a:ext uri="{FF2B5EF4-FFF2-40B4-BE49-F238E27FC236}">
                <a16:creationId xmlns:a16="http://schemas.microsoft.com/office/drawing/2014/main" id="{E966AEBF-3B14-9EF6-4DA9-7673D83C0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92" y="1720645"/>
            <a:ext cx="4650659" cy="3056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117706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E1D97-CD33-F804-D03C-C7ED8CEBA820}"/>
              </a:ext>
            </a:extLst>
          </p:cNvPr>
          <p:cNvSpPr>
            <a:spLocks noGrp="1"/>
          </p:cNvSpPr>
          <p:nvPr>
            <p:ph type="title"/>
          </p:nvPr>
        </p:nvSpPr>
        <p:spPr>
          <a:xfrm>
            <a:off x="5535561" y="983225"/>
            <a:ext cx="6874931"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Which university has the highest number of students?</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CA156AAC-DC6B-368A-4D34-FD21EB8A3FB5}"/>
              </a:ext>
            </a:extLst>
          </p:cNvPr>
          <p:cNvSpPr>
            <a:spLocks noGrp="1" noChangeArrowheads="1"/>
          </p:cNvSpPr>
          <p:nvPr>
            <p:ph idx="1"/>
          </p:nvPr>
        </p:nvSpPr>
        <p:spPr bwMode="auto">
          <a:xfrm>
            <a:off x="5535561" y="2799650"/>
            <a:ext cx="4611329" cy="1754326"/>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Arizona State University </a:t>
            </a:r>
            <a:r>
              <a:rPr kumimoji="0" lang="en-US" altLang="en-US" sz="1800" b="0" i="0" u="none" strike="noStrike" cap="none" normalizeH="0" baseline="0" dirty="0">
                <a:ln>
                  <a:noFill/>
                </a:ln>
                <a:solidFill>
                  <a:schemeClr val="tx1"/>
                </a:solidFill>
                <a:effectLst/>
                <a:latin typeface="Arial" panose="020B0604020202020204" pitchFamily="34" charset="0"/>
              </a:rPr>
              <a:t>has the highest student enrollment, totaling </a:t>
            </a:r>
            <a:r>
              <a:rPr kumimoji="0" lang="en-US" altLang="en-US" sz="1800" b="1" i="0" u="none" strike="noStrike" cap="none" normalizeH="0" baseline="0" dirty="0">
                <a:ln>
                  <a:noFill/>
                </a:ln>
                <a:solidFill>
                  <a:schemeClr val="tx1"/>
                </a:solidFill>
                <a:effectLst/>
                <a:latin typeface="Arial" panose="020B0604020202020204" pitchFamily="34" charset="0"/>
              </a:rPr>
              <a:t>499,416</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suggests a massive student body, potentially impacting faculty resources, student experience, and overall university performance.</a:t>
            </a:r>
          </a:p>
        </p:txBody>
      </p:sp>
      <p:pic>
        <p:nvPicPr>
          <p:cNvPr id="5" name="Picture 4">
            <a:extLst>
              <a:ext uri="{FF2B5EF4-FFF2-40B4-BE49-F238E27FC236}">
                <a16:creationId xmlns:a16="http://schemas.microsoft.com/office/drawing/2014/main" id="{20A9D9A6-1391-69C3-78C3-4913118AD3FE}"/>
              </a:ext>
            </a:extLst>
          </p:cNvPr>
          <p:cNvPicPr>
            <a:picLocks noChangeAspect="1"/>
          </p:cNvPicPr>
          <p:nvPr/>
        </p:nvPicPr>
        <p:blipFill>
          <a:blip r:embed="rId2"/>
          <a:stretch>
            <a:fillRect/>
          </a:stretch>
        </p:blipFill>
        <p:spPr>
          <a:xfrm>
            <a:off x="1422214" y="1643625"/>
            <a:ext cx="3330229" cy="32159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25629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299AFE-264B-0472-EB17-F45FF39A0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648416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1259-237C-3504-88A3-3DF6602A139A}"/>
              </a:ext>
            </a:extLst>
          </p:cNvPr>
          <p:cNvSpPr>
            <a:spLocks noGrp="1"/>
          </p:cNvSpPr>
          <p:nvPr>
            <p:ph type="title"/>
          </p:nvPr>
        </p:nvSpPr>
        <p:spPr>
          <a:xfrm>
            <a:off x="5456902" y="609600"/>
            <a:ext cx="6115666" cy="1320800"/>
          </a:xfrm>
        </p:spPr>
        <p:txBody>
          <a:bodyPr>
            <a:normAutofit fontScale="90000"/>
          </a:bodyPr>
          <a:lstStyle/>
          <a:p>
            <a:r>
              <a:rPr kumimoji="0" lang="en-US" altLang="en-US" sz="3600" b="0" i="0" u="none" strike="noStrike" cap="none" normalizeH="0" baseline="0" dirty="0">
                <a:ln>
                  <a:noFill/>
                </a:ln>
                <a:solidFill>
                  <a:schemeClr val="accent2">
                    <a:lumMod val="75000"/>
                  </a:schemeClr>
                </a:solidFill>
                <a:effectLst/>
                <a:latin typeface="Plus Jakarta Sans"/>
              </a:rPr>
              <a:t>Is there a relationship between a university's ranking score and the percentage of female students enrolled?</a:t>
            </a:r>
            <a:br>
              <a:rPr kumimoji="0" lang="en-US" altLang="en-US" sz="3600" b="0" i="0" u="none" strike="noStrike" cap="none" normalizeH="0" baseline="0" dirty="0">
                <a:ln>
                  <a:noFill/>
                </a:ln>
                <a:solidFill>
                  <a:schemeClr val="accent2">
                    <a:lumMod val="75000"/>
                  </a:schemeClr>
                </a:solidFill>
                <a:effectLst/>
                <a:latin typeface="Plus Jakarta Sans"/>
              </a:rPr>
            </a:br>
            <a:endParaRPr lang="en-IN" dirty="0">
              <a:solidFill>
                <a:schemeClr val="accent2">
                  <a:lumMod val="75000"/>
                </a:schemeClr>
              </a:solidFill>
            </a:endParaRPr>
          </a:p>
        </p:txBody>
      </p:sp>
      <p:sp>
        <p:nvSpPr>
          <p:cNvPr id="4" name="Rectangle 1">
            <a:extLst>
              <a:ext uri="{FF2B5EF4-FFF2-40B4-BE49-F238E27FC236}">
                <a16:creationId xmlns:a16="http://schemas.microsoft.com/office/drawing/2014/main" id="{B24931AC-2C56-0C18-A41B-264023265213}"/>
              </a:ext>
            </a:extLst>
          </p:cNvPr>
          <p:cNvSpPr>
            <a:spLocks noGrp="1" noChangeArrowheads="1"/>
          </p:cNvSpPr>
          <p:nvPr>
            <p:ph idx="1"/>
          </p:nvPr>
        </p:nvSpPr>
        <p:spPr bwMode="auto">
          <a:xfrm>
            <a:off x="5456902" y="3102442"/>
            <a:ext cx="4768646" cy="1754326"/>
          </a:xfrm>
          <a:prstGeom prst="rect">
            <a:avLst/>
          </a:prstGeom>
          <a:solidFill>
            <a:schemeClr val="accent1">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Higher-ranked universities show a </a:t>
            </a:r>
            <a:r>
              <a:rPr kumimoji="0" lang="en-US" altLang="en-US" sz="1800" b="1" i="0" u="none" strike="noStrike" cap="none" normalizeH="0" baseline="0" dirty="0">
                <a:ln>
                  <a:noFill/>
                </a:ln>
                <a:solidFill>
                  <a:schemeClr val="tx1"/>
                </a:solidFill>
                <a:effectLst/>
                <a:latin typeface="Arial" panose="020B0604020202020204" pitchFamily="34" charset="0"/>
              </a:rPr>
              <a:t>slight decline</a:t>
            </a:r>
            <a:r>
              <a:rPr kumimoji="0" lang="en-US" altLang="en-US" sz="1800" b="0" i="0" u="none" strike="noStrike" cap="none" normalizeH="0" baseline="0" dirty="0">
                <a:ln>
                  <a:noFill/>
                </a:ln>
                <a:solidFill>
                  <a:schemeClr val="tx1"/>
                </a:solidFill>
                <a:effectLst/>
                <a:latin typeface="Arial" panose="020B0604020202020204" pitchFamily="34" charset="0"/>
              </a:rPr>
              <a:t> in female student percentages, indicating potential gender disparities. Institutions should promote inclusivity through scholarships and mentorship programs to encourage female enrollment.</a:t>
            </a:r>
          </a:p>
        </p:txBody>
      </p:sp>
      <p:pic>
        <p:nvPicPr>
          <p:cNvPr id="18" name="Picture 17">
            <a:extLst>
              <a:ext uri="{FF2B5EF4-FFF2-40B4-BE49-F238E27FC236}">
                <a16:creationId xmlns:a16="http://schemas.microsoft.com/office/drawing/2014/main" id="{44CB2278-B6F1-9839-44CE-93C06F2E8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432" y="1730477"/>
            <a:ext cx="4532671" cy="31262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7161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5596F-03B6-C328-4B21-48A102884CEA}"/>
              </a:ext>
            </a:extLst>
          </p:cNvPr>
          <p:cNvSpPr>
            <a:spLocks noGrp="1"/>
          </p:cNvSpPr>
          <p:nvPr>
            <p:ph type="title"/>
          </p:nvPr>
        </p:nvSpPr>
        <p:spPr>
          <a:xfrm>
            <a:off x="3862663" y="3559628"/>
            <a:ext cx="6446945" cy="1313822"/>
          </a:xfrm>
        </p:spPr>
        <p:txBody>
          <a:bodyPr>
            <a:normAutofit/>
          </a:bodyPr>
          <a:lstStyle/>
          <a:p>
            <a:r>
              <a:rPr lang="en-IN" dirty="0">
                <a:solidFill>
                  <a:schemeClr val="accent2">
                    <a:lumMod val="75000"/>
                  </a:schemeClr>
                </a:solidFill>
                <a:latin typeface="Algerian" panose="04020705040A02060702" pitchFamily="82" charset="0"/>
              </a:rPr>
              <a:t>EDA Problem Statements</a:t>
            </a:r>
          </a:p>
        </p:txBody>
      </p:sp>
      <p:pic>
        <p:nvPicPr>
          <p:cNvPr id="10" name="Picture 9">
            <a:extLst>
              <a:ext uri="{FF2B5EF4-FFF2-40B4-BE49-F238E27FC236}">
                <a16:creationId xmlns:a16="http://schemas.microsoft.com/office/drawing/2014/main" id="{09B63D4E-9C61-AADA-9E0F-62E02DAA7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365" y="803909"/>
            <a:ext cx="934064" cy="31696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588942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034A7-B5EB-56FA-12A9-588F011813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ADA49D-676E-B73E-8A10-0EC7FC2F027E}"/>
              </a:ext>
            </a:extLst>
          </p:cNvPr>
          <p:cNvSpPr>
            <a:spLocks noGrp="1"/>
          </p:cNvSpPr>
          <p:nvPr>
            <p:ph idx="1"/>
          </p:nvPr>
        </p:nvSpPr>
        <p:spPr/>
        <p:txBody>
          <a:bodyPr/>
          <a:lstStyle/>
          <a:p>
            <a:endParaRPr lang="en-IN"/>
          </a:p>
        </p:txBody>
      </p:sp>
      <p:pic>
        <p:nvPicPr>
          <p:cNvPr id="11" name="Picture 10">
            <a:extLst>
              <a:ext uri="{FF2B5EF4-FFF2-40B4-BE49-F238E27FC236}">
                <a16:creationId xmlns:a16="http://schemas.microsoft.com/office/drawing/2014/main" id="{06238C07-1D40-9E76-576C-1A5D06CEDFE9}"/>
              </a:ext>
            </a:extLst>
          </p:cNvPr>
          <p:cNvPicPr>
            <a:picLocks noChangeAspect="1"/>
          </p:cNvPicPr>
          <p:nvPr/>
        </p:nvPicPr>
        <p:blipFill>
          <a:blip r:embed="rId2"/>
          <a:stretch>
            <a:fillRect/>
          </a:stretch>
        </p:blipFill>
        <p:spPr>
          <a:xfrm>
            <a:off x="216310" y="235974"/>
            <a:ext cx="11661058" cy="643029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14515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75BA2-2DEC-4780-081D-F6B8005E94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2B3D197-8A4F-761D-16CD-AFC5808F4D27}"/>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52AD2E0C-1F3C-D924-7CDB-B301BDF1CC9D}"/>
              </a:ext>
            </a:extLst>
          </p:cNvPr>
          <p:cNvPicPr>
            <a:picLocks noChangeAspect="1"/>
          </p:cNvPicPr>
          <p:nvPr/>
        </p:nvPicPr>
        <p:blipFill>
          <a:blip r:embed="rId2"/>
          <a:stretch>
            <a:fillRect/>
          </a:stretch>
        </p:blipFill>
        <p:spPr>
          <a:xfrm>
            <a:off x="216310" y="196646"/>
            <a:ext cx="11729883" cy="64106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08566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F9108-973B-65B0-1A27-B8C9CE654EFB}"/>
              </a:ext>
            </a:extLst>
          </p:cNvPr>
          <p:cNvSpPr>
            <a:spLocks noGrp="1"/>
          </p:cNvSpPr>
          <p:nvPr>
            <p:ph type="title"/>
          </p:nvPr>
        </p:nvSpPr>
        <p:spPr/>
        <p:txBody>
          <a:bodyPr/>
          <a:lstStyle/>
          <a:p>
            <a:endParaRPr lang="en-IN"/>
          </a:p>
        </p:txBody>
      </p:sp>
      <p:sp>
        <p:nvSpPr>
          <p:cNvPr id="14" name="Content Placeholder 13">
            <a:extLst>
              <a:ext uri="{FF2B5EF4-FFF2-40B4-BE49-F238E27FC236}">
                <a16:creationId xmlns:a16="http://schemas.microsoft.com/office/drawing/2014/main" id="{DDA28A73-318E-DE03-BA0D-257849CB4BAA}"/>
              </a:ext>
            </a:extLst>
          </p:cNvPr>
          <p:cNvSpPr>
            <a:spLocks noGrp="1"/>
          </p:cNvSpPr>
          <p:nvPr>
            <p:ph idx="1"/>
          </p:nvPr>
        </p:nvSpPr>
        <p:spPr/>
        <p:txBody>
          <a:bodyPr/>
          <a:lstStyle/>
          <a:p>
            <a:endParaRPr lang="en-IN"/>
          </a:p>
        </p:txBody>
      </p:sp>
      <p:pic>
        <p:nvPicPr>
          <p:cNvPr id="18" name="Picture 17">
            <a:extLst>
              <a:ext uri="{FF2B5EF4-FFF2-40B4-BE49-F238E27FC236}">
                <a16:creationId xmlns:a16="http://schemas.microsoft.com/office/drawing/2014/main" id="{4F1651FE-0960-3546-EC82-6C1FA1219D76}"/>
              </a:ext>
            </a:extLst>
          </p:cNvPr>
          <p:cNvPicPr>
            <a:picLocks noChangeAspect="1"/>
          </p:cNvPicPr>
          <p:nvPr/>
        </p:nvPicPr>
        <p:blipFill>
          <a:blip r:embed="rId2"/>
          <a:stretch>
            <a:fillRect/>
          </a:stretch>
        </p:blipFill>
        <p:spPr>
          <a:xfrm>
            <a:off x="265471" y="226142"/>
            <a:ext cx="11651225" cy="637130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679204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89E6-721E-4B6D-B4A1-351277657B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93A5C2E-F8E7-9F72-A653-A0B3157CA5EC}"/>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8B2B1384-8E24-2C03-4841-0669B9AAF04C}"/>
              </a:ext>
            </a:extLst>
          </p:cNvPr>
          <p:cNvPicPr>
            <a:picLocks noChangeAspect="1"/>
          </p:cNvPicPr>
          <p:nvPr/>
        </p:nvPicPr>
        <p:blipFill>
          <a:blip r:embed="rId2"/>
          <a:stretch>
            <a:fillRect/>
          </a:stretch>
        </p:blipFill>
        <p:spPr>
          <a:xfrm>
            <a:off x="216309" y="206477"/>
            <a:ext cx="11710219" cy="647945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75085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2E799-ECB0-3647-B591-2EA6D635F4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52C5BB-6A7F-7CB3-17F5-5E55615AE24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C440193F-DEF2-829A-CBD8-DEDBE33E55B0}"/>
              </a:ext>
            </a:extLst>
          </p:cNvPr>
          <p:cNvPicPr>
            <a:picLocks noChangeAspect="1"/>
          </p:cNvPicPr>
          <p:nvPr/>
        </p:nvPicPr>
        <p:blipFill>
          <a:blip r:embed="rId2"/>
          <a:stretch>
            <a:fillRect/>
          </a:stretch>
        </p:blipFill>
        <p:spPr>
          <a:xfrm>
            <a:off x="235974" y="206476"/>
            <a:ext cx="11680724" cy="64401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98143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63772-8F0B-EBCF-30A2-1500EAB8831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0DDE1C1-69D3-4FC7-1153-2043FAE4024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DD2EEDB-A84C-D44A-290F-2065FAAE815B}"/>
              </a:ext>
            </a:extLst>
          </p:cNvPr>
          <p:cNvPicPr>
            <a:picLocks noChangeAspect="1"/>
          </p:cNvPicPr>
          <p:nvPr/>
        </p:nvPicPr>
        <p:blipFill>
          <a:blip r:embed="rId2"/>
          <a:stretch>
            <a:fillRect/>
          </a:stretch>
        </p:blipFill>
        <p:spPr>
          <a:xfrm>
            <a:off x="216310" y="186813"/>
            <a:ext cx="11749547" cy="6528619"/>
          </a:xfrm>
          <a:prstGeom prst="rect">
            <a:avLst/>
          </a:prstGeom>
        </p:spPr>
      </p:pic>
    </p:spTree>
    <p:extLst>
      <p:ext uri="{BB962C8B-B14F-4D97-AF65-F5344CB8AC3E}">
        <p14:creationId xmlns:p14="http://schemas.microsoft.com/office/powerpoint/2010/main" val="2523114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11D56-BACD-E69E-B38E-6275861F999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F3258A7-D209-0997-084A-E93B1ED4EBD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1150AF61-DE4C-CA8D-4359-E9091FDE89B6}"/>
              </a:ext>
            </a:extLst>
          </p:cNvPr>
          <p:cNvPicPr>
            <a:picLocks noChangeAspect="1"/>
          </p:cNvPicPr>
          <p:nvPr/>
        </p:nvPicPr>
        <p:blipFill>
          <a:blip r:embed="rId2"/>
          <a:stretch>
            <a:fillRect/>
          </a:stretch>
        </p:blipFill>
        <p:spPr>
          <a:xfrm>
            <a:off x="196645" y="157316"/>
            <a:ext cx="11798710" cy="65286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510228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AFA59-AE85-61B3-2146-FC3B14CC1A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7DD8D8-6971-53BC-D956-9A48185428FD}"/>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EB0BE7A2-9C27-C5A3-2E48-887735AC1119}"/>
              </a:ext>
            </a:extLst>
          </p:cNvPr>
          <p:cNvPicPr>
            <a:picLocks noChangeAspect="1"/>
          </p:cNvPicPr>
          <p:nvPr/>
        </p:nvPicPr>
        <p:blipFill>
          <a:blip r:embed="rId2"/>
          <a:stretch>
            <a:fillRect/>
          </a:stretch>
        </p:blipFill>
        <p:spPr>
          <a:xfrm>
            <a:off x="240890" y="186812"/>
            <a:ext cx="11710219" cy="625331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8487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F20701-B6CB-FD2E-088C-304090A2C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433770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C206-98FF-BECE-5266-9FC9B8EEAF2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2EE0C1-6B81-189E-B698-9C07EABB24B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735B6E3-695A-D120-E741-194527C92DA5}"/>
              </a:ext>
            </a:extLst>
          </p:cNvPr>
          <p:cNvPicPr>
            <a:picLocks noChangeAspect="1"/>
          </p:cNvPicPr>
          <p:nvPr/>
        </p:nvPicPr>
        <p:blipFill>
          <a:blip r:embed="rId2"/>
          <a:stretch>
            <a:fillRect/>
          </a:stretch>
        </p:blipFill>
        <p:spPr>
          <a:xfrm>
            <a:off x="216310" y="196646"/>
            <a:ext cx="11710219" cy="64204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090712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69BB-8896-8F20-31BB-1F04A5471B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5C21DA-CFFD-4801-84DB-E3FAC0524BD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BC12F76-8926-0676-2E78-3B87D0DE60FA}"/>
              </a:ext>
            </a:extLst>
          </p:cNvPr>
          <p:cNvPicPr>
            <a:picLocks noChangeAspect="1"/>
          </p:cNvPicPr>
          <p:nvPr/>
        </p:nvPicPr>
        <p:blipFill>
          <a:blip r:embed="rId2"/>
          <a:stretch>
            <a:fillRect/>
          </a:stretch>
        </p:blipFill>
        <p:spPr>
          <a:xfrm>
            <a:off x="186813" y="176981"/>
            <a:ext cx="11818374" cy="6518787"/>
          </a:xfrm>
          <a:prstGeom prst="rect">
            <a:avLst/>
          </a:prstGeom>
        </p:spPr>
      </p:pic>
    </p:spTree>
    <p:extLst>
      <p:ext uri="{BB962C8B-B14F-4D97-AF65-F5344CB8AC3E}">
        <p14:creationId xmlns:p14="http://schemas.microsoft.com/office/powerpoint/2010/main" val="654806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D580-9E37-E338-4CE3-2C44F2F525A3}"/>
              </a:ext>
            </a:extLst>
          </p:cNvPr>
          <p:cNvSpPr>
            <a:spLocks noGrp="1"/>
          </p:cNvSpPr>
          <p:nvPr>
            <p:ph type="title"/>
          </p:nvPr>
        </p:nvSpPr>
        <p:spPr/>
        <p:txBody>
          <a:bodyPr/>
          <a:lstStyle/>
          <a:p>
            <a:endParaRPr lang="en-IN"/>
          </a:p>
        </p:txBody>
      </p:sp>
      <p:pic>
        <p:nvPicPr>
          <p:cNvPr id="5" name="Picture 4">
            <a:extLst>
              <a:ext uri="{FF2B5EF4-FFF2-40B4-BE49-F238E27FC236}">
                <a16:creationId xmlns:a16="http://schemas.microsoft.com/office/drawing/2014/main" id="{210693CF-D85A-0BF8-5E26-C788EC26317C}"/>
              </a:ext>
            </a:extLst>
          </p:cNvPr>
          <p:cNvPicPr>
            <a:picLocks noChangeAspect="1"/>
          </p:cNvPicPr>
          <p:nvPr/>
        </p:nvPicPr>
        <p:blipFill>
          <a:blip r:embed="rId2"/>
          <a:stretch>
            <a:fillRect/>
          </a:stretch>
        </p:blipFill>
        <p:spPr>
          <a:xfrm>
            <a:off x="186813" y="226142"/>
            <a:ext cx="11769213" cy="6420464"/>
          </a:xfrm>
          <a:prstGeom prst="rect">
            <a:avLst/>
          </a:prstGeom>
        </p:spPr>
      </p:pic>
    </p:spTree>
    <p:extLst>
      <p:ext uri="{BB962C8B-B14F-4D97-AF65-F5344CB8AC3E}">
        <p14:creationId xmlns:p14="http://schemas.microsoft.com/office/powerpoint/2010/main" val="11085814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D538508-B958-9DA5-A1A9-91C61B6BB2D7}"/>
              </a:ext>
            </a:extLst>
          </p:cNvPr>
          <p:cNvPicPr>
            <a:picLocks noChangeAspect="1"/>
          </p:cNvPicPr>
          <p:nvPr/>
        </p:nvPicPr>
        <p:blipFill>
          <a:blip r:embed="rId2"/>
          <a:stretch>
            <a:fillRect/>
          </a:stretch>
        </p:blipFill>
        <p:spPr>
          <a:xfrm>
            <a:off x="255640" y="127819"/>
            <a:ext cx="11661057" cy="66171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897295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B421A-93C0-E52D-9F9B-856E2046980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49F298-65A9-3F23-A49E-2E49545224A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D477BC9-6BD0-3BD6-7F30-016F87FE2952}"/>
              </a:ext>
            </a:extLst>
          </p:cNvPr>
          <p:cNvPicPr>
            <a:picLocks noChangeAspect="1"/>
          </p:cNvPicPr>
          <p:nvPr/>
        </p:nvPicPr>
        <p:blipFill>
          <a:blip r:embed="rId2"/>
          <a:stretch>
            <a:fillRect/>
          </a:stretch>
        </p:blipFill>
        <p:spPr>
          <a:xfrm>
            <a:off x="235974" y="196645"/>
            <a:ext cx="11739716" cy="64991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11127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3E44F-F622-4D67-495D-E2729D09BA7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6A257B-E628-3712-E84B-B0AC1120E9A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E219CBA-8CF6-239B-1AEA-BAA0C2947029}"/>
              </a:ext>
            </a:extLst>
          </p:cNvPr>
          <p:cNvPicPr>
            <a:picLocks noChangeAspect="1"/>
          </p:cNvPicPr>
          <p:nvPr/>
        </p:nvPicPr>
        <p:blipFill>
          <a:blip r:embed="rId2"/>
          <a:stretch>
            <a:fillRect/>
          </a:stretch>
        </p:blipFill>
        <p:spPr>
          <a:xfrm>
            <a:off x="206477" y="196644"/>
            <a:ext cx="11769214" cy="64696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84849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9073D83-7942-8372-2DC1-1CDCFDA0C490}"/>
              </a:ext>
            </a:extLst>
          </p:cNvPr>
          <p:cNvPicPr>
            <a:picLocks noChangeAspect="1"/>
          </p:cNvPicPr>
          <p:nvPr/>
        </p:nvPicPr>
        <p:blipFill>
          <a:blip r:embed="rId2"/>
          <a:stretch>
            <a:fillRect/>
          </a:stretch>
        </p:blipFill>
        <p:spPr>
          <a:xfrm>
            <a:off x="157316" y="137653"/>
            <a:ext cx="11779045" cy="651878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94144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C2DD-B246-72F9-900B-CB79C089105E}"/>
              </a:ext>
            </a:extLst>
          </p:cNvPr>
          <p:cNvSpPr>
            <a:spLocks noGrp="1"/>
          </p:cNvSpPr>
          <p:nvPr>
            <p:ph type="title"/>
          </p:nvPr>
        </p:nvSpPr>
        <p:spPr>
          <a:xfrm>
            <a:off x="1326263" y="2866923"/>
            <a:ext cx="8596668" cy="1320800"/>
          </a:xfrm>
        </p:spPr>
        <p:txBody>
          <a:bodyPr>
            <a:normAutofit/>
          </a:bodyPr>
          <a:lstStyle/>
          <a:p>
            <a:pPr algn="ctr"/>
            <a:r>
              <a:rPr lang="en-IN" sz="4400" b="1" dirty="0">
                <a:solidFill>
                  <a:schemeClr val="accent1">
                    <a:lumMod val="75000"/>
                  </a:schemeClr>
                </a:solidFill>
                <a:latin typeface="Algerian" panose="04020705040A02060702" pitchFamily="82" charset="0"/>
              </a:rPr>
              <a:t>THANK YOU</a:t>
            </a:r>
          </a:p>
        </p:txBody>
      </p:sp>
    </p:spTree>
    <p:extLst>
      <p:ext uri="{BB962C8B-B14F-4D97-AF65-F5344CB8AC3E}">
        <p14:creationId xmlns:p14="http://schemas.microsoft.com/office/powerpoint/2010/main" val="3306124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0D651-2B96-3E18-C1FB-CA18F1DDE097}"/>
              </a:ext>
            </a:extLst>
          </p:cNvPr>
          <p:cNvSpPr>
            <a:spLocks noGrp="1"/>
          </p:cNvSpPr>
          <p:nvPr>
            <p:ph type="title"/>
          </p:nvPr>
        </p:nvSpPr>
        <p:spPr>
          <a:xfrm>
            <a:off x="838200" y="245806"/>
            <a:ext cx="10114935" cy="570272"/>
          </a:xfrm>
        </p:spPr>
        <p:txBody>
          <a:bodyPr>
            <a:normAutofit fontScale="90000"/>
          </a:bodyPr>
          <a:lstStyle/>
          <a:p>
            <a:r>
              <a:rPr lang="en-IN" dirty="0"/>
              <a:t>ER Diagram</a:t>
            </a:r>
          </a:p>
        </p:txBody>
      </p:sp>
      <p:pic>
        <p:nvPicPr>
          <p:cNvPr id="5" name="Content Placeholder 4">
            <a:extLst>
              <a:ext uri="{FF2B5EF4-FFF2-40B4-BE49-F238E27FC236}">
                <a16:creationId xmlns:a16="http://schemas.microsoft.com/office/drawing/2014/main" id="{C4F9E371-ED12-EB65-8CCA-67DECAF689B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7537" y="894735"/>
            <a:ext cx="10536263" cy="4945626"/>
          </a:xfrm>
        </p:spPr>
      </p:pic>
    </p:spTree>
    <p:extLst>
      <p:ext uri="{BB962C8B-B14F-4D97-AF65-F5344CB8AC3E}">
        <p14:creationId xmlns:p14="http://schemas.microsoft.com/office/powerpoint/2010/main" val="2537603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943F7-36F7-3706-684F-6FFB4F4CB58D}"/>
              </a:ext>
            </a:extLst>
          </p:cNvPr>
          <p:cNvSpPr>
            <a:spLocks noGrp="1"/>
          </p:cNvSpPr>
          <p:nvPr>
            <p:ph type="title"/>
          </p:nvPr>
        </p:nvSpPr>
        <p:spPr>
          <a:xfrm>
            <a:off x="677334" y="265472"/>
            <a:ext cx="10413452" cy="648928"/>
          </a:xfrm>
        </p:spPr>
        <p:txBody>
          <a:bodyPr>
            <a:normAutofit/>
          </a:bodyPr>
          <a:lstStyle/>
          <a:p>
            <a:r>
              <a:rPr lang="en-IN" dirty="0"/>
              <a:t>Simplified ER Diagram</a:t>
            </a:r>
          </a:p>
        </p:txBody>
      </p:sp>
      <p:pic>
        <p:nvPicPr>
          <p:cNvPr id="5" name="Picture 4">
            <a:extLst>
              <a:ext uri="{FF2B5EF4-FFF2-40B4-BE49-F238E27FC236}">
                <a16:creationId xmlns:a16="http://schemas.microsoft.com/office/drawing/2014/main" id="{2BBF48DE-1A92-0683-C044-75D8017C8BF4}"/>
              </a:ext>
            </a:extLst>
          </p:cNvPr>
          <p:cNvPicPr>
            <a:picLocks noChangeAspect="1"/>
          </p:cNvPicPr>
          <p:nvPr/>
        </p:nvPicPr>
        <p:blipFill>
          <a:blip r:embed="rId2"/>
          <a:stretch>
            <a:fillRect/>
          </a:stretch>
        </p:blipFill>
        <p:spPr>
          <a:xfrm>
            <a:off x="589935" y="914400"/>
            <a:ext cx="10924731" cy="5584722"/>
          </a:xfrm>
          <a:prstGeom prst="rect">
            <a:avLst/>
          </a:prstGeom>
        </p:spPr>
      </p:pic>
    </p:spTree>
    <p:extLst>
      <p:ext uri="{BB962C8B-B14F-4D97-AF65-F5344CB8AC3E}">
        <p14:creationId xmlns:p14="http://schemas.microsoft.com/office/powerpoint/2010/main" val="2586558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991B1-29CE-3289-D41C-0E6ED580862C}"/>
              </a:ext>
            </a:extLst>
          </p:cNvPr>
          <p:cNvSpPr>
            <a:spLocks noGrp="1"/>
          </p:cNvSpPr>
          <p:nvPr>
            <p:ph type="title"/>
          </p:nvPr>
        </p:nvSpPr>
        <p:spPr>
          <a:xfrm>
            <a:off x="4277032" y="3352799"/>
            <a:ext cx="6668454" cy="2054941"/>
          </a:xfrm>
        </p:spPr>
        <p:txBody>
          <a:bodyPr>
            <a:normAutofit/>
          </a:bodyPr>
          <a:lstStyle/>
          <a:p>
            <a:r>
              <a:rPr lang="en-IN" sz="4000" dirty="0">
                <a:solidFill>
                  <a:schemeClr val="accent2">
                    <a:lumMod val="75000"/>
                  </a:schemeClr>
                </a:solidFill>
                <a:latin typeface="Algerian" panose="04020705040A02060702" pitchFamily="82" charset="0"/>
              </a:rPr>
              <a:t>Power BI Problem Statements</a:t>
            </a:r>
          </a:p>
        </p:txBody>
      </p:sp>
      <p:pic>
        <p:nvPicPr>
          <p:cNvPr id="5" name="Content Placeholder 4">
            <a:extLst>
              <a:ext uri="{FF2B5EF4-FFF2-40B4-BE49-F238E27FC236}">
                <a16:creationId xmlns:a16="http://schemas.microsoft.com/office/drawing/2014/main" id="{2A6A9C2A-3DBF-C47B-C4D1-8E59ACAAE9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0990" y="475033"/>
            <a:ext cx="1090158" cy="679429"/>
          </a:xfrm>
        </p:spPr>
      </p:pic>
    </p:spTree>
    <p:extLst>
      <p:ext uri="{BB962C8B-B14F-4D97-AF65-F5344CB8AC3E}">
        <p14:creationId xmlns:p14="http://schemas.microsoft.com/office/powerpoint/2010/main" val="1381242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82BFB8D-67A4-0037-421D-EDF6D3A09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p:spPr>
      </p:pic>
    </p:spTree>
    <p:extLst>
      <p:ext uri="{BB962C8B-B14F-4D97-AF65-F5344CB8AC3E}">
        <p14:creationId xmlns:p14="http://schemas.microsoft.com/office/powerpoint/2010/main" val="3341122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F1BDF-040D-73E6-9EA2-2E66F1F5350D}"/>
              </a:ext>
            </a:extLst>
          </p:cNvPr>
          <p:cNvSpPr>
            <a:spLocks noGrp="1"/>
          </p:cNvSpPr>
          <p:nvPr>
            <p:ph type="title"/>
          </p:nvPr>
        </p:nvSpPr>
        <p:spPr>
          <a:xfrm>
            <a:off x="4429269" y="544606"/>
            <a:ext cx="5065796" cy="1165608"/>
          </a:xfrm>
        </p:spPr>
        <p:txBody>
          <a:bodyPr vert="horz" lIns="91440" tIns="45720" rIns="91440" bIns="45720" rtlCol="0" anchor="t">
            <a:normAutofit fontScale="90000"/>
          </a:bodyPr>
          <a:lstStyle/>
          <a:p>
            <a:r>
              <a:rPr lang="en-US" altLang="en-US" dirty="0">
                <a:solidFill>
                  <a:schemeClr val="accent2">
                    <a:lumMod val="75000"/>
                  </a:schemeClr>
                </a:solidFill>
              </a:rPr>
              <a:t>How many universities are there in each country?</a:t>
            </a:r>
            <a:br>
              <a:rPr lang="en-US" altLang="en-US" dirty="0">
                <a:solidFill>
                  <a:schemeClr val="accent2">
                    <a:lumMod val="75000"/>
                  </a:schemeClr>
                </a:solidFill>
              </a:rPr>
            </a:br>
            <a:endParaRPr lang="en-IN" dirty="0">
              <a:solidFill>
                <a:schemeClr val="accent2">
                  <a:lumMod val="75000"/>
                </a:schemeClr>
              </a:solidFill>
            </a:endParaRPr>
          </a:p>
        </p:txBody>
      </p:sp>
      <p:graphicFrame>
        <p:nvGraphicFramePr>
          <p:cNvPr id="8" name="Content Placeholder 7">
            <a:extLst>
              <a:ext uri="{FF2B5EF4-FFF2-40B4-BE49-F238E27FC236}">
                <a16:creationId xmlns:a16="http://schemas.microsoft.com/office/drawing/2014/main" id="{3F55D324-5423-4C3A-806F-EA548A39A012}"/>
              </a:ext>
            </a:extLst>
          </p:cNvPr>
          <p:cNvGraphicFramePr>
            <a:graphicFrameLocks noGrp="1"/>
          </p:cNvGraphicFramePr>
          <p:nvPr>
            <p:ph idx="1"/>
            <p:extLst>
              <p:ext uri="{D42A27DB-BD31-4B8C-83A1-F6EECF244321}">
                <p14:modId xmlns:p14="http://schemas.microsoft.com/office/powerpoint/2010/main" val="3138824178"/>
              </p:ext>
            </p:extLst>
          </p:nvPr>
        </p:nvGraphicFramePr>
        <p:xfrm>
          <a:off x="4587677" y="2155963"/>
          <a:ext cx="4713639" cy="3351185"/>
        </p:xfrm>
        <a:graphic>
          <a:graphicData uri="http://schemas.openxmlformats.org/drawingml/2006/table">
            <a:tbl>
              <a:tblPr>
                <a:tableStyleId>{5C22544A-7EE6-4342-B048-85BDC9FD1C3A}</a:tableStyleId>
              </a:tblPr>
              <a:tblGrid>
                <a:gridCol w="4713639">
                  <a:extLst>
                    <a:ext uri="{9D8B030D-6E8A-4147-A177-3AD203B41FA5}">
                      <a16:colId xmlns:a16="http://schemas.microsoft.com/office/drawing/2014/main" val="198505579"/>
                    </a:ext>
                  </a:extLst>
                </a:gridCol>
              </a:tblGrid>
              <a:tr h="2050344">
                <a:tc>
                  <a:txBody>
                    <a:bodyPr/>
                    <a:lstStyle/>
                    <a:p>
                      <a:r>
                        <a:rPr lang="en-US" sz="2000" dirty="0"/>
                        <a:t>The </a:t>
                      </a:r>
                      <a:r>
                        <a:rPr lang="en-US" sz="2000" b="1" dirty="0"/>
                        <a:t>U.S</a:t>
                      </a:r>
                      <a:r>
                        <a:rPr lang="en-US" sz="2000" dirty="0"/>
                        <a:t>. leads with the most ranked universities </a:t>
                      </a:r>
                      <a:r>
                        <a:rPr lang="en-US" sz="2000" b="1" dirty="0"/>
                        <a:t>(273), </a:t>
                      </a:r>
                      <a:r>
                        <a:rPr lang="en-US" sz="2000" dirty="0"/>
                        <a:t>followed by </a:t>
                      </a:r>
                      <a:r>
                        <a:rPr lang="en-US" sz="2000" b="1" dirty="0"/>
                        <a:t>China (96) </a:t>
                      </a:r>
                      <a:r>
                        <a:rPr lang="en-US" sz="2000" dirty="0"/>
                        <a:t>and the </a:t>
                      </a:r>
                      <a:r>
                        <a:rPr lang="en-US" sz="2000" b="1" dirty="0"/>
                        <a:t>UK (89), </a:t>
                      </a:r>
                      <a:r>
                        <a:rPr lang="en-US" sz="2000" dirty="0"/>
                        <a:t>highlighting their strong global presence in higher education. Countries with fewer ranked universities can improve competitiveness through research investment, academic quality, and global collaboration.</a:t>
                      </a:r>
                    </a:p>
                  </a:txBody>
                  <a:tcPr marR="7620" marT="7620" marB="0" anchor="ctr"/>
                </a:tc>
                <a:extLst>
                  <a:ext uri="{0D108BD9-81ED-4DB2-BD59-A6C34878D82A}">
                    <a16:rowId xmlns:a16="http://schemas.microsoft.com/office/drawing/2014/main" val="210738392"/>
                  </a:ext>
                </a:extLst>
              </a:tr>
              <a:tr h="600365">
                <a:tc>
                  <a:txBody>
                    <a:bodyPr/>
                    <a:lstStyle/>
                    <a:p>
                      <a:pPr algn="l" fontAlgn="ctr"/>
                      <a:endParaRPr lang="en-US" sz="2400" b="0" i="0" u="none" strike="noStrike" dirty="0">
                        <a:solidFill>
                          <a:srgbClr val="000000"/>
                        </a:solidFill>
                        <a:effectLst/>
                        <a:latin typeface="Calibri" panose="020F0502020204030204" pitchFamily="34" charset="0"/>
                      </a:endParaRPr>
                    </a:p>
                  </a:txBody>
                  <a:tcPr marR="7620" marT="7620" marB="0" anchor="ctr"/>
                </a:tc>
                <a:extLst>
                  <a:ext uri="{0D108BD9-81ED-4DB2-BD59-A6C34878D82A}">
                    <a16:rowId xmlns:a16="http://schemas.microsoft.com/office/drawing/2014/main" val="3177298831"/>
                  </a:ext>
                </a:extLst>
              </a:tr>
            </a:tbl>
          </a:graphicData>
        </a:graphic>
      </p:graphicFrame>
      <p:pic>
        <p:nvPicPr>
          <p:cNvPr id="4" name="Picture 3">
            <a:extLst>
              <a:ext uri="{FF2B5EF4-FFF2-40B4-BE49-F238E27FC236}">
                <a16:creationId xmlns:a16="http://schemas.microsoft.com/office/drawing/2014/main" id="{3C194032-A317-9FBF-F808-DDFD6A7F3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74" y="648929"/>
            <a:ext cx="3132091" cy="524167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7062455"/>
      </p:ext>
    </p:extLst>
  </p:cSld>
  <p:clrMapOvr>
    <a:masterClrMapping/>
  </p:clrMapOvr>
</p:sld>
</file>

<file path=ppt/theme/theme1.xml><?xml version="1.0" encoding="utf-8"?>
<a:theme xmlns:a="http://schemas.openxmlformats.org/drawingml/2006/main" name="Face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2968</TotalTime>
  <Words>1291</Words>
  <Application>Microsoft Office PowerPoint</Application>
  <PresentationFormat>Widescreen</PresentationFormat>
  <Paragraphs>48</Paragraphs>
  <Slides>47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Algerian</vt:lpstr>
      <vt:lpstr>Arial</vt:lpstr>
      <vt:lpstr>Britannic Bold</vt:lpstr>
      <vt:lpstr>Calibri</vt:lpstr>
      <vt:lpstr>Plus Jakarta Sans</vt:lpstr>
      <vt:lpstr>Trebuchet MS</vt:lpstr>
      <vt:lpstr>Wingdings 3</vt:lpstr>
      <vt:lpstr>Facet</vt:lpstr>
      <vt:lpstr>    Capstone Project – University Success Analysis</vt:lpstr>
      <vt:lpstr>PowerPoint Presentation</vt:lpstr>
      <vt:lpstr>PowerPoint Presentation</vt:lpstr>
      <vt:lpstr>PowerPoint Presentation</vt:lpstr>
      <vt:lpstr>ER Diagram</vt:lpstr>
      <vt:lpstr>Simplified ER Diagram</vt:lpstr>
      <vt:lpstr>Power BI Problem Statements</vt:lpstr>
      <vt:lpstr>PowerPoint Presentation</vt:lpstr>
      <vt:lpstr>How many universities are there in each country? </vt:lpstr>
      <vt:lpstr>What is the distribution of international students across different countries? </vt:lpstr>
      <vt:lpstr>Which country has the highest number of female students enrolled in universities?</vt:lpstr>
      <vt:lpstr>Are there any significant trends or patterns in the rankings of universities from different countries? </vt:lpstr>
      <vt:lpstr>PowerPoint Presentation</vt:lpstr>
      <vt:lpstr>How does the percentage of international students vary across different years? </vt:lpstr>
      <vt:lpstr>How does the percentage of female students impact a university's ranking?</vt:lpstr>
      <vt:lpstr>What is the average score for universities according to each ranking system?</vt:lpstr>
      <vt:lpstr>Is there a correlation between a university's ranking and its student-staff ratio? </vt:lpstr>
      <vt:lpstr>How does the number of students in universities change over time? </vt:lpstr>
      <vt:lpstr>Is there a correlation between a university's ranking score and the student-staff ratio over the years? </vt:lpstr>
      <vt:lpstr>PowerPoint Presentation</vt:lpstr>
      <vt:lpstr>How does the ranking system affect a university's student-staff ratio?</vt:lpstr>
      <vt:lpstr>What is the impact of a university's ranking on the number of international students it attracts? </vt:lpstr>
      <vt:lpstr>How many universities are ranked by each ranking system?</vt:lpstr>
      <vt:lpstr>What are the most important criteria considered by ranking systems? </vt:lpstr>
      <vt:lpstr>Is there a correlation between a university's score and the number of international students? </vt:lpstr>
      <vt:lpstr>PowerPoint Presentation</vt:lpstr>
      <vt:lpstr>How does the percentage of international students vary across different universities? </vt:lpstr>
      <vt:lpstr>How does the percentage of international students affect a university's student-staff ratio? </vt:lpstr>
      <vt:lpstr>Which university has the highest number of students? </vt:lpstr>
      <vt:lpstr>Is there a relationship between a university's ranking score and the percentage of female students enrolled? </vt:lpstr>
      <vt:lpstr>EDA Problem Statements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Nithya K</dc:creator>
  <cp:lastModifiedBy>Nithya K</cp:lastModifiedBy>
  <cp:revision>90</cp:revision>
  <dcterms:created xsi:type="dcterms:W3CDTF">2025-03-19T22:05:45Z</dcterms:created>
  <dcterms:modified xsi:type="dcterms:W3CDTF">2025-03-27T17:15:00Z</dcterms:modified>
</cp:coreProperties>
</file>