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292" r:id="rId5"/>
    <p:sldId id="1305" r:id="rId6"/>
    <p:sldId id="352" r:id="rId7"/>
    <p:sldId id="1300" r:id="rId8"/>
    <p:sldId id="1284" r:id="rId9"/>
    <p:sldId id="1306" r:id="rId10"/>
    <p:sldId id="1285" r:id="rId11"/>
    <p:sldId id="1303" r:id="rId12"/>
    <p:sldId id="1286" r:id="rId13"/>
    <p:sldId id="1287" r:id="rId14"/>
    <p:sldId id="1307" r:id="rId15"/>
    <p:sldId id="1292" r:id="rId16"/>
    <p:sldId id="1294" r:id="rId17"/>
    <p:sldId id="1293" r:id="rId18"/>
    <p:sldId id="1295" r:id="rId19"/>
    <p:sldId id="1296" r:id="rId20"/>
    <p:sldId id="1297" r:id="rId21"/>
    <p:sldId id="1288" r:id="rId22"/>
    <p:sldId id="1249" r:id="rId23"/>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4"/>
    <a:srgbClr val="2132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p:scale>
          <a:sx n="125" d="100"/>
          <a:sy n="125" d="100"/>
        </p:scale>
        <p:origin x="-24" y="1080"/>
      </p:cViewPr>
      <p:guideLst>
        <p:guide orient="horz" pos="612"/>
        <p:guide orient="horz" pos="876"/>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99562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4/7/2024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G.Nithyasree</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:511321205020</a:t>
            </a: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57880" y="494452"/>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47493CF6-C44C-FDAD-ADB5-42B3503C4B05}"/>
              </a:ext>
            </a:extLst>
          </p:cNvPr>
          <p:cNvSpPr txBox="1"/>
          <p:nvPr/>
        </p:nvSpPr>
        <p:spPr>
          <a:xfrm>
            <a:off x="585216" y="907750"/>
            <a:ext cx="6289288" cy="3108543"/>
          </a:xfrm>
          <a:prstGeom prst="rect">
            <a:avLst/>
          </a:prstGeom>
          <a:noFill/>
        </p:spPr>
        <p:txBody>
          <a:bodyPr wrap="square">
            <a:spAutoFit/>
          </a:bodyPr>
          <a:lstStyle/>
          <a:p>
            <a:pPr algn="l"/>
            <a:r>
              <a:rPr lang="en-US" b="1" i="0" dirty="0">
                <a:solidFill>
                  <a:srgbClr val="213164"/>
                </a:solidFill>
                <a:effectLst/>
                <a:latin typeface="Söhne"/>
              </a:rPr>
              <a:t>Modeling Phase</a:t>
            </a:r>
            <a:r>
              <a:rPr lang="en-US" b="0" i="0" dirty="0">
                <a:solidFill>
                  <a:srgbClr val="213164"/>
                </a:solidFill>
                <a:effectLst/>
                <a:latin typeface="Söhne"/>
              </a:rPr>
              <a:t>:</a:t>
            </a:r>
          </a:p>
          <a:p>
            <a:pPr algn="l"/>
            <a:r>
              <a:rPr lang="en-US" b="0" i="0" dirty="0">
                <a:solidFill>
                  <a:srgbClr val="0D0D0D"/>
                </a:solidFill>
                <a:effectLst/>
                <a:latin typeface="Söhne"/>
              </a:rPr>
              <a:t>a. </a:t>
            </a:r>
            <a:r>
              <a:rPr lang="en-US" b="1" i="0" dirty="0">
                <a:solidFill>
                  <a:srgbClr val="0D0D0D"/>
                </a:solidFill>
                <a:effectLst/>
                <a:latin typeface="Söhne"/>
              </a:rPr>
              <a:t>Requirements Gathering</a:t>
            </a:r>
            <a:r>
              <a:rPr lang="en-US" b="0" i="0" dirty="0">
                <a:solidFill>
                  <a:srgbClr val="0D0D0D"/>
                </a:solidFill>
                <a:effectLst/>
                <a:latin typeface="Söhne"/>
              </a:rPr>
              <a:t>: Gather requirements from stakeholders including passengers, bus operators, and administrators. Define functional and non-functional requirements to guide system design.</a:t>
            </a:r>
          </a:p>
          <a:p>
            <a:pPr algn="l"/>
            <a:r>
              <a:rPr lang="en-US" b="0" i="0" dirty="0">
                <a:solidFill>
                  <a:srgbClr val="0D0D0D"/>
                </a:solidFill>
                <a:effectLst/>
                <a:latin typeface="Söhne"/>
              </a:rPr>
              <a:t>b. </a:t>
            </a:r>
            <a:r>
              <a:rPr lang="en-US" b="1" i="0" dirty="0">
                <a:solidFill>
                  <a:srgbClr val="0D0D0D"/>
                </a:solidFill>
                <a:effectLst/>
                <a:latin typeface="Söhne"/>
              </a:rPr>
              <a:t>System Design</a:t>
            </a:r>
            <a:r>
              <a:rPr lang="en-US" b="0" i="0" dirty="0">
                <a:solidFill>
                  <a:srgbClr val="0D0D0D"/>
                </a:solidFill>
                <a:effectLst/>
                <a:latin typeface="Söhne"/>
              </a:rPr>
              <a:t>: Design the architecture, database schema, and user interface. Use tools such as UML diagrams to illustrate the system's structure and behavior. Define the relationships between different components and modules.</a:t>
            </a:r>
          </a:p>
          <a:p>
            <a:pPr algn="l"/>
            <a:r>
              <a:rPr lang="en-US" dirty="0">
                <a:solidFill>
                  <a:srgbClr val="0D0D0D"/>
                </a:solidFill>
                <a:latin typeface="Söhne"/>
              </a:rPr>
              <a:t>c</a:t>
            </a:r>
            <a:r>
              <a:rPr lang="en-US" b="0" i="0" dirty="0">
                <a:solidFill>
                  <a:srgbClr val="0D0D0D"/>
                </a:solidFill>
                <a:effectLst/>
                <a:latin typeface="Söhne"/>
              </a:rPr>
              <a:t>. </a:t>
            </a:r>
            <a:r>
              <a:rPr lang="en-US" b="1" i="0" dirty="0">
                <a:solidFill>
                  <a:srgbClr val="0D0D0D"/>
                </a:solidFill>
                <a:effectLst/>
                <a:latin typeface="Söhne"/>
              </a:rPr>
              <a:t>Database Design</a:t>
            </a:r>
            <a:r>
              <a:rPr lang="en-US" b="0" i="0" dirty="0">
                <a:solidFill>
                  <a:srgbClr val="0D0D0D"/>
                </a:solidFill>
                <a:effectLst/>
                <a:latin typeface="Söhne"/>
              </a:rPr>
              <a:t>: Create a database schema to store information about buses, routes, schedules, bookings, and passengers. Define appropriate tables, indexes, and relationships to ensure efficient data storage and retrieval.</a:t>
            </a:r>
          </a:p>
          <a:p>
            <a:pPr algn="l"/>
            <a:r>
              <a:rPr lang="en-US" b="0" i="0" dirty="0">
                <a:solidFill>
                  <a:srgbClr val="0D0D0D"/>
                </a:solidFill>
                <a:effectLst/>
                <a:latin typeface="Söhne"/>
              </a:rPr>
              <a:t>d. </a:t>
            </a:r>
            <a:r>
              <a:rPr lang="en-US" b="1" i="0" dirty="0">
                <a:solidFill>
                  <a:srgbClr val="0D0D0D"/>
                </a:solidFill>
                <a:effectLst/>
                <a:latin typeface="Söhne"/>
              </a:rPr>
              <a:t>Algorithm Design</a:t>
            </a:r>
            <a:r>
              <a:rPr lang="en-US" b="0" i="0" dirty="0">
                <a:solidFill>
                  <a:srgbClr val="0D0D0D"/>
                </a:solidFill>
                <a:effectLst/>
                <a:latin typeface="Söhne"/>
              </a:rPr>
              <a:t>: Develop algorithms for seat allocation, schedule optimization, and real-time updates. Use techniques such as greedy algorithms, dynamic programming, and heuristic approaches to solve allocation and scheduling problems efficiently.</a:t>
            </a: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A72EDC-3CBB-6E62-A745-D8D83C59B7EE}"/>
              </a:ext>
            </a:extLst>
          </p:cNvPr>
          <p:cNvSpPr>
            <a:spLocks noGrp="1"/>
          </p:cNvSpPr>
          <p:nvPr>
            <p:ph type="title"/>
          </p:nvPr>
        </p:nvSpPr>
        <p:spPr>
          <a:xfrm>
            <a:off x="232899" y="878715"/>
            <a:ext cx="2000319" cy="460917"/>
          </a:xfrm>
        </p:spPr>
        <p:txBody>
          <a:bodyPr/>
          <a:lstStyle/>
          <a:p>
            <a:r>
              <a:rPr lang="en-US" b="0" i="0" dirty="0">
                <a:solidFill>
                  <a:srgbClr val="0D0D0D"/>
                </a:solidFill>
                <a:effectLst/>
                <a:latin typeface="Söhne"/>
              </a:rPr>
              <a:t/>
            </a:r>
            <a:br>
              <a:rPr lang="en-US" b="0" i="0" dirty="0">
                <a:solidFill>
                  <a:srgbClr val="0D0D0D"/>
                </a:solidFill>
                <a:effectLst/>
                <a:latin typeface="Söhne"/>
              </a:rPr>
            </a:br>
            <a:r>
              <a:rPr lang="en-US" b="0" i="0" dirty="0">
                <a:solidFill>
                  <a:srgbClr val="0D0D0D"/>
                </a:solidFill>
                <a:effectLst/>
                <a:latin typeface="Söhne"/>
              </a:rPr>
              <a:t/>
            </a:r>
            <a:br>
              <a:rPr lang="en-US" b="0" i="0" dirty="0">
                <a:solidFill>
                  <a:srgbClr val="0D0D0D"/>
                </a:solidFill>
                <a:effectLst/>
                <a:latin typeface="Söhne"/>
              </a:rPr>
            </a:br>
            <a:r>
              <a:rPr lang="en-US" sz="1800" b="1" i="0" dirty="0">
                <a:solidFill>
                  <a:srgbClr val="213164"/>
                </a:solidFill>
                <a:effectLst/>
                <a:latin typeface="Söhne"/>
              </a:rPr>
              <a:t>Results</a:t>
            </a:r>
            <a:r>
              <a:rPr lang="en-US" sz="1800" b="0" i="0" dirty="0">
                <a:solidFill>
                  <a:srgbClr val="0D0D0D"/>
                </a:solidFill>
                <a:effectLst/>
                <a:latin typeface="Söhne"/>
              </a:rPr>
              <a:t>:</a:t>
            </a:r>
            <a:r>
              <a:rPr lang="en-US" b="0" i="0" dirty="0">
                <a:solidFill>
                  <a:srgbClr val="0D0D0D"/>
                </a:solidFill>
                <a:effectLst/>
                <a:latin typeface="Söhne"/>
              </a:rPr>
              <a:t/>
            </a:r>
            <a:br>
              <a:rPr lang="en-US" b="0" i="0" dirty="0">
                <a:solidFill>
                  <a:srgbClr val="0D0D0D"/>
                </a:solidFill>
                <a:effectLst/>
                <a:latin typeface="Söhne"/>
              </a:rPr>
            </a:br>
            <a:endParaRPr lang="en-IN" dirty="0"/>
          </a:p>
        </p:txBody>
      </p:sp>
      <p:sp>
        <p:nvSpPr>
          <p:cNvPr id="3" name="Text Placeholder 2">
            <a:extLst>
              <a:ext uri="{FF2B5EF4-FFF2-40B4-BE49-F238E27FC236}">
                <a16:creationId xmlns:a16="http://schemas.microsoft.com/office/drawing/2014/main" xmlns="" id="{2F541C00-2EFA-41D8-A4F1-8719BA710AB9}"/>
              </a:ext>
            </a:extLst>
          </p:cNvPr>
          <p:cNvSpPr>
            <a:spLocks noGrp="1"/>
          </p:cNvSpPr>
          <p:nvPr>
            <p:ph type="body" idx="1"/>
          </p:nvPr>
        </p:nvSpPr>
        <p:spPr>
          <a:xfrm>
            <a:off x="547659" y="1042415"/>
            <a:ext cx="6854817" cy="3179400"/>
          </a:xfrm>
        </p:spPr>
        <p:txBody>
          <a:bodyPr/>
          <a:lstStyle/>
          <a:p>
            <a:pPr algn="l">
              <a:buFont typeface="+mj-lt"/>
              <a:buAutoNum type="arabicPeriod"/>
            </a:pPr>
            <a:r>
              <a:rPr lang="en-US" b="0" i="0" dirty="0">
                <a:solidFill>
                  <a:srgbClr val="0D0D0D"/>
                </a:solidFill>
                <a:effectLst/>
                <a:latin typeface="Söhne"/>
              </a:rPr>
              <a:t>a. </a:t>
            </a:r>
            <a:r>
              <a:rPr lang="en-US" b="1" i="0" dirty="0">
                <a:solidFill>
                  <a:srgbClr val="0D0D0D"/>
                </a:solidFill>
                <a:effectLst/>
                <a:latin typeface="Söhne"/>
              </a:rPr>
              <a:t>Improved User Experience</a:t>
            </a:r>
            <a:r>
              <a:rPr lang="en-US" b="0" i="0" dirty="0">
                <a:solidFill>
                  <a:srgbClr val="0D0D0D"/>
                </a:solidFill>
                <a:effectLst/>
                <a:latin typeface="Söhne"/>
              </a:rPr>
              <a:t>: The bus reservation system provides passengers with a seamless booking experience, allowing them to search for routes, select seats, and make reservations conveniently from any device.</a:t>
            </a:r>
          </a:p>
          <a:p>
            <a:pPr algn="l">
              <a:buFont typeface="+mj-lt"/>
              <a:buAutoNum type="arabicPeriod"/>
            </a:pPr>
            <a:r>
              <a:rPr lang="en-US" b="0" i="0" dirty="0">
                <a:solidFill>
                  <a:srgbClr val="0D0D0D"/>
                </a:solidFill>
                <a:effectLst/>
                <a:latin typeface="Söhne"/>
              </a:rPr>
              <a:t>b. </a:t>
            </a:r>
            <a:r>
              <a:rPr lang="en-US" b="1" i="0" dirty="0">
                <a:solidFill>
                  <a:srgbClr val="0D0D0D"/>
                </a:solidFill>
                <a:effectLst/>
                <a:latin typeface="Söhne"/>
              </a:rPr>
              <a:t>Efficient Resource Utilization</a:t>
            </a:r>
            <a:r>
              <a:rPr lang="en-US" b="0" i="0" dirty="0">
                <a:solidFill>
                  <a:srgbClr val="0D0D0D"/>
                </a:solidFill>
                <a:effectLst/>
                <a:latin typeface="Söhne"/>
              </a:rPr>
              <a:t>: The system optimizes seat allocation and schedule management, ensuring efficient utilization of buses and minimizing the risk of overbooking or underutilization.</a:t>
            </a:r>
          </a:p>
          <a:p>
            <a:pPr algn="l">
              <a:buFont typeface="+mj-lt"/>
              <a:buAutoNum type="arabicPeriod"/>
            </a:pPr>
            <a:r>
              <a:rPr lang="en-US" b="0" i="0" dirty="0">
                <a:solidFill>
                  <a:srgbClr val="0D0D0D"/>
                </a:solidFill>
                <a:effectLst/>
                <a:latin typeface="Söhne"/>
              </a:rPr>
              <a:t>c. </a:t>
            </a:r>
            <a:r>
              <a:rPr lang="en-US" b="1" i="0" dirty="0">
                <a:solidFill>
                  <a:srgbClr val="0D0D0D"/>
                </a:solidFill>
                <a:effectLst/>
                <a:latin typeface="Söhne"/>
              </a:rPr>
              <a:t>Real-time Updates</a:t>
            </a:r>
            <a:r>
              <a:rPr lang="en-US" b="0" i="0" dirty="0">
                <a:solidFill>
                  <a:srgbClr val="0D0D0D"/>
                </a:solidFill>
                <a:effectLst/>
                <a:latin typeface="Söhne"/>
              </a:rPr>
              <a:t>: Passengers receive timely updates about their bookings, including itinerary details, schedule changes, and cancellations. This improves communication and reduces inconvenience caused by delays or disruptions.</a:t>
            </a:r>
          </a:p>
          <a:p>
            <a:pPr algn="l">
              <a:buFont typeface="+mj-lt"/>
              <a:buAutoNum type="arabicPeriod"/>
            </a:pPr>
            <a:r>
              <a:rPr lang="en-US" b="0" i="0" dirty="0">
                <a:solidFill>
                  <a:srgbClr val="0D0D0D"/>
                </a:solidFill>
                <a:effectLst/>
                <a:latin typeface="Söhne"/>
              </a:rPr>
              <a:t>d. </a:t>
            </a:r>
            <a:r>
              <a:rPr lang="en-US" b="1" i="0" dirty="0">
                <a:solidFill>
                  <a:srgbClr val="0D0D0D"/>
                </a:solidFill>
                <a:effectLst/>
                <a:latin typeface="Söhne"/>
              </a:rPr>
              <a:t>Streamlined Operations</a:t>
            </a:r>
            <a:r>
              <a:rPr lang="en-US" b="0" i="0" dirty="0">
                <a:solidFill>
                  <a:srgbClr val="0D0D0D"/>
                </a:solidFill>
                <a:effectLst/>
                <a:latin typeface="Söhne"/>
              </a:rPr>
              <a:t>: Bus operators benefit from administrative tools for managing bookings, ticketing, and operational insights. They can optimize resource utilization, maximize revenue, and improve overall efficiency.</a:t>
            </a:r>
          </a:p>
          <a:p>
            <a:pPr algn="l">
              <a:buFont typeface="+mj-lt"/>
              <a:buAutoNum type="arabicPeriod"/>
            </a:pPr>
            <a:r>
              <a:rPr lang="en-US" b="0" i="0" dirty="0">
                <a:solidFill>
                  <a:srgbClr val="0D0D0D"/>
                </a:solidFill>
                <a:effectLst/>
                <a:latin typeface="Söhne"/>
              </a:rPr>
              <a:t>e. </a:t>
            </a:r>
            <a:r>
              <a:rPr lang="en-US" b="1" i="0" dirty="0">
                <a:solidFill>
                  <a:srgbClr val="0D0D0D"/>
                </a:solidFill>
                <a:effectLst/>
                <a:latin typeface="Söhne"/>
              </a:rPr>
              <a:t>Data Security and Compliance</a:t>
            </a:r>
            <a:r>
              <a:rPr lang="en-US" b="0" i="0" dirty="0">
                <a:solidFill>
                  <a:srgbClr val="0D0D0D"/>
                </a:solidFill>
                <a:effectLst/>
                <a:latin typeface="Söhne"/>
              </a:rPr>
              <a:t>: The system ensures the security and privacy of passenger information through robust authentication, encryption, and access controls. It complies with relevant regulations such as GDPR or HIPAA to protect sensitive data.</a:t>
            </a:r>
          </a:p>
          <a:p>
            <a:endParaRPr lang="en-IN" dirty="0"/>
          </a:p>
        </p:txBody>
      </p:sp>
    </p:spTree>
    <p:extLst>
      <p:ext uri="{BB962C8B-B14F-4D97-AF65-F5344CB8AC3E}">
        <p14:creationId xmlns:p14="http://schemas.microsoft.com/office/powerpoint/2010/main" val="4198775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0" y="454646"/>
            <a:ext cx="8832300" cy="451933"/>
          </a:xfrm>
        </p:spPr>
        <p:txBody>
          <a:bodyPr/>
          <a:lstStyle/>
          <a:p>
            <a:pPr algn="ctr"/>
            <a:r>
              <a:rPr lang="en-US" dirty="0">
                <a:solidFill>
                  <a:srgbClr val="213164"/>
                </a:solidFill>
              </a:rPr>
              <a:t>Homepage</a:t>
            </a:r>
          </a:p>
        </p:txBody>
      </p:sp>
      <p:sp>
        <p:nvSpPr>
          <p:cNvPr id="7" name="Text Placeholder 6">
            <a:extLst>
              <a:ext uri="{FF2B5EF4-FFF2-40B4-BE49-F238E27FC236}">
                <a16:creationId xmlns:a16="http://schemas.microsoft.com/office/drawing/2014/main" xmlns="" id="{CF944637-BEA2-9EBE-30C6-CB4265BF5D00}"/>
              </a:ext>
            </a:extLst>
          </p:cNvPr>
          <p:cNvSpPr>
            <a:spLocks noGrp="1"/>
          </p:cNvSpPr>
          <p:nvPr>
            <p:ph type="body" idx="1"/>
          </p:nvPr>
        </p:nvSpPr>
        <p:spPr>
          <a:xfrm>
            <a:off x="-109728" y="2889504"/>
            <a:ext cx="9597146" cy="451933"/>
          </a:xfrm>
        </p:spPr>
        <p:txBody>
          <a:bodyPr anchor="ctr"/>
          <a:lstStyle/>
          <a:p>
            <a:pPr algn="l">
              <a:spcBef>
                <a:spcPts val="200"/>
              </a:spcBef>
            </a:pPr>
            <a:r>
              <a:rPr lang="en-US" sz="800" b="1" i="0" dirty="0">
                <a:solidFill>
                  <a:srgbClr val="1F1F1F"/>
                </a:solidFill>
                <a:effectLst/>
                <a:latin typeface="Google Sans"/>
              </a:rPr>
              <a:t>Hero Section:</a:t>
            </a:r>
            <a:endParaRPr lang="en-US" sz="800" b="0" i="0" dirty="0">
              <a:solidFill>
                <a:srgbClr val="1F1F1F"/>
              </a:solidFill>
              <a:effectLst/>
              <a:latin typeface="Google Sans"/>
            </a:endParaRPr>
          </a:p>
          <a:p>
            <a:pPr marL="152396" indent="0" algn="l">
              <a:spcBef>
                <a:spcPts val="200"/>
              </a:spcBef>
              <a:buNone/>
            </a:pPr>
            <a:r>
              <a:rPr lang="en-US" sz="800" b="1" i="0" dirty="0">
                <a:solidFill>
                  <a:srgbClr val="1F1F1F"/>
                </a:solidFill>
                <a:effectLst/>
                <a:latin typeface="Google Sans"/>
              </a:rPr>
              <a:t>                     Headline:</a:t>
            </a:r>
            <a:r>
              <a:rPr lang="en-US" sz="800" b="0" i="0" dirty="0">
                <a:solidFill>
                  <a:srgbClr val="1F1F1F"/>
                </a:solidFill>
                <a:effectLst/>
                <a:latin typeface="Google Sans"/>
              </a:rPr>
              <a:t> A clear and concise headline that grabs attention and highlights the value proposition. Ex: "Book Your Bus Tickets Today! Save Time &amp; Money."</a:t>
            </a:r>
          </a:p>
          <a:p>
            <a:pPr marL="152396" indent="0" algn="l">
              <a:spcBef>
                <a:spcPts val="200"/>
              </a:spcBef>
              <a:buNone/>
            </a:pPr>
            <a:r>
              <a:rPr lang="en-US" sz="800" b="1" i="0" dirty="0">
                <a:solidFill>
                  <a:srgbClr val="1F1F1F"/>
                </a:solidFill>
                <a:effectLst/>
                <a:latin typeface="Google Sans"/>
              </a:rPr>
              <a:t>                    Search Bar:</a:t>
            </a:r>
            <a:r>
              <a:rPr lang="en-US" sz="800" b="0" i="0" dirty="0">
                <a:solidFill>
                  <a:srgbClr val="1F1F1F"/>
                </a:solidFill>
                <a:effectLst/>
                <a:latin typeface="Google Sans"/>
              </a:rPr>
              <a:t> This is the core functionality. It should be prominent and easy to use. Include fields for origin, destination, travel date, and number of passengers.</a:t>
            </a:r>
          </a:p>
          <a:p>
            <a:pPr marL="152396" indent="0" algn="l">
              <a:spcBef>
                <a:spcPts val="200"/>
              </a:spcBef>
              <a:buNone/>
            </a:pPr>
            <a:r>
              <a:rPr lang="en-US" sz="800" b="1" i="0" dirty="0">
                <a:solidFill>
                  <a:srgbClr val="1F1F1F"/>
                </a:solidFill>
                <a:effectLst/>
                <a:latin typeface="Google Sans"/>
              </a:rPr>
              <a:t>                    Call to Action Button (CTA):</a:t>
            </a:r>
            <a:r>
              <a:rPr lang="en-US" sz="800" b="0" i="0" dirty="0">
                <a:solidFill>
                  <a:srgbClr val="1F1F1F"/>
                </a:solidFill>
                <a:effectLst/>
                <a:latin typeface="Google Sans"/>
              </a:rPr>
              <a:t> A button prompting users to initiate a search. Ex: "Search Buses", "Find Your Trip".</a:t>
            </a:r>
          </a:p>
          <a:p>
            <a:pPr algn="l">
              <a:spcBef>
                <a:spcPts val="200"/>
              </a:spcBef>
            </a:pPr>
            <a:r>
              <a:rPr lang="en-US" sz="800" b="1" i="0" dirty="0">
                <a:solidFill>
                  <a:srgbClr val="1F1F1F"/>
                </a:solidFill>
                <a:effectLst/>
                <a:latin typeface="Google Sans"/>
              </a:rPr>
              <a:t>Benefits Section: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0" i="0" dirty="0">
                <a:solidFill>
                  <a:srgbClr val="1F1F1F"/>
                </a:solidFill>
                <a:effectLst/>
                <a:latin typeface="Google Sans"/>
              </a:rPr>
              <a:t>         Showcase the advantages of using your bus reservation system. Use bullet points, icons, or short descriptions to highlight features like: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Secure online booking</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Wide range of routes and destinations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Easy seat selection (if applicable)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Multiple payment options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Transparent cancellation policy</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Live journey tracking (if available)</a:t>
            </a:r>
          </a:p>
          <a:p>
            <a:pPr algn="l">
              <a:spcBef>
                <a:spcPts val="200"/>
              </a:spcBef>
            </a:pPr>
            <a:r>
              <a:rPr lang="en-US" sz="800" b="1" i="0" dirty="0">
                <a:solidFill>
                  <a:srgbClr val="1F1F1F"/>
                </a:solidFill>
                <a:effectLst/>
                <a:latin typeface="Google Sans"/>
              </a:rPr>
              <a:t>Additional Information: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1" i="0" dirty="0">
                <a:solidFill>
                  <a:srgbClr val="1F1F1F"/>
                </a:solidFill>
                <a:effectLst/>
                <a:latin typeface="Google Sans"/>
              </a:rPr>
              <a:t>Popular Routes:</a:t>
            </a:r>
            <a:r>
              <a:rPr lang="en-US" sz="800" b="0" i="0" dirty="0">
                <a:solidFill>
                  <a:srgbClr val="1F1F1F"/>
                </a:solidFill>
                <a:effectLst/>
                <a:latin typeface="Google Sans"/>
              </a:rPr>
              <a:t> Display a list of frequently travelled routes to jumpstart users' searches. This can be static or update based on real-time data.</a:t>
            </a:r>
          </a:p>
          <a:p>
            <a:pPr lvl="1">
              <a:spcBef>
                <a:spcPts val="200"/>
              </a:spcBef>
              <a:buFont typeface="Arial" panose="020B0604020202020204" pitchFamily="34" charset="0"/>
              <a:buChar char="•"/>
            </a:pPr>
            <a:r>
              <a:rPr lang="en-US" sz="800" b="1" i="0" dirty="0">
                <a:solidFill>
                  <a:srgbClr val="1F1F1F"/>
                </a:solidFill>
                <a:effectLst/>
                <a:latin typeface="Google Sans"/>
              </a:rPr>
              <a:t>How-To Guide:</a:t>
            </a:r>
            <a:r>
              <a:rPr lang="en-US" sz="800" b="0" i="0" dirty="0">
                <a:solidFill>
                  <a:srgbClr val="1F1F1F"/>
                </a:solidFill>
                <a:effectLst/>
                <a:latin typeface="Google Sans"/>
              </a:rPr>
              <a:t> Briefly explain the booking process in a step-by-step manner with visuals if possible.</a:t>
            </a:r>
          </a:p>
          <a:p>
            <a:pPr lvl="1">
              <a:spcBef>
                <a:spcPts val="200"/>
              </a:spcBef>
              <a:buFont typeface="Arial" panose="020B0604020202020204" pitchFamily="34" charset="0"/>
              <a:buChar char="•"/>
            </a:pPr>
            <a:r>
              <a:rPr lang="en-US" sz="800" b="1" i="0" dirty="0">
                <a:solidFill>
                  <a:srgbClr val="1F1F1F"/>
                </a:solidFill>
                <a:effectLst/>
                <a:latin typeface="Google Sans"/>
              </a:rPr>
              <a:t>Customer Testimonials:</a:t>
            </a:r>
            <a:r>
              <a:rPr lang="en-US" sz="800" b="0" i="0" dirty="0">
                <a:solidFill>
                  <a:srgbClr val="1F1F1F"/>
                </a:solidFill>
                <a:effectLst/>
                <a:latin typeface="Google Sans"/>
              </a:rPr>
              <a:t> Include positive quotes or reviews from satisfied customers to build trust.</a:t>
            </a:r>
          </a:p>
          <a:p>
            <a:pPr algn="l">
              <a:spcBef>
                <a:spcPts val="200"/>
              </a:spcBef>
            </a:pPr>
            <a:r>
              <a:rPr lang="en-US" sz="800" b="1" i="0" dirty="0">
                <a:solidFill>
                  <a:srgbClr val="1F1F1F"/>
                </a:solidFill>
                <a:effectLst/>
                <a:latin typeface="Google Sans"/>
              </a:rPr>
              <a:t>Footer Section:</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0" i="0" dirty="0">
                <a:solidFill>
                  <a:srgbClr val="1F1F1F"/>
                </a:solidFill>
                <a:effectLst/>
                <a:latin typeface="Google Sans"/>
              </a:rPr>
              <a:t>Include links to important pages like:</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About Us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Contact Us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Terms &amp; Conditions</a:t>
            </a:r>
          </a:p>
          <a:p>
            <a:pPr marL="1200138" lvl="2" indent="-285750">
              <a:spcBef>
                <a:spcPts val="200"/>
              </a:spcBef>
              <a:buFont typeface="Arial" panose="020B0604020202020204" pitchFamily="34" charset="0"/>
              <a:buChar char="•"/>
            </a:pPr>
            <a:r>
              <a:rPr lang="en-US" sz="800" b="0" i="0" dirty="0">
                <a:solidFill>
                  <a:srgbClr val="1F1F1F"/>
                </a:solidFill>
                <a:effectLst/>
                <a:latin typeface="Google Sans"/>
              </a:rPr>
              <a:t>Privacy Policy</a:t>
            </a:r>
          </a:p>
          <a:p>
            <a:pPr algn="l">
              <a:spcBef>
                <a:spcPts val="200"/>
              </a:spcBef>
            </a:pPr>
            <a:r>
              <a:rPr lang="en-US" sz="800" b="1" i="0" dirty="0">
                <a:solidFill>
                  <a:srgbClr val="1F1F1F"/>
                </a:solidFill>
                <a:effectLst/>
                <a:latin typeface="Google Sans"/>
              </a:rPr>
              <a:t>Design Considerations:</a:t>
            </a:r>
            <a:endParaRPr lang="en-US" sz="800" b="0" i="0" dirty="0">
              <a:solidFill>
                <a:srgbClr val="1F1F1F"/>
              </a:solidFill>
              <a:effectLst/>
              <a:latin typeface="Google Sans"/>
            </a:endParaRPr>
          </a:p>
          <a:p>
            <a:pPr lvl="1">
              <a:spcBef>
                <a:spcPts val="200"/>
              </a:spcBef>
              <a:buFont typeface="Arial" panose="020B0604020202020204" pitchFamily="34" charset="0"/>
              <a:buChar char="•"/>
            </a:pPr>
            <a:r>
              <a:rPr lang="en-US" sz="800" b="1" i="0" dirty="0">
                <a:solidFill>
                  <a:srgbClr val="1F1F1F"/>
                </a:solidFill>
                <a:effectLst/>
                <a:latin typeface="Google Sans"/>
              </a:rPr>
              <a:t>Clean and User-friendly Interface:</a:t>
            </a:r>
            <a:r>
              <a:rPr lang="en-US" sz="800" b="0" i="0" dirty="0">
                <a:solidFill>
                  <a:srgbClr val="1F1F1F"/>
                </a:solidFill>
                <a:effectLst/>
                <a:latin typeface="Google Sans"/>
              </a:rPr>
              <a:t> The layout should be clutter-free and intuitive for users to navigate.</a:t>
            </a:r>
          </a:p>
          <a:p>
            <a:pPr lvl="1">
              <a:spcBef>
                <a:spcPts val="200"/>
              </a:spcBef>
              <a:buFont typeface="Arial" panose="020B0604020202020204" pitchFamily="34" charset="0"/>
              <a:buChar char="•"/>
            </a:pPr>
            <a:r>
              <a:rPr lang="en-US" sz="800" b="1" i="0" dirty="0">
                <a:solidFill>
                  <a:srgbClr val="1F1F1F"/>
                </a:solidFill>
                <a:effectLst/>
                <a:latin typeface="Google Sans"/>
              </a:rPr>
              <a:t>High-Quality visuals:</a:t>
            </a:r>
            <a:r>
              <a:rPr lang="en-US" sz="800" b="0" i="0" dirty="0">
                <a:solidFill>
                  <a:srgbClr val="1F1F1F"/>
                </a:solidFill>
                <a:effectLst/>
                <a:latin typeface="Google Sans"/>
              </a:rPr>
              <a:t> Use professional images or videos that showcase the travel experience and different bus types (if applicable).</a:t>
            </a:r>
          </a:p>
          <a:p>
            <a:pPr marL="152396" indent="0">
              <a:buNone/>
            </a:pPr>
            <a:endParaRPr lang="en-IN" dirty="0"/>
          </a:p>
        </p:txBody>
      </p:sp>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476160" y="385064"/>
            <a:ext cx="7886430" cy="632649"/>
          </a:xfrm>
        </p:spPr>
        <p:txBody>
          <a:bodyPr/>
          <a:lstStyle/>
          <a:p>
            <a:pPr algn="ctr"/>
            <a:r>
              <a:rPr lang="en-US" b="1" dirty="0">
                <a:solidFill>
                  <a:srgbClr val="213164"/>
                </a:solidFill>
              </a:rPr>
              <a:t>Service-Page</a:t>
            </a:r>
          </a:p>
        </p:txBody>
      </p:sp>
      <p:sp>
        <p:nvSpPr>
          <p:cNvPr id="4" name="TextBox 3">
            <a:extLst>
              <a:ext uri="{FF2B5EF4-FFF2-40B4-BE49-F238E27FC236}">
                <a16:creationId xmlns:a16="http://schemas.microsoft.com/office/drawing/2014/main" xmlns="" id="{44F2C4FE-27FA-824C-A742-ABAD3405F704}"/>
              </a:ext>
            </a:extLst>
          </p:cNvPr>
          <p:cNvSpPr txBox="1"/>
          <p:nvPr/>
        </p:nvSpPr>
        <p:spPr>
          <a:xfrm>
            <a:off x="170688" y="909756"/>
            <a:ext cx="9034272" cy="3323987"/>
          </a:xfrm>
          <a:prstGeom prst="rect">
            <a:avLst/>
          </a:prstGeom>
          <a:noFill/>
        </p:spPr>
        <p:txBody>
          <a:bodyPr wrap="square">
            <a:spAutoFit/>
          </a:bodyPr>
          <a:lstStyle/>
          <a:p>
            <a:pPr algn="l">
              <a:buFont typeface="Arial" panose="020B0604020202020204" pitchFamily="34" charset="0"/>
              <a:buChar char="•"/>
            </a:pPr>
            <a:r>
              <a:rPr lang="en-US" sz="1100" b="1" i="0" dirty="0">
                <a:solidFill>
                  <a:srgbClr val="1F1F1F"/>
                </a:solidFill>
                <a:effectLst/>
                <a:latin typeface="Google Sans"/>
              </a:rPr>
              <a:t>Booking &amp; Ticketing:</a:t>
            </a:r>
            <a:r>
              <a:rPr lang="en-US" sz="1100" b="0" i="0" dirty="0">
                <a:solidFill>
                  <a:srgbClr val="1F1F1F"/>
                </a:solidFill>
                <a:effectLst/>
                <a:latin typeface="Google Sans"/>
              </a:rPr>
              <a:t> Clearly explain the online booking process. You can include step-by-step instructions or a short video tutorial.</a:t>
            </a:r>
          </a:p>
          <a:p>
            <a:pPr algn="l">
              <a:buFont typeface="Arial" panose="020B0604020202020204" pitchFamily="34" charset="0"/>
              <a:buChar char="•"/>
            </a:pPr>
            <a:r>
              <a:rPr lang="en-US" sz="1100" b="1" i="0" dirty="0">
                <a:solidFill>
                  <a:srgbClr val="1F1F1F"/>
                </a:solidFill>
                <a:effectLst/>
                <a:latin typeface="Google Sans"/>
              </a:rPr>
              <a:t>Seat Selection (if applicable):</a:t>
            </a:r>
            <a:r>
              <a:rPr lang="en-US" sz="1100" b="0" i="0" dirty="0">
                <a:solidFill>
                  <a:srgbClr val="1F1F1F"/>
                </a:solidFill>
                <a:effectLst/>
                <a:latin typeface="Google Sans"/>
              </a:rPr>
              <a:t> Detail the seat selection options available. Explain if users can choose specific seats, or if it's assigned during booking.</a:t>
            </a:r>
          </a:p>
          <a:p>
            <a:pPr algn="l">
              <a:buFont typeface="Arial" panose="020B0604020202020204" pitchFamily="34" charset="0"/>
              <a:buChar char="•"/>
            </a:pPr>
            <a:r>
              <a:rPr lang="en-US" sz="1100" b="1" i="0" dirty="0">
                <a:solidFill>
                  <a:srgbClr val="1F1F1F"/>
                </a:solidFill>
                <a:effectLst/>
                <a:latin typeface="Google Sans"/>
              </a:rPr>
              <a:t>Payment Options:</a:t>
            </a:r>
            <a:r>
              <a:rPr lang="en-US" sz="1100" b="0" i="0" dirty="0">
                <a:solidFill>
                  <a:srgbClr val="1F1F1F"/>
                </a:solidFill>
                <a:effectLst/>
                <a:latin typeface="Google Sans"/>
              </a:rPr>
              <a:t> List all the payment methods accepted by your system. Include details on security measures taken to protect customer information.</a:t>
            </a:r>
          </a:p>
          <a:p>
            <a:pPr algn="l">
              <a:buFont typeface="Arial" panose="020B0604020202020204" pitchFamily="34" charset="0"/>
              <a:buChar char="•"/>
            </a:pPr>
            <a:r>
              <a:rPr lang="en-US" sz="1100" b="1" i="0" dirty="0">
                <a:solidFill>
                  <a:srgbClr val="1F1F1F"/>
                </a:solidFill>
                <a:effectLst/>
                <a:latin typeface="Google Sans"/>
              </a:rPr>
              <a:t>Ticket Management:</a:t>
            </a:r>
            <a:r>
              <a:rPr lang="en-US" sz="1100" b="0" i="0" dirty="0">
                <a:solidFill>
                  <a:srgbClr val="1F1F1F"/>
                </a:solidFill>
                <a:effectLst/>
                <a:latin typeface="Google Sans"/>
              </a:rPr>
              <a:t> Explain how users can access, manage, and modify their bookings (if applicable). This could involve features like:</a:t>
            </a:r>
          </a:p>
          <a:p>
            <a:pPr marL="742950" lvl="1" indent="-285750" algn="l">
              <a:buFont typeface="Arial" panose="020B0604020202020204" pitchFamily="34" charset="0"/>
              <a:buChar char="•"/>
            </a:pPr>
            <a:r>
              <a:rPr lang="en-US" sz="1100" b="0" i="0" dirty="0">
                <a:solidFill>
                  <a:srgbClr val="1F1F1F"/>
                </a:solidFill>
                <a:effectLst/>
                <a:latin typeface="Google Sans"/>
              </a:rPr>
              <a:t>Online ticket viewing and download</a:t>
            </a:r>
          </a:p>
          <a:p>
            <a:pPr marL="742950" lvl="1" indent="-285750" algn="l">
              <a:buFont typeface="Arial" panose="020B0604020202020204" pitchFamily="34" charset="0"/>
              <a:buChar char="•"/>
            </a:pPr>
            <a:r>
              <a:rPr lang="en-US" sz="1100" b="0" i="0" dirty="0">
                <a:solidFill>
                  <a:srgbClr val="1F1F1F"/>
                </a:solidFill>
                <a:effectLst/>
                <a:latin typeface="Google Sans"/>
              </a:rPr>
              <a:t>Cancellation and refund policy</a:t>
            </a:r>
          </a:p>
          <a:p>
            <a:pPr marL="742950" lvl="1" indent="-285750" algn="l">
              <a:buFont typeface="Arial" panose="020B0604020202020204" pitchFamily="34" charset="0"/>
              <a:buChar char="•"/>
            </a:pPr>
            <a:r>
              <a:rPr lang="en-US" sz="1100" b="0" i="0" dirty="0">
                <a:solidFill>
                  <a:srgbClr val="1F1F1F"/>
                </a:solidFill>
                <a:effectLst/>
                <a:latin typeface="Google Sans"/>
              </a:rPr>
              <a:t>Itinerary changes</a:t>
            </a:r>
          </a:p>
          <a:p>
            <a:pPr algn="l"/>
            <a:r>
              <a:rPr lang="en-US" sz="1100" b="1" i="0" dirty="0">
                <a:solidFill>
                  <a:srgbClr val="1F1F1F"/>
                </a:solidFill>
                <a:effectLst/>
                <a:latin typeface="Google Sans"/>
              </a:rPr>
              <a:t>Additional Services:</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Travel Add-Ons:</a:t>
            </a:r>
            <a:r>
              <a:rPr lang="en-US" sz="1100" b="0" i="0" dirty="0">
                <a:solidFill>
                  <a:srgbClr val="1F1F1F"/>
                </a:solidFill>
                <a:effectLst/>
                <a:latin typeface="Google Sans"/>
              </a:rPr>
              <a:t> If you offer any additional services like travel insurance, meals, or onboard entertainment packages, explain them here.</a:t>
            </a:r>
          </a:p>
          <a:p>
            <a:pPr algn="l">
              <a:buFont typeface="Arial" panose="020B0604020202020204" pitchFamily="34" charset="0"/>
              <a:buChar char="•"/>
            </a:pPr>
            <a:r>
              <a:rPr lang="en-US" sz="1100" b="1" i="0" dirty="0">
                <a:solidFill>
                  <a:srgbClr val="1F1F1F"/>
                </a:solidFill>
                <a:effectLst/>
                <a:latin typeface="Google Sans"/>
              </a:rPr>
              <a:t>Loyalty Programs:</a:t>
            </a:r>
            <a:r>
              <a:rPr lang="en-US" sz="1100" b="0" i="0" dirty="0">
                <a:solidFill>
                  <a:srgbClr val="1F1F1F"/>
                </a:solidFill>
                <a:effectLst/>
                <a:latin typeface="Google Sans"/>
              </a:rPr>
              <a:t> Promote any loyalty programs you have in place to reward frequent travelers. Explain how users can enroll and benefit from the program.</a:t>
            </a:r>
          </a:p>
          <a:p>
            <a:pPr algn="l"/>
            <a:r>
              <a:rPr lang="en-US" sz="1100" b="1" i="0" dirty="0">
                <a:solidFill>
                  <a:srgbClr val="1F1F1F"/>
                </a:solidFill>
                <a:effectLst/>
                <a:latin typeface="Google Sans"/>
              </a:rPr>
              <a:t>Customer Support:</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FAQ Section:</a:t>
            </a:r>
            <a:r>
              <a:rPr lang="en-US" sz="1100" b="0" i="0" dirty="0">
                <a:solidFill>
                  <a:srgbClr val="1F1F1F"/>
                </a:solidFill>
                <a:effectLst/>
                <a:latin typeface="Google Sans"/>
              </a:rPr>
              <a:t> Address frequently asked questions (FAQs) related to booking, tickets, payments, and other services.</a:t>
            </a:r>
          </a:p>
          <a:p>
            <a:pPr algn="l">
              <a:buFont typeface="Arial" panose="020B0604020202020204" pitchFamily="34" charset="0"/>
              <a:buChar char="•"/>
            </a:pPr>
            <a:r>
              <a:rPr lang="en-US" sz="1100" b="1" i="0" dirty="0">
                <a:solidFill>
                  <a:srgbClr val="1F1F1F"/>
                </a:solidFill>
                <a:effectLst/>
                <a:latin typeface="Google Sans"/>
              </a:rPr>
              <a:t>Contact Information:</a:t>
            </a:r>
            <a:r>
              <a:rPr lang="en-US" sz="1100" b="0" i="0" dirty="0">
                <a:solidFill>
                  <a:srgbClr val="1F1F1F"/>
                </a:solidFill>
                <a:effectLst/>
                <a:latin typeface="Google Sans"/>
              </a:rPr>
              <a:t> Provide multiple ways for customers to reach customer support, including phone numbers, email addresses, and a live chat option (if available).</a:t>
            </a:r>
          </a:p>
          <a:p>
            <a:pPr algn="l"/>
            <a:r>
              <a:rPr lang="en-US" sz="1100" b="1" i="0" dirty="0">
                <a:solidFill>
                  <a:srgbClr val="1F1F1F"/>
                </a:solidFill>
                <a:effectLst/>
                <a:latin typeface="Google Sans"/>
              </a:rPr>
              <a:t>Trust &amp; Security:</a:t>
            </a:r>
            <a:endParaRPr lang="en-US" sz="1100" b="0" i="0" dirty="0">
              <a:solidFill>
                <a:srgbClr val="1F1F1F"/>
              </a:solidFill>
              <a:effectLst/>
              <a:latin typeface="Google Sans"/>
            </a:endParaRPr>
          </a:p>
          <a:p>
            <a:pPr algn="l">
              <a:buFont typeface="Arial" panose="020B0604020202020204" pitchFamily="34" charset="0"/>
              <a:buChar char="•"/>
            </a:pPr>
            <a:r>
              <a:rPr lang="en-US" sz="1100" b="1" i="0" dirty="0">
                <a:solidFill>
                  <a:srgbClr val="1F1F1F"/>
                </a:solidFill>
                <a:effectLst/>
                <a:latin typeface="Google Sans"/>
              </a:rPr>
              <a:t>Secure Transactions:</a:t>
            </a:r>
            <a:r>
              <a:rPr lang="en-US" sz="1100" b="0" i="0" dirty="0">
                <a:solidFill>
                  <a:srgbClr val="1F1F1F"/>
                </a:solidFill>
                <a:effectLst/>
                <a:latin typeface="Google Sans"/>
              </a:rPr>
              <a:t> Briefly explain the security measures taken to protect customer data during online transactions. Consider including logos of trusted security partners.</a:t>
            </a:r>
          </a:p>
          <a:p>
            <a:pPr algn="l">
              <a:buFont typeface="Arial" panose="020B0604020202020204" pitchFamily="34" charset="0"/>
              <a:buChar char="•"/>
            </a:pPr>
            <a:r>
              <a:rPr lang="en-US" sz="1100" b="1" i="0" dirty="0">
                <a:solidFill>
                  <a:srgbClr val="1F1F1F"/>
                </a:solidFill>
                <a:effectLst/>
                <a:latin typeface="Google Sans"/>
              </a:rPr>
              <a:t>Terms &amp; Conditions:</a:t>
            </a:r>
            <a:r>
              <a:rPr lang="en-US" sz="1100" b="0" i="0" dirty="0">
                <a:solidFill>
                  <a:srgbClr val="1F1F1F"/>
                </a:solidFill>
                <a:effectLst/>
                <a:latin typeface="Google Sans"/>
              </a:rPr>
              <a:t> Provide a link to the terms and conditions outlining the legal framework for using your service.</a:t>
            </a:r>
          </a:p>
        </p:txBody>
      </p:sp>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471186" y="433133"/>
            <a:ext cx="7886430" cy="666517"/>
          </a:xfrm>
        </p:spPr>
        <p:txBody>
          <a:bodyPr/>
          <a:lstStyle/>
          <a:p>
            <a:pPr algn="ctr"/>
            <a:r>
              <a:rPr lang="en-US" b="1" dirty="0">
                <a:solidFill>
                  <a:srgbClr val="213164"/>
                </a:solidFill>
              </a:rPr>
              <a:t>About-Us-Page</a:t>
            </a:r>
          </a:p>
        </p:txBody>
      </p:sp>
      <p:sp>
        <p:nvSpPr>
          <p:cNvPr id="4" name="TextBox 3">
            <a:extLst>
              <a:ext uri="{FF2B5EF4-FFF2-40B4-BE49-F238E27FC236}">
                <a16:creationId xmlns:a16="http://schemas.microsoft.com/office/drawing/2014/main" xmlns="" id="{FB9854AB-2F4E-21F7-D024-78D8C9B643F8}"/>
              </a:ext>
            </a:extLst>
          </p:cNvPr>
          <p:cNvSpPr txBox="1"/>
          <p:nvPr/>
        </p:nvSpPr>
        <p:spPr>
          <a:xfrm>
            <a:off x="786384" y="1099650"/>
            <a:ext cx="7394448" cy="1231106"/>
          </a:xfrm>
          <a:prstGeom prst="rect">
            <a:avLst/>
          </a:prstGeom>
          <a:noFill/>
        </p:spPr>
        <p:txBody>
          <a:bodyPr wrap="square">
            <a:spAutoFit/>
          </a:bodyPr>
          <a:lstStyle/>
          <a:p>
            <a:pPr algn="l"/>
            <a:r>
              <a:rPr lang="en-US" sz="1200" b="0" i="0" dirty="0">
                <a:solidFill>
                  <a:srgbClr val="1F1F1F"/>
                </a:solidFill>
                <a:effectLst/>
                <a:latin typeface="Google Sans"/>
              </a:rPr>
              <a:t>The About Us page on your bus reservation system is your chance to tell your story and connect with your customers. Here's a breakdown of the key content to include:</a:t>
            </a:r>
          </a:p>
          <a:p>
            <a:pPr algn="l"/>
            <a:r>
              <a:rPr lang="en-US" sz="1200" b="1" i="0" dirty="0">
                <a:solidFill>
                  <a:srgbClr val="1F1F1F"/>
                </a:solidFill>
                <a:effectLst/>
                <a:latin typeface="Google Sans"/>
              </a:rPr>
              <a:t>Company Overview:</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Briefly introduce </a:t>
            </a:r>
            <a:r>
              <a:rPr lang="en-US" sz="1200" dirty="0">
                <a:solidFill>
                  <a:srgbClr val="1F1F1F"/>
                </a:solidFill>
                <a:latin typeface="Google Sans"/>
              </a:rPr>
              <a:t>our </a:t>
            </a:r>
            <a:r>
              <a:rPr lang="en-US" sz="1200" b="0" i="0" dirty="0">
                <a:solidFill>
                  <a:srgbClr val="1F1F1F"/>
                </a:solidFill>
                <a:effectLst/>
                <a:latin typeface="Google Sans"/>
              </a:rPr>
              <a:t>company and its mission.</a:t>
            </a:r>
          </a:p>
          <a:p>
            <a:pPr algn="l">
              <a:buFont typeface="Arial" panose="020B0604020202020204" pitchFamily="34" charset="0"/>
              <a:buChar char="•"/>
            </a:pPr>
            <a:r>
              <a:rPr lang="en-US" sz="1200" b="0" i="0" dirty="0">
                <a:solidFill>
                  <a:srgbClr val="1F1F1F"/>
                </a:solidFill>
                <a:effectLst/>
                <a:latin typeface="Google Sans"/>
              </a:rPr>
              <a:t>Highlight how your bus reservation system makes travel booking easier and more convenient.</a:t>
            </a:r>
          </a:p>
          <a:p>
            <a:pPr algn="l">
              <a:buFont typeface="Arial" panose="020B0604020202020204" pitchFamily="34" charset="0"/>
              <a:buChar char="•"/>
            </a:pPr>
            <a:r>
              <a:rPr lang="en-US" sz="1200" b="0" i="0" dirty="0">
                <a:solidFill>
                  <a:srgbClr val="1F1F1F"/>
                </a:solidFill>
                <a:effectLst/>
                <a:latin typeface="Google Sans"/>
              </a:rPr>
              <a:t>Share your company's values and commitment to customer satisfaction.</a:t>
            </a:r>
          </a:p>
        </p:txBody>
      </p:sp>
      <p:sp>
        <p:nvSpPr>
          <p:cNvPr id="6" name="TextBox 5">
            <a:extLst>
              <a:ext uri="{FF2B5EF4-FFF2-40B4-BE49-F238E27FC236}">
                <a16:creationId xmlns:a16="http://schemas.microsoft.com/office/drawing/2014/main" xmlns="" id="{23556D06-5ABB-3141-CB8F-38ED9867FFBC}"/>
              </a:ext>
            </a:extLst>
          </p:cNvPr>
          <p:cNvSpPr txBox="1"/>
          <p:nvPr/>
        </p:nvSpPr>
        <p:spPr>
          <a:xfrm>
            <a:off x="786384" y="2227968"/>
            <a:ext cx="7040880" cy="1384995"/>
          </a:xfrm>
          <a:prstGeom prst="rect">
            <a:avLst/>
          </a:prstGeom>
          <a:noFill/>
        </p:spPr>
        <p:txBody>
          <a:bodyPr wrap="square">
            <a:spAutoFit/>
          </a:bodyPr>
          <a:lstStyle/>
          <a:p>
            <a:pPr algn="l"/>
            <a:r>
              <a:rPr lang="en-US" sz="1200" b="1" i="0" dirty="0">
                <a:solidFill>
                  <a:srgbClr val="1F1F1F"/>
                </a:solidFill>
                <a:effectLst/>
                <a:latin typeface="Google Sans"/>
              </a:rPr>
              <a:t>Benefits of Using Your Service:</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Briefly reiterate the key advantages of using your bus reservation system. You can touch upon points mentioned elsewhere on your website, like:</a:t>
            </a:r>
          </a:p>
          <a:p>
            <a:pPr marL="742950" lvl="1" indent="-285750" algn="l">
              <a:buFont typeface="Arial" panose="020B0604020202020204" pitchFamily="34" charset="0"/>
              <a:buChar char="•"/>
            </a:pPr>
            <a:r>
              <a:rPr lang="en-US" sz="1200" b="0" i="0" dirty="0">
                <a:solidFill>
                  <a:srgbClr val="1F1F1F"/>
                </a:solidFill>
                <a:effectLst/>
                <a:latin typeface="Google Sans"/>
              </a:rPr>
              <a:t>Wide range of routes and destinations</a:t>
            </a:r>
          </a:p>
          <a:p>
            <a:pPr marL="742950" lvl="1" indent="-285750" algn="l">
              <a:buFont typeface="Arial" panose="020B0604020202020204" pitchFamily="34" charset="0"/>
              <a:buChar char="•"/>
            </a:pPr>
            <a:r>
              <a:rPr lang="en-US" sz="1200" b="0" i="0" dirty="0">
                <a:solidFill>
                  <a:srgbClr val="1F1F1F"/>
                </a:solidFill>
                <a:effectLst/>
                <a:latin typeface="Google Sans"/>
              </a:rPr>
              <a:t>Secure online booking platform</a:t>
            </a:r>
          </a:p>
          <a:p>
            <a:pPr marL="742950" lvl="1" indent="-285750" algn="l">
              <a:buFont typeface="Arial" panose="020B0604020202020204" pitchFamily="34" charset="0"/>
              <a:buChar char="•"/>
            </a:pPr>
            <a:r>
              <a:rPr lang="en-US" sz="1200" b="0" i="0" dirty="0">
                <a:solidFill>
                  <a:srgbClr val="1F1F1F"/>
                </a:solidFill>
                <a:effectLst/>
                <a:latin typeface="Google Sans"/>
              </a:rPr>
              <a:t>Competitive fares and special offers</a:t>
            </a:r>
          </a:p>
          <a:p>
            <a:pPr marL="742950" lvl="1" indent="-285750" algn="l">
              <a:buFont typeface="Arial" panose="020B0604020202020204" pitchFamily="34" charset="0"/>
              <a:buChar char="•"/>
            </a:pPr>
            <a:r>
              <a:rPr lang="en-US" sz="1200" b="0" i="0" dirty="0">
                <a:solidFill>
                  <a:srgbClr val="1F1F1F"/>
                </a:solidFill>
                <a:effectLst/>
                <a:latin typeface="Google Sans"/>
              </a:rPr>
              <a:t>User-friendly interface and features</a:t>
            </a:r>
          </a:p>
        </p:txBody>
      </p:sp>
      <p:sp>
        <p:nvSpPr>
          <p:cNvPr id="8" name="TextBox 7">
            <a:extLst>
              <a:ext uri="{FF2B5EF4-FFF2-40B4-BE49-F238E27FC236}">
                <a16:creationId xmlns:a16="http://schemas.microsoft.com/office/drawing/2014/main" xmlns="" id="{CDD81B0A-8814-F041-32DD-D3E6DE946667}"/>
              </a:ext>
            </a:extLst>
          </p:cNvPr>
          <p:cNvSpPr txBox="1"/>
          <p:nvPr/>
        </p:nvSpPr>
        <p:spPr>
          <a:xfrm>
            <a:off x="829056" y="3637347"/>
            <a:ext cx="4578096" cy="1015663"/>
          </a:xfrm>
          <a:prstGeom prst="rect">
            <a:avLst/>
          </a:prstGeom>
          <a:noFill/>
        </p:spPr>
        <p:txBody>
          <a:bodyPr wrap="square">
            <a:spAutoFit/>
          </a:bodyPr>
          <a:lstStyle/>
          <a:p>
            <a:pPr algn="l"/>
            <a:r>
              <a:rPr lang="en-US" sz="1200" b="1" i="0" dirty="0">
                <a:solidFill>
                  <a:srgbClr val="1F1F1F"/>
                </a:solidFill>
                <a:effectLst/>
                <a:latin typeface="Google Sans"/>
              </a:rPr>
              <a:t>contact Information:</a:t>
            </a:r>
            <a:endParaRPr lang="en-US" sz="1200" b="0" i="0" dirty="0">
              <a:solidFill>
                <a:srgbClr val="1F1F1F"/>
              </a:solidFill>
              <a:effectLst/>
              <a:latin typeface="Google Sans"/>
            </a:endParaRPr>
          </a:p>
          <a:p>
            <a:pPr marL="742950" lvl="1" indent="-285750" algn="l">
              <a:buFont typeface="Arial" panose="020B0604020202020204" pitchFamily="34" charset="0"/>
              <a:buChar char="•"/>
            </a:pPr>
            <a:r>
              <a:rPr lang="en-US" sz="1200" b="0" i="0" dirty="0">
                <a:solidFill>
                  <a:srgbClr val="1F1F1F"/>
                </a:solidFill>
                <a:effectLst/>
                <a:latin typeface="Google Sans"/>
              </a:rPr>
              <a:t>Email address</a:t>
            </a:r>
          </a:p>
          <a:p>
            <a:pPr marL="742950" lvl="1" indent="-285750" algn="l">
              <a:buFont typeface="Arial" panose="020B0604020202020204" pitchFamily="34" charset="0"/>
              <a:buChar char="•"/>
            </a:pPr>
            <a:r>
              <a:rPr lang="en-US" sz="1200" b="0" i="0" dirty="0">
                <a:solidFill>
                  <a:srgbClr val="1F1F1F"/>
                </a:solidFill>
                <a:effectLst/>
                <a:latin typeface="Google Sans"/>
              </a:rPr>
              <a:t>Phone number </a:t>
            </a:r>
          </a:p>
          <a:p>
            <a:pPr marL="742950" lvl="1" indent="-285750" algn="l">
              <a:buFont typeface="Arial" panose="020B0604020202020204" pitchFamily="34" charset="0"/>
              <a:buChar char="•"/>
            </a:pPr>
            <a:r>
              <a:rPr lang="en-US" sz="1200" b="0" i="0" dirty="0">
                <a:solidFill>
                  <a:srgbClr val="1F1F1F"/>
                </a:solidFill>
                <a:effectLst/>
                <a:latin typeface="Google Sans"/>
              </a:rPr>
              <a:t>Physical address</a:t>
            </a:r>
          </a:p>
          <a:p>
            <a:pPr marL="742950" lvl="1" indent="-285750" algn="l">
              <a:buFont typeface="Arial" panose="020B0604020202020204" pitchFamily="34" charset="0"/>
              <a:buChar char="•"/>
            </a:pPr>
            <a:r>
              <a:rPr lang="en-US" sz="1200" b="0" i="0" dirty="0">
                <a:solidFill>
                  <a:srgbClr val="1F1F1F"/>
                </a:solidFill>
                <a:effectLst/>
                <a:latin typeface="Google Sans"/>
              </a:rPr>
              <a:t>Social media links </a:t>
            </a:r>
          </a:p>
        </p:txBody>
      </p:sp>
    </p:spTree>
    <p:extLst>
      <p:ext uri="{BB962C8B-B14F-4D97-AF65-F5344CB8AC3E}">
        <p14:creationId xmlns:p14="http://schemas.microsoft.com/office/powerpoint/2010/main" val="2120792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384720" y="350858"/>
            <a:ext cx="7886430" cy="624183"/>
          </a:xfrm>
        </p:spPr>
        <p:txBody>
          <a:bodyPr/>
          <a:lstStyle/>
          <a:p>
            <a:pPr algn="ctr"/>
            <a:r>
              <a:rPr lang="en-US" b="1" dirty="0">
                <a:solidFill>
                  <a:srgbClr val="213164"/>
                </a:solidFill>
              </a:rPr>
              <a:t>Departments-Page</a:t>
            </a:r>
          </a:p>
        </p:txBody>
      </p:sp>
      <p:sp>
        <p:nvSpPr>
          <p:cNvPr id="4" name="TextBox 3">
            <a:extLst>
              <a:ext uri="{FF2B5EF4-FFF2-40B4-BE49-F238E27FC236}">
                <a16:creationId xmlns:a16="http://schemas.microsoft.com/office/drawing/2014/main" xmlns="" id="{3F3183AE-E7EB-FA19-4EEC-46B3EB68D582}"/>
              </a:ext>
            </a:extLst>
          </p:cNvPr>
          <p:cNvSpPr txBox="1"/>
          <p:nvPr/>
        </p:nvSpPr>
        <p:spPr>
          <a:xfrm>
            <a:off x="152400" y="822641"/>
            <a:ext cx="8705088" cy="3231654"/>
          </a:xfrm>
          <a:prstGeom prst="rect">
            <a:avLst/>
          </a:prstGeom>
          <a:noFill/>
        </p:spPr>
        <p:txBody>
          <a:bodyPr wrap="square">
            <a:spAutoFit/>
          </a:bodyPr>
          <a:lstStyle/>
          <a:p>
            <a:pPr algn="l"/>
            <a:r>
              <a:rPr lang="en-US" sz="1200" b="0" i="0" dirty="0">
                <a:solidFill>
                  <a:srgbClr val="1F1F1F"/>
                </a:solidFill>
                <a:effectLst/>
                <a:latin typeface="Google Sans"/>
              </a:rPr>
              <a:t>A dedicated department page on a bus reservation system might not be the most common feature. Bus reservation systems typically focus on the user journey of booking a bus ticket. However, there are a few ways this concept could be implemented:</a:t>
            </a:r>
          </a:p>
          <a:p>
            <a:pPr algn="l"/>
            <a:r>
              <a:rPr lang="en-US" sz="1200" b="1" i="0" dirty="0">
                <a:solidFill>
                  <a:srgbClr val="1F1F1F"/>
                </a:solidFill>
                <a:effectLst/>
                <a:latin typeface="Google Sans"/>
              </a:rPr>
              <a:t>1. Internal Department Information (For Admin Only):</a:t>
            </a:r>
            <a:endParaRPr lang="en-US" sz="1200" b="0" i="0" dirty="0">
              <a:solidFill>
                <a:srgbClr val="1F1F1F"/>
              </a:solidFill>
              <a:effectLst/>
              <a:latin typeface="Google Sans"/>
            </a:endParaRPr>
          </a:p>
          <a:p>
            <a:pPr algn="l"/>
            <a:r>
              <a:rPr lang="en-US" sz="1200" b="0" i="0" dirty="0">
                <a:solidFill>
                  <a:srgbClr val="1F1F1F"/>
                </a:solidFill>
                <a:effectLst/>
                <a:latin typeface="Google Sans"/>
              </a:rPr>
              <a:t>This would be a restricted access page visible only to system administrators or staff. It could serve as a central hub for internal information related to different departments within the company, such as:</a:t>
            </a:r>
          </a:p>
          <a:p>
            <a:pPr algn="l">
              <a:buFont typeface="Arial" panose="020B0604020202020204" pitchFamily="34" charset="0"/>
              <a:buChar char="•"/>
            </a:pPr>
            <a:r>
              <a:rPr lang="en-US" sz="1200" b="1" i="0" dirty="0">
                <a:solidFill>
                  <a:srgbClr val="1F1F1F"/>
                </a:solidFill>
                <a:effectLst/>
                <a:latin typeface="Google Sans"/>
              </a:rPr>
              <a:t>Ticketing &amp; Sales:</a:t>
            </a:r>
            <a:r>
              <a:rPr lang="en-US" sz="1200" b="0" i="0" dirty="0">
                <a:solidFill>
                  <a:srgbClr val="1F1F1F"/>
                </a:solidFill>
                <a:effectLst/>
                <a:latin typeface="Google Sans"/>
              </a:rPr>
              <a:t> Resources and tools for managing ticket bookings, fares, and promotions.</a:t>
            </a:r>
          </a:p>
          <a:p>
            <a:pPr algn="l">
              <a:buFont typeface="Arial" panose="020B0604020202020204" pitchFamily="34" charset="0"/>
              <a:buChar char="•"/>
            </a:pPr>
            <a:r>
              <a:rPr lang="en-US" sz="1200" b="1" i="0" dirty="0">
                <a:solidFill>
                  <a:srgbClr val="1F1F1F"/>
                </a:solidFill>
                <a:effectLst/>
                <a:latin typeface="Google Sans"/>
              </a:rPr>
              <a:t>Customer Support:</a:t>
            </a:r>
            <a:r>
              <a:rPr lang="en-US" sz="1200" b="0" i="0" dirty="0">
                <a:solidFill>
                  <a:srgbClr val="1F1F1F"/>
                </a:solidFill>
                <a:effectLst/>
                <a:latin typeface="Google Sans"/>
              </a:rPr>
              <a:t> Information and guidelines for handling customer inquiries related to bookings, cancellations, and refunds.</a:t>
            </a:r>
          </a:p>
          <a:p>
            <a:pPr algn="l">
              <a:buFont typeface="Arial" panose="020B0604020202020204" pitchFamily="34" charset="0"/>
              <a:buChar char="•"/>
            </a:pPr>
            <a:r>
              <a:rPr lang="en-US" sz="1200" b="1" i="0" dirty="0">
                <a:solidFill>
                  <a:srgbClr val="1F1F1F"/>
                </a:solidFill>
                <a:effectLst/>
                <a:latin typeface="Google Sans"/>
              </a:rPr>
              <a:t>Operations:</a:t>
            </a:r>
            <a:r>
              <a:rPr lang="en-US" sz="1200" b="0" i="0" dirty="0">
                <a:solidFill>
                  <a:srgbClr val="1F1F1F"/>
                </a:solidFill>
                <a:effectLst/>
                <a:latin typeface="Google Sans"/>
              </a:rPr>
              <a:t> Resources for managing bus schedules, routes, and partnerships with bus companies.</a:t>
            </a:r>
          </a:p>
          <a:p>
            <a:pPr algn="l">
              <a:buFont typeface="Arial" panose="020B0604020202020204" pitchFamily="34" charset="0"/>
              <a:buChar char="•"/>
            </a:pPr>
            <a:r>
              <a:rPr lang="en-US" sz="1200" b="1" i="0" dirty="0">
                <a:solidFill>
                  <a:srgbClr val="1F1F1F"/>
                </a:solidFill>
                <a:effectLst/>
                <a:latin typeface="Google Sans"/>
              </a:rPr>
              <a:t>Marketing &amp; Promotions:</a:t>
            </a:r>
            <a:r>
              <a:rPr lang="en-US" sz="1200" b="0" i="0" dirty="0">
                <a:solidFill>
                  <a:srgbClr val="1F1F1F"/>
                </a:solidFill>
                <a:effectLst/>
                <a:latin typeface="Google Sans"/>
              </a:rPr>
              <a:t> Tools and guidelines for creating and managing marketing campaigns and promotional offers.</a:t>
            </a:r>
          </a:p>
          <a:p>
            <a:pPr algn="l"/>
            <a:r>
              <a:rPr lang="en-US" sz="1200" b="1" i="0" dirty="0">
                <a:solidFill>
                  <a:srgbClr val="1F1F1F"/>
                </a:solidFill>
                <a:effectLst/>
                <a:latin typeface="Google Sans"/>
              </a:rPr>
              <a:t>2. Partner Information Page (Public):</a:t>
            </a:r>
            <a:endParaRPr lang="en-US" sz="1200" b="0" i="0" dirty="0">
              <a:solidFill>
                <a:srgbClr val="1F1F1F"/>
              </a:solidFill>
              <a:effectLst/>
              <a:latin typeface="Google Sans"/>
            </a:endParaRPr>
          </a:p>
          <a:p>
            <a:pPr algn="l"/>
            <a:r>
              <a:rPr lang="en-US" sz="1200" b="0" i="0" dirty="0">
                <a:solidFill>
                  <a:srgbClr val="1F1F1F"/>
                </a:solidFill>
                <a:effectLst/>
                <a:latin typeface="Google Sans"/>
              </a:rPr>
              <a:t>If your bus reservation system partners with various bus companies, a department page could serve as a directory. This would be a public-facing page showcasing your partner companies:</a:t>
            </a:r>
          </a:p>
          <a:p>
            <a:pPr algn="l">
              <a:buFont typeface="Arial" panose="020B0604020202020204" pitchFamily="34" charset="0"/>
              <a:buChar char="•"/>
            </a:pPr>
            <a:r>
              <a:rPr lang="en-US" sz="1200" b="1" i="0" dirty="0">
                <a:solidFill>
                  <a:srgbClr val="1F1F1F"/>
                </a:solidFill>
                <a:effectLst/>
                <a:latin typeface="Google Sans"/>
              </a:rPr>
              <a:t>List of Bus Companies:</a:t>
            </a:r>
            <a:r>
              <a:rPr lang="en-US" sz="1200" b="0" i="0" dirty="0">
                <a:solidFill>
                  <a:srgbClr val="1F1F1F"/>
                </a:solidFill>
                <a:effectLst/>
                <a:latin typeface="Google Sans"/>
              </a:rPr>
              <a:t> Provide logos and links to the websites of your partner bus companies.</a:t>
            </a:r>
          </a:p>
          <a:p>
            <a:pPr algn="l">
              <a:buFont typeface="Arial" panose="020B0604020202020204" pitchFamily="34" charset="0"/>
              <a:buChar char="•"/>
            </a:pPr>
            <a:r>
              <a:rPr lang="en-US" sz="1200" b="1" i="0" dirty="0">
                <a:solidFill>
                  <a:srgbClr val="1F1F1F"/>
                </a:solidFill>
                <a:effectLst/>
                <a:latin typeface="Google Sans"/>
              </a:rPr>
              <a:t>Company Information:</a:t>
            </a:r>
            <a:r>
              <a:rPr lang="en-US" sz="1200" b="0" i="0" dirty="0">
                <a:solidFill>
                  <a:srgbClr val="1F1F1F"/>
                </a:solidFill>
                <a:effectLst/>
                <a:latin typeface="Google Sans"/>
              </a:rPr>
              <a:t> Briefly introduce each partner company, highlighting their areas of operation and specialties (e.g., luxury buses, overnight journeys).</a:t>
            </a:r>
          </a:p>
          <a:p>
            <a:pPr algn="l">
              <a:buFont typeface="Arial" panose="020B0604020202020204" pitchFamily="34" charset="0"/>
              <a:buChar char="•"/>
            </a:pPr>
            <a:r>
              <a:rPr lang="en-US" sz="1200" b="1" i="0" dirty="0">
                <a:solidFill>
                  <a:srgbClr val="1F1F1F"/>
                </a:solidFill>
                <a:effectLst/>
                <a:latin typeface="Google Sans"/>
              </a:rPr>
              <a:t>Customer Reviews (Optional):</a:t>
            </a:r>
            <a:r>
              <a:rPr lang="en-US" sz="1200" b="0" i="0" dirty="0">
                <a:solidFill>
                  <a:srgbClr val="1F1F1F"/>
                </a:solidFill>
                <a:effectLst/>
                <a:latin typeface="Google Sans"/>
              </a:rPr>
              <a:t> If you have a system for collecting customer reviews on partnered bus companies, you can display them here to build trust and credibility.</a:t>
            </a:r>
          </a:p>
        </p:txBody>
      </p:sp>
    </p:spTree>
    <p:extLst>
      <p:ext uri="{BB962C8B-B14F-4D97-AF65-F5344CB8AC3E}">
        <p14:creationId xmlns:p14="http://schemas.microsoft.com/office/powerpoint/2010/main" val="121315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solidFill>
                  <a:srgbClr val="213164"/>
                </a:solidFill>
              </a:rPr>
              <a:t>Blog-Page</a:t>
            </a:r>
          </a:p>
        </p:txBody>
      </p:sp>
      <p:sp>
        <p:nvSpPr>
          <p:cNvPr id="4" name="TextBox 3">
            <a:extLst>
              <a:ext uri="{FF2B5EF4-FFF2-40B4-BE49-F238E27FC236}">
                <a16:creationId xmlns:a16="http://schemas.microsoft.com/office/drawing/2014/main" xmlns="" id="{36B5C79B-C7BD-9A6F-3976-2F263BDF6F32}"/>
              </a:ext>
            </a:extLst>
          </p:cNvPr>
          <p:cNvSpPr txBox="1"/>
          <p:nvPr/>
        </p:nvSpPr>
        <p:spPr>
          <a:xfrm>
            <a:off x="469392" y="1184994"/>
            <a:ext cx="8119872" cy="3231654"/>
          </a:xfrm>
          <a:prstGeom prst="rect">
            <a:avLst/>
          </a:prstGeom>
          <a:noFill/>
        </p:spPr>
        <p:txBody>
          <a:bodyPr wrap="square">
            <a:spAutoFit/>
          </a:bodyPr>
          <a:lstStyle/>
          <a:p>
            <a:pPr algn="l"/>
            <a:r>
              <a:rPr lang="en-US" sz="1200" b="0" i="0" dirty="0">
                <a:solidFill>
                  <a:srgbClr val="1F1F1F"/>
                </a:solidFill>
                <a:effectLst/>
                <a:latin typeface="Google Sans"/>
              </a:rPr>
              <a:t>A blog page on your bus reservation system can be a powerful tool to engage users, provide valuable information, and establish yourself as a travel resource. Here's a breakdown of the type of content you can include:</a:t>
            </a:r>
          </a:p>
          <a:p>
            <a:pPr algn="l"/>
            <a:r>
              <a:rPr lang="en-US" sz="1200" b="1" i="0" dirty="0">
                <a:solidFill>
                  <a:srgbClr val="1F1F1F"/>
                </a:solidFill>
                <a:effectLst/>
                <a:latin typeface="Google Sans"/>
              </a:rPr>
              <a:t>Travel Tips &amp; Guides: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Create informative blog posts offering travel tips and destination guides relevant to the routes covered by your bus reservation system. This could include:</a:t>
            </a:r>
          </a:p>
          <a:p>
            <a:pPr marL="742950" lvl="1" indent="-285750" algn="l">
              <a:buFont typeface="Arial" panose="020B0604020202020204" pitchFamily="34" charset="0"/>
              <a:buChar char="•"/>
            </a:pPr>
            <a:r>
              <a:rPr lang="en-US" sz="1200" b="0" i="0" dirty="0">
                <a:solidFill>
                  <a:srgbClr val="1F1F1F"/>
                </a:solidFill>
                <a:effectLst/>
                <a:latin typeface="Google Sans"/>
              </a:rPr>
              <a:t>Budget travel hacks for popular destinations.</a:t>
            </a:r>
          </a:p>
          <a:p>
            <a:pPr marL="742950" lvl="1" indent="-285750" algn="l">
              <a:buFont typeface="Arial" panose="020B0604020202020204" pitchFamily="34" charset="0"/>
              <a:buChar char="•"/>
            </a:pPr>
            <a:r>
              <a:rPr lang="en-US" sz="1200" b="0" i="0" dirty="0">
                <a:solidFill>
                  <a:srgbClr val="1F1F1F"/>
                </a:solidFill>
                <a:effectLst/>
                <a:latin typeface="Google Sans"/>
              </a:rPr>
              <a:t>Packing tips for different types of bus journeys.</a:t>
            </a:r>
          </a:p>
          <a:p>
            <a:pPr marL="742950" lvl="1" indent="-285750" algn="l">
              <a:buFont typeface="Arial" panose="020B0604020202020204" pitchFamily="34" charset="0"/>
              <a:buChar char="•"/>
            </a:pPr>
            <a:r>
              <a:rPr lang="en-US" sz="1200" b="0" i="0" dirty="0">
                <a:solidFill>
                  <a:srgbClr val="1F1F1F"/>
                </a:solidFill>
                <a:effectLst/>
                <a:latin typeface="Google Sans"/>
              </a:rPr>
              <a:t>"Must-see" attractions and things to do in various cities.</a:t>
            </a:r>
          </a:p>
          <a:p>
            <a:pPr marL="742950" lvl="1" indent="-285750" algn="l">
              <a:buFont typeface="Arial" panose="020B0604020202020204" pitchFamily="34" charset="0"/>
              <a:buChar char="•"/>
            </a:pPr>
            <a:r>
              <a:rPr lang="en-US" sz="1200" b="0" i="0" dirty="0">
                <a:solidFill>
                  <a:srgbClr val="1F1F1F"/>
                </a:solidFill>
                <a:effectLst/>
                <a:latin typeface="Google Sans"/>
              </a:rPr>
              <a:t>Seasonal travel recommendations (e.g., best places for winter getaways).</a:t>
            </a:r>
          </a:p>
          <a:p>
            <a:pPr algn="l"/>
            <a:r>
              <a:rPr lang="en-US" sz="1200" b="1" i="0" dirty="0">
                <a:solidFill>
                  <a:srgbClr val="1F1F1F"/>
                </a:solidFill>
                <a:effectLst/>
                <a:latin typeface="Google Sans"/>
              </a:rPr>
              <a:t>Industry Trends &amp; News: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Share interesting news articles or blog posts related to the bus travel industry. This could cover topics like:</a:t>
            </a:r>
          </a:p>
          <a:p>
            <a:pPr marL="742950" lvl="1" indent="-285750" algn="l">
              <a:buFont typeface="Arial" panose="020B0604020202020204" pitchFamily="34" charset="0"/>
              <a:buChar char="•"/>
            </a:pPr>
            <a:r>
              <a:rPr lang="en-US" sz="1200" b="0" i="0" dirty="0">
                <a:solidFill>
                  <a:srgbClr val="1F1F1F"/>
                </a:solidFill>
                <a:effectLst/>
                <a:latin typeface="Google Sans"/>
              </a:rPr>
              <a:t>Developments in sustainable bus travel technologies.</a:t>
            </a:r>
          </a:p>
          <a:p>
            <a:pPr marL="742950" lvl="1" indent="-285750" algn="l">
              <a:buFont typeface="Arial" panose="020B0604020202020204" pitchFamily="34" charset="0"/>
              <a:buChar char="•"/>
            </a:pPr>
            <a:r>
              <a:rPr lang="en-US" sz="1200" b="0" i="0" dirty="0">
                <a:solidFill>
                  <a:srgbClr val="1F1F1F"/>
                </a:solidFill>
                <a:effectLst/>
                <a:latin typeface="Google Sans"/>
              </a:rPr>
              <a:t>Changes in government regulations affecting bus travel.</a:t>
            </a:r>
          </a:p>
          <a:p>
            <a:pPr marL="742950" lvl="1" indent="-285750" algn="l">
              <a:buFont typeface="Arial" panose="020B0604020202020204" pitchFamily="34" charset="0"/>
              <a:buChar char="•"/>
            </a:pPr>
            <a:r>
              <a:rPr lang="en-US" sz="1200" b="0" i="0" dirty="0">
                <a:solidFill>
                  <a:srgbClr val="1F1F1F"/>
                </a:solidFill>
                <a:effectLst/>
                <a:latin typeface="Google Sans"/>
              </a:rPr>
              <a:t>New and emerging bus routes or destinations.</a:t>
            </a:r>
          </a:p>
          <a:p>
            <a:pPr algn="l"/>
            <a:r>
              <a:rPr lang="en-US" sz="1200" b="1" i="0" dirty="0">
                <a:solidFill>
                  <a:srgbClr val="1F1F1F"/>
                </a:solidFill>
                <a:effectLst/>
                <a:latin typeface="Google Sans"/>
              </a:rPr>
              <a:t>Customer Stories &amp; Interviews:</a:t>
            </a:r>
            <a:endParaRPr lang="en-US" sz="1200" b="0" i="0" dirty="0">
              <a:solidFill>
                <a:srgbClr val="1F1F1F"/>
              </a:solidFill>
              <a:effectLst/>
              <a:latin typeface="Google Sans"/>
            </a:endParaRPr>
          </a:p>
          <a:p>
            <a:pPr algn="l">
              <a:buFont typeface="Arial" panose="020B0604020202020204" pitchFamily="34" charset="0"/>
              <a:buChar char="•"/>
            </a:pPr>
            <a:r>
              <a:rPr lang="en-US" sz="1200" b="0" i="0" dirty="0">
                <a:solidFill>
                  <a:srgbClr val="1F1F1F"/>
                </a:solidFill>
                <a:effectLst/>
                <a:latin typeface="Google Sans"/>
              </a:rPr>
              <a:t>Feature stories or interviews with satisfied customers who have used your bus reservation system. This can showcase real-life travel experiences and build trust with potential customers.</a:t>
            </a:r>
          </a:p>
        </p:txBody>
      </p:sp>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3" name="Rectangle 1">
            <a:extLst>
              <a:ext uri="{FF2B5EF4-FFF2-40B4-BE49-F238E27FC236}">
                <a16:creationId xmlns:a16="http://schemas.microsoft.com/office/drawing/2014/main" xmlns="" id="{3545B887-6B8E-0812-FA2C-4102E171361E}"/>
              </a:ext>
            </a:extLst>
          </p:cNvPr>
          <p:cNvSpPr>
            <a:spLocks noChangeArrowheads="1"/>
          </p:cNvSpPr>
          <p:nvPr/>
        </p:nvSpPr>
        <p:spPr bwMode="auto">
          <a:xfrm>
            <a:off x="371856" y="1086806"/>
            <a:ext cx="860755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Future enhancements for a bus reservation system can focus on improving user experience, expanding functionality, and incorporating emerging technologies. Here are some potential areas for enhancement:</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chemeClr val="tx1"/>
                </a:solidFill>
                <a:effectLst/>
                <a:latin typeface="Arial" panose="020B0604020202020204" pitchFamily="34" charset="0"/>
              </a:rPr>
              <a:t>Real-Time Updates</a:t>
            </a:r>
            <a:r>
              <a:rPr kumimoji="0" lang="en-US" altLang="en-US" sz="1000" b="0" i="0" u="none" strike="noStrike" cap="none" normalizeH="0" baseline="0" dirty="0">
                <a:ln>
                  <a:noFill/>
                </a:ln>
                <a:solidFill>
                  <a:schemeClr val="tx1"/>
                </a:solidFill>
                <a:effectLst/>
                <a:latin typeface="Arial" panose="020B0604020202020204" pitchFamily="34" charset="0"/>
              </a:rPr>
              <a:t>: Integrate real-time tracking and updates for buses, allowing users to track the location and estimated arrival time of their bus. This     feature enhances transparency and helps users plan their journey more accurately.</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chemeClr val="tx1"/>
                </a:solidFill>
                <a:effectLst/>
                <a:latin typeface="Arial" panose="020B0604020202020204" pitchFamily="34" charset="0"/>
              </a:rPr>
              <a:t>Personalized Recommendations</a:t>
            </a:r>
            <a:r>
              <a:rPr kumimoji="0" lang="en-US" altLang="en-US" sz="1000" b="0" i="0" u="none" strike="noStrike" cap="none" normalizeH="0" baseline="0" dirty="0">
                <a:ln>
                  <a:noFill/>
                </a:ln>
                <a:solidFill>
                  <a:schemeClr val="tx1"/>
                </a:solidFill>
                <a:effectLst/>
                <a:latin typeface="Arial" panose="020B0604020202020204" pitchFamily="34" charset="0"/>
              </a:rPr>
              <a:t>: Implement machine learning algorithms to analyze user preferences and behavior, offering personalized recommendations for bus routes, schedules, and promotions. This enhances user engagement and satisfaction by delivering relevant content.</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chemeClr val="tx1"/>
                </a:solidFill>
                <a:effectLst/>
                <a:latin typeface="Arial" panose="020B0604020202020204" pitchFamily="34" charset="0"/>
              </a:rPr>
              <a:t>Mobile App Development</a:t>
            </a:r>
            <a:r>
              <a:rPr kumimoji="0" lang="en-US" altLang="en-US" sz="1000" b="0" i="0" u="none" strike="noStrike" cap="none" normalizeH="0" baseline="0" dirty="0">
                <a:ln>
                  <a:noFill/>
                </a:ln>
                <a:solidFill>
                  <a:schemeClr val="tx1"/>
                </a:solidFill>
                <a:effectLst/>
                <a:latin typeface="Arial" panose="020B0604020202020204" pitchFamily="34" charset="0"/>
              </a:rPr>
              <a:t>: Develop a dedicated mobile app for the bus reservation system, providing users with a seamless booking experience on their smartphones. The app can offer additional features such as push notifications, offline access to tickets, and in-app customer support.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chemeClr val="tx1"/>
                </a:solidFill>
                <a:effectLst/>
                <a:latin typeface="Arial" panose="020B0604020202020204" pitchFamily="34" charset="0"/>
              </a:rPr>
              <a:t>Payment Gateway Integration</a:t>
            </a:r>
            <a:r>
              <a:rPr kumimoji="0" lang="en-US" altLang="en-US" sz="1000" b="0" i="0" u="none" strike="noStrike" cap="none" normalizeH="0" baseline="0" dirty="0">
                <a:ln>
                  <a:noFill/>
                </a:ln>
                <a:solidFill>
                  <a:schemeClr val="tx1"/>
                </a:solidFill>
                <a:effectLst/>
                <a:latin typeface="Arial" panose="020B0604020202020204" pitchFamily="34" charset="0"/>
              </a:rPr>
              <a:t>: Expand payment options by integrating additional payment gateways and digital wallets, allowing users to choose their preferred payment method for booking tickets securely. Support for cryptocurrencies and other emerging payment methods can also be considered.</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chemeClr val="tx1"/>
                </a:solidFill>
                <a:effectLst/>
                <a:latin typeface="Arial" panose="020B0604020202020204" pitchFamily="34" charset="0"/>
              </a:rPr>
              <a:t>Social Integration</a:t>
            </a:r>
            <a:r>
              <a:rPr kumimoji="0" lang="en-US" altLang="en-US" sz="1000" b="0" i="0" u="none" strike="noStrike" cap="none" normalizeH="0" baseline="0" dirty="0">
                <a:ln>
                  <a:noFill/>
                </a:ln>
                <a:solidFill>
                  <a:schemeClr val="tx1"/>
                </a:solidFill>
                <a:effectLst/>
                <a:latin typeface="Arial" panose="020B0604020202020204" pitchFamily="34" charset="0"/>
              </a:rPr>
              <a:t>: Enable social media integration, allowing users to log in or sign up using their social media accounts. Additionally, integrate social sharing features to allow users to share their travel plans and experiences with friends and followers.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000" b="1" i="0" u="none" strike="noStrike" cap="none" normalizeH="0" baseline="0" dirty="0">
                <a:ln>
                  <a:noFill/>
                </a:ln>
                <a:solidFill>
                  <a:schemeClr val="tx1"/>
                </a:solidFill>
                <a:effectLst/>
                <a:latin typeface="Arial" panose="020B0604020202020204" pitchFamily="34" charset="0"/>
              </a:rPr>
              <a:t>Accessibility Features</a:t>
            </a:r>
            <a:r>
              <a:rPr kumimoji="0" lang="en-US" altLang="en-US" sz="1000" b="0" i="0" u="none" strike="noStrike" cap="none" normalizeH="0" baseline="0" dirty="0">
                <a:ln>
                  <a:noFill/>
                </a:ln>
                <a:solidFill>
                  <a:schemeClr val="tx1"/>
                </a:solidFill>
                <a:effectLst/>
                <a:latin typeface="Arial" panose="020B0604020202020204" pitchFamily="34" charset="0"/>
              </a:rPr>
              <a:t>: Improve accessibility by implementing features such as screen reader compatibility, keyboard navigation, and text resizing options. Ensuring that the system complies with accessibility standards enhances inclusivity and usability for all users.</a:t>
            </a:r>
          </a:p>
          <a:p>
            <a:pPr marL="0" marR="0" lvl="0" indent="0" algn="just" defTabSz="914400" rtl="0" eaLnBrk="0" fontAlgn="base" latinLnBrk="0" hangingPunct="0">
              <a:lnSpc>
                <a:spcPct val="100000"/>
              </a:lnSpc>
              <a:spcBef>
                <a:spcPct val="0"/>
              </a:spcBef>
              <a:spcAft>
                <a:spcPct val="0"/>
              </a:spcAft>
              <a:buClrTx/>
              <a:buSzTx/>
              <a:buFontTx/>
              <a:buAutoNum type="arabicPeriod" startAt="7"/>
              <a:tabLst/>
            </a:pPr>
            <a:r>
              <a:rPr kumimoji="0" lang="en-US" altLang="en-US" sz="10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000" b="0" i="0" u="none" strike="noStrike" cap="none" normalizeH="0" baseline="0" dirty="0">
                <a:ln>
                  <a:noFill/>
                </a:ln>
                <a:solidFill>
                  <a:schemeClr val="tx1"/>
                </a:solidFill>
                <a:effectLst/>
                <a:latin typeface="Arial" panose="020B0604020202020204" pitchFamily="34" charset="0"/>
              </a:rPr>
              <a:t>: Offer support for multiple languages to cater to a diverse user base. Allow users to switch between languages seamlessly, providing a localized experience and improving accessibility for non-native speakers.</a:t>
            </a:r>
          </a:p>
          <a:p>
            <a:pPr marL="0" marR="0" lvl="0" indent="0" algn="just" defTabSz="914400" rtl="0" eaLnBrk="0" fontAlgn="base" latinLnBrk="0" hangingPunct="0">
              <a:lnSpc>
                <a:spcPct val="100000"/>
              </a:lnSpc>
              <a:spcBef>
                <a:spcPct val="0"/>
              </a:spcBef>
              <a:spcAft>
                <a:spcPct val="0"/>
              </a:spcAft>
              <a:buClrTx/>
              <a:buSzTx/>
              <a:buFontTx/>
              <a:buAutoNum type="arabicPeriod" startAt="8"/>
              <a:tabLst/>
            </a:pPr>
            <a:r>
              <a:rPr kumimoji="0" lang="en-US" altLang="en-US" sz="1000" b="1" i="0" u="none" strike="noStrike" cap="none" normalizeH="0" baseline="0" dirty="0">
                <a:ln>
                  <a:noFill/>
                </a:ln>
                <a:solidFill>
                  <a:schemeClr val="tx1"/>
                </a:solidFill>
                <a:effectLst/>
                <a:latin typeface="Arial" panose="020B0604020202020204" pitchFamily="34" charset="0"/>
              </a:rPr>
              <a:t>Customer Feedback Mechanism</a:t>
            </a:r>
            <a:r>
              <a:rPr kumimoji="0" lang="en-US" altLang="en-US" sz="1000" b="0" i="0" u="none" strike="noStrike" cap="none" normalizeH="0" baseline="0" dirty="0">
                <a:ln>
                  <a:noFill/>
                </a:ln>
                <a:solidFill>
                  <a:schemeClr val="tx1"/>
                </a:solidFill>
                <a:effectLst/>
                <a:latin typeface="Arial" panose="020B0604020202020204" pitchFamily="34" charset="0"/>
              </a:rPr>
              <a:t>: Implement a feedback mechanism to gather user feedback and suggestions for continuous improvement. Analyze feedback data to identify areas for enhancement and prioritize feature development based on user needs and preferences.</a:t>
            </a:r>
          </a:p>
          <a:p>
            <a:pPr marL="0" marR="0" lvl="0" indent="0" algn="just" defTabSz="914400" rtl="0" eaLnBrk="0" fontAlgn="base" latinLnBrk="0" hangingPunct="0">
              <a:lnSpc>
                <a:spcPct val="100000"/>
              </a:lnSpc>
              <a:spcBef>
                <a:spcPct val="0"/>
              </a:spcBef>
              <a:spcAft>
                <a:spcPct val="0"/>
              </a:spcAft>
              <a:buClrTx/>
              <a:buSzTx/>
              <a:buFontTx/>
              <a:buAutoNum type="arabicPeriod" startAt="9"/>
              <a:tabLst/>
            </a:pPr>
            <a:r>
              <a:rPr kumimoji="0" lang="en-US" altLang="en-US" sz="1000" b="1" i="0" u="none" strike="noStrike" cap="none" normalizeH="0" baseline="0" dirty="0">
                <a:ln>
                  <a:noFill/>
                </a:ln>
                <a:solidFill>
                  <a:schemeClr val="tx1"/>
                </a:solidFill>
                <a:effectLst/>
                <a:latin typeface="Arial" panose="020B0604020202020204" pitchFamily="34" charset="0"/>
              </a:rPr>
              <a:t>Integration with Transportation Networks</a:t>
            </a:r>
            <a:r>
              <a:rPr kumimoji="0" lang="en-US" altLang="en-US" sz="1000" b="0" i="0" u="none" strike="noStrike" cap="none" normalizeH="0" baseline="0" dirty="0">
                <a:ln>
                  <a:noFill/>
                </a:ln>
                <a:solidFill>
                  <a:schemeClr val="tx1"/>
                </a:solidFill>
                <a:effectLst/>
                <a:latin typeface="Arial" panose="020B0604020202020204" pitchFamily="34" charset="0"/>
              </a:rPr>
              <a:t>: Collaborate with other transportation providers such as railways, airlines, and ride-sharing services to offer integrated travel solutions. Provide seamless connectivity and booking options for multi-modal journeys.</a:t>
            </a:r>
          </a:p>
          <a:p>
            <a:pPr marL="0" marR="0" lvl="0" indent="0" algn="just" defTabSz="914400" rtl="0" eaLnBrk="0" fontAlgn="base" latinLnBrk="0" hangingPunct="0">
              <a:lnSpc>
                <a:spcPct val="100000"/>
              </a:lnSpc>
              <a:spcBef>
                <a:spcPct val="0"/>
              </a:spcBef>
              <a:spcAft>
                <a:spcPct val="0"/>
              </a:spcAft>
              <a:buClrTx/>
              <a:buSzTx/>
              <a:buFontTx/>
              <a:buAutoNum type="arabicPeriod" startAt="10"/>
              <a:tabLst/>
            </a:pPr>
            <a:r>
              <a:rPr kumimoji="0" lang="en-US" altLang="en-US" sz="10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000" b="0" i="0" u="none" strike="noStrike" cap="none" normalizeH="0" baseline="0" dirty="0">
                <a:ln>
                  <a:noFill/>
                </a:ln>
                <a:solidFill>
                  <a:schemeClr val="tx1"/>
                </a:solidFill>
                <a:effectLst/>
                <a:latin typeface="Arial" panose="020B0604020202020204" pitchFamily="34" charset="0"/>
              </a:rPr>
              <a:t>: Explore the use of blockchain technology for enhancing security, transparency, and traceability in ticket bookings and transactions. Implement smart contracts for automated ticket issuance and verification processes.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By focusing on these future enhancements, the bus reservation system can stay competitive, meet evolving user expectations, and deliver an exceptional booking experience for travelers. Regular updates and continuous innovation are key to maintaining relevance and providing value to users in the dynamic travel industry.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FE17C0CF-E9AC-6098-2ADE-46FB540EAB7A}"/>
              </a:ext>
            </a:extLst>
          </p:cNvPr>
          <p:cNvSpPr>
            <a:spLocks noChangeArrowheads="1"/>
          </p:cNvSpPr>
          <p:nvPr/>
        </p:nvSpPr>
        <p:spPr bwMode="auto">
          <a:xfrm>
            <a:off x="0" y="0"/>
            <a:ext cx="3081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12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A62150F3-3201-AF7C-45F7-20EB53934C25}"/>
              </a:ext>
            </a:extLst>
          </p:cNvPr>
          <p:cNvSpPr txBox="1"/>
          <p:nvPr/>
        </p:nvSpPr>
        <p:spPr>
          <a:xfrm>
            <a:off x="560832" y="1004393"/>
            <a:ext cx="7321296" cy="646331"/>
          </a:xfrm>
          <a:prstGeom prst="rect">
            <a:avLst/>
          </a:prstGeom>
          <a:noFill/>
        </p:spPr>
        <p:txBody>
          <a:bodyPr wrap="square">
            <a:spAutoFit/>
          </a:bodyPr>
          <a:lstStyle/>
          <a:p>
            <a:r>
              <a:rPr lang="en-US" sz="1200" b="0" i="0" dirty="0">
                <a:solidFill>
                  <a:srgbClr val="0D0D0D"/>
                </a:solidFill>
                <a:effectLst/>
                <a:latin typeface="Söhne"/>
              </a:rPr>
              <a:t>In conclusion, the bus reservation system offers a convenient and efficient solution for travelers to book their bus tickets hassle-free. Through the integration of HTML, CSS, JavaScript, Python, and Django, the system provides a user-friendly interface with comprehensive features and functionalities.</a:t>
            </a:r>
            <a:endParaRPr lang="en-IN" sz="1200" dirty="0"/>
          </a:p>
        </p:txBody>
      </p:sp>
      <p:sp>
        <p:nvSpPr>
          <p:cNvPr id="7" name="TextBox 6">
            <a:extLst>
              <a:ext uri="{FF2B5EF4-FFF2-40B4-BE49-F238E27FC236}">
                <a16:creationId xmlns:a16="http://schemas.microsoft.com/office/drawing/2014/main" xmlns="" id="{993668A3-2C77-037F-07B3-E91CB075B788}"/>
              </a:ext>
            </a:extLst>
          </p:cNvPr>
          <p:cNvSpPr txBox="1"/>
          <p:nvPr/>
        </p:nvSpPr>
        <p:spPr>
          <a:xfrm>
            <a:off x="560832" y="1813588"/>
            <a:ext cx="7827264" cy="2862322"/>
          </a:xfrm>
          <a:prstGeom prst="rect">
            <a:avLst/>
          </a:prstGeom>
          <a:noFill/>
        </p:spPr>
        <p:txBody>
          <a:bodyPr wrap="square">
            <a:spAutoFit/>
          </a:bodyPr>
          <a:lstStyle/>
          <a:p>
            <a:pPr algn="l"/>
            <a:r>
              <a:rPr lang="en-US" sz="1200" b="0" i="0" dirty="0">
                <a:solidFill>
                  <a:srgbClr val="0D0D0D"/>
                </a:solidFill>
                <a:effectLst/>
                <a:latin typeface="Söhne"/>
              </a:rPr>
              <a:t>Key components of the system include:</a:t>
            </a:r>
          </a:p>
          <a:p>
            <a:pPr algn="l">
              <a:buFont typeface="+mj-lt"/>
              <a:buAutoNum type="arabicPeriod"/>
            </a:pPr>
            <a:r>
              <a:rPr lang="en-US" sz="1200" b="1" i="0" dirty="0">
                <a:solidFill>
                  <a:srgbClr val="0D0D0D"/>
                </a:solidFill>
                <a:effectLst/>
                <a:latin typeface="Söhne"/>
              </a:rPr>
              <a:t>Homepage</a:t>
            </a:r>
            <a:r>
              <a:rPr lang="en-US" sz="1200" b="0" i="0" dirty="0">
                <a:solidFill>
                  <a:srgbClr val="0D0D0D"/>
                </a:solidFill>
                <a:effectLst/>
                <a:latin typeface="Söhne"/>
              </a:rPr>
              <a:t>: The homepage serves as the entry point, welcoming users and providing quick access to essential functionalities such as searching for bus routes, viewing schedules, and making reservations.</a:t>
            </a:r>
          </a:p>
          <a:p>
            <a:pPr algn="l">
              <a:buFont typeface="+mj-lt"/>
              <a:buAutoNum type="arabicPeriod"/>
            </a:pPr>
            <a:r>
              <a:rPr lang="en-US" sz="1200" b="1" i="0" dirty="0">
                <a:solidFill>
                  <a:srgbClr val="0D0D0D"/>
                </a:solidFill>
                <a:effectLst/>
                <a:latin typeface="Söhne"/>
              </a:rPr>
              <a:t>Navigation</a:t>
            </a:r>
            <a:r>
              <a:rPr lang="en-US" sz="1200" b="0" i="0" dirty="0">
                <a:solidFill>
                  <a:srgbClr val="0D0D0D"/>
                </a:solidFill>
                <a:effectLst/>
                <a:latin typeface="Söhne"/>
              </a:rPr>
              <a:t>: A clear and intuitive navigation menu allows users to easily explore different sections of the website, including bus routes, schedules, booking options, user authentication, and more.</a:t>
            </a:r>
          </a:p>
          <a:p>
            <a:pPr algn="l">
              <a:buFont typeface="+mj-lt"/>
              <a:buAutoNum type="arabicPeriod"/>
            </a:pPr>
            <a:r>
              <a:rPr lang="en-US" sz="1200" b="1" i="0" dirty="0">
                <a:solidFill>
                  <a:srgbClr val="0D0D0D"/>
                </a:solidFill>
                <a:effectLst/>
                <a:latin typeface="Söhne"/>
              </a:rPr>
              <a:t>Search Functionality</a:t>
            </a:r>
            <a:r>
              <a:rPr lang="en-US" sz="1200" b="0" i="0" dirty="0">
                <a:solidFill>
                  <a:srgbClr val="0D0D0D"/>
                </a:solidFill>
                <a:effectLst/>
                <a:latin typeface="Söhne"/>
              </a:rPr>
              <a:t>: Users can search for buses by entering their origin and destination, along with optional parameters such as travel date and time. The system retrieves relevant information and presents it to the user for selection.</a:t>
            </a:r>
          </a:p>
          <a:p>
            <a:pPr algn="l">
              <a:buFont typeface="+mj-lt"/>
              <a:buAutoNum type="arabicPeriod"/>
            </a:pPr>
            <a:r>
              <a:rPr lang="en-US" sz="1200" b="1" i="0" dirty="0">
                <a:solidFill>
                  <a:srgbClr val="0D0D0D"/>
                </a:solidFill>
                <a:effectLst/>
                <a:latin typeface="Söhne"/>
              </a:rPr>
              <a:t>User Authentication</a:t>
            </a:r>
            <a:r>
              <a:rPr lang="en-US" sz="1200" b="0" i="0" dirty="0">
                <a:solidFill>
                  <a:srgbClr val="0D0D0D"/>
                </a:solidFill>
                <a:effectLst/>
                <a:latin typeface="Söhne"/>
              </a:rPr>
              <a:t>: Registered users can sign in to their accounts to access personalized features such as booking history, profile management, and preferences. New users have the option to sign up for an account.</a:t>
            </a:r>
          </a:p>
          <a:p>
            <a:pPr algn="l">
              <a:buFont typeface="+mj-lt"/>
              <a:buAutoNum type="arabicPeriod"/>
            </a:pPr>
            <a:r>
              <a:rPr lang="en-US" sz="1200" b="1" i="0" dirty="0">
                <a:solidFill>
                  <a:srgbClr val="0D0D0D"/>
                </a:solidFill>
                <a:effectLst/>
                <a:latin typeface="Söhne"/>
              </a:rPr>
              <a:t>Responsive Design</a:t>
            </a:r>
            <a:r>
              <a:rPr lang="en-US" sz="1200" b="0" i="0" dirty="0">
                <a:solidFill>
                  <a:srgbClr val="0D0D0D"/>
                </a:solidFill>
                <a:effectLst/>
                <a:latin typeface="Söhne"/>
              </a:rPr>
              <a:t>: The system is designed to be responsive, ensuring a seamless user experience across various devices and screen sizes, including desktops, laptops, tablets, and smartphones.</a:t>
            </a:r>
          </a:p>
          <a:p>
            <a:pPr algn="l">
              <a:buFont typeface="+mj-lt"/>
              <a:buAutoNum type="arabicPeriod"/>
            </a:pPr>
            <a:r>
              <a:rPr lang="en-US" sz="1200" b="1" i="0" dirty="0">
                <a:solidFill>
                  <a:srgbClr val="0D0D0D"/>
                </a:solidFill>
                <a:effectLst/>
                <a:latin typeface="Söhne"/>
              </a:rPr>
              <a:t>Backend Functionality</a:t>
            </a:r>
            <a:r>
              <a:rPr lang="en-US" sz="1200" b="0" i="0" dirty="0">
                <a:solidFill>
                  <a:srgbClr val="0D0D0D"/>
                </a:solidFill>
                <a:effectLst/>
                <a:latin typeface="Söhne"/>
              </a:rPr>
              <a:t>: Django and Python power the backend of the system, handling tasks such as data storage, retrieval, and processing, user authentication, and business logic implementation.</a:t>
            </a:r>
          </a:p>
          <a:p>
            <a:pPr algn="l">
              <a:buFont typeface="+mj-lt"/>
              <a:buAutoNum type="arabicPeriod"/>
            </a:pPr>
            <a:r>
              <a:rPr lang="en-US" sz="1200" b="1" i="0" dirty="0">
                <a:solidFill>
                  <a:srgbClr val="0D0D0D"/>
                </a:solidFill>
                <a:effectLst/>
                <a:latin typeface="Söhne"/>
              </a:rPr>
              <a:t>Scalability and Flexibility</a:t>
            </a:r>
            <a:r>
              <a:rPr lang="en-US" sz="1200" b="0" i="0" dirty="0">
                <a:solidFill>
                  <a:srgbClr val="0D0D0D"/>
                </a:solidFill>
                <a:effectLst/>
                <a:latin typeface="Söhne"/>
              </a:rPr>
              <a:t>: The system is built with scalability and flexibility in mind, allowing for easy expansion and customization to meet evolving business needs and user requirements.</a:t>
            </a:r>
          </a:p>
        </p:txBody>
      </p:sp>
    </p:spTree>
    <p:extLst>
      <p:ext uri="{BB962C8B-B14F-4D97-AF65-F5344CB8AC3E}">
        <p14:creationId xmlns:p14="http://schemas.microsoft.com/office/powerpoint/2010/main" val="2018878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dirty="0">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solidFill>
                  <a:schemeClr val="bg1"/>
                </a:solidFill>
                <a:latin typeface="+mj-lt"/>
              </a:rPr>
              <a:t>Project Title</a:t>
            </a:r>
            <a:endParaRPr lang="en-US" sz="1600" b="1" dirty="0">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FD2E628C-8E4A-8A5A-4A46-4A6E55075526}"/>
              </a:ext>
            </a:extLst>
          </p:cNvPr>
          <p:cNvSpPr txBox="1"/>
          <p:nvPr/>
        </p:nvSpPr>
        <p:spPr>
          <a:xfrm>
            <a:off x="1495073" y="1105640"/>
            <a:ext cx="6065858" cy="5232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The bus reservation system is a crucial component of modern transportation infrastructure, facilitating efficient booking and management of bus services.</a:t>
            </a:r>
            <a:endParaRPr lang="en-IN" dirty="0"/>
          </a:p>
        </p:txBody>
      </p:sp>
      <p:sp>
        <p:nvSpPr>
          <p:cNvPr id="7" name="TextBox 6">
            <a:extLst>
              <a:ext uri="{FF2B5EF4-FFF2-40B4-BE49-F238E27FC236}">
                <a16:creationId xmlns:a16="http://schemas.microsoft.com/office/drawing/2014/main" xmlns="" id="{077916E1-3ECA-6008-2D82-301DB7C47C8B}"/>
              </a:ext>
            </a:extLst>
          </p:cNvPr>
          <p:cNvSpPr txBox="1"/>
          <p:nvPr/>
        </p:nvSpPr>
        <p:spPr>
          <a:xfrm>
            <a:off x="1494668" y="1816143"/>
            <a:ext cx="5842833"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This system streamlines the process of reserving bus tickets, providing convenience to passengers while optimizing operations for service providers</a:t>
            </a:r>
            <a:endParaRPr lang="en-IN" dirty="0"/>
          </a:p>
        </p:txBody>
      </p:sp>
      <p:sp>
        <p:nvSpPr>
          <p:cNvPr id="9" name="TextBox 8">
            <a:extLst>
              <a:ext uri="{FF2B5EF4-FFF2-40B4-BE49-F238E27FC236}">
                <a16:creationId xmlns:a16="http://schemas.microsoft.com/office/drawing/2014/main" xmlns="" id="{3FEE7701-916C-2055-E252-F2DAD9B92BF2}"/>
              </a:ext>
            </a:extLst>
          </p:cNvPr>
          <p:cNvSpPr txBox="1"/>
          <p:nvPr/>
        </p:nvSpPr>
        <p:spPr>
          <a:xfrm>
            <a:off x="1535555" y="2581986"/>
            <a:ext cx="5761058" cy="738664"/>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The core functionality of the bus reservation system includes ticket booking, seat allocation, schedule management, and passenger information management. </a:t>
            </a:r>
            <a:endParaRPr lang="en-IN" dirty="0"/>
          </a:p>
        </p:txBody>
      </p:sp>
      <p:sp>
        <p:nvSpPr>
          <p:cNvPr id="11" name="TextBox 10">
            <a:extLst>
              <a:ext uri="{FF2B5EF4-FFF2-40B4-BE49-F238E27FC236}">
                <a16:creationId xmlns:a16="http://schemas.microsoft.com/office/drawing/2014/main" xmlns="" id="{CC32AE01-2B17-E2DB-B536-8275F7A811F2}"/>
              </a:ext>
            </a:extLst>
          </p:cNvPr>
          <p:cNvSpPr txBox="1"/>
          <p:nvPr/>
        </p:nvSpPr>
        <p:spPr>
          <a:xfrm>
            <a:off x="1494668" y="3464618"/>
            <a:ext cx="6125331" cy="954107"/>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latin typeface="Söhne"/>
              </a:rPr>
              <a:t>This abstract provides an overview of the key features and benefits of the bus reservation system, highlighting its importance in enhancing the overall travel experience for passengers and enabling efficient resource utilization for bus operators.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94059" y="595101"/>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263450" y="4562922"/>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a:t>
            </a:r>
          </a:p>
        </p:txBody>
      </p:sp>
      <p:sp>
        <p:nvSpPr>
          <p:cNvPr id="5" name="Rectangle 2">
            <a:extLst>
              <a:ext uri="{FF2B5EF4-FFF2-40B4-BE49-F238E27FC236}">
                <a16:creationId xmlns:a16="http://schemas.microsoft.com/office/drawing/2014/main" xmlns="" id="{6F239D44-A8B6-6D8D-1327-BA374A0A5D7F}"/>
              </a:ext>
            </a:extLst>
          </p:cNvPr>
          <p:cNvSpPr>
            <a:spLocks noChangeArrowheads="1"/>
          </p:cNvSpPr>
          <p:nvPr/>
        </p:nvSpPr>
        <p:spPr bwMode="auto">
          <a:xfrm>
            <a:off x="0" y="0"/>
            <a:ext cx="3124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
            </a: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xmlns="" id="{A71D3B18-1EAA-11EC-3875-F0144AEB9F48}"/>
              </a:ext>
            </a:extLst>
          </p:cNvPr>
          <p:cNvSpPr txBox="1"/>
          <p:nvPr/>
        </p:nvSpPr>
        <p:spPr>
          <a:xfrm>
            <a:off x="564995" y="1015320"/>
            <a:ext cx="8244467" cy="461665"/>
          </a:xfrm>
          <a:prstGeom prst="rect">
            <a:avLst/>
          </a:prstGeom>
          <a:noFill/>
        </p:spPr>
        <p:txBody>
          <a:bodyPr wrap="square">
            <a:spAutoFit/>
          </a:bodyPr>
          <a:lstStyle/>
          <a:p>
            <a:r>
              <a:rPr lang="en-US" sz="1200" b="0" i="0" dirty="0">
                <a:solidFill>
                  <a:srgbClr val="0D0D0D"/>
                </a:solidFill>
                <a:effectLst/>
                <a:latin typeface="Söhne"/>
              </a:rPr>
              <a:t>The goal of this project is to develop a robust and user-friendly bus reservation system that addresses these challenges and enhances the overall efficiency and satisfaction of bus travel. Specifically, the system should aim to:</a:t>
            </a:r>
            <a:endParaRPr lang="en-IN" sz="1200" dirty="0"/>
          </a:p>
        </p:txBody>
      </p:sp>
      <p:sp>
        <p:nvSpPr>
          <p:cNvPr id="9" name="TextBox 8">
            <a:extLst>
              <a:ext uri="{FF2B5EF4-FFF2-40B4-BE49-F238E27FC236}">
                <a16:creationId xmlns:a16="http://schemas.microsoft.com/office/drawing/2014/main" xmlns="" id="{92518BD8-5FAD-B5BA-AE54-82ACCB353632}"/>
              </a:ext>
            </a:extLst>
          </p:cNvPr>
          <p:cNvSpPr txBox="1"/>
          <p:nvPr/>
        </p:nvSpPr>
        <p:spPr>
          <a:xfrm>
            <a:off x="617035" y="1512464"/>
            <a:ext cx="7463882" cy="461665"/>
          </a:xfrm>
          <a:prstGeom prst="rect">
            <a:avLst/>
          </a:prstGeom>
          <a:noFill/>
        </p:spPr>
        <p:txBody>
          <a:bodyPr wrap="square">
            <a:spAutoFit/>
          </a:bodyPr>
          <a:lstStyle/>
          <a:p>
            <a:pPr algn="l">
              <a:buFont typeface="+mj-lt"/>
              <a:buAutoNum type="arabicPeriod"/>
            </a:pPr>
            <a:r>
              <a:rPr lang="en-US" sz="1200" b="1" i="0" dirty="0">
                <a:solidFill>
                  <a:srgbClr val="0D0D0D"/>
                </a:solidFill>
                <a:effectLst/>
                <a:latin typeface="Söhne"/>
              </a:rPr>
              <a:t>Simplify the booking process: </a:t>
            </a:r>
            <a:r>
              <a:rPr lang="en-US" sz="1200" i="0" dirty="0">
                <a:solidFill>
                  <a:srgbClr val="0D0D0D"/>
                </a:solidFill>
                <a:effectLst/>
                <a:latin typeface="Söhne"/>
              </a:rPr>
              <a:t>Design an intuitive and easy-to-use interface for passengers to book tickets online or through other channels efficiently</a:t>
            </a:r>
            <a:r>
              <a:rPr lang="en-US" sz="1200" b="0" i="0" dirty="0">
                <a:solidFill>
                  <a:srgbClr val="0D0D0D"/>
                </a:solidFill>
                <a:effectLst/>
                <a:latin typeface="Söhne"/>
              </a:rPr>
              <a:t>.</a:t>
            </a:r>
          </a:p>
        </p:txBody>
      </p:sp>
      <p:sp>
        <p:nvSpPr>
          <p:cNvPr id="11" name="TextBox 10">
            <a:extLst>
              <a:ext uri="{FF2B5EF4-FFF2-40B4-BE49-F238E27FC236}">
                <a16:creationId xmlns:a16="http://schemas.microsoft.com/office/drawing/2014/main" xmlns="" id="{917433C3-A47C-9815-EB23-F213B04AD5FD}"/>
              </a:ext>
            </a:extLst>
          </p:cNvPr>
          <p:cNvSpPr txBox="1"/>
          <p:nvPr/>
        </p:nvSpPr>
        <p:spPr>
          <a:xfrm>
            <a:off x="617034" y="1992084"/>
            <a:ext cx="7278029" cy="492443"/>
          </a:xfrm>
          <a:prstGeom prst="rect">
            <a:avLst/>
          </a:prstGeom>
          <a:noFill/>
        </p:spPr>
        <p:txBody>
          <a:bodyPr wrap="square">
            <a:spAutoFit/>
          </a:bodyPr>
          <a:lstStyle/>
          <a:p>
            <a:pPr algn="l"/>
            <a:r>
              <a:rPr lang="en-US" b="0" i="0" dirty="0">
                <a:solidFill>
                  <a:srgbClr val="0D0D0D"/>
                </a:solidFill>
                <a:effectLst/>
                <a:latin typeface="Söhne"/>
              </a:rPr>
              <a:t>2.</a:t>
            </a:r>
            <a:r>
              <a:rPr lang="en-US" sz="1200" b="1" i="0" dirty="0">
                <a:solidFill>
                  <a:srgbClr val="0D0D0D"/>
                </a:solidFill>
                <a:effectLst/>
                <a:latin typeface="Söhne"/>
              </a:rPr>
              <a:t>Optimize seat allocation: </a:t>
            </a:r>
            <a:r>
              <a:rPr lang="en-US" sz="1200" b="0" i="0" dirty="0">
                <a:solidFill>
                  <a:srgbClr val="0D0D0D"/>
                </a:solidFill>
                <a:effectLst/>
                <a:latin typeface="Söhne"/>
              </a:rPr>
              <a:t>Implement algorithms to optimize seat allocation based on passenger preferences, bus capacity, and availability, while minimizing the risk of overbooking.</a:t>
            </a:r>
          </a:p>
        </p:txBody>
      </p:sp>
      <p:sp>
        <p:nvSpPr>
          <p:cNvPr id="13" name="TextBox 12">
            <a:extLst>
              <a:ext uri="{FF2B5EF4-FFF2-40B4-BE49-F238E27FC236}">
                <a16:creationId xmlns:a16="http://schemas.microsoft.com/office/drawing/2014/main" xmlns="" id="{602FEE6D-AB98-0844-C20E-36138994AB2E}"/>
              </a:ext>
            </a:extLst>
          </p:cNvPr>
          <p:cNvSpPr txBox="1"/>
          <p:nvPr/>
        </p:nvSpPr>
        <p:spPr>
          <a:xfrm>
            <a:off x="617034" y="2484527"/>
            <a:ext cx="7716643" cy="3077766"/>
          </a:xfrm>
          <a:prstGeom prst="rect">
            <a:avLst/>
          </a:prstGeom>
          <a:noFill/>
        </p:spPr>
        <p:txBody>
          <a:bodyPr wrap="square">
            <a:spAutoFit/>
          </a:bodyPr>
          <a:lstStyle/>
          <a:p>
            <a:pPr algn="l"/>
            <a:r>
              <a:rPr lang="en-US" sz="1200" b="1" i="0" dirty="0">
                <a:solidFill>
                  <a:srgbClr val="0D0D0D"/>
                </a:solidFill>
                <a:effectLst/>
                <a:latin typeface="Söhne"/>
              </a:rPr>
              <a:t>3.Provide real-time updates: </a:t>
            </a:r>
            <a:r>
              <a:rPr lang="en-US" sz="1200" b="0" i="0" dirty="0">
                <a:solidFill>
                  <a:srgbClr val="0D0D0D"/>
                </a:solidFill>
                <a:effectLst/>
                <a:latin typeface="Söhne"/>
              </a:rPr>
              <a:t>Integrate real-time tracking and notification mechanisms to keep passengers informed about schedule changes, delays, or cancellations.</a:t>
            </a:r>
          </a:p>
          <a:p>
            <a:pPr algn="l"/>
            <a:endParaRPr lang="en-US" sz="1200" b="0" i="0" dirty="0">
              <a:solidFill>
                <a:srgbClr val="0D0D0D"/>
              </a:solidFill>
              <a:effectLst/>
              <a:latin typeface="Söhne"/>
            </a:endParaRPr>
          </a:p>
          <a:p>
            <a:r>
              <a:rPr lang="en-US" sz="1200" b="1" i="0" dirty="0">
                <a:solidFill>
                  <a:srgbClr val="0D0D0D"/>
                </a:solidFill>
                <a:effectLst/>
                <a:latin typeface="Söhne"/>
              </a:rPr>
              <a:t>4.Manage passenger information securely: </a:t>
            </a:r>
            <a:r>
              <a:rPr lang="en-US" sz="1200" b="0" i="0" dirty="0">
                <a:solidFill>
                  <a:srgbClr val="0D0D0D"/>
                </a:solidFill>
                <a:effectLst/>
                <a:latin typeface="Söhne"/>
              </a:rPr>
              <a:t>Develop a secure database system to store and manage passenger information, ensuring compliance with privacy regulatio</a:t>
            </a:r>
            <a:r>
              <a:rPr lang="en-US" sz="1200" dirty="0">
                <a:solidFill>
                  <a:srgbClr val="0D0D0D"/>
                </a:solidFill>
                <a:latin typeface="Söhne"/>
              </a:rPr>
              <a:t>n</a:t>
            </a:r>
            <a:r>
              <a:rPr lang="en-US" sz="1200" b="0" i="0" dirty="0">
                <a:solidFill>
                  <a:srgbClr val="0D0D0D"/>
                </a:solidFill>
                <a:effectLst/>
                <a:latin typeface="Söhne"/>
              </a:rPr>
              <a:t>.</a:t>
            </a:r>
          </a:p>
          <a:p>
            <a:endParaRPr lang="en-US" sz="1200" b="1" i="0" dirty="0">
              <a:solidFill>
                <a:srgbClr val="0D0D0D"/>
              </a:solidFill>
              <a:effectLst/>
              <a:latin typeface="Söhne"/>
            </a:endParaRPr>
          </a:p>
          <a:p>
            <a:pPr algn="l"/>
            <a:r>
              <a:rPr lang="en-US" sz="1200" b="1" i="0" dirty="0">
                <a:solidFill>
                  <a:srgbClr val="0D0D0D"/>
                </a:solidFill>
                <a:effectLst/>
                <a:latin typeface="Söhne"/>
              </a:rPr>
              <a:t>5.Adapt to dynamic schedules: </a:t>
            </a:r>
            <a:r>
              <a:rPr lang="en-US" sz="1200" b="0" i="0" dirty="0">
                <a:solidFill>
                  <a:srgbClr val="0D0D0D"/>
                </a:solidFill>
                <a:effectLst/>
                <a:latin typeface="Söhne"/>
              </a:rPr>
              <a:t>Implement flexible scheduling mechanisms that can accommodate changes in routes, timings, and demand patterns effectively.</a:t>
            </a:r>
          </a:p>
          <a:p>
            <a:r>
              <a:rPr lang="en-US" dirty="0"/>
              <a:t/>
            </a:r>
            <a:br>
              <a:rPr lang="en-US" dirty="0"/>
            </a:br>
            <a:r>
              <a:rPr lang="en-US" sz="1200" b="1" dirty="0"/>
              <a:t>6</a:t>
            </a:r>
            <a:r>
              <a:rPr lang="en-US" b="1" dirty="0"/>
              <a:t>.</a:t>
            </a:r>
            <a:r>
              <a:rPr lang="en-US" sz="1200" b="1" i="0" dirty="0">
                <a:solidFill>
                  <a:srgbClr val="0D0D0D"/>
                </a:solidFill>
                <a:effectLst/>
                <a:latin typeface="Söhne"/>
              </a:rPr>
              <a:t>Enhance administrative capabilities: </a:t>
            </a:r>
            <a:r>
              <a:rPr lang="en-US" sz="1200" b="0" i="0" dirty="0">
                <a:solidFill>
                  <a:srgbClr val="0D0D0D"/>
                </a:solidFill>
                <a:effectLst/>
                <a:latin typeface="Söhne"/>
              </a:rPr>
              <a:t>Empower bus operators with tools for efficient management of bookings, ticketing, and operational insights to optimize resource utilization and revenue generation.</a:t>
            </a:r>
          </a:p>
          <a:p>
            <a:endParaRPr lang="en-US" sz="1200" b="0" i="0" dirty="0">
              <a:solidFill>
                <a:srgbClr val="0D0D0D"/>
              </a:solidFill>
              <a:effectLst/>
              <a:latin typeface="Söhne"/>
            </a:endParaRPr>
          </a:p>
          <a:p>
            <a:pPr algn="l"/>
            <a:endParaRPr lang="en-US" b="0" i="0" dirty="0">
              <a:solidFill>
                <a:srgbClr val="0D0D0D"/>
              </a:solidFill>
              <a:effectLst/>
              <a:latin typeface="Söhne"/>
            </a:endParaRPr>
          </a:p>
          <a:p>
            <a:r>
              <a:rPr lang="en-US" dirty="0"/>
              <a:t/>
            </a:r>
            <a:br>
              <a:rPr lang="en-US" dirty="0"/>
            </a:b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189014AA-8A43-8C92-0606-3A598388D74F}"/>
              </a:ext>
            </a:extLst>
          </p:cNvPr>
          <p:cNvSpPr txBox="1"/>
          <p:nvPr/>
        </p:nvSpPr>
        <p:spPr>
          <a:xfrm>
            <a:off x="706244" y="1128870"/>
            <a:ext cx="8051179" cy="738664"/>
          </a:xfrm>
          <a:prstGeom prst="rect">
            <a:avLst/>
          </a:prstGeom>
          <a:noFill/>
        </p:spPr>
        <p:txBody>
          <a:bodyPr wrap="square">
            <a:spAutoFit/>
          </a:bodyPr>
          <a:lstStyle/>
          <a:p>
            <a:r>
              <a:rPr lang="en-US" b="0" i="0" dirty="0">
                <a:solidFill>
                  <a:srgbClr val="0D0D0D"/>
                </a:solidFill>
                <a:effectLst/>
                <a:latin typeface="Söhne"/>
              </a:rPr>
              <a:t>The Bus Reservation System project aims to develop a comprehensive software solution that facilitates the efficient management of bus ticket bookings, seat allocations, schedules, and passenger information. This system will streamline the entire </a:t>
            </a:r>
            <a:r>
              <a:rPr lang="en-US" sz="1200" b="0" i="0" dirty="0">
                <a:solidFill>
                  <a:srgbClr val="0D0D0D"/>
                </a:solidFill>
                <a:effectLst/>
                <a:latin typeface="Söhne"/>
              </a:rPr>
              <a:t>process</a:t>
            </a:r>
            <a:r>
              <a:rPr lang="en-US" b="0" i="0" dirty="0">
                <a:solidFill>
                  <a:srgbClr val="0D0D0D"/>
                </a:solidFill>
                <a:effectLst/>
                <a:latin typeface="Söhne"/>
              </a:rPr>
              <a:t>, benefiting both passengers and bus service providers.</a:t>
            </a:r>
            <a:endParaRPr lang="en-IN" dirty="0"/>
          </a:p>
        </p:txBody>
      </p:sp>
      <p:sp>
        <p:nvSpPr>
          <p:cNvPr id="7" name="TextBox 6">
            <a:extLst>
              <a:ext uri="{FF2B5EF4-FFF2-40B4-BE49-F238E27FC236}">
                <a16:creationId xmlns:a16="http://schemas.microsoft.com/office/drawing/2014/main" xmlns="" id="{32F64CDF-C923-9418-C781-574AAFB0A59B}"/>
              </a:ext>
            </a:extLst>
          </p:cNvPr>
          <p:cNvSpPr txBox="1"/>
          <p:nvPr/>
        </p:nvSpPr>
        <p:spPr>
          <a:xfrm>
            <a:off x="131032" y="1867534"/>
            <a:ext cx="3590693" cy="553998"/>
          </a:xfrm>
          <a:prstGeom prst="rect">
            <a:avLst/>
          </a:prstGeom>
          <a:noFill/>
        </p:spPr>
        <p:txBody>
          <a:bodyPr wrap="square">
            <a:spAutoFit/>
          </a:bodyPr>
          <a:lstStyle/>
          <a:p>
            <a:endParaRPr lang="en-IN" b="0" i="0" dirty="0" smtClean="0">
              <a:solidFill>
                <a:srgbClr val="213164"/>
              </a:solidFill>
              <a:effectLst/>
              <a:latin typeface="+mj-lt"/>
            </a:endParaRPr>
          </a:p>
          <a:p>
            <a:r>
              <a:rPr lang="en-IN" b="0" i="0" dirty="0" smtClean="0">
                <a:solidFill>
                  <a:srgbClr val="213164"/>
                </a:solidFill>
                <a:effectLst/>
                <a:latin typeface="+mj-lt"/>
              </a:rPr>
              <a:t>Key</a:t>
            </a:r>
            <a:r>
              <a:rPr lang="en-IN" b="0" i="0" dirty="0" smtClean="0">
                <a:solidFill>
                  <a:srgbClr val="0D0D0D"/>
                </a:solidFill>
                <a:effectLst/>
                <a:latin typeface="Söhne"/>
              </a:rPr>
              <a:t> </a:t>
            </a:r>
            <a:r>
              <a:rPr lang="en-IN" sz="1600" dirty="0">
                <a:solidFill>
                  <a:srgbClr val="213164"/>
                </a:solidFill>
                <a:latin typeface="+mj-lt"/>
              </a:rPr>
              <a:t>f</a:t>
            </a:r>
            <a:r>
              <a:rPr lang="en-IN" sz="1600" b="0" i="0" dirty="0">
                <a:solidFill>
                  <a:srgbClr val="213164"/>
                </a:solidFill>
                <a:effectLst/>
                <a:latin typeface="+mj-lt"/>
              </a:rPr>
              <a:t>eatures</a:t>
            </a:r>
            <a:r>
              <a:rPr lang="en-IN" b="0" i="0" dirty="0">
                <a:solidFill>
                  <a:srgbClr val="0D0D0D"/>
                </a:solidFill>
                <a:effectLst/>
                <a:latin typeface="Söhne"/>
              </a:rPr>
              <a:t>:</a:t>
            </a:r>
            <a:endParaRPr lang="en-IN" dirty="0"/>
          </a:p>
        </p:txBody>
      </p:sp>
      <p:sp>
        <p:nvSpPr>
          <p:cNvPr id="9" name="TextBox 8">
            <a:extLst>
              <a:ext uri="{FF2B5EF4-FFF2-40B4-BE49-F238E27FC236}">
                <a16:creationId xmlns:a16="http://schemas.microsoft.com/office/drawing/2014/main" xmlns="" id="{B9710B33-DA92-ED1C-9E98-7CA12D5996B1}"/>
              </a:ext>
            </a:extLst>
          </p:cNvPr>
          <p:cNvSpPr txBox="1"/>
          <p:nvPr/>
        </p:nvSpPr>
        <p:spPr>
          <a:xfrm>
            <a:off x="647502" y="3393927"/>
            <a:ext cx="2827218"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smtClean="0">
                <a:solidFill>
                  <a:srgbClr val="0D0D0D"/>
                </a:solidFill>
                <a:effectLst/>
                <a:latin typeface="Söhne"/>
              </a:rPr>
              <a:t>User-friendly Interface</a:t>
            </a:r>
            <a:endParaRPr lang="en-IN" sz="1200" dirty="0"/>
          </a:p>
        </p:txBody>
      </p:sp>
      <p:sp>
        <p:nvSpPr>
          <p:cNvPr id="11" name="TextBox 10">
            <a:extLst>
              <a:ext uri="{FF2B5EF4-FFF2-40B4-BE49-F238E27FC236}">
                <a16:creationId xmlns:a16="http://schemas.microsoft.com/office/drawing/2014/main" xmlns="" id="{B4BCCCB1-7A26-933F-BAAF-E1542E3707A8}"/>
              </a:ext>
            </a:extLst>
          </p:cNvPr>
          <p:cNvSpPr txBox="1"/>
          <p:nvPr/>
        </p:nvSpPr>
        <p:spPr>
          <a:xfrm>
            <a:off x="647502" y="2439027"/>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Booking Management</a:t>
            </a:r>
            <a:endParaRPr lang="en-IN" sz="1200" dirty="0"/>
          </a:p>
        </p:txBody>
      </p:sp>
      <p:sp>
        <p:nvSpPr>
          <p:cNvPr id="17" name="TextBox 16">
            <a:extLst>
              <a:ext uri="{FF2B5EF4-FFF2-40B4-BE49-F238E27FC236}">
                <a16:creationId xmlns:a16="http://schemas.microsoft.com/office/drawing/2014/main" xmlns="" id="{31972A4D-1D92-C549-D497-A9294BE23D19}"/>
              </a:ext>
            </a:extLst>
          </p:cNvPr>
          <p:cNvSpPr txBox="1"/>
          <p:nvPr/>
        </p:nvSpPr>
        <p:spPr>
          <a:xfrm>
            <a:off x="647502" y="2618966"/>
            <a:ext cx="4579434" cy="307777"/>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Passenger Information</a:t>
            </a:r>
            <a:r>
              <a:rPr lang="en-IN" b="0" i="0" dirty="0">
                <a:solidFill>
                  <a:srgbClr val="0D0D0D"/>
                </a:solidFill>
                <a:effectLst/>
                <a:latin typeface="Söhne"/>
              </a:rPr>
              <a:t> </a:t>
            </a:r>
            <a:r>
              <a:rPr lang="en-IN" sz="1200" b="0" i="0" dirty="0">
                <a:solidFill>
                  <a:srgbClr val="0D0D0D"/>
                </a:solidFill>
                <a:effectLst/>
                <a:latin typeface="Söhne"/>
              </a:rPr>
              <a:t>Management</a:t>
            </a:r>
            <a:endParaRPr lang="en-IN" sz="1200" dirty="0"/>
          </a:p>
        </p:txBody>
      </p:sp>
      <p:sp>
        <p:nvSpPr>
          <p:cNvPr id="19" name="TextBox 18">
            <a:extLst>
              <a:ext uri="{FF2B5EF4-FFF2-40B4-BE49-F238E27FC236}">
                <a16:creationId xmlns:a16="http://schemas.microsoft.com/office/drawing/2014/main" xmlns="" id="{2B5AB6CF-55B2-F9B7-9DD4-DA69DFFBFEC2}"/>
              </a:ext>
            </a:extLst>
          </p:cNvPr>
          <p:cNvSpPr txBox="1"/>
          <p:nvPr/>
        </p:nvSpPr>
        <p:spPr>
          <a:xfrm>
            <a:off x="647502" y="2854177"/>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Dynamic Scheduling</a:t>
            </a:r>
            <a:endParaRPr lang="en-IN" sz="1200" dirty="0"/>
          </a:p>
        </p:txBody>
      </p:sp>
      <p:sp>
        <p:nvSpPr>
          <p:cNvPr id="23" name="TextBox 22">
            <a:extLst>
              <a:ext uri="{FF2B5EF4-FFF2-40B4-BE49-F238E27FC236}">
                <a16:creationId xmlns:a16="http://schemas.microsoft.com/office/drawing/2014/main" xmlns="" id="{5F1D5967-58C5-4D4A-AAE0-84616700BA16}"/>
              </a:ext>
            </a:extLst>
          </p:cNvPr>
          <p:cNvSpPr txBox="1"/>
          <p:nvPr/>
        </p:nvSpPr>
        <p:spPr>
          <a:xfrm>
            <a:off x="647502" y="3116928"/>
            <a:ext cx="4579434" cy="276999"/>
          </a:xfrm>
          <a:prstGeom prst="rect">
            <a:avLst/>
          </a:prstGeom>
          <a:noFill/>
        </p:spPr>
        <p:txBody>
          <a:bodyPr wrap="square">
            <a:spAutoFit/>
          </a:bodyPr>
          <a:lstStyle/>
          <a:p>
            <a:pPr marL="228600" indent="-228600">
              <a:buFont typeface="Arial" panose="020B0604020202020204" pitchFamily="34" charset="0"/>
              <a:buChar char="•"/>
            </a:pPr>
            <a:r>
              <a:rPr lang="en-IN" sz="1200" b="0" i="0" dirty="0">
                <a:solidFill>
                  <a:srgbClr val="0D0D0D"/>
                </a:solidFill>
                <a:effectLst/>
                <a:latin typeface="Söhne"/>
              </a:rPr>
              <a:t>Administrative Tools</a:t>
            </a:r>
            <a:endParaRPr lang="en-IN" sz="12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0299D8-034B-A364-7ADA-06069E5417E4}"/>
              </a:ext>
            </a:extLst>
          </p:cNvPr>
          <p:cNvSpPr>
            <a:spLocks noGrp="1"/>
          </p:cNvSpPr>
          <p:nvPr>
            <p:ph type="title"/>
          </p:nvPr>
        </p:nvSpPr>
        <p:spPr/>
        <p:txBody>
          <a:bodyPr/>
          <a:lstStyle/>
          <a:p>
            <a:r>
              <a:rPr lang="en-IN" sz="2400" b="0" i="0" dirty="0">
                <a:solidFill>
                  <a:srgbClr val="0D0D0D"/>
                </a:solidFill>
                <a:effectLst/>
                <a:latin typeface="Söhne"/>
              </a:rPr>
              <a:t/>
            </a:r>
            <a:br>
              <a:rPr lang="en-IN" sz="2400" b="0" i="0" dirty="0">
                <a:solidFill>
                  <a:srgbClr val="0D0D0D"/>
                </a:solidFill>
                <a:effectLst/>
                <a:latin typeface="Söhne"/>
              </a:rPr>
            </a:br>
            <a:endParaRPr lang="en-IN" dirty="0"/>
          </a:p>
        </p:txBody>
      </p:sp>
      <p:sp>
        <p:nvSpPr>
          <p:cNvPr id="3" name="Text Placeholder 2">
            <a:extLst>
              <a:ext uri="{FF2B5EF4-FFF2-40B4-BE49-F238E27FC236}">
                <a16:creationId xmlns:a16="http://schemas.microsoft.com/office/drawing/2014/main" xmlns="" id="{31D2449F-B7E3-C2F8-B4AA-F64809920AEE}"/>
              </a:ext>
            </a:extLst>
          </p:cNvPr>
          <p:cNvSpPr>
            <a:spLocks noGrp="1"/>
          </p:cNvSpPr>
          <p:nvPr>
            <p:ph type="body" idx="1"/>
          </p:nvPr>
        </p:nvSpPr>
        <p:spPr>
          <a:xfrm>
            <a:off x="0" y="555600"/>
            <a:ext cx="7404410" cy="1866556"/>
          </a:xfrm>
        </p:spPr>
        <p:txBody>
          <a:bodyPr/>
          <a:lstStyle/>
          <a:p>
            <a:r>
              <a:rPr lang="en-IN" sz="1600" b="0" i="0" dirty="0">
                <a:solidFill>
                  <a:srgbClr val="213164"/>
                </a:solidFill>
                <a:effectLst/>
                <a:latin typeface="Söhne"/>
              </a:rPr>
              <a:t>Technology Stack:</a:t>
            </a:r>
            <a:r>
              <a:rPr lang="en-IN" sz="1600" b="0" i="0" dirty="0">
                <a:solidFill>
                  <a:srgbClr val="0D0D0D"/>
                </a:solidFill>
                <a:effectLst/>
                <a:latin typeface="Söhne"/>
              </a:rPr>
              <a:t/>
            </a:r>
            <a:br>
              <a:rPr lang="en-IN" sz="1600" b="0" i="0" dirty="0">
                <a:solidFill>
                  <a:srgbClr val="0D0D0D"/>
                </a:solidFill>
                <a:effectLst/>
                <a:latin typeface="Söhne"/>
              </a:rPr>
            </a:br>
            <a:r>
              <a:rPr lang="en-IN" i="0" dirty="0">
                <a:solidFill>
                  <a:srgbClr val="0D0D0D"/>
                </a:solidFill>
                <a:effectLst/>
                <a:latin typeface="Söhne"/>
              </a:rPr>
              <a:t>The Bus Reservation System will be developed using modern technologies such as:</a:t>
            </a:r>
            <a:br>
              <a:rPr lang="en-IN" i="0" dirty="0">
                <a:solidFill>
                  <a:srgbClr val="0D0D0D"/>
                </a:solidFill>
                <a:effectLst/>
                <a:latin typeface="Söhne"/>
              </a:rPr>
            </a:br>
            <a:r>
              <a:rPr lang="en-IN" i="0" dirty="0">
                <a:solidFill>
                  <a:srgbClr val="0D0D0D"/>
                </a:solidFill>
                <a:effectLst/>
                <a:latin typeface="Söhne"/>
              </a:rPr>
              <a:t>Programming Languages: Java, Python, or PHP for backend development; HTML, CSS, JavaScript for frontend development.</a:t>
            </a:r>
            <a:br>
              <a:rPr lang="en-IN" i="0" dirty="0">
                <a:solidFill>
                  <a:srgbClr val="0D0D0D"/>
                </a:solidFill>
                <a:effectLst/>
                <a:latin typeface="Söhne"/>
              </a:rPr>
            </a:br>
            <a:r>
              <a:rPr lang="en-IN" i="0" dirty="0">
                <a:solidFill>
                  <a:srgbClr val="0D0D0D"/>
                </a:solidFill>
                <a:effectLst/>
                <a:latin typeface="Söhne"/>
              </a:rPr>
              <a:t>Frameworks: Spring Boot, Django, Laravel.</a:t>
            </a:r>
            <a:br>
              <a:rPr lang="en-IN" i="0" dirty="0">
                <a:solidFill>
                  <a:srgbClr val="0D0D0D"/>
                </a:solidFill>
                <a:effectLst/>
                <a:latin typeface="Söhne"/>
              </a:rPr>
            </a:br>
            <a:r>
              <a:rPr lang="en-IN" i="0" dirty="0">
                <a:solidFill>
                  <a:srgbClr val="0D0D0D"/>
                </a:solidFill>
                <a:effectLst/>
                <a:latin typeface="Söhne"/>
              </a:rPr>
              <a:t>Database: MySQL, PostgreSQL.</a:t>
            </a:r>
            <a:br>
              <a:rPr lang="en-IN" i="0" dirty="0">
                <a:solidFill>
                  <a:srgbClr val="0D0D0D"/>
                </a:solidFill>
                <a:effectLst/>
                <a:latin typeface="Söhne"/>
              </a:rPr>
            </a:br>
            <a:r>
              <a:rPr lang="en-IN" i="0" dirty="0">
                <a:solidFill>
                  <a:srgbClr val="0D0D0D"/>
                </a:solidFill>
                <a:effectLst/>
                <a:latin typeface="Söhne"/>
              </a:rPr>
              <a:t>APIs: Google Maps API for route mapping and location tracking.</a:t>
            </a:r>
            <a:br>
              <a:rPr lang="en-IN" i="0" dirty="0">
                <a:solidFill>
                  <a:srgbClr val="0D0D0D"/>
                </a:solidFill>
                <a:effectLst/>
                <a:latin typeface="Söhne"/>
              </a:rPr>
            </a:br>
            <a:r>
              <a:rPr lang="en-IN" i="0" dirty="0">
                <a:solidFill>
                  <a:srgbClr val="0D0D0D"/>
                </a:solidFill>
                <a:effectLst/>
                <a:latin typeface="Söhne"/>
              </a:rPr>
              <a:t>Security: HTTPS, OAuth for secure communication and authentication.</a:t>
            </a:r>
            <a:endParaRPr lang="en-IN" dirty="0"/>
          </a:p>
        </p:txBody>
      </p:sp>
      <p:sp>
        <p:nvSpPr>
          <p:cNvPr id="5" name="TextBox 4">
            <a:extLst>
              <a:ext uri="{FF2B5EF4-FFF2-40B4-BE49-F238E27FC236}">
                <a16:creationId xmlns:a16="http://schemas.microsoft.com/office/drawing/2014/main" xmlns="" id="{C22E8CAA-59D8-2CA5-4806-2CC7A3CE7E2D}"/>
              </a:ext>
            </a:extLst>
          </p:cNvPr>
          <p:cNvSpPr txBox="1"/>
          <p:nvPr/>
        </p:nvSpPr>
        <p:spPr>
          <a:xfrm>
            <a:off x="311699" y="2571750"/>
            <a:ext cx="6156007" cy="1846659"/>
          </a:xfrm>
          <a:prstGeom prst="rect">
            <a:avLst/>
          </a:prstGeom>
          <a:noFill/>
        </p:spPr>
        <p:txBody>
          <a:bodyPr wrap="square">
            <a:spAutoFit/>
          </a:bodyPr>
          <a:lstStyle/>
          <a:p>
            <a:pPr marL="285750" indent="-285750" algn="l">
              <a:buFont typeface="Arial" panose="020B0604020202020204" pitchFamily="34" charset="0"/>
              <a:buChar char="•"/>
            </a:pPr>
            <a:r>
              <a:rPr lang="en-IN" sz="1600" b="0" i="0" dirty="0">
                <a:solidFill>
                  <a:srgbClr val="213164"/>
                </a:solidFill>
                <a:effectLst/>
                <a:latin typeface="Söhne"/>
              </a:rPr>
              <a:t>Project Deliverables:</a:t>
            </a:r>
          </a:p>
          <a:p>
            <a:pPr marL="342900" indent="-342900" algn="l">
              <a:buFont typeface="+mj-lt"/>
              <a:buAutoNum type="arabicPeriod"/>
            </a:pPr>
            <a:r>
              <a:rPr lang="en-IN" dirty="0">
                <a:solidFill>
                  <a:srgbClr val="0D0D0D"/>
                </a:solidFill>
                <a:latin typeface="Söhne"/>
              </a:rPr>
              <a:t>R</a:t>
            </a:r>
            <a:r>
              <a:rPr lang="en-IN" b="0" i="0" dirty="0" smtClean="0">
                <a:solidFill>
                  <a:srgbClr val="0D0D0D"/>
                </a:solidFill>
                <a:effectLst/>
                <a:latin typeface="Söhne"/>
              </a:rPr>
              <a:t>equirement </a:t>
            </a:r>
            <a:r>
              <a:rPr lang="en-IN" b="0" i="0" dirty="0">
                <a:solidFill>
                  <a:srgbClr val="0D0D0D"/>
                </a:solidFill>
                <a:effectLst/>
                <a:latin typeface="Söhne"/>
              </a:rPr>
              <a:t>Analysis Document</a:t>
            </a:r>
          </a:p>
          <a:p>
            <a:pPr marL="342900" indent="-342900" algn="l">
              <a:buFont typeface="+mj-lt"/>
              <a:buAutoNum type="arabicPeriod"/>
            </a:pPr>
            <a:r>
              <a:rPr lang="en-IN" b="0" i="0" dirty="0">
                <a:solidFill>
                  <a:srgbClr val="0D0D0D"/>
                </a:solidFill>
                <a:effectLst/>
                <a:latin typeface="Söhne"/>
              </a:rPr>
              <a:t>System Design Document</a:t>
            </a:r>
          </a:p>
          <a:p>
            <a:pPr marL="342900" indent="-342900" algn="l">
              <a:buFont typeface="+mj-lt"/>
              <a:buAutoNum type="arabicPeriod"/>
            </a:pPr>
            <a:r>
              <a:rPr lang="en-IN" b="0" i="0" dirty="0">
                <a:solidFill>
                  <a:srgbClr val="0D0D0D"/>
                </a:solidFill>
                <a:effectLst/>
                <a:latin typeface="Söhne"/>
              </a:rPr>
              <a:t>Prototype/Proof of Concept</a:t>
            </a:r>
          </a:p>
          <a:p>
            <a:pPr marL="342900" indent="-342900" algn="l">
              <a:buFont typeface="+mj-lt"/>
              <a:buAutoNum type="arabicPeriod"/>
            </a:pPr>
            <a:r>
              <a:rPr lang="en-IN" b="0" i="0" dirty="0">
                <a:solidFill>
                  <a:srgbClr val="0D0D0D"/>
                </a:solidFill>
                <a:effectLst/>
                <a:latin typeface="Söhne"/>
              </a:rPr>
              <a:t>Fully Functional Bus Reservation System</a:t>
            </a:r>
          </a:p>
          <a:p>
            <a:pPr marL="342900" indent="-342900" algn="l">
              <a:buFont typeface="+mj-lt"/>
              <a:buAutoNum type="arabicPeriod"/>
            </a:pPr>
            <a:r>
              <a:rPr lang="en-IN" b="0" i="0" dirty="0">
                <a:solidFill>
                  <a:srgbClr val="0D0D0D"/>
                </a:solidFill>
                <a:effectLst/>
                <a:latin typeface="Söhne"/>
              </a:rPr>
              <a:t>User Manual/Documentation</a:t>
            </a:r>
          </a:p>
          <a:p>
            <a:pPr marL="342900" indent="-342900" algn="l">
              <a:buFont typeface="+mj-lt"/>
              <a:buAutoNum type="arabicPeriod"/>
            </a:pPr>
            <a:r>
              <a:rPr lang="en-IN" b="0" i="0" dirty="0">
                <a:solidFill>
                  <a:srgbClr val="0D0D0D"/>
                </a:solidFill>
                <a:effectLst/>
                <a:latin typeface="Söhne"/>
              </a:rPr>
              <a:t>Deployment Plan</a:t>
            </a:r>
          </a:p>
          <a:p>
            <a:pPr marL="342900" indent="-342900" algn="l">
              <a:buFont typeface="+mj-lt"/>
              <a:buAutoNum type="arabicPeriod"/>
            </a:pPr>
            <a:endParaRPr lang="en-IN" i="0" dirty="0">
              <a:solidFill>
                <a:srgbClr val="0D0D0D"/>
              </a:solidFill>
              <a:effectLst/>
              <a:latin typeface="Söhne"/>
            </a:endParaRPr>
          </a:p>
        </p:txBody>
      </p:sp>
    </p:spTree>
    <p:extLst>
      <p:ext uri="{BB962C8B-B14F-4D97-AF65-F5344CB8AC3E}">
        <p14:creationId xmlns:p14="http://schemas.microsoft.com/office/powerpoint/2010/main" val="133408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71559" y="54446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A44A38B5-1281-AADE-AE87-DDCE5F936F75}"/>
              </a:ext>
            </a:extLst>
          </p:cNvPr>
          <p:cNvSpPr txBox="1"/>
          <p:nvPr/>
        </p:nvSpPr>
        <p:spPr>
          <a:xfrm>
            <a:off x="639336" y="883587"/>
            <a:ext cx="7233425" cy="3416320"/>
          </a:xfrm>
          <a:prstGeom prst="rect">
            <a:avLst/>
          </a:prstGeom>
          <a:noFill/>
        </p:spPr>
        <p:txBody>
          <a:bodyPr wrap="square">
            <a:spAutoFit/>
          </a:bodyPr>
          <a:lstStyle/>
          <a:p>
            <a:pPr algn="l">
              <a:buFont typeface="+mj-lt"/>
              <a:buAutoNum type="arabicPeriod"/>
            </a:pPr>
            <a:r>
              <a:rPr lang="en-US" sz="1200" b="1" i="0" dirty="0">
                <a:solidFill>
                  <a:srgbClr val="0D0D0D"/>
                </a:solidFill>
                <a:effectLst/>
                <a:latin typeface="Söhne"/>
              </a:rPr>
              <a:t>System Architecture</a:t>
            </a:r>
            <a:r>
              <a:rPr lang="en-US" sz="1200" b="0" i="0" dirty="0">
                <a:solidFill>
                  <a:srgbClr val="0D0D0D"/>
                </a:solidFill>
                <a:effectLst/>
                <a:latin typeface="Söhne"/>
              </a:rPr>
              <a:t>: Develop a modular and scalable architecture for the bus reservation system, comprising frontend, backend, and database layers. Utilize a microservices architecture to ensure flexibility and ease of maintenance.</a:t>
            </a:r>
          </a:p>
          <a:p>
            <a:pPr algn="l">
              <a:buFont typeface="+mj-lt"/>
              <a:buAutoNum type="arabicPeriod"/>
            </a:pPr>
            <a:r>
              <a:rPr lang="en-US" sz="1200" b="1" i="0" dirty="0">
                <a:solidFill>
                  <a:srgbClr val="0D0D0D"/>
                </a:solidFill>
                <a:effectLst/>
                <a:latin typeface="Söhne"/>
              </a:rPr>
              <a:t>User Interface</a:t>
            </a:r>
            <a:r>
              <a:rPr lang="en-US" sz="1200" b="0" i="0" dirty="0">
                <a:solidFill>
                  <a:srgbClr val="0D0D0D"/>
                </a:solidFill>
                <a:effectLst/>
                <a:latin typeface="Söhne"/>
              </a:rPr>
              <a:t>: Design an intuitive and responsive user interface for both web and mobile platforms. Implement features such as search functionality for routes, interactive seat maps, and easy-to-follow booking flows.</a:t>
            </a:r>
          </a:p>
          <a:p>
            <a:pPr algn="l">
              <a:buFont typeface="+mj-lt"/>
              <a:buAutoNum type="arabicPeriod"/>
            </a:pPr>
            <a:r>
              <a:rPr lang="en-US" sz="1200" b="1" i="0" dirty="0">
                <a:solidFill>
                  <a:srgbClr val="0D0D0D"/>
                </a:solidFill>
                <a:effectLst/>
                <a:latin typeface="Söhne"/>
              </a:rPr>
              <a:t>Booking Management Module</a:t>
            </a:r>
            <a:r>
              <a:rPr lang="en-US" sz="1200" b="0" i="0" dirty="0">
                <a:solidFill>
                  <a:srgbClr val="0D0D0D"/>
                </a:solidFill>
                <a:effectLst/>
                <a:latin typeface="Söhne"/>
              </a:rPr>
              <a:t>: Create a robust booking management module to handle reservation requests, validate availability, and confirm bookings in real-time. Implement secure payment gateways for online transactions.</a:t>
            </a:r>
          </a:p>
          <a:p>
            <a:pPr algn="l">
              <a:buFont typeface="+mj-lt"/>
              <a:buAutoNum type="arabicPeriod"/>
            </a:pPr>
            <a:r>
              <a:rPr lang="en-US" sz="1200" b="1" i="0" dirty="0">
                <a:solidFill>
                  <a:srgbClr val="0D0D0D"/>
                </a:solidFill>
                <a:effectLst/>
                <a:latin typeface="Söhne"/>
              </a:rPr>
              <a:t>Seat Allocation Algorithm</a:t>
            </a:r>
            <a:r>
              <a:rPr lang="en-US" sz="1200" b="0" i="0" dirty="0">
                <a:solidFill>
                  <a:srgbClr val="0D0D0D"/>
                </a:solidFill>
                <a:effectLst/>
                <a:latin typeface="Söhne"/>
              </a:rPr>
              <a:t>: Develop an algorithm to optimize seat allocation based on factors like passenger preferences, bus capacity, and availability. Ensure efficient utilization of space while minimizing the risk of overbooking.</a:t>
            </a:r>
          </a:p>
          <a:p>
            <a:pPr algn="l">
              <a:buFont typeface="+mj-lt"/>
              <a:buAutoNum type="arabicPeriod"/>
            </a:pPr>
            <a:r>
              <a:rPr lang="en-US" sz="1200" b="1" i="0" dirty="0">
                <a:solidFill>
                  <a:srgbClr val="0D0D0D"/>
                </a:solidFill>
                <a:effectLst/>
                <a:latin typeface="Söhne"/>
              </a:rPr>
              <a:t>Real-time Updates</a:t>
            </a:r>
            <a:r>
              <a:rPr lang="en-US" sz="1200" b="0" i="0" dirty="0">
                <a:solidFill>
                  <a:srgbClr val="0D0D0D"/>
                </a:solidFill>
                <a:effectLst/>
                <a:latin typeface="Söhne"/>
              </a:rPr>
              <a:t>: Integrate real-time tracking and notification mechanisms to provide passengers with updates on their bookings, including itinerary details, schedule changes, delays, or cancellations. Utilize push notifications and email alerts for timely communication.</a:t>
            </a:r>
          </a:p>
          <a:p>
            <a:pPr algn="l">
              <a:buFont typeface="+mj-lt"/>
              <a:buAutoNum type="arabicPeriod"/>
            </a:pPr>
            <a:r>
              <a:rPr lang="en-US" sz="1200" b="1" i="0" dirty="0">
                <a:solidFill>
                  <a:srgbClr val="0D0D0D"/>
                </a:solidFill>
                <a:effectLst/>
                <a:latin typeface="Söhne"/>
              </a:rPr>
              <a:t>Passenger Information Management</a:t>
            </a:r>
            <a:r>
              <a:rPr lang="en-US" sz="1200" b="0" i="0" dirty="0">
                <a:solidFill>
                  <a:srgbClr val="0D0D0D"/>
                </a:solidFill>
                <a:effectLst/>
                <a:latin typeface="Söhne"/>
              </a:rPr>
              <a:t>: Design a secure database system to store and manage passenger information securely. Implement encryption and access controls to protect sensitive data and ensure compliance with privacy regulations.</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890830" y="78985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Google Shape;61;g5fab984687_2_0">
            <a:extLst>
              <a:ext uri="{FF2B5EF4-FFF2-40B4-BE49-F238E27FC236}">
                <a16:creationId xmlns:a16="http://schemas.microsoft.com/office/drawing/2014/main" xmlns="" id="{F5F88497-638E-8CB0-282B-AAEC9E7831E1}"/>
              </a:ext>
            </a:extLst>
          </p:cNvPr>
          <p:cNvSpPr txBox="1">
            <a:spLocks/>
          </p:cNvSpPr>
          <p:nvPr/>
        </p:nvSpPr>
        <p:spPr>
          <a:xfrm>
            <a:off x="0" y="467589"/>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600" b="1" dirty="0">
                <a:solidFill>
                  <a:srgbClr val="213163"/>
                </a:solidFill>
              </a:rPr>
              <a:t>Proposed Solution</a:t>
            </a:r>
            <a:endParaRPr lang="en-IN" sz="1600" dirty="0"/>
          </a:p>
        </p:txBody>
      </p:sp>
      <p:sp>
        <p:nvSpPr>
          <p:cNvPr id="7" name="TextBox 6">
            <a:extLst>
              <a:ext uri="{FF2B5EF4-FFF2-40B4-BE49-F238E27FC236}">
                <a16:creationId xmlns:a16="http://schemas.microsoft.com/office/drawing/2014/main" xmlns="" id="{F1EEB5FD-D23A-3749-B547-30BA7AEF7B4C}"/>
              </a:ext>
            </a:extLst>
          </p:cNvPr>
          <p:cNvSpPr txBox="1"/>
          <p:nvPr/>
        </p:nvSpPr>
        <p:spPr>
          <a:xfrm>
            <a:off x="662199" y="1037725"/>
            <a:ext cx="7441020" cy="3785652"/>
          </a:xfrm>
          <a:prstGeom prst="rect">
            <a:avLst/>
          </a:prstGeom>
          <a:noFill/>
        </p:spPr>
        <p:txBody>
          <a:bodyPr wrap="square">
            <a:spAutoFit/>
          </a:bodyPr>
          <a:lstStyle/>
          <a:p>
            <a:pPr algn="l"/>
            <a:r>
              <a:rPr lang="en-US" sz="1200" b="1" i="0" dirty="0">
                <a:solidFill>
                  <a:srgbClr val="0D0D0D"/>
                </a:solidFill>
                <a:effectLst/>
                <a:latin typeface="Söhne"/>
              </a:rPr>
              <a:t>7.Administrative Dashboard</a:t>
            </a:r>
            <a:r>
              <a:rPr lang="en-US" sz="1200" b="0" i="0" dirty="0">
                <a:solidFill>
                  <a:srgbClr val="0D0D0D"/>
                </a:solidFill>
                <a:effectLst/>
                <a:latin typeface="Söhne"/>
              </a:rPr>
              <a:t>: Develop a comprehensive administrative dashboard for bus operators to manage bookings, ticketing, and operational insights. Provide analytics and reporting tools to optimize resource utilization and revenue generation.</a:t>
            </a:r>
          </a:p>
          <a:p>
            <a:pPr algn="l"/>
            <a:r>
              <a:rPr lang="en-US" sz="1200" b="1" dirty="0">
                <a:solidFill>
                  <a:srgbClr val="0D0D0D"/>
                </a:solidFill>
                <a:latin typeface="Söhne"/>
              </a:rPr>
              <a:t>8</a:t>
            </a:r>
            <a:r>
              <a:rPr lang="en-US" sz="1200" dirty="0">
                <a:solidFill>
                  <a:srgbClr val="0D0D0D"/>
                </a:solidFill>
                <a:latin typeface="Söhne"/>
              </a:rPr>
              <a:t>.</a:t>
            </a:r>
            <a:r>
              <a:rPr lang="en-US" sz="1200" b="1" i="0" dirty="0">
                <a:solidFill>
                  <a:srgbClr val="0D0D0D"/>
                </a:solidFill>
                <a:effectLst/>
                <a:latin typeface="Söhne"/>
              </a:rPr>
              <a:t>Integration with External APIs</a:t>
            </a:r>
            <a:r>
              <a:rPr lang="en-US" sz="1200" b="0" i="0" dirty="0">
                <a:solidFill>
                  <a:srgbClr val="0D0D0D"/>
                </a:solidFill>
                <a:effectLst/>
                <a:latin typeface="Söhne"/>
              </a:rPr>
              <a:t>: Integrate with external APIs such as Google Maps API for route mapping and location tracking, and payment gateway APIs for secure transactions. Ensure seamless communication and interoperability with third-party services.</a:t>
            </a:r>
          </a:p>
          <a:p>
            <a:pPr algn="l"/>
            <a:r>
              <a:rPr lang="en-US" sz="1200" b="1" i="0" dirty="0">
                <a:solidFill>
                  <a:srgbClr val="0D0D0D"/>
                </a:solidFill>
                <a:effectLst/>
                <a:latin typeface="Söhne"/>
              </a:rPr>
              <a:t>9.Testing and Quality Assurance</a:t>
            </a:r>
            <a:r>
              <a:rPr lang="en-US" sz="1200" b="0" i="0" dirty="0">
                <a:solidFill>
                  <a:srgbClr val="0D0D0D"/>
                </a:solidFill>
                <a:effectLst/>
                <a:latin typeface="Söhne"/>
              </a:rPr>
              <a:t>: Conduct thorough testing at each stage of development to identify and resolve issues promptly. Implement automated testing frameworks for regression testing and ensure compliance with quality standards.</a:t>
            </a:r>
          </a:p>
          <a:p>
            <a:pPr algn="l"/>
            <a:r>
              <a:rPr lang="en-US" sz="1200" b="1" i="0" dirty="0">
                <a:solidFill>
                  <a:srgbClr val="0D0D0D"/>
                </a:solidFill>
                <a:effectLst/>
                <a:latin typeface="Söhne"/>
              </a:rPr>
              <a:t>10Documentation and Training</a:t>
            </a:r>
            <a:r>
              <a:rPr lang="en-US" sz="1200" b="0" i="0" dirty="0">
                <a:solidFill>
                  <a:srgbClr val="0D0D0D"/>
                </a:solidFill>
                <a:effectLst/>
                <a:latin typeface="Söhne"/>
              </a:rPr>
              <a:t>: Prepare comprehensive documentation including user manuals, API documentation, and deployment guides. Provide training sessions for administrators and support staff to ensure smooth adoption and operation of the system.</a:t>
            </a:r>
          </a:p>
          <a:p>
            <a:pPr algn="l"/>
            <a:r>
              <a:rPr lang="en-US" sz="1200" b="1" i="0" dirty="0">
                <a:solidFill>
                  <a:srgbClr val="0D0D0D"/>
                </a:solidFill>
                <a:effectLst/>
                <a:latin typeface="Söhne"/>
              </a:rPr>
              <a:t>11.Deployment and Maintenance</a:t>
            </a:r>
            <a:r>
              <a:rPr lang="en-US" sz="1200" b="0" i="0" dirty="0">
                <a:solidFill>
                  <a:srgbClr val="0D0D0D"/>
                </a:solidFill>
                <a:effectLst/>
                <a:latin typeface="Söhne"/>
              </a:rPr>
              <a:t>: Deploy the bus reservation system on reliable and scalable infrastructure, ensuring high availability and performance. Implement monitoring and alerting systems to proactively identify and address any issues that may arise. Regularly update and maintain the system to incorporate new features and enhancements.</a:t>
            </a:r>
          </a:p>
          <a:p>
            <a:r>
              <a:rPr lang="en-US" sz="1200" b="1" i="0" dirty="0">
                <a:solidFill>
                  <a:srgbClr val="0D0D0D"/>
                </a:solidFill>
                <a:effectLst/>
                <a:latin typeface="Söhne"/>
              </a:rPr>
              <a:t>12.Dynamic Scheduling</a:t>
            </a:r>
            <a:r>
              <a:rPr lang="en-US" sz="1200" b="0" i="0" dirty="0">
                <a:solidFill>
                  <a:srgbClr val="0D0D0D"/>
                </a:solidFill>
                <a:effectLst/>
                <a:latin typeface="Söhne"/>
              </a:rPr>
              <a:t>: Implement flexible scheduling mechanisms to accommodate changes in routes, timings, and demand patterns. Allow for easy adjustment of schedules and routes based on feedback and operational requirements.</a:t>
            </a:r>
          </a:p>
          <a:p>
            <a:pPr algn="l"/>
            <a:endParaRPr lang="en-US" sz="1200" b="0" i="0" dirty="0">
              <a:solidFill>
                <a:srgbClr val="0D0D0D"/>
              </a:solidFill>
              <a:effectLst/>
              <a:latin typeface="Söhne"/>
            </a:endParaRPr>
          </a:p>
        </p:txBody>
      </p:sp>
    </p:spTree>
    <p:extLst>
      <p:ext uri="{BB962C8B-B14F-4D97-AF65-F5344CB8AC3E}">
        <p14:creationId xmlns:p14="http://schemas.microsoft.com/office/powerpoint/2010/main" val="487481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230</TotalTime>
  <Words>2388</Words>
  <Application>Microsoft Office PowerPoint</Application>
  <PresentationFormat>On-screen Show (16:9)</PresentationFormat>
  <Paragraphs>201</Paragraphs>
  <Slides>19</Slides>
  <Notes>11</Notes>
  <HiddenSlides>0</HiddenSlides>
  <MMClips>0</MMClips>
  <ScaleCrop>false</ScaleCrop>
  <HeadingPairs>
    <vt:vector size="6" baseType="variant">
      <vt:variant>
        <vt:lpstr>Theme</vt:lpstr>
      </vt:variant>
      <vt:variant>
        <vt:i4>1</vt:i4>
      </vt:variant>
      <vt:variant>
        <vt:lpstr>Slide Titles</vt:lpstr>
      </vt:variant>
      <vt:variant>
        <vt:i4>19</vt:i4>
      </vt:variant>
      <vt:variant>
        <vt:lpstr>Custom Shows</vt:lpstr>
      </vt:variant>
      <vt:variant>
        <vt:i4>1</vt:i4>
      </vt:variant>
    </vt:vector>
  </HeadingPairs>
  <TitlesOfParts>
    <vt:vector size="21" baseType="lpstr">
      <vt:lpstr>Simple Light</vt:lpstr>
      <vt:lpstr>PowerPoint Presentation</vt:lpstr>
      <vt:lpstr>PowerPoint Presentation</vt:lpstr>
      <vt:lpstr>Abstract</vt:lpstr>
      <vt:lpstr>Problem Statement</vt:lpstr>
      <vt:lpstr>Project Overview</vt:lpstr>
      <vt:lpstr> </vt:lpstr>
      <vt:lpstr>Proposed Solution</vt:lpstr>
      <vt:lpstr>PowerPoint Presentation</vt:lpstr>
      <vt:lpstr>Technology Used</vt:lpstr>
      <vt:lpstr>Modelling &amp; Results</vt:lpstr>
      <vt:lpstr>  Results: </vt:lpstr>
      <vt:lpstr>Homepage</vt:lpstr>
      <vt:lpstr>Service-Page</vt:lpstr>
      <vt:lpstr>About-Us-Page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Windows User</cp:lastModifiedBy>
  <cp:revision>8</cp:revision>
  <dcterms:modified xsi:type="dcterms:W3CDTF">2024-04-07T17:30:55Z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