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6" r:id="rId2"/>
    <p:sldId id="258" r:id="rId3"/>
    <p:sldId id="267" r:id="rId4"/>
    <p:sldId id="285" r:id="rId5"/>
    <p:sldId id="269" r:id="rId6"/>
    <p:sldId id="270" r:id="rId7"/>
    <p:sldId id="279" r:id="rId8"/>
    <p:sldId id="271" r:id="rId9"/>
    <p:sldId id="286" r:id="rId10"/>
    <p:sldId id="287" r:id="rId11"/>
    <p:sldId id="288" r:id="rId12"/>
    <p:sldId id="289" r:id="rId13"/>
    <p:sldId id="290" r:id="rId14"/>
    <p:sldId id="278" r:id="rId15"/>
    <p:sldId id="277" r:id="rId16"/>
    <p:sldId id="284" r:id="rId17"/>
  </p:sldIdLst>
  <p:sldSz cx="9144000" cy="5143500" type="screen16x9"/>
  <p:notesSz cx="6858000" cy="9144000"/>
  <p:embeddedFontLst>
    <p:embeddedFont>
      <p:font typeface="Impact" panose="020B0806030902050204" pitchFamily="34" charset="0"/>
      <p:regular r:id="rId19"/>
    </p:embeddedFont>
    <p:embeddedFont>
      <p:font typeface="Lato Hairline" panose="020B0604020202020204" charset="0"/>
      <p:regular r:id="rId20"/>
      <p:bold r:id="rId21"/>
      <p:italic r:id="rId22"/>
      <p:boldItalic r:id="rId23"/>
    </p:embeddedFont>
    <p:embeddedFont>
      <p:font typeface="Lato Light" panose="020F0502020204030203" pitchFamily="34" charset="0"/>
      <p:regular r:id="rId24"/>
      <p:bold r:id="rId25"/>
      <p:italic r:id="rId26"/>
      <p:boldItalic r:id="rId27"/>
    </p:embeddedFont>
    <p:embeddedFont>
      <p:font typeface="Rockwell" panose="02060603020205020403" pitchFamily="18" charset="0"/>
      <p:regular r:id="rId28"/>
      <p:bold r:id="rId29"/>
      <p:italic r:id="rId30"/>
      <p:boldItalic r:id="rId31"/>
    </p:embeddedFont>
    <p:embeddedFont>
      <p:font typeface="Segoe UI" panose="020B0502040204020203"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DB7BC74-AF78-43E5-8B83-C5E7F4A86728}">
          <p14:sldIdLst>
            <p14:sldId id="256"/>
            <p14:sldId id="258"/>
            <p14:sldId id="267"/>
            <p14:sldId id="285"/>
            <p14:sldId id="269"/>
            <p14:sldId id="270"/>
            <p14:sldId id="279"/>
          </p14:sldIdLst>
        </p14:section>
        <p14:section name="Untitled Section" id="{24E490A7-D76A-4863-B231-3D0C6BCF7B32}">
          <p14:sldIdLst>
            <p14:sldId id="271"/>
            <p14:sldId id="286"/>
            <p14:sldId id="287"/>
            <p14:sldId id="288"/>
            <p14:sldId id="289"/>
            <p14:sldId id="290"/>
            <p14:sldId id="278"/>
            <p14:sldId id="277"/>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ableStyles" Target="tableStyles.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hyasri Sivakumar" userId="7077bc3787c2fecf" providerId="LiveId" clId="{B8D87250-3DA2-4DEC-9349-7C21D9FD0D78}"/>
    <pc:docChg chg="modSld">
      <pc:chgData name="Nithyasri Sivakumar" userId="7077bc3787c2fecf" providerId="LiveId" clId="{B8D87250-3DA2-4DEC-9349-7C21D9FD0D78}" dt="2024-05-29T06:58:09.056" v="7" actId="14100"/>
      <pc:docMkLst>
        <pc:docMk/>
      </pc:docMkLst>
      <pc:sldChg chg="modSp mod">
        <pc:chgData name="Nithyasri Sivakumar" userId="7077bc3787c2fecf" providerId="LiveId" clId="{B8D87250-3DA2-4DEC-9349-7C21D9FD0D78}" dt="2024-05-29T06:58:09.056" v="7" actId="14100"/>
        <pc:sldMkLst>
          <pc:docMk/>
          <pc:sldMk cId="0" sldId="256"/>
        </pc:sldMkLst>
        <pc:spChg chg="mod">
          <ac:chgData name="Nithyasri Sivakumar" userId="7077bc3787c2fecf" providerId="LiveId" clId="{B8D87250-3DA2-4DEC-9349-7C21D9FD0D78}" dt="2024-05-29T06:58:09.056" v="7" actId="14100"/>
          <ac:spMkLst>
            <pc:docMk/>
            <pc:sldMk cId="0" sldId="256"/>
            <ac:spMk id="6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754a25563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754a25563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825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754a25563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754a25563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5639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754a25563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754a25563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2354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754a25563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754a25563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45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a013c078f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a013c078f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754a255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754a255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5959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7536e89a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7536e89a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a013c078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a013c078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754a25563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754a25563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754a25563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754a25563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41762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Google Shape;13;p3" descr="paint_transparent4.png"/>
          <p:cNvPicPr preferRelativeResize="0"/>
          <p:nvPr/>
        </p:nvPicPr>
        <p:blipFill rotWithShape="1">
          <a:blip r:embed="rId3">
            <a:alphaModFix/>
          </a:blip>
          <a:srcRect r="49954"/>
          <a:stretch/>
        </p:blipFill>
        <p:spPr>
          <a:xfrm>
            <a:off x="4567925" y="0"/>
            <a:ext cx="4576075" cy="5143524"/>
          </a:xfrm>
          <a:prstGeom prst="rect">
            <a:avLst/>
          </a:prstGeom>
          <a:noFill/>
          <a:ln>
            <a:noFill/>
          </a:ln>
        </p:spPr>
      </p:pic>
      <p:sp>
        <p:nvSpPr>
          <p:cNvPr id="14" name="Google Shape;14;p3"/>
          <p:cNvSpPr/>
          <p:nvPr/>
        </p:nvSpPr>
        <p:spPr>
          <a:xfrm>
            <a:off x="0" y="-150"/>
            <a:ext cx="53007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685800" y="2878750"/>
            <a:ext cx="39147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6" name="Google Shape;16;p3"/>
          <p:cNvSpPr txBox="1">
            <a:spLocks noGrp="1"/>
          </p:cNvSpPr>
          <p:nvPr>
            <p:ph type="subTitle" idx="1"/>
          </p:nvPr>
        </p:nvSpPr>
        <p:spPr>
          <a:xfrm>
            <a:off x="685800" y="4135454"/>
            <a:ext cx="3914700" cy="7848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17"/>
        <p:cNvGrpSpPr/>
        <p:nvPr/>
      </p:nvGrpSpPr>
      <p:grpSpPr>
        <a:xfrm>
          <a:off x="0" y="0"/>
          <a:ext cx="0" cy="0"/>
          <a:chOff x="0" y="0"/>
          <a:chExt cx="0" cy="0"/>
        </a:xfrm>
      </p:grpSpPr>
      <p:pic>
        <p:nvPicPr>
          <p:cNvPr id="18" name="Google Shape;18;p4" descr="paint_transparent4.png"/>
          <p:cNvPicPr preferRelativeResize="0"/>
          <p:nvPr/>
        </p:nvPicPr>
        <p:blipFill>
          <a:blip r:embed="rId3">
            <a:alphaModFix/>
          </a:blip>
          <a:stretch>
            <a:fillRect/>
          </a:stretch>
        </p:blipFill>
        <p:spPr>
          <a:xfrm>
            <a:off x="0" y="-12"/>
            <a:ext cx="9144000" cy="5143513"/>
          </a:xfrm>
          <a:prstGeom prst="rect">
            <a:avLst/>
          </a:prstGeom>
          <a:noFill/>
          <a:ln>
            <a:noFill/>
          </a:ln>
        </p:spPr>
      </p:pic>
      <p:sp>
        <p:nvSpPr>
          <p:cNvPr id="19" name="Google Shape;19;p4"/>
          <p:cNvSpPr txBox="1">
            <a:spLocks noGrp="1"/>
          </p:cNvSpPr>
          <p:nvPr>
            <p:ph type="body" idx="1"/>
          </p:nvPr>
        </p:nvSpPr>
        <p:spPr>
          <a:xfrm>
            <a:off x="2483350" y="836125"/>
            <a:ext cx="4177200" cy="3471300"/>
          </a:xfrm>
          <a:prstGeom prst="rect">
            <a:avLst/>
          </a:prstGeom>
        </p:spPr>
        <p:txBody>
          <a:bodyPr spcFirstLastPara="1" wrap="square" lIns="91425" tIns="91425" rIns="91425" bIns="91425" anchor="ctr" anchorCtr="0"/>
          <a:lstStyle>
            <a:lvl1pPr marL="457200" lvl="0" indent="-381000" algn="ctr" rtl="0">
              <a:spcBef>
                <a:spcPts val="600"/>
              </a:spcBef>
              <a:spcAft>
                <a:spcPts val="0"/>
              </a:spcAft>
              <a:buClr>
                <a:srgbClr val="FFFFFF"/>
              </a:buClr>
              <a:buSzPts val="2400"/>
              <a:buChar char="×"/>
              <a:defRPr sz="2400" i="1">
                <a:solidFill>
                  <a:srgbClr val="FFFFFF"/>
                </a:solidFill>
              </a:defRPr>
            </a:lvl1pPr>
            <a:lvl2pPr marL="914400" lvl="1" indent="-381000" algn="ctr" rtl="0">
              <a:spcBef>
                <a:spcPts val="0"/>
              </a:spcBef>
              <a:spcAft>
                <a:spcPts val="0"/>
              </a:spcAft>
              <a:buClr>
                <a:srgbClr val="FFFFFF"/>
              </a:buClr>
              <a:buSzPts val="2400"/>
              <a:buChar char="×"/>
              <a:defRPr sz="2400" i="1">
                <a:solidFill>
                  <a:srgbClr val="FFFFFF"/>
                </a:solidFill>
              </a:defRPr>
            </a:lvl2pPr>
            <a:lvl3pPr marL="1371600" lvl="2" indent="-381000" algn="ctr" rtl="0">
              <a:spcBef>
                <a:spcPts val="0"/>
              </a:spcBef>
              <a:spcAft>
                <a:spcPts val="0"/>
              </a:spcAft>
              <a:buClr>
                <a:srgbClr val="FFFFFF"/>
              </a:buClr>
              <a:buSzPts val="2400"/>
              <a:buChar char="×"/>
              <a:defRPr sz="2400" i="1">
                <a:solidFill>
                  <a:srgbClr val="FFFFFF"/>
                </a:solidFill>
              </a:defRPr>
            </a:lvl3pPr>
            <a:lvl4pPr marL="1828800" lvl="3" indent="-381000" algn="ctr" rtl="0">
              <a:spcBef>
                <a:spcPts val="0"/>
              </a:spcBef>
              <a:spcAft>
                <a:spcPts val="0"/>
              </a:spcAft>
              <a:buClr>
                <a:srgbClr val="FFFFFF"/>
              </a:buClr>
              <a:buSzPts val="2400"/>
              <a:buChar char="×"/>
              <a:defRPr sz="2400" i="1">
                <a:solidFill>
                  <a:srgbClr val="FFFFFF"/>
                </a:solidFill>
              </a:defRPr>
            </a:lvl4pPr>
            <a:lvl5pPr marL="2286000" lvl="4" indent="-381000" algn="ctr" rtl="0">
              <a:spcBef>
                <a:spcPts val="0"/>
              </a:spcBef>
              <a:spcAft>
                <a:spcPts val="0"/>
              </a:spcAft>
              <a:buClr>
                <a:srgbClr val="FFFFFF"/>
              </a:buClr>
              <a:buSzPts val="2400"/>
              <a:buChar char="○"/>
              <a:defRPr sz="2400" i="1">
                <a:solidFill>
                  <a:srgbClr val="FFFFFF"/>
                </a:solidFill>
              </a:defRPr>
            </a:lvl5pPr>
            <a:lvl6pPr marL="2743200" lvl="5" indent="-381000" algn="ctr" rtl="0">
              <a:spcBef>
                <a:spcPts val="0"/>
              </a:spcBef>
              <a:spcAft>
                <a:spcPts val="0"/>
              </a:spcAft>
              <a:buClr>
                <a:srgbClr val="FFFFFF"/>
              </a:buClr>
              <a:buSzPts val="2400"/>
              <a:buChar char="■"/>
              <a:defRPr sz="2400" i="1">
                <a:solidFill>
                  <a:srgbClr val="FFFFFF"/>
                </a:solidFill>
              </a:defRPr>
            </a:lvl6pPr>
            <a:lvl7pPr marL="3200400" lvl="6" indent="-381000" algn="ctr" rtl="0">
              <a:spcBef>
                <a:spcPts val="0"/>
              </a:spcBef>
              <a:spcAft>
                <a:spcPts val="0"/>
              </a:spcAft>
              <a:buClr>
                <a:srgbClr val="FFFFFF"/>
              </a:buClr>
              <a:buSzPts val="2400"/>
              <a:buChar char="●"/>
              <a:defRPr sz="2400" i="1">
                <a:solidFill>
                  <a:srgbClr val="FFFFFF"/>
                </a:solidFill>
              </a:defRPr>
            </a:lvl7pPr>
            <a:lvl8pPr marL="3657600" lvl="7" indent="-381000" algn="ctr" rtl="0">
              <a:spcBef>
                <a:spcPts val="0"/>
              </a:spcBef>
              <a:spcAft>
                <a:spcPts val="0"/>
              </a:spcAft>
              <a:buClr>
                <a:srgbClr val="FFFFFF"/>
              </a:buClr>
              <a:buSzPts val="2400"/>
              <a:buChar char="○"/>
              <a:defRPr sz="2400" i="1">
                <a:solidFill>
                  <a:srgbClr val="FFFFFF"/>
                </a:solidFill>
              </a:defRPr>
            </a:lvl8pPr>
            <a:lvl9pPr marL="4114800" lvl="8" indent="-381000" algn="ctr">
              <a:spcBef>
                <a:spcPts val="0"/>
              </a:spcBef>
              <a:spcAft>
                <a:spcPts val="0"/>
              </a:spcAft>
              <a:buClr>
                <a:srgbClr val="FFFFFF"/>
              </a:buClr>
              <a:buSzPts val="2400"/>
              <a:buChar char="■"/>
              <a:defRPr sz="2400" i="1">
                <a:solidFill>
                  <a:srgbClr val="FFFFFF"/>
                </a:solidFill>
              </a:defRPr>
            </a:lvl9pPr>
          </a:lstStyle>
          <a:p>
            <a:endParaRPr/>
          </a:p>
        </p:txBody>
      </p:sp>
      <p:sp>
        <p:nvSpPr>
          <p:cNvPr id="20" name="Google Shape;20;p4"/>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2" name="Google Shape;22;p5"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lstStyle>
            <a:lvl1pPr lvl="0">
              <a:spcBef>
                <a:spcPts val="0"/>
              </a:spcBef>
              <a:spcAft>
                <a:spcPts val="0"/>
              </a:spcAft>
              <a:buSzPts val="4800"/>
              <a:buFont typeface="Lato Hairline"/>
              <a:buNone/>
              <a:defRPr>
                <a:latin typeface="Lato Hairline"/>
                <a:ea typeface="Lato Hairline"/>
                <a:cs typeface="Lato Hairline"/>
                <a:sym typeface="Lato Hairline"/>
              </a:defRPr>
            </a:lvl1pPr>
            <a:lvl2pPr lvl="1">
              <a:spcBef>
                <a:spcPts val="0"/>
              </a:spcBef>
              <a:spcAft>
                <a:spcPts val="0"/>
              </a:spcAft>
              <a:buSzPts val="4800"/>
              <a:buFont typeface="Lato Hairline"/>
              <a:buNone/>
              <a:defRPr>
                <a:latin typeface="Lato Hairline"/>
                <a:ea typeface="Lato Hairline"/>
                <a:cs typeface="Lato Hairline"/>
                <a:sym typeface="Lato Hairline"/>
              </a:defRPr>
            </a:lvl2pPr>
            <a:lvl3pPr lvl="2">
              <a:spcBef>
                <a:spcPts val="0"/>
              </a:spcBef>
              <a:spcAft>
                <a:spcPts val="0"/>
              </a:spcAft>
              <a:buSzPts val="4800"/>
              <a:buFont typeface="Lato Hairline"/>
              <a:buNone/>
              <a:defRPr>
                <a:latin typeface="Lato Hairline"/>
                <a:ea typeface="Lato Hairline"/>
                <a:cs typeface="Lato Hairline"/>
                <a:sym typeface="Lato Hairline"/>
              </a:defRPr>
            </a:lvl3pPr>
            <a:lvl4pPr lvl="3">
              <a:spcBef>
                <a:spcPts val="0"/>
              </a:spcBef>
              <a:spcAft>
                <a:spcPts val="0"/>
              </a:spcAft>
              <a:buSzPts val="4800"/>
              <a:buFont typeface="Lato Hairline"/>
              <a:buNone/>
              <a:defRPr>
                <a:latin typeface="Lato Hairline"/>
                <a:ea typeface="Lato Hairline"/>
                <a:cs typeface="Lato Hairline"/>
                <a:sym typeface="Lato Hairline"/>
              </a:defRPr>
            </a:lvl4pPr>
            <a:lvl5pPr lvl="4">
              <a:spcBef>
                <a:spcPts val="0"/>
              </a:spcBef>
              <a:spcAft>
                <a:spcPts val="0"/>
              </a:spcAft>
              <a:buSzPts val="4800"/>
              <a:buFont typeface="Lato Hairline"/>
              <a:buNone/>
              <a:defRPr>
                <a:latin typeface="Lato Hairline"/>
                <a:ea typeface="Lato Hairline"/>
                <a:cs typeface="Lato Hairline"/>
                <a:sym typeface="Lato Hairline"/>
              </a:defRPr>
            </a:lvl5pPr>
            <a:lvl6pPr lvl="5">
              <a:spcBef>
                <a:spcPts val="0"/>
              </a:spcBef>
              <a:spcAft>
                <a:spcPts val="0"/>
              </a:spcAft>
              <a:buSzPts val="4800"/>
              <a:buFont typeface="Lato Hairline"/>
              <a:buNone/>
              <a:defRPr>
                <a:latin typeface="Lato Hairline"/>
                <a:ea typeface="Lato Hairline"/>
                <a:cs typeface="Lato Hairline"/>
                <a:sym typeface="Lato Hairline"/>
              </a:defRPr>
            </a:lvl6pPr>
            <a:lvl7pPr lvl="6">
              <a:spcBef>
                <a:spcPts val="0"/>
              </a:spcBef>
              <a:spcAft>
                <a:spcPts val="0"/>
              </a:spcAft>
              <a:buSzPts val="4800"/>
              <a:buFont typeface="Lato Hairline"/>
              <a:buNone/>
              <a:defRPr>
                <a:latin typeface="Lato Hairline"/>
                <a:ea typeface="Lato Hairline"/>
                <a:cs typeface="Lato Hairline"/>
                <a:sym typeface="Lato Hairline"/>
              </a:defRPr>
            </a:lvl7pPr>
            <a:lvl8pPr lvl="7">
              <a:spcBef>
                <a:spcPts val="0"/>
              </a:spcBef>
              <a:spcAft>
                <a:spcPts val="0"/>
              </a:spcAft>
              <a:buSzPts val="4800"/>
              <a:buFont typeface="Lato Hairline"/>
              <a:buNone/>
              <a:defRPr>
                <a:latin typeface="Lato Hairline"/>
                <a:ea typeface="Lato Hairline"/>
                <a:cs typeface="Lato Hairline"/>
                <a:sym typeface="Lato Hairline"/>
              </a:defRPr>
            </a:lvl8pPr>
            <a:lvl9pPr lvl="8">
              <a:spcBef>
                <a:spcPts val="0"/>
              </a:spcBef>
              <a:spcAft>
                <a:spcPts val="0"/>
              </a:spcAft>
              <a:buSzPts val="4800"/>
              <a:buFont typeface="Lato Hairline"/>
              <a:buNone/>
              <a:defRPr>
                <a:latin typeface="Lato Hairline"/>
                <a:ea typeface="Lato Hairline"/>
                <a:cs typeface="Lato Hairline"/>
                <a:sym typeface="Lato Hairline"/>
              </a:defRPr>
            </a:lvl9pPr>
          </a:lstStyle>
          <a:p>
            <a:endParaRPr/>
          </a:p>
        </p:txBody>
      </p:sp>
      <p:sp>
        <p:nvSpPr>
          <p:cNvPr id="24" name="Google Shape;24;p5"/>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6"/>
        <p:cNvGrpSpPr/>
        <p:nvPr/>
      </p:nvGrpSpPr>
      <p:grpSpPr>
        <a:xfrm>
          <a:off x="0" y="0"/>
          <a:ext cx="0" cy="0"/>
          <a:chOff x="0" y="0"/>
          <a:chExt cx="0" cy="0"/>
        </a:xfrm>
      </p:grpSpPr>
      <p:pic>
        <p:nvPicPr>
          <p:cNvPr id="27" name="Google Shape;27;p6"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9" name="Google Shape;29;p6"/>
          <p:cNvSpPr txBox="1">
            <a:spLocks noGrp="1"/>
          </p:cNvSpPr>
          <p:nvPr>
            <p:ph type="body" idx="1"/>
          </p:nvPr>
        </p:nvSpPr>
        <p:spPr>
          <a:xfrm>
            <a:off x="457200" y="2211825"/>
            <a:ext cx="2675100" cy="2637900"/>
          </a:xfrm>
          <a:prstGeom prst="rect">
            <a:avLst/>
          </a:prstGeom>
        </p:spPr>
        <p:txBody>
          <a:bodyPr spcFirstLastPara="1" wrap="square" lIns="91425" tIns="91425" rIns="91425" bIns="91425" anchor="t" anchorCtr="0"/>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0" name="Google Shape;30;p6"/>
          <p:cNvSpPr txBox="1">
            <a:spLocks noGrp="1"/>
          </p:cNvSpPr>
          <p:nvPr>
            <p:ph type="body" idx="2"/>
          </p:nvPr>
        </p:nvSpPr>
        <p:spPr>
          <a:xfrm>
            <a:off x="3293406" y="2211825"/>
            <a:ext cx="2675100" cy="2637900"/>
          </a:xfrm>
          <a:prstGeom prst="rect">
            <a:avLst/>
          </a:prstGeom>
        </p:spPr>
        <p:txBody>
          <a:bodyPr spcFirstLastPara="1" wrap="square" lIns="91425" tIns="91425" rIns="91425" bIns="91425" anchor="t" anchorCtr="0"/>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9"/>
        <p:cNvGrpSpPr/>
        <p:nvPr/>
      </p:nvGrpSpPr>
      <p:grpSpPr>
        <a:xfrm>
          <a:off x="0" y="0"/>
          <a:ext cx="0" cy="0"/>
          <a:chOff x="0" y="0"/>
          <a:chExt cx="0" cy="0"/>
        </a:xfrm>
      </p:grpSpPr>
      <p:pic>
        <p:nvPicPr>
          <p:cNvPr id="40" name="Google Shape;40;p8"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41" name="Google Shape;41;p8"/>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2" name="Google Shape;42;p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43"/>
        <p:cNvGrpSpPr/>
        <p:nvPr/>
      </p:nvGrpSpPr>
      <p:grpSpPr>
        <a:xfrm>
          <a:off x="0" y="0"/>
          <a:ext cx="0" cy="0"/>
          <a:chOff x="0" y="0"/>
          <a:chExt cx="0" cy="0"/>
        </a:xfrm>
      </p:grpSpPr>
      <p:pic>
        <p:nvPicPr>
          <p:cNvPr id="44" name="Google Shape;44;p9"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45" name="Google Shape;45;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lstStyle>
            <a:lvl1pPr marL="457200" lvl="0" indent="-228600">
              <a:spcBef>
                <a:spcPts val="360"/>
              </a:spcBef>
              <a:spcAft>
                <a:spcPts val="0"/>
              </a:spcAft>
              <a:buSzPts val="1400"/>
              <a:buNone/>
              <a:defRPr sz="1400"/>
            </a:lvl1pPr>
          </a:lstStyle>
          <a:p>
            <a:endParaRPr/>
          </a:p>
        </p:txBody>
      </p:sp>
      <p:sp>
        <p:nvSpPr>
          <p:cNvPr id="46" name="Google Shape;46;p9"/>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circle" type="blank">
  <p:cSld name="BLANK">
    <p:bg>
      <p:bgPr>
        <a:blipFill>
          <a:blip r:embed="rId2">
            <a:alphaModFix/>
          </a:blip>
          <a:stretch>
            <a:fillRect/>
          </a:stretch>
        </a:blipFill>
        <a:effectLst/>
      </p:bgPr>
    </p:bg>
    <p:spTree>
      <p:nvGrpSpPr>
        <p:cNvPr id="1" name="Shape 47"/>
        <p:cNvGrpSpPr/>
        <p:nvPr/>
      </p:nvGrpSpPr>
      <p:grpSpPr>
        <a:xfrm>
          <a:off x="0" y="0"/>
          <a:ext cx="0" cy="0"/>
          <a:chOff x="0" y="0"/>
          <a:chExt cx="0" cy="0"/>
        </a:xfrm>
      </p:grpSpPr>
      <p:pic>
        <p:nvPicPr>
          <p:cNvPr id="48" name="Google Shape;48;p10" descr="paint_transparent4.png"/>
          <p:cNvPicPr preferRelativeResize="0"/>
          <p:nvPr/>
        </p:nvPicPr>
        <p:blipFill>
          <a:blip r:embed="rId3">
            <a:alphaModFix/>
          </a:blip>
          <a:stretch>
            <a:fillRect/>
          </a:stretch>
        </p:blipFill>
        <p:spPr>
          <a:xfrm>
            <a:off x="0" y="0"/>
            <a:ext cx="9144000" cy="5143513"/>
          </a:xfrm>
          <a:prstGeom prst="rect">
            <a:avLst/>
          </a:prstGeom>
          <a:noFill/>
          <a:ln>
            <a:noFill/>
          </a:ln>
        </p:spPr>
      </p:pic>
      <p:sp>
        <p:nvSpPr>
          <p:cNvPr id="49" name="Google Shape;49;p10"/>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CC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1pPr>
            <a:lvl2pPr lvl="1">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2pPr>
            <a:lvl3pPr lvl="2">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3pPr>
            <a:lvl4pPr lvl="3">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4pPr>
            <a:lvl5pPr lvl="4">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5pPr>
            <a:lvl6pPr lvl="5">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6pPr>
            <a:lvl7pPr lvl="6">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7pPr>
            <a:lvl8pPr lvl="7">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8pPr>
            <a:lvl9pPr lvl="8">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9pPr>
          </a:lstStyle>
          <a:p>
            <a:endParaRPr/>
          </a:p>
        </p:txBody>
      </p:sp>
      <p:sp>
        <p:nvSpPr>
          <p:cNvPr id="7" name="Google Shape;7;p1"/>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1pPr>
            <a:lvl2pPr marL="914400" lvl="1"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2pPr>
            <a:lvl3pPr marL="1371600" lvl="2"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3pPr>
            <a:lvl4pPr marL="1828800" lvl="3"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4pPr>
            <a:lvl5pPr marL="2286000" lvl="4"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5pPr>
            <a:lvl6pPr marL="2743200" lvl="5"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6pPr>
            <a:lvl7pPr marL="3200400" lvl="6"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7pPr>
            <a:lvl8pPr marL="3657600" lvl="7"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8pPr>
            <a:lvl9pPr marL="4114800" lvl="8"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lvl="0" algn="r">
              <a:buNone/>
              <a:defRPr sz="1800">
                <a:solidFill>
                  <a:srgbClr val="FFFFFF"/>
                </a:solidFill>
                <a:latin typeface="Lato Light"/>
                <a:ea typeface="Lato Light"/>
                <a:cs typeface="Lato Light"/>
                <a:sym typeface="Lato Light"/>
              </a:defRPr>
            </a:lvl1pPr>
            <a:lvl2pPr lvl="1" algn="r">
              <a:buNone/>
              <a:defRPr sz="1800">
                <a:solidFill>
                  <a:srgbClr val="FFFFFF"/>
                </a:solidFill>
                <a:latin typeface="Lato Light"/>
                <a:ea typeface="Lato Light"/>
                <a:cs typeface="Lato Light"/>
                <a:sym typeface="Lato Light"/>
              </a:defRPr>
            </a:lvl2pPr>
            <a:lvl3pPr lvl="2" algn="r">
              <a:buNone/>
              <a:defRPr sz="1800">
                <a:solidFill>
                  <a:srgbClr val="FFFFFF"/>
                </a:solidFill>
                <a:latin typeface="Lato Light"/>
                <a:ea typeface="Lato Light"/>
                <a:cs typeface="Lato Light"/>
                <a:sym typeface="Lato Light"/>
              </a:defRPr>
            </a:lvl3pPr>
            <a:lvl4pPr lvl="3" algn="r">
              <a:buNone/>
              <a:defRPr sz="1800">
                <a:solidFill>
                  <a:srgbClr val="FFFFFF"/>
                </a:solidFill>
                <a:latin typeface="Lato Light"/>
                <a:ea typeface="Lato Light"/>
                <a:cs typeface="Lato Light"/>
                <a:sym typeface="Lato Light"/>
              </a:defRPr>
            </a:lvl4pPr>
            <a:lvl5pPr lvl="4" algn="r">
              <a:buNone/>
              <a:defRPr sz="1800">
                <a:solidFill>
                  <a:srgbClr val="FFFFFF"/>
                </a:solidFill>
                <a:latin typeface="Lato Light"/>
                <a:ea typeface="Lato Light"/>
                <a:cs typeface="Lato Light"/>
                <a:sym typeface="Lato Light"/>
              </a:defRPr>
            </a:lvl5pPr>
            <a:lvl6pPr lvl="5" algn="r">
              <a:buNone/>
              <a:defRPr sz="1800">
                <a:solidFill>
                  <a:srgbClr val="FFFFFF"/>
                </a:solidFill>
                <a:latin typeface="Lato Light"/>
                <a:ea typeface="Lato Light"/>
                <a:cs typeface="Lato Light"/>
                <a:sym typeface="Lato Light"/>
              </a:defRPr>
            </a:lvl6pPr>
            <a:lvl7pPr lvl="6" algn="r">
              <a:buNone/>
              <a:defRPr sz="1800">
                <a:solidFill>
                  <a:srgbClr val="FFFFFF"/>
                </a:solidFill>
                <a:latin typeface="Lato Light"/>
                <a:ea typeface="Lato Light"/>
                <a:cs typeface="Lato Light"/>
                <a:sym typeface="Lato Light"/>
              </a:defRPr>
            </a:lvl7pPr>
            <a:lvl8pPr lvl="7" algn="r">
              <a:buNone/>
              <a:defRPr sz="1800">
                <a:solidFill>
                  <a:srgbClr val="FFFFFF"/>
                </a:solidFill>
                <a:latin typeface="Lato Light"/>
                <a:ea typeface="Lato Light"/>
                <a:cs typeface="Lato Light"/>
                <a:sym typeface="Lato Light"/>
              </a:defRPr>
            </a:lvl8pPr>
            <a:lvl9pPr lvl="8" algn="r">
              <a:buNone/>
              <a:defRPr sz="1800">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104225" y="49200"/>
            <a:ext cx="8451946" cy="221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400" dirty="0">
                <a:solidFill>
                  <a:srgbClr val="000000"/>
                </a:solidFill>
                <a:latin typeface="Impact"/>
                <a:ea typeface="Impact"/>
                <a:cs typeface="Impact"/>
                <a:sym typeface="Impact"/>
              </a:rPr>
              <a:t>Disease Prediction Using Machine Learning</a:t>
            </a:r>
            <a:endParaRPr sz="6400" dirty="0">
              <a:solidFill>
                <a:srgbClr val="000000"/>
              </a:solidFill>
              <a:latin typeface="Impact"/>
              <a:ea typeface="Impact"/>
              <a:cs typeface="Impact"/>
              <a:sym typeface="Impact"/>
            </a:endParaRPr>
          </a:p>
        </p:txBody>
      </p:sp>
      <p:sp>
        <p:nvSpPr>
          <p:cNvPr id="61" name="Google Shape;61;p13"/>
          <p:cNvSpPr txBox="1">
            <a:spLocks noGrp="1"/>
          </p:cNvSpPr>
          <p:nvPr>
            <p:ph type="subTitle" idx="1"/>
          </p:nvPr>
        </p:nvSpPr>
        <p:spPr>
          <a:xfrm>
            <a:off x="316359" y="2882701"/>
            <a:ext cx="4651500" cy="157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000000"/>
                </a:solidFill>
                <a:latin typeface="Segoe UI" panose="020B0502040204020203" pitchFamily="34" charset="0"/>
                <a:cs typeface="Segoe UI" panose="020B0502040204020203" pitchFamily="34" charset="0"/>
              </a:rPr>
              <a:t>BY</a:t>
            </a:r>
            <a:endParaRPr lang="en" sz="2400" dirty="0">
              <a:solidFill>
                <a:srgbClr val="000000"/>
              </a:solidFill>
            </a:endParaRPr>
          </a:p>
          <a:p>
            <a:pPr marL="0" lvl="0" indent="0" algn="l" rtl="0">
              <a:spcBef>
                <a:spcPts val="0"/>
              </a:spcBef>
              <a:spcAft>
                <a:spcPts val="0"/>
              </a:spcAft>
              <a:buNone/>
            </a:pPr>
            <a:r>
              <a:rPr lang="en" sz="2400" b="1" dirty="0">
                <a:solidFill>
                  <a:schemeClr val="tx1"/>
                </a:solidFill>
                <a:latin typeface="Segoe UI" panose="020B0502040204020203" pitchFamily="34" charset="0"/>
                <a:cs typeface="Segoe UI" panose="020B0502040204020203" pitchFamily="34" charset="0"/>
              </a:rPr>
              <a:t>NITHYASRI</a:t>
            </a:r>
            <a:endParaRPr sz="2400" b="1" dirty="0">
              <a:solidFill>
                <a:schemeClr val="tx1"/>
              </a:solidFill>
              <a:latin typeface="Segoe UI" panose="020B0502040204020203" pitchFamily="34" charset="0"/>
              <a:cs typeface="Segoe UI" panose="020B0502040204020203" pitchFamily="34" charset="0"/>
            </a:endParaRPr>
          </a:p>
        </p:txBody>
      </p:sp>
      <p:sp>
        <p:nvSpPr>
          <p:cNvPr id="62" name="Google Shape;62;p13"/>
          <p:cNvSpPr txBox="1">
            <a:spLocks noGrp="1"/>
          </p:cNvSpPr>
          <p:nvPr>
            <p:ph type="sldNum" idx="4294967295"/>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transition advTm="3821">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269421" y="65315"/>
            <a:ext cx="4874079" cy="6286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000" b="1" dirty="0">
                <a:latin typeface="Segoe UI" panose="020B0502040204020203" pitchFamily="34" charset="0"/>
                <a:cs typeface="Segoe UI" panose="020B0502040204020203" pitchFamily="34" charset="0"/>
              </a:rPr>
              <a:t>Decision Tree</a:t>
            </a:r>
            <a:r>
              <a:rPr lang="en" sz="2000" b="1" dirty="0">
                <a:latin typeface="Segoe UI" panose="020B0502040204020203" pitchFamily="34" charset="0"/>
                <a:cs typeface="Segoe UI" panose="020B0502040204020203" pitchFamily="34" charset="0"/>
              </a:rPr>
              <a:t> Classifier</a:t>
            </a:r>
            <a:endParaRPr sz="2000" b="1" dirty="0">
              <a:latin typeface="Segoe UI" panose="020B0502040204020203" pitchFamily="34" charset="0"/>
              <a:cs typeface="Segoe UI" panose="020B0502040204020203" pitchFamily="34" charset="0"/>
            </a:endParaRPr>
          </a:p>
        </p:txBody>
      </p:sp>
      <p:sp>
        <p:nvSpPr>
          <p:cNvPr id="161" name="Google Shape;161;p2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63" name="Google Shape;163;p28"/>
          <p:cNvSpPr txBox="1"/>
          <p:nvPr/>
        </p:nvSpPr>
        <p:spPr>
          <a:xfrm>
            <a:off x="1606811" y="2322512"/>
            <a:ext cx="3086100" cy="8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dirty="0">
              <a:latin typeface="Lato Light"/>
              <a:ea typeface="Lato Light"/>
              <a:cs typeface="Lato Light"/>
              <a:sym typeface="Lato Light"/>
            </a:endParaRPr>
          </a:p>
        </p:txBody>
      </p:sp>
      <p:sp>
        <p:nvSpPr>
          <p:cNvPr id="2" name="Google Shape;163;p28">
            <a:extLst>
              <a:ext uri="{FF2B5EF4-FFF2-40B4-BE49-F238E27FC236}">
                <a16:creationId xmlns:a16="http://schemas.microsoft.com/office/drawing/2014/main" id="{67058BD4-87EA-7862-686B-F64E4B6BB444}"/>
              </a:ext>
            </a:extLst>
          </p:cNvPr>
          <p:cNvSpPr txBox="1"/>
          <p:nvPr/>
        </p:nvSpPr>
        <p:spPr>
          <a:xfrm>
            <a:off x="375557" y="2743200"/>
            <a:ext cx="4317354" cy="2127251"/>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800" b="1" dirty="0">
                <a:latin typeface="Segoe UI" panose="020B0502040204020203" pitchFamily="34" charset="0"/>
                <a:ea typeface="Lato Light"/>
                <a:cs typeface="Segoe UI" panose="020B0502040204020203" pitchFamily="34" charset="0"/>
                <a:sym typeface="Lato Light"/>
              </a:rPr>
              <a:t>Accuracy Score is : </a:t>
            </a:r>
            <a:r>
              <a:rPr lang="en-US" sz="1800" dirty="0">
                <a:latin typeface="Segoe UI" panose="020B0502040204020203" pitchFamily="34" charset="0"/>
                <a:ea typeface="Lato Light"/>
                <a:cs typeface="Segoe UI" panose="020B0502040204020203" pitchFamily="34" charset="0"/>
                <a:sym typeface="Lato Light"/>
              </a:rPr>
              <a:t>0.969387755102040</a:t>
            </a:r>
          </a:p>
          <a:p>
            <a:pPr marL="0" lvl="0" indent="0" algn="l" rtl="0">
              <a:lnSpc>
                <a:spcPct val="150000"/>
              </a:lnSpc>
              <a:spcBef>
                <a:spcPts val="0"/>
              </a:spcBef>
              <a:spcAft>
                <a:spcPts val="0"/>
              </a:spcAft>
              <a:buNone/>
            </a:pPr>
            <a:r>
              <a:rPr lang="en-US" sz="1800" b="1" dirty="0">
                <a:latin typeface="Segoe UI" panose="020B0502040204020203" pitchFamily="34" charset="0"/>
                <a:ea typeface="Lato Light"/>
                <a:cs typeface="Segoe UI" panose="020B0502040204020203" pitchFamily="34" charset="0"/>
                <a:sym typeface="Lato Light"/>
              </a:rPr>
              <a:t>Precision is</a:t>
            </a:r>
            <a:r>
              <a:rPr lang="en-US" sz="1800" dirty="0">
                <a:latin typeface="Segoe UI" panose="020B0502040204020203" pitchFamily="34" charset="0"/>
                <a:ea typeface="Lato Light"/>
                <a:cs typeface="Segoe UI" panose="020B0502040204020203" pitchFamily="34" charset="0"/>
                <a:sym typeface="Lato Light"/>
              </a:rPr>
              <a:t>: 0.6836734693877551</a:t>
            </a:r>
          </a:p>
          <a:p>
            <a:pPr marL="0" lvl="0" indent="0" algn="l" rtl="0">
              <a:lnSpc>
                <a:spcPct val="150000"/>
              </a:lnSpc>
              <a:spcBef>
                <a:spcPts val="0"/>
              </a:spcBef>
              <a:spcAft>
                <a:spcPts val="0"/>
              </a:spcAft>
              <a:buNone/>
            </a:pPr>
            <a:r>
              <a:rPr lang="en-US" sz="1800" b="1" dirty="0">
                <a:latin typeface="Segoe UI" panose="020B0502040204020203" pitchFamily="34" charset="0"/>
                <a:ea typeface="Lato Light"/>
                <a:cs typeface="Segoe UI" panose="020B0502040204020203" pitchFamily="34" charset="0"/>
                <a:sym typeface="Lato Light"/>
              </a:rPr>
              <a:t>Recall is</a:t>
            </a:r>
            <a:r>
              <a:rPr lang="en-US" sz="1800" dirty="0">
                <a:latin typeface="Segoe UI" panose="020B0502040204020203" pitchFamily="34" charset="0"/>
                <a:ea typeface="Lato Light"/>
                <a:cs typeface="Segoe UI" panose="020B0502040204020203" pitchFamily="34" charset="0"/>
                <a:sym typeface="Lato Light"/>
              </a:rPr>
              <a:t>: 0.6836734693877551</a:t>
            </a:r>
          </a:p>
          <a:p>
            <a:pPr marL="0" lvl="0" indent="0" algn="l" rtl="0">
              <a:lnSpc>
                <a:spcPct val="150000"/>
              </a:lnSpc>
              <a:spcBef>
                <a:spcPts val="0"/>
              </a:spcBef>
              <a:spcAft>
                <a:spcPts val="0"/>
              </a:spcAft>
              <a:buNone/>
            </a:pPr>
            <a:r>
              <a:rPr lang="en-US" sz="1800" b="1" dirty="0">
                <a:latin typeface="Segoe UI" panose="020B0502040204020203" pitchFamily="34" charset="0"/>
                <a:ea typeface="Lato Light"/>
                <a:cs typeface="Segoe UI" panose="020B0502040204020203" pitchFamily="34" charset="0"/>
                <a:sym typeface="Lato Light"/>
              </a:rPr>
              <a:t>F1 score is: </a:t>
            </a:r>
            <a:r>
              <a:rPr lang="en-US" sz="1800" dirty="0">
                <a:latin typeface="Segoe UI" panose="020B0502040204020203" pitchFamily="34" charset="0"/>
                <a:ea typeface="Lato Light"/>
                <a:cs typeface="Segoe UI" panose="020B0502040204020203" pitchFamily="34" charset="0"/>
                <a:sym typeface="Lato Light"/>
              </a:rPr>
              <a:t>0.6836734693877551</a:t>
            </a:r>
            <a:endParaRPr sz="1800" dirty="0">
              <a:latin typeface="Segoe UI" panose="020B0502040204020203" pitchFamily="34" charset="0"/>
              <a:ea typeface="Lato Light"/>
              <a:cs typeface="Segoe UI" panose="020B0502040204020203" pitchFamily="34" charset="0"/>
              <a:sym typeface="Lato Light"/>
            </a:endParaRPr>
          </a:p>
        </p:txBody>
      </p:sp>
      <p:sp>
        <p:nvSpPr>
          <p:cNvPr id="6" name="TextBox 5">
            <a:extLst>
              <a:ext uri="{FF2B5EF4-FFF2-40B4-BE49-F238E27FC236}">
                <a16:creationId xmlns:a16="http://schemas.microsoft.com/office/drawing/2014/main" id="{5371A8A7-07B1-D9BF-26D2-A135730B19F4}"/>
              </a:ext>
            </a:extLst>
          </p:cNvPr>
          <p:cNvSpPr txBox="1"/>
          <p:nvPr/>
        </p:nvSpPr>
        <p:spPr>
          <a:xfrm>
            <a:off x="212271" y="693966"/>
            <a:ext cx="4718956" cy="2031325"/>
          </a:xfrm>
          <a:prstGeom prst="rect">
            <a:avLst/>
          </a:prstGeom>
          <a:noFill/>
        </p:spPr>
        <p:txBody>
          <a:bodyPr wrap="square">
            <a:spAutoFit/>
          </a:bodyPr>
          <a:lstStyle/>
          <a:p>
            <a:r>
              <a:rPr lang="en-US" b="0" i="0" dirty="0">
                <a:solidFill>
                  <a:srgbClr val="0D0D0D"/>
                </a:solidFill>
                <a:effectLst/>
                <a:highlight>
                  <a:srgbClr val="FFFFFF"/>
                </a:highlight>
                <a:latin typeface="Segoe UI" panose="020B0502040204020203" pitchFamily="34" charset="0"/>
                <a:cs typeface="Segoe UI" panose="020B0502040204020203" pitchFamily="34" charset="0"/>
              </a:rPr>
              <a:t>A Decision Tree Classifier is a supervised learning algorithm used for both classification and regression tasks. It splits the dataset into subsets based on the value of input features, creating a tree-like model of decisions and their possible consequences. Each internal node of the tree represents a decision on an attribute, each branch represents the outcome of the decision, and each leaf node represents a class label (for classification) or a continuous value (for regression).</a:t>
            </a:r>
            <a:endParaRPr lang="en-IN"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028215E9-7FF3-AA8F-D6C3-BC185A174AD2}"/>
              </a:ext>
            </a:extLst>
          </p:cNvPr>
          <p:cNvPicPr>
            <a:picLocks noChangeAspect="1"/>
          </p:cNvPicPr>
          <p:nvPr/>
        </p:nvPicPr>
        <p:blipFill>
          <a:blip r:embed="rId3"/>
          <a:stretch>
            <a:fillRect/>
          </a:stretch>
        </p:blipFill>
        <p:spPr>
          <a:xfrm>
            <a:off x="4931227" y="195943"/>
            <a:ext cx="4129978" cy="4751614"/>
          </a:xfrm>
          <a:prstGeom prst="rect">
            <a:avLst/>
          </a:prstGeom>
        </p:spPr>
      </p:pic>
    </p:spTree>
    <p:extLst>
      <p:ext uri="{BB962C8B-B14F-4D97-AF65-F5344CB8AC3E}">
        <p14:creationId xmlns:p14="http://schemas.microsoft.com/office/powerpoint/2010/main" val="4086685338"/>
      </p:ext>
    </p:extLst>
  </p:cSld>
  <p:clrMapOvr>
    <a:masterClrMapping/>
  </p:clrMapOvr>
  <p:transition advTm="7695">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269421" y="65315"/>
            <a:ext cx="4874079" cy="6286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000" b="1" dirty="0">
                <a:latin typeface="Segoe UI" panose="020B0502040204020203" pitchFamily="34" charset="0"/>
                <a:cs typeface="Segoe UI" panose="020B0502040204020203" pitchFamily="34" charset="0"/>
              </a:rPr>
              <a:t>K nearest </a:t>
            </a:r>
            <a:r>
              <a:rPr lang="en-IN" sz="2000" b="1" dirty="0" err="1">
                <a:latin typeface="Segoe UI" panose="020B0502040204020203" pitchFamily="34" charset="0"/>
                <a:cs typeface="Segoe UI" panose="020B0502040204020203" pitchFamily="34" charset="0"/>
              </a:rPr>
              <a:t>Neighbors</a:t>
            </a:r>
            <a:r>
              <a:rPr lang="en" sz="2000" b="1" dirty="0">
                <a:latin typeface="Segoe UI" panose="020B0502040204020203" pitchFamily="34" charset="0"/>
                <a:cs typeface="Segoe UI" panose="020B0502040204020203" pitchFamily="34" charset="0"/>
              </a:rPr>
              <a:t> Classifier</a:t>
            </a:r>
            <a:endParaRPr sz="2000" b="1" dirty="0">
              <a:latin typeface="Segoe UI" panose="020B0502040204020203" pitchFamily="34" charset="0"/>
              <a:cs typeface="Segoe UI" panose="020B0502040204020203" pitchFamily="34" charset="0"/>
            </a:endParaRPr>
          </a:p>
        </p:txBody>
      </p:sp>
      <p:sp>
        <p:nvSpPr>
          <p:cNvPr id="161" name="Google Shape;161;p2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163" name="Google Shape;163;p28"/>
          <p:cNvSpPr txBox="1"/>
          <p:nvPr/>
        </p:nvSpPr>
        <p:spPr>
          <a:xfrm>
            <a:off x="1606811" y="2322512"/>
            <a:ext cx="3086100" cy="8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dirty="0">
              <a:latin typeface="Lato Light"/>
              <a:ea typeface="Lato Light"/>
              <a:cs typeface="Lato Light"/>
              <a:sym typeface="Lato Light"/>
            </a:endParaRPr>
          </a:p>
        </p:txBody>
      </p:sp>
      <p:sp>
        <p:nvSpPr>
          <p:cNvPr id="2" name="Google Shape;163;p28">
            <a:extLst>
              <a:ext uri="{FF2B5EF4-FFF2-40B4-BE49-F238E27FC236}">
                <a16:creationId xmlns:a16="http://schemas.microsoft.com/office/drawing/2014/main" id="{67058BD4-87EA-7862-686B-F64E4B6BB444}"/>
              </a:ext>
            </a:extLst>
          </p:cNvPr>
          <p:cNvSpPr txBox="1"/>
          <p:nvPr/>
        </p:nvSpPr>
        <p:spPr>
          <a:xfrm>
            <a:off x="375557" y="2571751"/>
            <a:ext cx="4317354" cy="2192608"/>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800" b="1" dirty="0">
                <a:latin typeface="Segoe UI" panose="020B0502040204020203" pitchFamily="34" charset="0"/>
                <a:ea typeface="Lato Light"/>
                <a:cs typeface="Segoe UI" panose="020B0502040204020203" pitchFamily="34" charset="0"/>
                <a:sym typeface="Lato Light"/>
              </a:rPr>
              <a:t>Accuracy Score is :</a:t>
            </a:r>
            <a:r>
              <a:rPr lang="en-US" sz="1800" dirty="0">
                <a:latin typeface="Segoe UI" panose="020B0502040204020203" pitchFamily="34" charset="0"/>
                <a:ea typeface="Lato Light"/>
                <a:cs typeface="Segoe UI" panose="020B0502040204020203" pitchFamily="34" charset="0"/>
                <a:sym typeface="Lato Light"/>
              </a:rPr>
              <a:t>0.7040816326530612</a:t>
            </a:r>
          </a:p>
          <a:p>
            <a:pPr marL="0" lvl="0" indent="0" algn="l" rtl="0">
              <a:lnSpc>
                <a:spcPct val="150000"/>
              </a:lnSpc>
              <a:spcBef>
                <a:spcPts val="0"/>
              </a:spcBef>
              <a:spcAft>
                <a:spcPts val="0"/>
              </a:spcAft>
              <a:buNone/>
            </a:pPr>
            <a:r>
              <a:rPr lang="en-US" sz="1800" b="1" dirty="0">
                <a:latin typeface="Segoe UI" panose="020B0502040204020203" pitchFamily="34" charset="0"/>
                <a:ea typeface="Lato Light"/>
                <a:cs typeface="Segoe UI" panose="020B0502040204020203" pitchFamily="34" charset="0"/>
                <a:sym typeface="Lato Light"/>
              </a:rPr>
              <a:t>Precision is</a:t>
            </a:r>
            <a:r>
              <a:rPr lang="en-US" sz="1800" dirty="0">
                <a:latin typeface="Segoe UI" panose="020B0502040204020203" pitchFamily="34" charset="0"/>
                <a:ea typeface="Lato Light"/>
                <a:cs typeface="Segoe UI" panose="020B0502040204020203" pitchFamily="34" charset="0"/>
                <a:sym typeface="Lato Light"/>
              </a:rPr>
              <a:t>: 0.6636734693877578</a:t>
            </a:r>
          </a:p>
          <a:p>
            <a:pPr marL="0" lvl="0" indent="0" algn="l" rtl="0">
              <a:lnSpc>
                <a:spcPct val="150000"/>
              </a:lnSpc>
              <a:spcBef>
                <a:spcPts val="0"/>
              </a:spcBef>
              <a:spcAft>
                <a:spcPts val="0"/>
              </a:spcAft>
              <a:buNone/>
            </a:pPr>
            <a:r>
              <a:rPr lang="en-US" sz="1800" b="1" dirty="0">
                <a:latin typeface="Segoe UI" panose="020B0502040204020203" pitchFamily="34" charset="0"/>
                <a:ea typeface="Lato Light"/>
                <a:cs typeface="Segoe UI" panose="020B0502040204020203" pitchFamily="34" charset="0"/>
                <a:sym typeface="Lato Light"/>
              </a:rPr>
              <a:t>Recall is</a:t>
            </a:r>
            <a:r>
              <a:rPr lang="en-US" sz="1800" dirty="0">
                <a:latin typeface="Segoe UI" panose="020B0502040204020203" pitchFamily="34" charset="0"/>
                <a:ea typeface="Lato Light"/>
                <a:cs typeface="Segoe UI" panose="020B0502040204020203" pitchFamily="34" charset="0"/>
                <a:sym typeface="Lato Light"/>
              </a:rPr>
              <a:t>: 0.6836734693877578</a:t>
            </a:r>
          </a:p>
          <a:p>
            <a:pPr marL="0" lvl="0" indent="0" algn="l" rtl="0">
              <a:lnSpc>
                <a:spcPct val="150000"/>
              </a:lnSpc>
              <a:spcBef>
                <a:spcPts val="0"/>
              </a:spcBef>
              <a:spcAft>
                <a:spcPts val="0"/>
              </a:spcAft>
              <a:buNone/>
            </a:pPr>
            <a:r>
              <a:rPr lang="en-US" sz="1800" b="1" dirty="0">
                <a:latin typeface="Segoe UI" panose="020B0502040204020203" pitchFamily="34" charset="0"/>
                <a:ea typeface="Lato Light"/>
                <a:cs typeface="Segoe UI" panose="020B0502040204020203" pitchFamily="34" charset="0"/>
                <a:sym typeface="Lato Light"/>
              </a:rPr>
              <a:t>F1 score is: </a:t>
            </a:r>
            <a:r>
              <a:rPr lang="en-US" sz="1800" dirty="0">
                <a:latin typeface="Segoe UI" panose="020B0502040204020203" pitchFamily="34" charset="0"/>
                <a:ea typeface="Lato Light"/>
                <a:cs typeface="Segoe UI" panose="020B0502040204020203" pitchFamily="34" charset="0"/>
                <a:sym typeface="Lato Light"/>
              </a:rPr>
              <a:t>0.6636734693877578</a:t>
            </a:r>
            <a:endParaRPr sz="1800" dirty="0">
              <a:latin typeface="Segoe UI" panose="020B0502040204020203" pitchFamily="34" charset="0"/>
              <a:ea typeface="Lato Light"/>
              <a:cs typeface="Segoe UI" panose="020B0502040204020203" pitchFamily="34" charset="0"/>
              <a:sym typeface="Lato Light"/>
            </a:endParaRPr>
          </a:p>
        </p:txBody>
      </p:sp>
      <p:sp>
        <p:nvSpPr>
          <p:cNvPr id="6" name="TextBox 5">
            <a:extLst>
              <a:ext uri="{FF2B5EF4-FFF2-40B4-BE49-F238E27FC236}">
                <a16:creationId xmlns:a16="http://schemas.microsoft.com/office/drawing/2014/main" id="{5371A8A7-07B1-D9BF-26D2-A135730B19F4}"/>
              </a:ext>
            </a:extLst>
          </p:cNvPr>
          <p:cNvSpPr txBox="1"/>
          <p:nvPr/>
        </p:nvSpPr>
        <p:spPr>
          <a:xfrm>
            <a:off x="212271" y="693966"/>
            <a:ext cx="4718956" cy="1754326"/>
          </a:xfrm>
          <a:prstGeom prst="rect">
            <a:avLst/>
          </a:prstGeom>
          <a:noFill/>
        </p:spPr>
        <p:txBody>
          <a:bodyPr wrap="square">
            <a:spAutoFit/>
          </a:bodyPr>
          <a:lstStyle/>
          <a:p>
            <a:r>
              <a:rPr lang="en-US" sz="1800" b="0" i="0" dirty="0">
                <a:solidFill>
                  <a:srgbClr val="0D0D0D"/>
                </a:solidFill>
                <a:effectLst/>
                <a:highlight>
                  <a:srgbClr val="FFFFFF"/>
                </a:highlight>
                <a:latin typeface="Segoe UI" panose="020B0502040204020203" pitchFamily="34" charset="0"/>
                <a:cs typeface="Segoe UI" panose="020B0502040204020203" pitchFamily="34" charset="0"/>
              </a:rPr>
              <a:t>The K-Nearest Neighbor (KNN) classifier is a simple, yet powerful, non-parametric algorithm used for classification and regression tasks. It is based on the idea that similar data points are close to each other in the feature space</a:t>
            </a:r>
            <a:r>
              <a:rPr lang="en-US" b="0" i="0" dirty="0">
                <a:solidFill>
                  <a:srgbClr val="0D0D0D"/>
                </a:solidFill>
                <a:effectLst/>
                <a:highlight>
                  <a:srgbClr val="FFFFFF"/>
                </a:highlight>
                <a:latin typeface="Söhne"/>
              </a:rPr>
              <a:t>.</a:t>
            </a:r>
            <a:r>
              <a:rPr lang="en-US" b="0" i="0" dirty="0">
                <a:solidFill>
                  <a:srgbClr val="0D0D0D"/>
                </a:solidFill>
                <a:effectLst/>
                <a:highlight>
                  <a:srgbClr val="FFFFFF"/>
                </a:highlight>
                <a:latin typeface="Segoe UI" panose="020B0502040204020203" pitchFamily="34" charset="0"/>
                <a:cs typeface="Segoe UI" panose="020B0502040204020203" pitchFamily="34" charset="0"/>
              </a:rPr>
              <a:t>.</a:t>
            </a:r>
            <a:endParaRPr lang="en-IN"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566BC0BB-C035-5480-A930-E9A07D2E6B8B}"/>
              </a:ext>
            </a:extLst>
          </p:cNvPr>
          <p:cNvPicPr>
            <a:picLocks noChangeAspect="1"/>
          </p:cNvPicPr>
          <p:nvPr/>
        </p:nvPicPr>
        <p:blipFill>
          <a:blip r:embed="rId3"/>
          <a:stretch>
            <a:fillRect/>
          </a:stretch>
        </p:blipFill>
        <p:spPr>
          <a:xfrm>
            <a:off x="4826646" y="0"/>
            <a:ext cx="4202638" cy="4857750"/>
          </a:xfrm>
          <a:prstGeom prst="rect">
            <a:avLst/>
          </a:prstGeom>
        </p:spPr>
      </p:pic>
    </p:spTree>
    <p:extLst>
      <p:ext uri="{BB962C8B-B14F-4D97-AF65-F5344CB8AC3E}">
        <p14:creationId xmlns:p14="http://schemas.microsoft.com/office/powerpoint/2010/main" val="1802210465"/>
      </p:ext>
    </p:extLst>
  </p:cSld>
  <p:clrMapOvr>
    <a:masterClrMapping/>
  </p:clrMapOvr>
  <p:transition advTm="8022">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269421" y="65315"/>
            <a:ext cx="4874079" cy="6286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000" b="1" dirty="0">
                <a:latin typeface="Segoe UI" panose="020B0502040204020203" pitchFamily="34" charset="0"/>
                <a:cs typeface="Segoe UI" panose="020B0502040204020203" pitchFamily="34" charset="0"/>
              </a:rPr>
              <a:t>Random Forest </a:t>
            </a:r>
            <a:r>
              <a:rPr lang="en" sz="2000" b="1" dirty="0">
                <a:latin typeface="Segoe UI" panose="020B0502040204020203" pitchFamily="34" charset="0"/>
                <a:cs typeface="Segoe UI" panose="020B0502040204020203" pitchFamily="34" charset="0"/>
              </a:rPr>
              <a:t>Classifier</a:t>
            </a:r>
            <a:endParaRPr sz="2000" b="1" dirty="0">
              <a:latin typeface="Segoe UI" panose="020B0502040204020203" pitchFamily="34" charset="0"/>
              <a:cs typeface="Segoe UI" panose="020B0502040204020203" pitchFamily="34" charset="0"/>
            </a:endParaRPr>
          </a:p>
        </p:txBody>
      </p:sp>
      <p:sp>
        <p:nvSpPr>
          <p:cNvPr id="161" name="Google Shape;161;p2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63" name="Google Shape;163;p28"/>
          <p:cNvSpPr txBox="1"/>
          <p:nvPr/>
        </p:nvSpPr>
        <p:spPr>
          <a:xfrm>
            <a:off x="1606811" y="2322512"/>
            <a:ext cx="3086100" cy="8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dirty="0">
              <a:latin typeface="Lato Light"/>
              <a:ea typeface="Lato Light"/>
              <a:cs typeface="Lato Light"/>
              <a:sym typeface="Lato Light"/>
            </a:endParaRPr>
          </a:p>
        </p:txBody>
      </p:sp>
      <p:sp>
        <p:nvSpPr>
          <p:cNvPr id="2" name="Google Shape;163;p28">
            <a:extLst>
              <a:ext uri="{FF2B5EF4-FFF2-40B4-BE49-F238E27FC236}">
                <a16:creationId xmlns:a16="http://schemas.microsoft.com/office/drawing/2014/main" id="{67058BD4-87EA-7862-686B-F64E4B6BB444}"/>
              </a:ext>
            </a:extLst>
          </p:cNvPr>
          <p:cNvSpPr txBox="1"/>
          <p:nvPr/>
        </p:nvSpPr>
        <p:spPr>
          <a:xfrm>
            <a:off x="375557" y="2743200"/>
            <a:ext cx="4317354" cy="2127251"/>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800" b="1" dirty="0">
                <a:latin typeface="Segoe UI" panose="020B0502040204020203" pitchFamily="34" charset="0"/>
                <a:ea typeface="Lato Light"/>
                <a:cs typeface="Segoe UI" panose="020B0502040204020203" pitchFamily="34" charset="0"/>
                <a:sym typeface="Lato Light"/>
              </a:rPr>
              <a:t>Accuracy Score is :</a:t>
            </a:r>
            <a:r>
              <a:rPr lang="en-US" sz="1800" dirty="0">
                <a:latin typeface="Segoe UI" panose="020B0502040204020203" pitchFamily="34" charset="0"/>
                <a:ea typeface="Lato Light"/>
                <a:cs typeface="Segoe UI" panose="020B0502040204020203" pitchFamily="34" charset="0"/>
                <a:sym typeface="Lato Light"/>
              </a:rPr>
              <a:t>0.9387755102040817</a:t>
            </a:r>
          </a:p>
          <a:p>
            <a:pPr marL="0" lvl="0" indent="0" algn="l" rtl="0">
              <a:lnSpc>
                <a:spcPct val="150000"/>
              </a:lnSpc>
              <a:spcBef>
                <a:spcPts val="0"/>
              </a:spcBef>
              <a:spcAft>
                <a:spcPts val="0"/>
              </a:spcAft>
              <a:buNone/>
            </a:pPr>
            <a:r>
              <a:rPr lang="en-US" sz="1800" b="1" dirty="0">
                <a:latin typeface="Segoe UI" panose="020B0502040204020203" pitchFamily="34" charset="0"/>
                <a:ea typeface="Lato Light"/>
                <a:cs typeface="Segoe UI" panose="020B0502040204020203" pitchFamily="34" charset="0"/>
                <a:sym typeface="Lato Light"/>
              </a:rPr>
              <a:t>Precision is</a:t>
            </a:r>
            <a:r>
              <a:rPr lang="en-US" sz="1800" dirty="0">
                <a:latin typeface="Segoe UI" panose="020B0502040204020203" pitchFamily="34" charset="0"/>
                <a:ea typeface="Lato Light"/>
                <a:cs typeface="Segoe UI" panose="020B0502040204020203" pitchFamily="34" charset="0"/>
                <a:sym typeface="Lato Light"/>
              </a:rPr>
              <a:t>: 0.9387755102040817</a:t>
            </a:r>
          </a:p>
          <a:p>
            <a:pPr marL="0" lvl="0" indent="0" algn="l" rtl="0">
              <a:lnSpc>
                <a:spcPct val="150000"/>
              </a:lnSpc>
              <a:spcBef>
                <a:spcPts val="0"/>
              </a:spcBef>
              <a:spcAft>
                <a:spcPts val="0"/>
              </a:spcAft>
              <a:buNone/>
            </a:pPr>
            <a:r>
              <a:rPr lang="en-US" sz="1800" b="1" dirty="0">
                <a:latin typeface="Segoe UI" panose="020B0502040204020203" pitchFamily="34" charset="0"/>
                <a:ea typeface="Lato Light"/>
                <a:cs typeface="Segoe UI" panose="020B0502040204020203" pitchFamily="34" charset="0"/>
                <a:sym typeface="Lato Light"/>
              </a:rPr>
              <a:t>Recall is</a:t>
            </a:r>
            <a:r>
              <a:rPr lang="en-US" sz="1800" dirty="0">
                <a:latin typeface="Segoe UI" panose="020B0502040204020203" pitchFamily="34" charset="0"/>
                <a:ea typeface="Lato Light"/>
                <a:cs typeface="Segoe UI" panose="020B0502040204020203" pitchFamily="34" charset="0"/>
                <a:sym typeface="Lato Light"/>
              </a:rPr>
              <a:t>: 0.9387755102040817</a:t>
            </a:r>
          </a:p>
          <a:p>
            <a:pPr marL="0" lvl="0" indent="0" algn="l" rtl="0">
              <a:lnSpc>
                <a:spcPct val="150000"/>
              </a:lnSpc>
              <a:spcBef>
                <a:spcPts val="0"/>
              </a:spcBef>
              <a:spcAft>
                <a:spcPts val="0"/>
              </a:spcAft>
              <a:buNone/>
            </a:pPr>
            <a:r>
              <a:rPr lang="en-US" sz="1800" b="1" dirty="0">
                <a:latin typeface="Segoe UI" panose="020B0502040204020203" pitchFamily="34" charset="0"/>
                <a:ea typeface="Lato Light"/>
                <a:cs typeface="Segoe UI" panose="020B0502040204020203" pitchFamily="34" charset="0"/>
                <a:sym typeface="Lato Light"/>
              </a:rPr>
              <a:t>F1 score is: </a:t>
            </a:r>
            <a:r>
              <a:rPr lang="en-US" sz="1800" dirty="0">
                <a:latin typeface="Segoe UI" panose="020B0502040204020203" pitchFamily="34" charset="0"/>
                <a:ea typeface="Lato Light"/>
                <a:cs typeface="Segoe UI" panose="020B0502040204020203" pitchFamily="34" charset="0"/>
                <a:sym typeface="Lato Light"/>
              </a:rPr>
              <a:t>0.9387755102040817</a:t>
            </a:r>
            <a:endParaRPr sz="1800" dirty="0">
              <a:latin typeface="Segoe UI" panose="020B0502040204020203" pitchFamily="34" charset="0"/>
              <a:ea typeface="Lato Light"/>
              <a:cs typeface="Segoe UI" panose="020B0502040204020203" pitchFamily="34" charset="0"/>
              <a:sym typeface="Lato Light"/>
            </a:endParaRPr>
          </a:p>
        </p:txBody>
      </p:sp>
      <p:pic>
        <p:nvPicPr>
          <p:cNvPr id="4" name="Picture 3">
            <a:extLst>
              <a:ext uri="{FF2B5EF4-FFF2-40B4-BE49-F238E27FC236}">
                <a16:creationId xmlns:a16="http://schemas.microsoft.com/office/drawing/2014/main" id="{905DF975-11B2-9609-E953-BC5EA1A1E731}"/>
              </a:ext>
            </a:extLst>
          </p:cNvPr>
          <p:cNvPicPr>
            <a:picLocks noChangeAspect="1"/>
          </p:cNvPicPr>
          <p:nvPr/>
        </p:nvPicPr>
        <p:blipFill>
          <a:blip r:embed="rId3"/>
          <a:stretch>
            <a:fillRect/>
          </a:stretch>
        </p:blipFill>
        <p:spPr>
          <a:xfrm>
            <a:off x="4711928" y="273050"/>
            <a:ext cx="4317355" cy="4503058"/>
          </a:xfrm>
          <a:prstGeom prst="rect">
            <a:avLst/>
          </a:prstGeom>
        </p:spPr>
      </p:pic>
      <p:sp>
        <p:nvSpPr>
          <p:cNvPr id="9" name="TextBox 8">
            <a:extLst>
              <a:ext uri="{FF2B5EF4-FFF2-40B4-BE49-F238E27FC236}">
                <a16:creationId xmlns:a16="http://schemas.microsoft.com/office/drawing/2014/main" id="{0F858FB9-FC58-69B0-FCFB-F5CCD12DC1EB}"/>
              </a:ext>
            </a:extLst>
          </p:cNvPr>
          <p:cNvSpPr txBox="1"/>
          <p:nvPr/>
        </p:nvSpPr>
        <p:spPr>
          <a:xfrm>
            <a:off x="269421" y="693965"/>
            <a:ext cx="4442507" cy="2062103"/>
          </a:xfrm>
          <a:prstGeom prst="rect">
            <a:avLst/>
          </a:prstGeom>
          <a:noFill/>
        </p:spPr>
        <p:txBody>
          <a:bodyPr wrap="square">
            <a:spAutoFit/>
          </a:bodyPr>
          <a:lstStyle/>
          <a:p>
            <a:r>
              <a:rPr lang="en-US" sz="1600" b="0" i="0" dirty="0">
                <a:solidFill>
                  <a:srgbClr val="0D0D0D"/>
                </a:solidFill>
                <a:effectLst/>
                <a:highlight>
                  <a:srgbClr val="FFFFFF"/>
                </a:highlight>
                <a:latin typeface="Segoe UI" panose="020B0502040204020203" pitchFamily="34" charset="0"/>
                <a:cs typeface="Segoe UI" panose="020B0502040204020203" pitchFamily="34" charset="0"/>
              </a:rPr>
              <a:t>The Random Forest Classifier is an ensemble learning method that combines multiple decision trees to improve the overall classification performance and robustness. It is widely used for both classification and regression tasks due to its high accuracy, ability to handle large datasets with higher dimensionality, and robustness to overfitting</a:t>
            </a:r>
            <a:r>
              <a:rPr lang="en-US" b="0" i="0" dirty="0">
                <a:solidFill>
                  <a:srgbClr val="0D0D0D"/>
                </a:solidFill>
                <a:effectLst/>
                <a:highlight>
                  <a:srgbClr val="FFFFFF"/>
                </a:highlight>
                <a:latin typeface="Söhne"/>
              </a:rPr>
              <a:t>.</a:t>
            </a:r>
            <a:endParaRPr lang="en-IN" dirty="0"/>
          </a:p>
        </p:txBody>
      </p:sp>
    </p:spTree>
    <p:extLst>
      <p:ext uri="{BB962C8B-B14F-4D97-AF65-F5344CB8AC3E}">
        <p14:creationId xmlns:p14="http://schemas.microsoft.com/office/powerpoint/2010/main" val="3818428510"/>
      </p:ext>
    </p:extLst>
  </p:cSld>
  <p:clrMapOvr>
    <a:masterClrMapping/>
  </p:clrMapOvr>
  <p:transition advTm="10534">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269421" y="65315"/>
            <a:ext cx="4874079" cy="6286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a:latin typeface="Segoe UI" panose="020B0502040204020203" pitchFamily="34" charset="0"/>
                <a:cs typeface="Segoe UI" panose="020B0502040204020203" pitchFamily="34" charset="0"/>
              </a:rPr>
              <a:t>G</a:t>
            </a:r>
            <a:r>
              <a:rPr lang="en-IN" sz="2000" b="1" dirty="0" err="1">
                <a:latin typeface="Segoe UI" panose="020B0502040204020203" pitchFamily="34" charset="0"/>
                <a:cs typeface="Segoe UI" panose="020B0502040204020203" pitchFamily="34" charset="0"/>
              </a:rPr>
              <a:t>radient</a:t>
            </a:r>
            <a:r>
              <a:rPr lang="en-IN" sz="2000" b="1" dirty="0">
                <a:latin typeface="Segoe UI" panose="020B0502040204020203" pitchFamily="34" charset="0"/>
                <a:cs typeface="Segoe UI" panose="020B0502040204020203" pitchFamily="34" charset="0"/>
              </a:rPr>
              <a:t> Boosting Classifier</a:t>
            </a:r>
            <a:endParaRPr sz="2000" b="1" dirty="0">
              <a:latin typeface="Segoe UI" panose="020B0502040204020203" pitchFamily="34" charset="0"/>
              <a:cs typeface="Segoe UI" panose="020B0502040204020203" pitchFamily="34" charset="0"/>
            </a:endParaRPr>
          </a:p>
        </p:txBody>
      </p:sp>
      <p:sp>
        <p:nvSpPr>
          <p:cNvPr id="161" name="Google Shape;161;p2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163" name="Google Shape;163;p28"/>
          <p:cNvSpPr txBox="1"/>
          <p:nvPr/>
        </p:nvSpPr>
        <p:spPr>
          <a:xfrm>
            <a:off x="1606811" y="2322512"/>
            <a:ext cx="3086100" cy="8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dirty="0">
              <a:latin typeface="Lato Light"/>
              <a:ea typeface="Lato Light"/>
              <a:cs typeface="Lato Light"/>
              <a:sym typeface="Lato Light"/>
            </a:endParaRPr>
          </a:p>
        </p:txBody>
      </p:sp>
      <p:sp>
        <p:nvSpPr>
          <p:cNvPr id="2" name="Google Shape;163;p28">
            <a:extLst>
              <a:ext uri="{FF2B5EF4-FFF2-40B4-BE49-F238E27FC236}">
                <a16:creationId xmlns:a16="http://schemas.microsoft.com/office/drawing/2014/main" id="{67058BD4-87EA-7862-686B-F64E4B6BB444}"/>
              </a:ext>
            </a:extLst>
          </p:cNvPr>
          <p:cNvSpPr txBox="1"/>
          <p:nvPr/>
        </p:nvSpPr>
        <p:spPr>
          <a:xfrm>
            <a:off x="375557" y="2633654"/>
            <a:ext cx="4317354" cy="2236798"/>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800" b="1" dirty="0">
                <a:latin typeface="Segoe UI" panose="020B0502040204020203" pitchFamily="34" charset="0"/>
                <a:ea typeface="Lato Light"/>
                <a:cs typeface="Segoe UI" panose="020B0502040204020203" pitchFamily="34" charset="0"/>
                <a:sym typeface="Lato Light"/>
              </a:rPr>
              <a:t>Accuracy Score is : </a:t>
            </a:r>
            <a:r>
              <a:rPr lang="en-US" sz="1800" dirty="0">
                <a:latin typeface="Segoe UI" panose="020B0502040204020203" pitchFamily="34" charset="0"/>
                <a:ea typeface="Lato Light"/>
                <a:cs typeface="Segoe UI" panose="020B0502040204020203" pitchFamily="34" charset="0"/>
                <a:sym typeface="Lato Light"/>
              </a:rPr>
              <a:t>0.959387755102040</a:t>
            </a:r>
          </a:p>
          <a:p>
            <a:pPr marL="0" lvl="0" indent="0" algn="l" rtl="0">
              <a:lnSpc>
                <a:spcPct val="150000"/>
              </a:lnSpc>
              <a:spcBef>
                <a:spcPts val="0"/>
              </a:spcBef>
              <a:spcAft>
                <a:spcPts val="0"/>
              </a:spcAft>
              <a:buNone/>
            </a:pPr>
            <a:r>
              <a:rPr lang="en-US" sz="1800" b="1" dirty="0">
                <a:latin typeface="Segoe UI" panose="020B0502040204020203" pitchFamily="34" charset="0"/>
                <a:ea typeface="Lato Light"/>
                <a:cs typeface="Segoe UI" panose="020B0502040204020203" pitchFamily="34" charset="0"/>
                <a:sym typeface="Lato Light"/>
              </a:rPr>
              <a:t>Precision is</a:t>
            </a:r>
            <a:r>
              <a:rPr lang="en-US" sz="1800" dirty="0">
                <a:latin typeface="Segoe UI" panose="020B0502040204020203" pitchFamily="34" charset="0"/>
                <a:ea typeface="Lato Light"/>
                <a:cs typeface="Segoe UI" panose="020B0502040204020203" pitchFamily="34" charset="0"/>
                <a:sym typeface="Lato Light"/>
              </a:rPr>
              <a:t>: 0.6836734693877557</a:t>
            </a:r>
          </a:p>
          <a:p>
            <a:pPr marL="0" lvl="0" indent="0" algn="l" rtl="0">
              <a:lnSpc>
                <a:spcPct val="150000"/>
              </a:lnSpc>
              <a:spcBef>
                <a:spcPts val="0"/>
              </a:spcBef>
              <a:spcAft>
                <a:spcPts val="0"/>
              </a:spcAft>
              <a:buNone/>
            </a:pPr>
            <a:r>
              <a:rPr lang="en-US" sz="1800" b="1" dirty="0">
                <a:latin typeface="Segoe UI" panose="020B0502040204020203" pitchFamily="34" charset="0"/>
                <a:ea typeface="Lato Light"/>
                <a:cs typeface="Segoe UI" panose="020B0502040204020203" pitchFamily="34" charset="0"/>
                <a:sym typeface="Lato Light"/>
              </a:rPr>
              <a:t>Recall is</a:t>
            </a:r>
            <a:r>
              <a:rPr lang="en-US" sz="1800" dirty="0">
                <a:latin typeface="Segoe UI" panose="020B0502040204020203" pitchFamily="34" charset="0"/>
                <a:ea typeface="Lato Light"/>
                <a:cs typeface="Segoe UI" panose="020B0502040204020203" pitchFamily="34" charset="0"/>
                <a:sym typeface="Lato Light"/>
              </a:rPr>
              <a:t>: 0.6836734693877551</a:t>
            </a:r>
          </a:p>
          <a:p>
            <a:pPr marL="0" lvl="0" indent="0" algn="l" rtl="0">
              <a:lnSpc>
                <a:spcPct val="150000"/>
              </a:lnSpc>
              <a:spcBef>
                <a:spcPts val="0"/>
              </a:spcBef>
              <a:spcAft>
                <a:spcPts val="0"/>
              </a:spcAft>
              <a:buNone/>
            </a:pPr>
            <a:r>
              <a:rPr lang="en-US" sz="1800" b="1" dirty="0">
                <a:latin typeface="Segoe UI" panose="020B0502040204020203" pitchFamily="34" charset="0"/>
                <a:ea typeface="Lato Light"/>
                <a:cs typeface="Segoe UI" panose="020B0502040204020203" pitchFamily="34" charset="0"/>
                <a:sym typeface="Lato Light"/>
              </a:rPr>
              <a:t>F1 score is: </a:t>
            </a:r>
            <a:r>
              <a:rPr lang="en-US" sz="1800" dirty="0">
                <a:latin typeface="Segoe UI" panose="020B0502040204020203" pitchFamily="34" charset="0"/>
                <a:ea typeface="Lato Light"/>
                <a:cs typeface="Segoe UI" panose="020B0502040204020203" pitchFamily="34" charset="0"/>
                <a:sym typeface="Lato Light"/>
              </a:rPr>
              <a:t>0.6836734693877551</a:t>
            </a:r>
            <a:endParaRPr sz="1800" dirty="0">
              <a:latin typeface="Segoe UI" panose="020B0502040204020203" pitchFamily="34" charset="0"/>
              <a:ea typeface="Lato Light"/>
              <a:cs typeface="Segoe UI" panose="020B0502040204020203" pitchFamily="34" charset="0"/>
              <a:sym typeface="Lato Light"/>
            </a:endParaRPr>
          </a:p>
        </p:txBody>
      </p:sp>
      <p:sp>
        <p:nvSpPr>
          <p:cNvPr id="6" name="TextBox 5">
            <a:extLst>
              <a:ext uri="{FF2B5EF4-FFF2-40B4-BE49-F238E27FC236}">
                <a16:creationId xmlns:a16="http://schemas.microsoft.com/office/drawing/2014/main" id="{5371A8A7-07B1-D9BF-26D2-A135730B19F4}"/>
              </a:ext>
            </a:extLst>
          </p:cNvPr>
          <p:cNvSpPr txBox="1"/>
          <p:nvPr/>
        </p:nvSpPr>
        <p:spPr>
          <a:xfrm>
            <a:off x="212271" y="693966"/>
            <a:ext cx="4718956" cy="1815882"/>
          </a:xfrm>
          <a:prstGeom prst="rect">
            <a:avLst/>
          </a:prstGeom>
          <a:noFill/>
        </p:spPr>
        <p:txBody>
          <a:bodyPr wrap="square">
            <a:spAutoFit/>
          </a:bodyPr>
          <a:lstStyle/>
          <a:p>
            <a:r>
              <a:rPr lang="en-US" b="0" i="0" dirty="0">
                <a:solidFill>
                  <a:srgbClr val="0D0D0D"/>
                </a:solidFill>
                <a:effectLst/>
                <a:highlight>
                  <a:srgbClr val="FFFFFF"/>
                </a:highlight>
                <a:latin typeface="Söhne"/>
              </a:rPr>
              <a:t>A Gradient Boosting Classifier is an ensemble learning method that builds a predictive model in a stage-wise manner from a collection of weak learners, typically decision trees. It combines the outputs of many weak learners to produce a powerful predictive model. Unlike methods like Random Forest which build trees independently, Gradient Boosting builds trees sequentially, with each tree attempting to correct the errors of the previous ones.</a:t>
            </a:r>
            <a:endParaRPr lang="en-IN"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05427A7C-6B7A-8C6D-81CD-56FC52226A3D}"/>
              </a:ext>
            </a:extLst>
          </p:cNvPr>
          <p:cNvPicPr>
            <a:picLocks noChangeAspect="1"/>
          </p:cNvPicPr>
          <p:nvPr/>
        </p:nvPicPr>
        <p:blipFill>
          <a:blip r:embed="rId3"/>
          <a:stretch>
            <a:fillRect/>
          </a:stretch>
        </p:blipFill>
        <p:spPr>
          <a:xfrm>
            <a:off x="4931227" y="171450"/>
            <a:ext cx="4098057" cy="4699001"/>
          </a:xfrm>
          <a:prstGeom prst="rect">
            <a:avLst/>
          </a:prstGeom>
        </p:spPr>
      </p:pic>
    </p:spTree>
    <p:extLst>
      <p:ext uri="{BB962C8B-B14F-4D97-AF65-F5344CB8AC3E}">
        <p14:creationId xmlns:p14="http://schemas.microsoft.com/office/powerpoint/2010/main" val="3389986943"/>
      </p:ext>
    </p:extLst>
  </p:cSld>
  <p:clrMapOvr>
    <a:masterClrMapping/>
  </p:clrMapOvr>
  <p:transition advTm="8772">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3" name="Picture 2">
            <a:extLst>
              <a:ext uri="{FF2B5EF4-FFF2-40B4-BE49-F238E27FC236}">
                <a16:creationId xmlns:a16="http://schemas.microsoft.com/office/drawing/2014/main" id="{F5EEC5F8-A6DD-02A3-476C-79CC8FB81CC7}"/>
              </a:ext>
            </a:extLst>
          </p:cNvPr>
          <p:cNvPicPr>
            <a:picLocks noChangeAspect="1"/>
          </p:cNvPicPr>
          <p:nvPr/>
        </p:nvPicPr>
        <p:blipFill>
          <a:blip r:embed="rId3"/>
          <a:stretch>
            <a:fillRect/>
          </a:stretch>
        </p:blipFill>
        <p:spPr>
          <a:xfrm>
            <a:off x="3012621" y="163286"/>
            <a:ext cx="6016663" cy="4808764"/>
          </a:xfrm>
          <a:prstGeom prst="rect">
            <a:avLst/>
          </a:prstGeom>
        </p:spPr>
      </p:pic>
      <p:sp>
        <p:nvSpPr>
          <p:cNvPr id="5" name="TextBox 4">
            <a:extLst>
              <a:ext uri="{FF2B5EF4-FFF2-40B4-BE49-F238E27FC236}">
                <a16:creationId xmlns:a16="http://schemas.microsoft.com/office/drawing/2014/main" id="{AEFC9878-5452-AC5C-14FE-B81CC790C591}"/>
              </a:ext>
            </a:extLst>
          </p:cNvPr>
          <p:cNvSpPr txBox="1"/>
          <p:nvPr/>
        </p:nvSpPr>
        <p:spPr>
          <a:xfrm>
            <a:off x="269421" y="577539"/>
            <a:ext cx="2833007" cy="3980257"/>
          </a:xfrm>
          <a:prstGeom prst="rect">
            <a:avLst/>
          </a:prstGeom>
          <a:noFill/>
        </p:spPr>
        <p:txBody>
          <a:bodyPr wrap="square">
            <a:spAutoFit/>
          </a:bodyPr>
          <a:lstStyle/>
          <a:p>
            <a:r>
              <a:rPr lang="en-IN" sz="2000" b="1" dirty="0">
                <a:latin typeface="Segoe UI" panose="020B0502040204020203" pitchFamily="34" charset="0"/>
                <a:cs typeface="Segoe UI" panose="020B0502040204020203" pitchFamily="34" charset="0"/>
              </a:rPr>
              <a:t>RESULTS:-</a:t>
            </a:r>
          </a:p>
          <a:p>
            <a:endParaRPr lang="en-IN" sz="2000" b="1" dirty="0">
              <a:latin typeface="Segoe UI" panose="020B0502040204020203" pitchFamily="34" charset="0"/>
              <a:cs typeface="Segoe UI" panose="020B0502040204020203" pitchFamily="34" charset="0"/>
            </a:endParaRPr>
          </a:p>
          <a:p>
            <a:pPr>
              <a:lnSpc>
                <a:spcPct val="150000"/>
              </a:lnSpc>
            </a:pPr>
            <a:r>
              <a:rPr lang="en-IN" sz="1800" dirty="0">
                <a:latin typeface="Segoe UI" panose="020B0502040204020203" pitchFamily="34" charset="0"/>
                <a:cs typeface="Segoe UI" panose="020B0502040204020203" pitchFamily="34" charset="0"/>
              </a:rPr>
              <a:t>The accuracy score of all the training algorithms is shown in this Bar chart and </a:t>
            </a:r>
            <a:r>
              <a:rPr lang="en-IN" sz="1800" b="1" dirty="0">
                <a:latin typeface="Segoe UI" panose="020B0502040204020203" pitchFamily="34" charset="0"/>
                <a:cs typeface="Segoe UI" panose="020B0502040204020203" pitchFamily="34" charset="0"/>
              </a:rPr>
              <a:t>Decision tree </a:t>
            </a:r>
            <a:r>
              <a:rPr lang="en-IN" sz="1800" dirty="0">
                <a:latin typeface="Segoe UI" panose="020B0502040204020203" pitchFamily="34" charset="0"/>
                <a:cs typeface="Segoe UI" panose="020B0502040204020203" pitchFamily="34" charset="0"/>
              </a:rPr>
              <a:t>has the </a:t>
            </a:r>
            <a:r>
              <a:rPr lang="en-IN" sz="1800" b="1" dirty="0">
                <a:latin typeface="Segoe UI" panose="020B0502040204020203" pitchFamily="34" charset="0"/>
                <a:cs typeface="Segoe UI" panose="020B0502040204020203" pitchFamily="34" charset="0"/>
              </a:rPr>
              <a:t>highest accuracy </a:t>
            </a:r>
            <a:r>
              <a:rPr lang="en-IN" sz="1800" dirty="0">
                <a:latin typeface="Segoe UI" panose="020B0502040204020203" pitchFamily="34" charset="0"/>
                <a:cs typeface="Segoe UI" panose="020B0502040204020203" pitchFamily="34" charset="0"/>
              </a:rPr>
              <a:t>so it is chosen as the suitable training algorithm for the given data set</a:t>
            </a:r>
            <a:r>
              <a:rPr lang="en-IN" dirty="0"/>
              <a:t>.</a:t>
            </a:r>
          </a:p>
        </p:txBody>
      </p:sp>
    </p:spTree>
  </p:cSld>
  <p:clrMapOvr>
    <a:masterClrMapping/>
  </p:clrMapOvr>
  <p:transition advTm="17093">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213" name="Google Shape;213;p34"/>
          <p:cNvPicPr preferRelativeResize="0"/>
          <p:nvPr/>
        </p:nvPicPr>
        <p:blipFill>
          <a:blip r:embed="rId4"/>
          <a:stretch>
            <a:fillRect/>
          </a:stretch>
        </p:blipFill>
        <p:spPr>
          <a:xfrm>
            <a:off x="0" y="644979"/>
            <a:ext cx="9144000" cy="4498520"/>
          </a:xfrm>
          <a:prstGeom prst="rect">
            <a:avLst/>
          </a:prstGeom>
          <a:noFill/>
          <a:ln>
            <a:noFill/>
          </a:ln>
        </p:spPr>
      </p:pic>
      <p:sp>
        <p:nvSpPr>
          <p:cNvPr id="3" name="TextBox 2">
            <a:extLst>
              <a:ext uri="{FF2B5EF4-FFF2-40B4-BE49-F238E27FC236}">
                <a16:creationId xmlns:a16="http://schemas.microsoft.com/office/drawing/2014/main" id="{419BB30F-7B83-5C18-679B-E7F3181AD07D}"/>
              </a:ext>
            </a:extLst>
          </p:cNvPr>
          <p:cNvSpPr txBox="1"/>
          <p:nvPr/>
        </p:nvSpPr>
        <p:spPr>
          <a:xfrm>
            <a:off x="3045280" y="121759"/>
            <a:ext cx="2269670" cy="584775"/>
          </a:xfrm>
          <a:prstGeom prst="rect">
            <a:avLst/>
          </a:prstGeom>
          <a:noFill/>
        </p:spPr>
        <p:txBody>
          <a:bodyPr wrap="square">
            <a:spAutoFit/>
          </a:bodyPr>
          <a:lstStyle/>
          <a:p>
            <a:r>
              <a:rPr lang="en-IN" sz="1800" b="1" dirty="0">
                <a:latin typeface="Segoe UI" panose="020B0502040204020203" pitchFamily="34" charset="0"/>
                <a:cs typeface="Segoe UI" panose="020B0502040204020203" pitchFamily="34" charset="0"/>
              </a:rPr>
              <a:t>DECISION TREE</a:t>
            </a:r>
          </a:p>
          <a:p>
            <a:endParaRPr lang="en-IN" dirty="0"/>
          </a:p>
        </p:txBody>
      </p:sp>
    </p:spTree>
    <p:custDataLst>
      <p:tags r:id="rId1"/>
    </p:custDataLst>
  </p:cSld>
  <p:clrMapOvr>
    <a:masterClrMapping/>
  </p:clrMapOvr>
  <p:transition advTm="9243">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000"/>
                                          </p:stCondLst>
                                        </p:cTn>
                                        <p:tgtEl>
                                          <p:spTgt spid="2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0"/>
        <p:cNvGrpSpPr/>
        <p:nvPr/>
      </p:nvGrpSpPr>
      <p:grpSpPr>
        <a:xfrm>
          <a:off x="0" y="0"/>
          <a:ext cx="0" cy="0"/>
          <a:chOff x="0" y="0"/>
          <a:chExt cx="0" cy="0"/>
        </a:xfrm>
      </p:grpSpPr>
      <p:sp>
        <p:nvSpPr>
          <p:cNvPr id="2" name="Title 1">
            <a:extLst>
              <a:ext uri="{FF2B5EF4-FFF2-40B4-BE49-F238E27FC236}">
                <a16:creationId xmlns:a16="http://schemas.microsoft.com/office/drawing/2014/main" id="{D49DEC32-B19C-22B8-AD12-94746C983E1E}"/>
              </a:ext>
            </a:extLst>
          </p:cNvPr>
          <p:cNvSpPr>
            <a:spLocks noGrp="1"/>
          </p:cNvSpPr>
          <p:nvPr>
            <p:ph type="title"/>
          </p:nvPr>
        </p:nvSpPr>
        <p:spPr>
          <a:xfrm>
            <a:off x="457200" y="186267"/>
            <a:ext cx="2861733" cy="584200"/>
          </a:xfrm>
        </p:spPr>
        <p:txBody>
          <a:bodyPr/>
          <a:lstStyle/>
          <a:p>
            <a:r>
              <a:rPr lang="en-US" sz="2400" b="1" dirty="0">
                <a:latin typeface="Segoe UI" panose="020B0502040204020203" pitchFamily="34" charset="0"/>
                <a:cs typeface="Segoe UI" panose="020B0502040204020203" pitchFamily="34" charset="0"/>
              </a:rPr>
              <a:t>GUI WINDOW:-</a:t>
            </a:r>
            <a:endParaRPr lang="en-IN" sz="2400" b="1" dirty="0">
              <a:latin typeface="Segoe UI" panose="020B0502040204020203" pitchFamily="34" charset="0"/>
              <a:cs typeface="Segoe UI" panose="020B0502040204020203" pitchFamily="34" charset="0"/>
            </a:endParaRPr>
          </a:p>
        </p:txBody>
      </p:sp>
      <p:sp>
        <p:nvSpPr>
          <p:cNvPr id="3" name="Text Placeholder 2">
            <a:extLst>
              <a:ext uri="{FF2B5EF4-FFF2-40B4-BE49-F238E27FC236}">
                <a16:creationId xmlns:a16="http://schemas.microsoft.com/office/drawing/2014/main" id="{CA28A207-018B-AD74-1CD1-55573DAA74AB}"/>
              </a:ext>
            </a:extLst>
          </p:cNvPr>
          <p:cNvSpPr>
            <a:spLocks noGrp="1"/>
          </p:cNvSpPr>
          <p:nvPr>
            <p:ph type="body" idx="1"/>
          </p:nvPr>
        </p:nvSpPr>
        <p:spPr>
          <a:xfrm>
            <a:off x="313268" y="889001"/>
            <a:ext cx="3962400" cy="3960600"/>
          </a:xfrm>
        </p:spPr>
        <p:txBody>
          <a:bodyPr/>
          <a:lstStyle/>
          <a:p>
            <a:pPr marL="114300" indent="0">
              <a:buNone/>
            </a:pPr>
            <a:r>
              <a:rPr lang="en-US" b="0" i="0" dirty="0">
                <a:solidFill>
                  <a:srgbClr val="0D0D0D"/>
                </a:solidFill>
                <a:effectLst/>
                <a:highlight>
                  <a:srgbClr val="FFFFFF"/>
                </a:highlight>
                <a:latin typeface="Söhne"/>
              </a:rPr>
              <a:t>A graphical user interface (GUI) can significantly enhance machine learning (ML) projects by providing a more accessible and user-friendly way to interact with models, visualize results, and perform various tasks. Here are some key benefits and significance of a GUI in ML projects:</a:t>
            </a:r>
          </a:p>
          <a:p>
            <a:r>
              <a:rPr lang="en-US" dirty="0">
                <a:solidFill>
                  <a:srgbClr val="0D0D0D"/>
                </a:solidFill>
                <a:highlight>
                  <a:srgbClr val="FFFFFF"/>
                </a:highlight>
                <a:latin typeface="Söhne"/>
              </a:rPr>
              <a:t>	</a:t>
            </a:r>
            <a:r>
              <a:rPr lang="en-IN" b="1" i="0" dirty="0">
                <a:solidFill>
                  <a:srgbClr val="0D0D0D"/>
                </a:solidFill>
                <a:effectLst/>
                <a:highlight>
                  <a:srgbClr val="FFFFFF"/>
                </a:highlight>
                <a:latin typeface="Söhne"/>
              </a:rPr>
              <a:t>1. Accessibility</a:t>
            </a:r>
          </a:p>
          <a:p>
            <a:pPr lvl="1"/>
            <a:r>
              <a:rPr lang="en-IN" b="1" i="0" dirty="0">
                <a:solidFill>
                  <a:srgbClr val="0D0D0D"/>
                </a:solidFill>
                <a:effectLst/>
                <a:highlight>
                  <a:srgbClr val="FFFFFF"/>
                </a:highlight>
                <a:latin typeface="Söhne"/>
              </a:rPr>
              <a:t>2. Visualization</a:t>
            </a:r>
          </a:p>
          <a:p>
            <a:pPr lvl="1"/>
            <a:r>
              <a:rPr lang="en-IN" b="1" i="0" dirty="0">
                <a:solidFill>
                  <a:srgbClr val="0D0D0D"/>
                </a:solidFill>
                <a:effectLst/>
                <a:highlight>
                  <a:srgbClr val="FFFFFF"/>
                </a:highlight>
                <a:latin typeface="Söhne"/>
              </a:rPr>
              <a:t>3. Experimentation</a:t>
            </a:r>
          </a:p>
          <a:p>
            <a:pPr lvl="1"/>
            <a:r>
              <a:rPr lang="en-IN" b="1" i="0" dirty="0">
                <a:solidFill>
                  <a:srgbClr val="0D0D0D"/>
                </a:solidFill>
                <a:effectLst/>
                <a:highlight>
                  <a:srgbClr val="FFFFFF"/>
                </a:highlight>
                <a:latin typeface="Söhne"/>
              </a:rPr>
              <a:t>4. Deployment and Integration</a:t>
            </a:r>
          </a:p>
          <a:p>
            <a:pPr lvl="1"/>
            <a:r>
              <a:rPr lang="en-US" dirty="0">
                <a:solidFill>
                  <a:srgbClr val="0D0D0D"/>
                </a:solidFill>
                <a:highlight>
                  <a:srgbClr val="FFFFFF"/>
                </a:highlight>
                <a:latin typeface="Söhne"/>
              </a:rPr>
              <a:t>	</a:t>
            </a:r>
            <a:endParaRPr lang="en-IN" dirty="0"/>
          </a:p>
        </p:txBody>
      </p:sp>
      <p:sp>
        <p:nvSpPr>
          <p:cNvPr id="271" name="Google Shape;271;p4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pic>
        <p:nvPicPr>
          <p:cNvPr id="7" name="Picture 6">
            <a:extLst>
              <a:ext uri="{FF2B5EF4-FFF2-40B4-BE49-F238E27FC236}">
                <a16:creationId xmlns:a16="http://schemas.microsoft.com/office/drawing/2014/main" id="{F0D58C18-F535-60EA-3ADD-6FD1DDAA7F7D}"/>
              </a:ext>
            </a:extLst>
          </p:cNvPr>
          <p:cNvPicPr>
            <a:picLocks noChangeAspect="1"/>
          </p:cNvPicPr>
          <p:nvPr/>
        </p:nvPicPr>
        <p:blipFill>
          <a:blip r:embed="rId4"/>
          <a:stretch>
            <a:fillRect/>
          </a:stretch>
        </p:blipFill>
        <p:spPr>
          <a:xfrm>
            <a:off x="4496189" y="76249"/>
            <a:ext cx="4647811" cy="5143500"/>
          </a:xfrm>
          <a:prstGeom prst="rect">
            <a:avLst/>
          </a:prstGeom>
        </p:spPr>
      </p:pic>
    </p:spTree>
  </p:cSld>
  <p:clrMapOvr>
    <a:masterClrMapping/>
  </p:clrMapOvr>
  <p:transition advTm="23853">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74" name="Google Shape;74;p15"/>
          <p:cNvPicPr preferRelativeResize="0"/>
          <p:nvPr/>
        </p:nvPicPr>
        <p:blipFill>
          <a:blip r:embed="rId3">
            <a:alphaModFix/>
          </a:blip>
          <a:stretch>
            <a:fillRect/>
          </a:stretch>
        </p:blipFill>
        <p:spPr>
          <a:xfrm>
            <a:off x="293914" y="930729"/>
            <a:ext cx="6719207" cy="4281251"/>
          </a:xfrm>
          <a:prstGeom prst="rect">
            <a:avLst/>
          </a:prstGeom>
          <a:noFill/>
          <a:ln>
            <a:noFill/>
          </a:ln>
        </p:spPr>
      </p:pic>
      <p:sp>
        <p:nvSpPr>
          <p:cNvPr id="3" name="TextBox 2">
            <a:extLst>
              <a:ext uri="{FF2B5EF4-FFF2-40B4-BE49-F238E27FC236}">
                <a16:creationId xmlns:a16="http://schemas.microsoft.com/office/drawing/2014/main" id="{B291D54B-E8EA-3AE3-928D-2F6804BDAC17}"/>
              </a:ext>
            </a:extLst>
          </p:cNvPr>
          <p:cNvSpPr txBox="1"/>
          <p:nvPr/>
        </p:nvSpPr>
        <p:spPr>
          <a:xfrm>
            <a:off x="522514" y="266573"/>
            <a:ext cx="4572000" cy="307777"/>
          </a:xfrm>
          <a:prstGeom prst="rect">
            <a:avLst/>
          </a:prstGeom>
          <a:noFill/>
        </p:spPr>
        <p:txBody>
          <a:bodyPr wrap="square">
            <a:spAutoFit/>
          </a:bodyPr>
          <a:lstStyle/>
          <a:p>
            <a:r>
              <a:rPr lang="en" sz="1400" dirty="0">
                <a:solidFill>
                  <a:srgbClr val="000000"/>
                </a:solidFill>
                <a:latin typeface="Impact"/>
                <a:ea typeface="Impact"/>
                <a:cs typeface="Impact"/>
                <a:sym typeface="Impact"/>
              </a:rPr>
              <a:t>Steps in Machine learning predictions:</a:t>
            </a:r>
            <a:endParaRPr lang="en-IN" dirty="0"/>
          </a:p>
        </p:txBody>
      </p:sp>
    </p:spTree>
  </p:cSld>
  <p:clrMapOvr>
    <a:masterClrMapping/>
  </p:clrMapOvr>
  <p:transition advTm="16245">
    <p:fade thruBlk="1"/>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457200" y="138792"/>
            <a:ext cx="5511300" cy="48985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000000"/>
                </a:solidFill>
                <a:latin typeface="Rockwell"/>
                <a:ea typeface="Rockwell"/>
                <a:cs typeface="Rockwell"/>
                <a:sym typeface="Rockwell"/>
              </a:rPr>
              <a:t>Reading the given dataset:-</a:t>
            </a:r>
            <a:endParaRPr sz="2000" dirty="0">
              <a:latin typeface="Rockwell"/>
              <a:ea typeface="Rockwell"/>
              <a:cs typeface="Rockwell"/>
              <a:sym typeface="Rockwell"/>
            </a:endParaRPr>
          </a:p>
        </p:txBody>
      </p:sp>
      <p:sp>
        <p:nvSpPr>
          <p:cNvPr id="6" name="Text Placeholder 5">
            <a:extLst>
              <a:ext uri="{FF2B5EF4-FFF2-40B4-BE49-F238E27FC236}">
                <a16:creationId xmlns:a16="http://schemas.microsoft.com/office/drawing/2014/main" id="{63B132EF-53E3-0E41-AFCC-B917C2F56A3A}"/>
              </a:ext>
            </a:extLst>
          </p:cNvPr>
          <p:cNvSpPr>
            <a:spLocks noGrp="1"/>
          </p:cNvSpPr>
          <p:nvPr>
            <p:ph type="body" idx="1"/>
          </p:nvPr>
        </p:nvSpPr>
        <p:spPr>
          <a:xfrm>
            <a:off x="457200" y="628650"/>
            <a:ext cx="5511300" cy="4438601"/>
          </a:xfrm>
        </p:spPr>
        <p:txBody>
          <a:bodyPr/>
          <a:lstStyle/>
          <a:p>
            <a:pPr marL="114300" indent="0">
              <a:buNone/>
            </a:pPr>
            <a:r>
              <a:rPr lang="en-US" sz="1600" b="1" dirty="0">
                <a:solidFill>
                  <a:schemeClr val="tx1"/>
                </a:solidFill>
                <a:latin typeface="Segoe UI" panose="020B0502040204020203" pitchFamily="34" charset="0"/>
                <a:cs typeface="Segoe UI" panose="020B0502040204020203" pitchFamily="34" charset="0"/>
              </a:rPr>
              <a:t>IMPORTING LIBRARIES :-</a:t>
            </a:r>
          </a:p>
          <a:p>
            <a:pPr marL="114300" indent="0">
              <a:buNone/>
            </a:pPr>
            <a:r>
              <a:rPr lang="en-US" sz="1600" b="1" dirty="0">
                <a:solidFill>
                  <a:schemeClr val="tx1"/>
                </a:solidFill>
                <a:latin typeface="Segoe UI" panose="020B0502040204020203" pitchFamily="34" charset="0"/>
                <a:cs typeface="Segoe UI" panose="020B0502040204020203" pitchFamily="34" charset="0"/>
              </a:rPr>
              <a:t>Pandas: </a:t>
            </a:r>
            <a:r>
              <a:rPr lang="en-US" sz="1600" dirty="0">
                <a:solidFill>
                  <a:schemeClr val="tx1"/>
                </a:solidFill>
                <a:latin typeface="Segoe UI" panose="020B0502040204020203" pitchFamily="34" charset="0"/>
                <a:cs typeface="Segoe UI" panose="020B0502040204020203" pitchFamily="34" charset="0"/>
              </a:rPr>
              <a:t>Essential for data manipulation and analysis, allowing efficient handling of large datasets.</a:t>
            </a:r>
          </a:p>
          <a:p>
            <a:pPr marL="114300" indent="0">
              <a:buNone/>
            </a:pPr>
            <a:r>
              <a:rPr lang="en-US" sz="1600" b="1" dirty="0" err="1">
                <a:solidFill>
                  <a:schemeClr val="tx1"/>
                </a:solidFill>
                <a:latin typeface="Segoe UI" panose="020B0502040204020203" pitchFamily="34" charset="0"/>
                <a:cs typeface="Segoe UI" panose="020B0502040204020203" pitchFamily="34" charset="0"/>
              </a:rPr>
              <a:t>NumPy:</a:t>
            </a:r>
            <a:r>
              <a:rPr lang="en-US" sz="1600" dirty="0" err="1">
                <a:solidFill>
                  <a:schemeClr val="tx1"/>
                </a:solidFill>
                <a:latin typeface="Segoe UI" panose="020B0502040204020203" pitchFamily="34" charset="0"/>
                <a:cs typeface="Segoe UI" panose="020B0502040204020203" pitchFamily="34" charset="0"/>
              </a:rPr>
              <a:t>Provides</a:t>
            </a:r>
            <a:r>
              <a:rPr lang="en-US" sz="1600" dirty="0">
                <a:solidFill>
                  <a:schemeClr val="tx1"/>
                </a:solidFill>
                <a:latin typeface="Segoe UI" panose="020B0502040204020203" pitchFamily="34" charset="0"/>
                <a:cs typeface="Segoe UI" panose="020B0502040204020203" pitchFamily="34" charset="0"/>
              </a:rPr>
              <a:t> support for large, multi-dimensional arrays and matrices, along with a collection of mathematical functions.</a:t>
            </a:r>
          </a:p>
          <a:p>
            <a:pPr marL="114300" indent="0">
              <a:buNone/>
            </a:pPr>
            <a:r>
              <a:rPr lang="en-US" sz="1600" b="1" dirty="0">
                <a:solidFill>
                  <a:schemeClr val="tx1"/>
                </a:solidFill>
                <a:latin typeface="Segoe UI" panose="020B0502040204020203" pitchFamily="34" charset="0"/>
                <a:cs typeface="Segoe UI" panose="020B0502040204020203" pitchFamily="34" charset="0"/>
              </a:rPr>
              <a:t>Matplotlib &amp; Seaborn: </a:t>
            </a:r>
            <a:r>
              <a:rPr lang="en-US" sz="1600" dirty="0">
                <a:solidFill>
                  <a:schemeClr val="tx1"/>
                </a:solidFill>
                <a:latin typeface="Segoe UI" panose="020B0502040204020203" pitchFamily="34" charset="0"/>
                <a:cs typeface="Segoe UI" panose="020B0502040204020203" pitchFamily="34" charset="0"/>
              </a:rPr>
              <a:t>Used for data visualization. Matplotlib creates static, animated, and interactive visualizations, while Seaborn provides a high-level interface for drawing attractive and informative statistical graphics.</a:t>
            </a:r>
          </a:p>
          <a:p>
            <a:pPr marL="114300" indent="0">
              <a:buNone/>
            </a:pPr>
            <a:r>
              <a:rPr lang="en-US" sz="1600" b="1" dirty="0">
                <a:solidFill>
                  <a:schemeClr val="tx1"/>
                </a:solidFill>
                <a:latin typeface="Segoe UI" panose="020B0502040204020203" pitchFamily="34" charset="0"/>
                <a:cs typeface="Segoe UI" panose="020B0502040204020203" pitchFamily="34" charset="0"/>
              </a:rPr>
              <a:t>Scikit-Learn:</a:t>
            </a:r>
            <a:r>
              <a:rPr lang="en-US" sz="1600" dirty="0">
                <a:solidFill>
                  <a:schemeClr val="tx1"/>
                </a:solidFill>
                <a:latin typeface="Segoe UI" panose="020B0502040204020203" pitchFamily="34" charset="0"/>
                <a:cs typeface="Segoe UI" panose="020B0502040204020203" pitchFamily="34" charset="0"/>
              </a:rPr>
              <a:t> A machine learning library that includes tools for model selection, data preprocessing, and more.</a:t>
            </a:r>
          </a:p>
          <a:p>
            <a:endParaRPr lang="en-US" sz="1600" dirty="0"/>
          </a:p>
          <a:p>
            <a:endParaRPr lang="en-IN" dirty="0"/>
          </a:p>
        </p:txBody>
      </p:sp>
      <p:sp>
        <p:nvSpPr>
          <p:cNvPr id="131" name="Google Shape;131;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ransition advTm="10749">
    <p:fade thruBlk="1"/>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9"/>
        <p:cNvGrpSpPr/>
        <p:nvPr/>
      </p:nvGrpSpPr>
      <p:grpSpPr>
        <a:xfrm>
          <a:off x="0" y="0"/>
          <a:ext cx="0" cy="0"/>
          <a:chOff x="0" y="0"/>
          <a:chExt cx="0" cy="0"/>
        </a:xfrm>
      </p:grpSpPr>
      <p:sp>
        <p:nvSpPr>
          <p:cNvPr id="6" name="Text Placeholder 5">
            <a:extLst>
              <a:ext uri="{FF2B5EF4-FFF2-40B4-BE49-F238E27FC236}">
                <a16:creationId xmlns:a16="http://schemas.microsoft.com/office/drawing/2014/main" id="{63B132EF-53E3-0E41-AFCC-B917C2F56A3A}"/>
              </a:ext>
            </a:extLst>
          </p:cNvPr>
          <p:cNvSpPr>
            <a:spLocks noGrp="1"/>
          </p:cNvSpPr>
          <p:nvPr>
            <p:ph type="body" idx="1"/>
          </p:nvPr>
        </p:nvSpPr>
        <p:spPr>
          <a:xfrm>
            <a:off x="457200" y="277587"/>
            <a:ext cx="5511300" cy="4396064"/>
          </a:xfrm>
        </p:spPr>
        <p:txBody>
          <a:bodyPr/>
          <a:lstStyle/>
          <a:p>
            <a:pPr marL="114300" indent="0">
              <a:buNone/>
            </a:pPr>
            <a:r>
              <a:rPr lang="en-US" sz="1400" b="1" dirty="0">
                <a:solidFill>
                  <a:schemeClr val="tx1"/>
                </a:solidFill>
                <a:latin typeface="Segoe UI" panose="020B0502040204020203" pitchFamily="34" charset="0"/>
                <a:cs typeface="Segoe UI" panose="020B0502040204020203" pitchFamily="34" charset="0"/>
              </a:rPr>
              <a:t>Loading the Data</a:t>
            </a:r>
            <a:r>
              <a:rPr lang="en-US" sz="1400" dirty="0">
                <a:solidFill>
                  <a:schemeClr val="tx1"/>
                </a:solidFill>
                <a:latin typeface="Segoe UI" panose="020B0502040204020203" pitchFamily="34" charset="0"/>
                <a:cs typeface="Segoe UI" panose="020B0502040204020203" pitchFamily="34" charset="0"/>
              </a:rPr>
              <a:t>:</a:t>
            </a:r>
          </a:p>
          <a:p>
            <a:pPr marL="114300" indent="0">
              <a:buNone/>
            </a:pPr>
            <a:r>
              <a:rPr lang="en-US" sz="1400" dirty="0">
                <a:solidFill>
                  <a:schemeClr val="tx1"/>
                </a:solidFill>
                <a:latin typeface="Segoe UI" panose="020B0502040204020203" pitchFamily="34" charset="0"/>
                <a:cs typeface="Segoe UI" panose="020B0502040204020203" pitchFamily="34" charset="0"/>
              </a:rPr>
              <a:t>  - We read the dataset from a CSV file to bring it into our environment for analysis and model training.</a:t>
            </a:r>
          </a:p>
          <a:p>
            <a:pPr marL="114300" indent="0">
              <a:buNone/>
            </a:pPr>
            <a:r>
              <a:rPr lang="en-US" sz="1400" b="1" dirty="0">
                <a:solidFill>
                  <a:schemeClr val="tx1"/>
                </a:solidFill>
                <a:latin typeface="Segoe UI" panose="020B0502040204020203" pitchFamily="34" charset="0"/>
                <a:cs typeface="Segoe UI" panose="020B0502040204020203" pitchFamily="34" charset="0"/>
              </a:rPr>
              <a:t>Previewing the Data</a:t>
            </a:r>
            <a:r>
              <a:rPr lang="en-US" sz="1400" dirty="0">
                <a:solidFill>
                  <a:schemeClr val="tx1"/>
                </a:solidFill>
                <a:latin typeface="Segoe UI" panose="020B0502040204020203" pitchFamily="34" charset="0"/>
                <a:cs typeface="Segoe UI" panose="020B0502040204020203" pitchFamily="34" charset="0"/>
              </a:rPr>
              <a:t>:</a:t>
            </a:r>
          </a:p>
          <a:p>
            <a:pPr marL="114300" indent="0">
              <a:buNone/>
            </a:pPr>
            <a:r>
              <a:rPr lang="en-US" sz="1400" dirty="0">
                <a:solidFill>
                  <a:schemeClr val="tx1"/>
                </a:solidFill>
                <a:latin typeface="Segoe UI" panose="020B0502040204020203" pitchFamily="34" charset="0"/>
                <a:cs typeface="Segoe UI" panose="020B0502040204020203" pitchFamily="34" charset="0"/>
              </a:rPr>
              <a:t> - The first few rows of the dataset are examined to understand the structure and content, which helps in identifying any immediate issues or patterns.</a:t>
            </a:r>
          </a:p>
          <a:p>
            <a:pPr marL="114300" indent="0">
              <a:buNone/>
            </a:pPr>
            <a:r>
              <a:rPr lang="en-US" sz="1400" b="1" dirty="0">
                <a:solidFill>
                  <a:schemeClr val="tx1"/>
                </a:solidFill>
                <a:latin typeface="Segoe UI" panose="020B0502040204020203" pitchFamily="34" charset="0"/>
                <a:cs typeface="Segoe UI" panose="020B0502040204020203" pitchFamily="34" charset="0"/>
              </a:rPr>
              <a:t>Dataset Summary:</a:t>
            </a:r>
          </a:p>
          <a:p>
            <a:pPr marL="114300" indent="0">
              <a:buNone/>
            </a:pPr>
            <a:r>
              <a:rPr lang="en-US" sz="1400" dirty="0">
                <a:solidFill>
                  <a:schemeClr val="tx1"/>
                </a:solidFill>
                <a:latin typeface="Segoe UI" panose="020B0502040204020203" pitchFamily="34" charset="0"/>
                <a:cs typeface="Segoe UI" panose="020B0502040204020203" pitchFamily="34" charset="0"/>
              </a:rPr>
              <a:t>  - A summary of the dataset is generated to get insights into the data types, missing values, and overall structure. This is crucial for understanding the dataset’s suitability for building a predictive model.</a:t>
            </a:r>
          </a:p>
          <a:p>
            <a:pPr marL="114300" indent="0">
              <a:buNone/>
            </a:pPr>
            <a:r>
              <a:rPr lang="en-US" sz="1400" b="1" dirty="0">
                <a:solidFill>
                  <a:schemeClr val="tx1"/>
                </a:solidFill>
                <a:latin typeface="Segoe UI" panose="020B0502040204020203" pitchFamily="34" charset="0"/>
                <a:cs typeface="Segoe UI" panose="020B0502040204020203" pitchFamily="34" charset="0"/>
              </a:rPr>
              <a:t>Descriptive Statistics:</a:t>
            </a:r>
          </a:p>
          <a:p>
            <a:pPr marL="114300" indent="0">
              <a:buNone/>
            </a:pPr>
            <a:r>
              <a:rPr lang="en-US" sz="1400" dirty="0">
                <a:solidFill>
                  <a:schemeClr val="tx1"/>
                </a:solidFill>
                <a:latin typeface="Segoe UI" panose="020B0502040204020203" pitchFamily="34" charset="0"/>
                <a:cs typeface="Segoe UI" panose="020B0502040204020203" pitchFamily="34" charset="0"/>
              </a:rPr>
              <a:t>- Generating descriptive statistics provides a quick overview of the dataset's central tendency, dispersion, and shape of the data distribution, which aids in the initial data analysis phase.</a:t>
            </a:r>
          </a:p>
          <a:p>
            <a:endParaRPr lang="en-US" sz="1400" dirty="0">
              <a:solidFill>
                <a:schemeClr val="tx1"/>
              </a:solidFill>
              <a:latin typeface="Segoe UI" panose="020B0502040204020203" pitchFamily="34" charset="0"/>
              <a:cs typeface="Segoe UI" panose="020B0502040204020203" pitchFamily="34" charset="0"/>
            </a:endParaRPr>
          </a:p>
          <a:p>
            <a:endParaRPr lang="en-US" dirty="0">
              <a:solidFill>
                <a:schemeClr val="tx1"/>
              </a:solidFill>
              <a:latin typeface="Segoe UI" panose="020B0502040204020203" pitchFamily="34" charset="0"/>
              <a:cs typeface="Segoe UI" panose="020B0502040204020203" pitchFamily="34" charset="0"/>
            </a:endParaRPr>
          </a:p>
          <a:p>
            <a:endParaRPr lang="en-IN" dirty="0"/>
          </a:p>
        </p:txBody>
      </p:sp>
      <p:sp>
        <p:nvSpPr>
          <p:cNvPr id="131" name="Google Shape;131;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407155329"/>
      </p:ext>
    </p:extLst>
  </p:cSld>
  <p:clrMapOvr>
    <a:masterClrMapping/>
  </p:clrMapOvr>
  <p:transition advTm="9553">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2" name="Title 1">
            <a:extLst>
              <a:ext uri="{FF2B5EF4-FFF2-40B4-BE49-F238E27FC236}">
                <a16:creationId xmlns:a16="http://schemas.microsoft.com/office/drawing/2014/main" id="{DB23C368-22A9-9183-2A88-87A44A43E095}"/>
              </a:ext>
            </a:extLst>
          </p:cNvPr>
          <p:cNvSpPr>
            <a:spLocks noGrp="1"/>
          </p:cNvSpPr>
          <p:nvPr>
            <p:ph type="title"/>
          </p:nvPr>
        </p:nvSpPr>
        <p:spPr>
          <a:xfrm>
            <a:off x="457200" y="187779"/>
            <a:ext cx="5511300" cy="473528"/>
          </a:xfrm>
        </p:spPr>
        <p:txBody>
          <a:bodyPr/>
          <a:lstStyle/>
          <a:p>
            <a:r>
              <a:rPr lang="en-US" sz="2000" b="1" dirty="0">
                <a:latin typeface="Segoe UI" panose="020B0502040204020203" pitchFamily="34" charset="0"/>
                <a:cs typeface="Segoe UI" panose="020B0502040204020203" pitchFamily="34" charset="0"/>
              </a:rPr>
              <a:t>Filtering data and finding anomalies:-</a:t>
            </a:r>
            <a:endParaRPr lang="en-IN" sz="2000" b="1" dirty="0">
              <a:latin typeface="Segoe UI" panose="020B0502040204020203" pitchFamily="34" charset="0"/>
              <a:cs typeface="Segoe UI" panose="020B0502040204020203" pitchFamily="34" charset="0"/>
            </a:endParaRPr>
          </a:p>
        </p:txBody>
      </p:sp>
      <p:sp>
        <p:nvSpPr>
          <p:cNvPr id="3" name="Text Placeholder 2">
            <a:extLst>
              <a:ext uri="{FF2B5EF4-FFF2-40B4-BE49-F238E27FC236}">
                <a16:creationId xmlns:a16="http://schemas.microsoft.com/office/drawing/2014/main" id="{29DB994D-9462-7CE5-4855-492F9BB7C8A3}"/>
              </a:ext>
            </a:extLst>
          </p:cNvPr>
          <p:cNvSpPr>
            <a:spLocks noGrp="1"/>
          </p:cNvSpPr>
          <p:nvPr>
            <p:ph type="body" idx="1"/>
          </p:nvPr>
        </p:nvSpPr>
        <p:spPr>
          <a:xfrm>
            <a:off x="457200" y="718457"/>
            <a:ext cx="2375807" cy="4131143"/>
          </a:xfrm>
        </p:spPr>
        <p:txBody>
          <a:bodyPr/>
          <a:lstStyle/>
          <a:p>
            <a:pPr marL="114300" indent="0">
              <a:buNone/>
            </a:pPr>
            <a:r>
              <a:rPr lang="en-US" b="1" dirty="0">
                <a:solidFill>
                  <a:schemeClr val="tx1"/>
                </a:solidFill>
                <a:latin typeface="Segoe UI" panose="020B0502040204020203" pitchFamily="34" charset="0"/>
                <a:cs typeface="Segoe UI" panose="020B0502040204020203" pitchFamily="34" charset="0"/>
              </a:rPr>
              <a:t>SKEWNESSS:-</a:t>
            </a:r>
          </a:p>
          <a:p>
            <a:pPr marL="114300" indent="0">
              <a:buNone/>
            </a:pPr>
            <a:endParaRPr lang="en-US" b="1" dirty="0">
              <a:solidFill>
                <a:schemeClr val="tx1"/>
              </a:solidFill>
              <a:latin typeface="Segoe UI" panose="020B0502040204020203" pitchFamily="34" charset="0"/>
              <a:cs typeface="Segoe UI" panose="020B0502040204020203" pitchFamily="34" charset="0"/>
            </a:endParaRPr>
          </a:p>
          <a:p>
            <a:pPr marL="114300" indent="0">
              <a:buNone/>
            </a:pPr>
            <a:r>
              <a:rPr lang="en-US" sz="1400" i="1" dirty="0">
                <a:solidFill>
                  <a:schemeClr val="tx1"/>
                </a:solidFill>
                <a:latin typeface="Segoe UI" panose="020B0502040204020203" pitchFamily="34" charset="0"/>
                <a:cs typeface="Segoe UI" panose="020B0502040204020203" pitchFamily="34" charset="0"/>
              </a:rPr>
              <a:t>Skewness is a measure of asymmetry or distortion of symmetric distribution. It measures the deviation of the given distribution of a random variable from a symmetric distribution, such as normal distribution. A normal distribution is without any skewness, as it is symmetrical on both sides</a:t>
            </a:r>
            <a:r>
              <a:rPr lang="en-US" sz="1400" dirty="0">
                <a:solidFill>
                  <a:schemeClr val="tx1"/>
                </a:solidFill>
                <a:latin typeface="Segoe UI" panose="020B0502040204020203" pitchFamily="34" charset="0"/>
                <a:cs typeface="Segoe UI" panose="020B0502040204020203" pitchFamily="34" charset="0"/>
              </a:rPr>
              <a:t>.</a:t>
            </a:r>
          </a:p>
        </p:txBody>
      </p:sp>
      <p:sp>
        <p:nvSpPr>
          <p:cNvPr id="147" name="Google Shape;147;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5" name="Picture 4">
            <a:extLst>
              <a:ext uri="{FF2B5EF4-FFF2-40B4-BE49-F238E27FC236}">
                <a16:creationId xmlns:a16="http://schemas.microsoft.com/office/drawing/2014/main" id="{E1D5BDC1-8F6D-A9CA-D7C5-5BFF363F47AF}"/>
              </a:ext>
            </a:extLst>
          </p:cNvPr>
          <p:cNvPicPr>
            <a:picLocks noChangeAspect="1"/>
          </p:cNvPicPr>
          <p:nvPr/>
        </p:nvPicPr>
        <p:blipFill>
          <a:blip r:embed="rId3"/>
          <a:stretch>
            <a:fillRect/>
          </a:stretch>
        </p:blipFill>
        <p:spPr>
          <a:xfrm>
            <a:off x="2947307" y="661306"/>
            <a:ext cx="6081977" cy="4294415"/>
          </a:xfrm>
          <a:prstGeom prst="rect">
            <a:avLst/>
          </a:prstGeom>
        </p:spPr>
      </p:pic>
    </p:spTree>
  </p:cSld>
  <p:clrMapOvr>
    <a:masterClrMapping/>
  </p:clrMapOvr>
  <p:transition advTm="20540">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2" name="Rectangle 1">
            <a:extLst>
              <a:ext uri="{FF2B5EF4-FFF2-40B4-BE49-F238E27FC236}">
                <a16:creationId xmlns:a16="http://schemas.microsoft.com/office/drawing/2014/main" id="{1A6FF52E-A529-4E47-99BA-30F52C2EDBE8}"/>
              </a:ext>
            </a:extLst>
          </p:cNvPr>
          <p:cNvSpPr/>
          <p:nvPr/>
        </p:nvSpPr>
        <p:spPr>
          <a:xfrm>
            <a:off x="208202" y="227111"/>
            <a:ext cx="3694327" cy="400110"/>
          </a:xfrm>
          <a:prstGeom prst="rect">
            <a:avLst/>
          </a:prstGeom>
        </p:spPr>
        <p:txBody>
          <a:bodyPr wrap="square">
            <a:spAutoFit/>
          </a:bodyPr>
          <a:lstStyle/>
          <a:p>
            <a:pPr lvl="0"/>
            <a:r>
              <a:rPr lang="en-US" sz="2000" b="1" dirty="0">
                <a:latin typeface="Segoe UI" panose="020B0502040204020203" pitchFamily="34" charset="0"/>
                <a:ea typeface="Rockwell"/>
                <a:cs typeface="Segoe UI" panose="020B0502040204020203" pitchFamily="34" charset="0"/>
                <a:sym typeface="Rockwell"/>
              </a:rPr>
              <a:t>Correlation  Plot:-</a:t>
            </a:r>
          </a:p>
        </p:txBody>
      </p:sp>
      <p:pic>
        <p:nvPicPr>
          <p:cNvPr id="4" name="Picture 3">
            <a:extLst>
              <a:ext uri="{FF2B5EF4-FFF2-40B4-BE49-F238E27FC236}">
                <a16:creationId xmlns:a16="http://schemas.microsoft.com/office/drawing/2014/main" id="{D1DB71E6-279D-A232-49CC-2F0F9A662475}"/>
              </a:ext>
            </a:extLst>
          </p:cNvPr>
          <p:cNvPicPr>
            <a:picLocks noChangeAspect="1"/>
          </p:cNvPicPr>
          <p:nvPr/>
        </p:nvPicPr>
        <p:blipFill>
          <a:blip r:embed="rId3"/>
          <a:stretch>
            <a:fillRect/>
          </a:stretch>
        </p:blipFill>
        <p:spPr>
          <a:xfrm>
            <a:off x="4041322" y="0"/>
            <a:ext cx="5102678" cy="5208813"/>
          </a:xfrm>
          <a:prstGeom prst="rect">
            <a:avLst/>
          </a:prstGeom>
        </p:spPr>
      </p:pic>
      <p:sp>
        <p:nvSpPr>
          <p:cNvPr id="6" name="TextBox 5">
            <a:extLst>
              <a:ext uri="{FF2B5EF4-FFF2-40B4-BE49-F238E27FC236}">
                <a16:creationId xmlns:a16="http://schemas.microsoft.com/office/drawing/2014/main" id="{EB60AB0A-85C2-15CF-F5B5-EBBB60B2EA9B}"/>
              </a:ext>
            </a:extLst>
          </p:cNvPr>
          <p:cNvSpPr txBox="1"/>
          <p:nvPr/>
        </p:nvSpPr>
        <p:spPr>
          <a:xfrm>
            <a:off x="82060" y="641778"/>
            <a:ext cx="3861291" cy="4401205"/>
          </a:xfrm>
          <a:prstGeom prst="rect">
            <a:avLst/>
          </a:prstGeom>
          <a:noFill/>
        </p:spPr>
        <p:txBody>
          <a:bodyPr wrap="square">
            <a:spAutoFit/>
          </a:bodyPr>
          <a:lstStyle/>
          <a:p>
            <a:pPr algn="just"/>
            <a:br>
              <a:rPr lang="en-US" b="0" i="0" dirty="0">
                <a:solidFill>
                  <a:srgbClr val="0D0D0D"/>
                </a:solidFill>
                <a:effectLst/>
                <a:highlight>
                  <a:srgbClr val="FFFFFF"/>
                </a:highlight>
                <a:latin typeface="Söhne"/>
              </a:rPr>
            </a:br>
            <a:r>
              <a:rPr lang="en-US" b="0" i="0" dirty="0">
                <a:solidFill>
                  <a:srgbClr val="0D0D0D"/>
                </a:solidFill>
                <a:effectLst/>
                <a:highlight>
                  <a:srgbClr val="FFFFFF"/>
                </a:highlight>
                <a:latin typeface="Söhne"/>
              </a:rPr>
              <a:t>A correlation plot, also known as a correlation matrix or heatmap, is a graphical representation that shows the correlation coefficients between multiple variables. It helps in visualizing the strength and direction of the relationships between these variables.</a:t>
            </a:r>
          </a:p>
          <a:p>
            <a:pPr algn="l"/>
            <a:r>
              <a:rPr lang="en-US" b="1" i="0" dirty="0">
                <a:solidFill>
                  <a:srgbClr val="0D0D0D"/>
                </a:solidFill>
                <a:effectLst/>
                <a:highlight>
                  <a:srgbClr val="FFFFFF"/>
                </a:highlight>
                <a:latin typeface="Söhne"/>
              </a:rPr>
              <a:t>Key Features of a Correlation Plot</a:t>
            </a:r>
          </a:p>
          <a:p>
            <a:pPr algn="l">
              <a:buFont typeface="+mj-lt"/>
              <a:buAutoNum type="arabicPeriod"/>
            </a:pPr>
            <a:r>
              <a:rPr lang="en-US" b="1" i="0" dirty="0">
                <a:solidFill>
                  <a:srgbClr val="0D0D0D"/>
                </a:solidFill>
                <a:effectLst/>
                <a:highlight>
                  <a:srgbClr val="FFFFFF"/>
                </a:highlight>
                <a:latin typeface="Söhne"/>
              </a:rPr>
              <a:t>Matrix Format</a:t>
            </a:r>
            <a:r>
              <a:rPr lang="en-US" b="0" i="0" dirty="0">
                <a:solidFill>
                  <a:srgbClr val="0D0D0D"/>
                </a:solidFill>
                <a:effectLst/>
                <a:highlight>
                  <a:srgbClr val="FFFFFF"/>
                </a:highlight>
                <a:latin typeface="Söhne"/>
              </a:rPr>
              <a:t>: The plot typically takes the form of a square matrix where both rows and columns represent the variables being analyzed.</a:t>
            </a:r>
          </a:p>
          <a:p>
            <a:pPr algn="l">
              <a:buFont typeface="+mj-lt"/>
              <a:buAutoNum type="arabicPeriod"/>
            </a:pPr>
            <a:r>
              <a:rPr lang="en-US" b="1" i="0" dirty="0">
                <a:solidFill>
                  <a:srgbClr val="0D0D0D"/>
                </a:solidFill>
                <a:effectLst/>
                <a:highlight>
                  <a:srgbClr val="FFFFFF"/>
                </a:highlight>
                <a:latin typeface="Söhne"/>
              </a:rPr>
              <a:t>Correlation Coefficients</a:t>
            </a:r>
            <a:r>
              <a:rPr lang="en-US" b="0" i="0" dirty="0">
                <a:solidFill>
                  <a:srgbClr val="0D0D0D"/>
                </a:solidFill>
                <a:effectLst/>
                <a:highlight>
                  <a:srgbClr val="FFFFFF"/>
                </a:highlight>
                <a:latin typeface="Söhne"/>
              </a:rPr>
              <a:t>: Each cell in the matrix shows the correlation coefficient between the variables corresponding to that row and column.            </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1</a:t>
            </a:r>
            <a:r>
              <a:rPr lang="en-US" b="0" i="0" dirty="0">
                <a:solidFill>
                  <a:srgbClr val="0D0D0D"/>
                </a:solidFill>
                <a:effectLst/>
                <a:highlight>
                  <a:srgbClr val="FFFFFF"/>
                </a:highlight>
                <a:latin typeface="Söhne"/>
              </a:rPr>
              <a:t> indicates a perfect positive linear relationship.</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0</a:t>
            </a:r>
            <a:r>
              <a:rPr lang="en-US" b="0" i="0" dirty="0">
                <a:solidFill>
                  <a:srgbClr val="0D0D0D"/>
                </a:solidFill>
                <a:effectLst/>
                <a:highlight>
                  <a:srgbClr val="FFFFFF"/>
                </a:highlight>
                <a:latin typeface="Söhne"/>
              </a:rPr>
              <a:t> indicates no linear relationship.</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-1</a:t>
            </a:r>
            <a:r>
              <a:rPr lang="en-US" b="0" i="0" dirty="0">
                <a:solidFill>
                  <a:srgbClr val="0D0D0D"/>
                </a:solidFill>
                <a:effectLst/>
                <a:highlight>
                  <a:srgbClr val="FFFFFF"/>
                </a:highlight>
                <a:latin typeface="Söhne"/>
              </a:rPr>
              <a:t> indicates a perfect negative linear relationship.</a:t>
            </a:r>
          </a:p>
          <a:p>
            <a:endParaRPr lang="en-US" b="0" i="0" dirty="0">
              <a:solidFill>
                <a:srgbClr val="0D0D0D"/>
              </a:solidFill>
              <a:effectLst/>
              <a:highlight>
                <a:srgbClr val="FFFFFF"/>
              </a:highlight>
              <a:latin typeface="Söhne"/>
            </a:endParaRPr>
          </a:p>
        </p:txBody>
      </p:sp>
    </p:spTree>
  </p:cSld>
  <p:clrMapOvr>
    <a:masterClrMapping/>
  </p:clrMapOvr>
  <p:transition advTm="30902">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6"/>
          <p:cNvSpPr txBox="1">
            <a:spLocks noGrp="1"/>
          </p:cNvSpPr>
          <p:nvPr>
            <p:ph type="title"/>
          </p:nvPr>
        </p:nvSpPr>
        <p:spPr>
          <a:xfrm>
            <a:off x="204108" y="130630"/>
            <a:ext cx="4972050" cy="56333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latin typeface="Segoe UI" panose="020B0502040204020203" pitchFamily="34" charset="0"/>
                <a:cs typeface="Segoe UI" panose="020B0502040204020203" pitchFamily="34" charset="0"/>
              </a:rPr>
              <a:t>Training the dataset</a:t>
            </a:r>
            <a:endParaRPr sz="2000" b="1" dirty="0">
              <a:latin typeface="Segoe UI" panose="020B0502040204020203" pitchFamily="34" charset="0"/>
              <a:cs typeface="Segoe UI" panose="020B0502040204020203" pitchFamily="34" charset="0"/>
            </a:endParaRPr>
          </a:p>
        </p:txBody>
      </p:sp>
      <p:sp>
        <p:nvSpPr>
          <p:cNvPr id="230" name="Google Shape;230;p3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4" name="TextBox 3">
            <a:extLst>
              <a:ext uri="{FF2B5EF4-FFF2-40B4-BE49-F238E27FC236}">
                <a16:creationId xmlns:a16="http://schemas.microsoft.com/office/drawing/2014/main" id="{9943E4DB-4D29-E863-FAF2-A9E25E82BDF1}"/>
              </a:ext>
            </a:extLst>
          </p:cNvPr>
          <p:cNvSpPr txBox="1"/>
          <p:nvPr/>
        </p:nvSpPr>
        <p:spPr>
          <a:xfrm>
            <a:off x="383721" y="698395"/>
            <a:ext cx="6474279" cy="4185761"/>
          </a:xfrm>
          <a:prstGeom prst="rect">
            <a:avLst/>
          </a:prstGeom>
          <a:noFill/>
        </p:spPr>
        <p:txBody>
          <a:bodyPr wrap="square">
            <a:spAutoFit/>
          </a:bodyPr>
          <a:lstStyle/>
          <a:p>
            <a:pPr marL="114300" indent="0">
              <a:buNone/>
            </a:pPr>
            <a:endParaRPr lang="en-US" sz="1400" dirty="0">
              <a:solidFill>
                <a:schemeClr val="tx1"/>
              </a:solidFill>
              <a:latin typeface="Segoe UI" panose="020B0502040204020203" pitchFamily="34" charset="0"/>
              <a:cs typeface="Segoe UI" panose="020B0502040204020203" pitchFamily="34" charset="0"/>
            </a:endParaRPr>
          </a:p>
          <a:p>
            <a:pPr marL="400050" indent="-285750">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We will now train the obtained dataset using various training algorithms and obtain the best training algorithm by calculating the Accuracy, precision, Recall Score and F1 Score.</a:t>
            </a:r>
          </a:p>
          <a:p>
            <a:pPr marL="114300"/>
            <a:endParaRPr lang="en-US" dirty="0">
              <a:solidFill>
                <a:schemeClr val="tx1"/>
              </a:solidFill>
              <a:latin typeface="Segoe UI" panose="020B0502040204020203" pitchFamily="34" charset="0"/>
              <a:cs typeface="Segoe UI" panose="020B0502040204020203" pitchFamily="34" charset="0"/>
            </a:endParaRPr>
          </a:p>
          <a:p>
            <a:pPr marL="400050" indent="-285750">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Various algorithms which are used in this project are:</a:t>
            </a:r>
          </a:p>
          <a:p>
            <a:pPr marL="114300"/>
            <a:endParaRPr lang="en-US" dirty="0">
              <a:solidFill>
                <a:schemeClr val="tx1"/>
              </a:solidFill>
              <a:latin typeface="Segoe UI" panose="020B0502040204020203" pitchFamily="34" charset="0"/>
              <a:cs typeface="Segoe UI" panose="020B0502040204020203" pitchFamily="34" charset="0"/>
            </a:endParaRPr>
          </a:p>
          <a:p>
            <a:pPr marL="114300">
              <a:lnSpc>
                <a:spcPct val="150000"/>
              </a:lnSpc>
            </a:pPr>
            <a:r>
              <a:rPr lang="en-US" dirty="0">
                <a:solidFill>
                  <a:schemeClr val="tx1"/>
                </a:solidFill>
                <a:latin typeface="Segoe UI" panose="020B0502040204020203" pitchFamily="34" charset="0"/>
                <a:cs typeface="Segoe UI" panose="020B0502040204020203" pitchFamily="34" charset="0"/>
              </a:rPr>
              <a:t>	</a:t>
            </a:r>
            <a:r>
              <a:rPr lang="en-US" b="1" dirty="0">
                <a:solidFill>
                  <a:schemeClr val="tx1"/>
                </a:solidFill>
                <a:latin typeface="Segoe UI" panose="020B0502040204020203" pitchFamily="34" charset="0"/>
                <a:cs typeface="Segoe UI" panose="020B0502040204020203" pitchFamily="34" charset="0"/>
              </a:rPr>
              <a:t>1. Logistic Regression</a:t>
            </a:r>
          </a:p>
          <a:p>
            <a:pPr marL="114300">
              <a:lnSpc>
                <a:spcPct val="150000"/>
              </a:lnSpc>
            </a:pPr>
            <a:r>
              <a:rPr lang="en-US" b="1" dirty="0">
                <a:solidFill>
                  <a:schemeClr val="tx1"/>
                </a:solidFill>
                <a:latin typeface="Segoe UI" panose="020B0502040204020203" pitchFamily="34" charset="0"/>
                <a:cs typeface="Segoe UI" panose="020B0502040204020203" pitchFamily="34" charset="0"/>
              </a:rPr>
              <a:t>	2. Support Vector Classifiers</a:t>
            </a:r>
          </a:p>
          <a:p>
            <a:pPr marL="114300">
              <a:lnSpc>
                <a:spcPct val="150000"/>
              </a:lnSpc>
            </a:pPr>
            <a:r>
              <a:rPr lang="en-US" b="1" dirty="0">
                <a:solidFill>
                  <a:schemeClr val="tx1"/>
                </a:solidFill>
                <a:latin typeface="Segoe UI" panose="020B0502040204020203" pitchFamily="34" charset="0"/>
                <a:cs typeface="Segoe UI" panose="020B0502040204020203" pitchFamily="34" charset="0"/>
              </a:rPr>
              <a:t>	3. Decision Tree Classifier</a:t>
            </a:r>
          </a:p>
          <a:p>
            <a:pPr marL="114300">
              <a:lnSpc>
                <a:spcPct val="150000"/>
              </a:lnSpc>
            </a:pPr>
            <a:r>
              <a:rPr lang="en-US" b="1" dirty="0">
                <a:solidFill>
                  <a:schemeClr val="tx1"/>
                </a:solidFill>
                <a:latin typeface="Segoe UI" panose="020B0502040204020203" pitchFamily="34" charset="0"/>
                <a:cs typeface="Segoe UI" panose="020B0502040204020203" pitchFamily="34" charset="0"/>
              </a:rPr>
              <a:t>	4. Random Forest Classifier</a:t>
            </a:r>
          </a:p>
          <a:p>
            <a:pPr marL="114300">
              <a:lnSpc>
                <a:spcPct val="150000"/>
              </a:lnSpc>
            </a:pPr>
            <a:r>
              <a:rPr lang="en-US" b="1" dirty="0">
                <a:solidFill>
                  <a:schemeClr val="tx1"/>
                </a:solidFill>
                <a:latin typeface="Segoe UI" panose="020B0502040204020203" pitchFamily="34" charset="0"/>
                <a:cs typeface="Segoe UI" panose="020B0502040204020203" pitchFamily="34" charset="0"/>
              </a:rPr>
              <a:t>	5. K Nearest Neighbors Classifier</a:t>
            </a:r>
          </a:p>
          <a:p>
            <a:pPr marL="114300">
              <a:lnSpc>
                <a:spcPct val="150000"/>
              </a:lnSpc>
            </a:pPr>
            <a:r>
              <a:rPr lang="en-US" b="1" dirty="0">
                <a:solidFill>
                  <a:schemeClr val="tx1"/>
                </a:solidFill>
                <a:latin typeface="Segoe UI" panose="020B0502040204020203" pitchFamily="34" charset="0"/>
                <a:cs typeface="Segoe UI" panose="020B0502040204020203" pitchFamily="34" charset="0"/>
              </a:rPr>
              <a:t>	6. Gradient Boosting Classifier</a:t>
            </a:r>
            <a:endParaRPr lang="en-US" sz="1400" dirty="0">
              <a:solidFill>
                <a:schemeClr val="tx1"/>
              </a:solidFill>
              <a:latin typeface="Segoe UI" panose="020B0502040204020203" pitchFamily="34" charset="0"/>
              <a:cs typeface="Segoe UI" panose="020B0502040204020203" pitchFamily="34" charset="0"/>
            </a:endParaRPr>
          </a:p>
          <a:p>
            <a:pPr marL="400050" indent="-285750">
              <a:buFontTx/>
              <a:buChar char="-"/>
            </a:pPr>
            <a:endParaRPr lang="en-US" dirty="0">
              <a:solidFill>
                <a:schemeClr val="tx1"/>
              </a:solidFill>
              <a:latin typeface="Segoe UI" panose="020B0502040204020203" pitchFamily="34" charset="0"/>
              <a:cs typeface="Segoe UI" panose="020B0502040204020203" pitchFamily="34" charset="0"/>
            </a:endParaRPr>
          </a:p>
          <a:p>
            <a:pPr marL="114300"/>
            <a:endParaRPr lang="en-US" dirty="0">
              <a:solidFill>
                <a:schemeClr val="tx1"/>
              </a:solidFill>
              <a:latin typeface="Segoe UI" panose="020B0502040204020203" pitchFamily="34" charset="0"/>
              <a:cs typeface="Segoe UI" panose="020B0502040204020203" pitchFamily="34" charset="0"/>
            </a:endParaRPr>
          </a:p>
          <a:p>
            <a:pPr marL="400050" indent="-285750">
              <a:buFontTx/>
              <a:buChar char="-"/>
            </a:pPr>
            <a:endParaRPr lang="en-US" sz="1400" dirty="0">
              <a:solidFill>
                <a:schemeClr val="tx1"/>
              </a:solidFill>
              <a:latin typeface="Segoe UI" panose="020B0502040204020203" pitchFamily="34" charset="0"/>
              <a:cs typeface="Segoe UI" panose="020B0502040204020203" pitchFamily="34" charset="0"/>
            </a:endParaRPr>
          </a:p>
        </p:txBody>
      </p:sp>
    </p:spTree>
  </p:cSld>
  <p:clrMapOvr>
    <a:masterClrMapping/>
  </p:clrMapOvr>
  <p:transition advTm="21792">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269421" y="65315"/>
            <a:ext cx="4874079" cy="6286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latin typeface="Segoe UI" panose="020B0502040204020203" pitchFamily="34" charset="0"/>
                <a:cs typeface="Segoe UI" panose="020B0502040204020203" pitchFamily="34" charset="0"/>
              </a:rPr>
              <a:t>Logistic Regression</a:t>
            </a:r>
            <a:endParaRPr sz="2000" b="1" dirty="0">
              <a:latin typeface="Segoe UI" panose="020B0502040204020203" pitchFamily="34" charset="0"/>
              <a:cs typeface="Segoe UI" panose="020B0502040204020203" pitchFamily="34" charset="0"/>
            </a:endParaRPr>
          </a:p>
        </p:txBody>
      </p:sp>
      <p:sp>
        <p:nvSpPr>
          <p:cNvPr id="161" name="Google Shape;161;p2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63" name="Google Shape;163;p28"/>
          <p:cNvSpPr txBox="1"/>
          <p:nvPr/>
        </p:nvSpPr>
        <p:spPr>
          <a:xfrm>
            <a:off x="1606811" y="2322512"/>
            <a:ext cx="3086100" cy="8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dirty="0">
              <a:latin typeface="Lato Light"/>
              <a:ea typeface="Lato Light"/>
              <a:cs typeface="Lato Light"/>
              <a:sym typeface="Lato Light"/>
            </a:endParaRPr>
          </a:p>
        </p:txBody>
      </p:sp>
      <p:sp>
        <p:nvSpPr>
          <p:cNvPr id="2" name="Google Shape;163;p28">
            <a:extLst>
              <a:ext uri="{FF2B5EF4-FFF2-40B4-BE49-F238E27FC236}">
                <a16:creationId xmlns:a16="http://schemas.microsoft.com/office/drawing/2014/main" id="{67058BD4-87EA-7862-686B-F64E4B6BB444}"/>
              </a:ext>
            </a:extLst>
          </p:cNvPr>
          <p:cNvSpPr txBox="1"/>
          <p:nvPr/>
        </p:nvSpPr>
        <p:spPr>
          <a:xfrm>
            <a:off x="375557" y="2422526"/>
            <a:ext cx="4317354" cy="2447925"/>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800" b="1" dirty="0">
                <a:latin typeface="Segoe UI" panose="020B0502040204020203" pitchFamily="34" charset="0"/>
                <a:ea typeface="Lato Light"/>
                <a:cs typeface="Segoe UI" panose="020B0502040204020203" pitchFamily="34" charset="0"/>
                <a:sym typeface="Lato Light"/>
              </a:rPr>
              <a:t>Accuracy Score is : </a:t>
            </a:r>
            <a:r>
              <a:rPr lang="en-US" sz="1800" dirty="0">
                <a:latin typeface="Segoe UI" panose="020B0502040204020203" pitchFamily="34" charset="0"/>
                <a:ea typeface="Lato Light"/>
                <a:cs typeface="Segoe UI" panose="020B0502040204020203" pitchFamily="34" charset="0"/>
                <a:sym typeface="Lato Light"/>
              </a:rPr>
              <a:t>0.6530612244897</a:t>
            </a:r>
          </a:p>
          <a:p>
            <a:pPr marL="0" lvl="0" indent="0" algn="l" rtl="0">
              <a:lnSpc>
                <a:spcPct val="150000"/>
              </a:lnSpc>
              <a:spcBef>
                <a:spcPts val="0"/>
              </a:spcBef>
              <a:spcAft>
                <a:spcPts val="0"/>
              </a:spcAft>
              <a:buNone/>
            </a:pPr>
            <a:r>
              <a:rPr lang="en-US" sz="1800" b="1" dirty="0">
                <a:latin typeface="Segoe UI" panose="020B0502040204020203" pitchFamily="34" charset="0"/>
                <a:ea typeface="Lato Light"/>
                <a:cs typeface="Segoe UI" panose="020B0502040204020203" pitchFamily="34" charset="0"/>
                <a:sym typeface="Lato Light"/>
              </a:rPr>
              <a:t>Precision is</a:t>
            </a:r>
            <a:r>
              <a:rPr lang="en-US" sz="1800" dirty="0">
                <a:latin typeface="Segoe UI" panose="020B0502040204020203" pitchFamily="34" charset="0"/>
                <a:ea typeface="Lato Light"/>
                <a:cs typeface="Segoe UI" panose="020B0502040204020203" pitchFamily="34" charset="0"/>
                <a:sym typeface="Lato Light"/>
              </a:rPr>
              <a:t>: 0.6530612244897959</a:t>
            </a:r>
          </a:p>
          <a:p>
            <a:pPr marL="0" lvl="0" indent="0" algn="l" rtl="0">
              <a:lnSpc>
                <a:spcPct val="150000"/>
              </a:lnSpc>
              <a:spcBef>
                <a:spcPts val="0"/>
              </a:spcBef>
              <a:spcAft>
                <a:spcPts val="0"/>
              </a:spcAft>
              <a:buNone/>
            </a:pPr>
            <a:r>
              <a:rPr lang="en-US" sz="1800" b="1" dirty="0">
                <a:latin typeface="Segoe UI" panose="020B0502040204020203" pitchFamily="34" charset="0"/>
                <a:ea typeface="Lato Light"/>
                <a:cs typeface="Segoe UI" panose="020B0502040204020203" pitchFamily="34" charset="0"/>
                <a:sym typeface="Lato Light"/>
              </a:rPr>
              <a:t>Recall is:  </a:t>
            </a:r>
            <a:r>
              <a:rPr lang="en-US" sz="1800" dirty="0">
                <a:latin typeface="Segoe UI" panose="020B0502040204020203" pitchFamily="34" charset="0"/>
                <a:ea typeface="Lato Light"/>
                <a:cs typeface="Segoe UI" panose="020B0502040204020203" pitchFamily="34" charset="0"/>
                <a:sym typeface="Lato Light"/>
              </a:rPr>
              <a:t>0.6530612244897959</a:t>
            </a:r>
          </a:p>
          <a:p>
            <a:pPr marL="0" lvl="0" indent="0" algn="l" rtl="0">
              <a:lnSpc>
                <a:spcPct val="150000"/>
              </a:lnSpc>
              <a:spcBef>
                <a:spcPts val="0"/>
              </a:spcBef>
              <a:spcAft>
                <a:spcPts val="0"/>
              </a:spcAft>
              <a:buNone/>
            </a:pPr>
            <a:r>
              <a:rPr lang="en-US" sz="1800" b="1" dirty="0">
                <a:latin typeface="Segoe UI" panose="020B0502040204020203" pitchFamily="34" charset="0"/>
                <a:ea typeface="Lato Light"/>
                <a:cs typeface="Segoe UI" panose="020B0502040204020203" pitchFamily="34" charset="0"/>
                <a:sym typeface="Lato Light"/>
              </a:rPr>
              <a:t>F1 score is: </a:t>
            </a:r>
            <a:r>
              <a:rPr lang="en-US" sz="1800" dirty="0">
                <a:latin typeface="Segoe UI" panose="020B0502040204020203" pitchFamily="34" charset="0"/>
                <a:ea typeface="Lato Light"/>
                <a:cs typeface="Segoe UI" panose="020B0502040204020203" pitchFamily="34" charset="0"/>
                <a:sym typeface="Lato Light"/>
              </a:rPr>
              <a:t>0.6530612244897959</a:t>
            </a:r>
            <a:endParaRPr sz="1800" dirty="0">
              <a:latin typeface="Segoe UI" panose="020B0502040204020203" pitchFamily="34" charset="0"/>
              <a:ea typeface="Lato Light"/>
              <a:cs typeface="Segoe UI" panose="020B0502040204020203" pitchFamily="34" charset="0"/>
              <a:sym typeface="Lato Light"/>
            </a:endParaRPr>
          </a:p>
        </p:txBody>
      </p:sp>
      <p:sp>
        <p:nvSpPr>
          <p:cNvPr id="4" name="TextBox 3">
            <a:extLst>
              <a:ext uri="{FF2B5EF4-FFF2-40B4-BE49-F238E27FC236}">
                <a16:creationId xmlns:a16="http://schemas.microsoft.com/office/drawing/2014/main" id="{0270A484-FC41-24DD-189A-440BDAA941BB}"/>
              </a:ext>
            </a:extLst>
          </p:cNvPr>
          <p:cNvSpPr txBox="1"/>
          <p:nvPr/>
        </p:nvSpPr>
        <p:spPr>
          <a:xfrm>
            <a:off x="269421" y="793979"/>
            <a:ext cx="4739422" cy="1663709"/>
          </a:xfrm>
          <a:prstGeom prst="rect">
            <a:avLst/>
          </a:prstGeom>
          <a:noFill/>
        </p:spPr>
        <p:txBody>
          <a:bodyPr wrap="square">
            <a:spAutoFit/>
          </a:bodyPr>
          <a:lstStyle/>
          <a:p>
            <a:r>
              <a:rPr lang="en-US" b="0" i="0" dirty="0">
                <a:solidFill>
                  <a:srgbClr val="0D0D0D"/>
                </a:solidFill>
                <a:effectLst/>
                <a:highlight>
                  <a:srgbClr val="FFFFFF"/>
                </a:highlight>
                <a:latin typeface="Segoe UI" panose="020B0502040204020203" pitchFamily="34" charset="0"/>
                <a:cs typeface="Segoe UI" panose="020B0502040204020203" pitchFamily="34" charset="0"/>
              </a:rPr>
              <a:t>Logistic regression is a statistical method used for binary classification problems, where the outcome is a binary variable (i.e., it can take only two possible values, typically coded as 0 and 1). Unlike linear regression, which predicts continuous outcomes, logistic regression predicts the probability that a given input point belongs to a specific class</a:t>
            </a:r>
            <a:r>
              <a:rPr lang="en-US" b="0" i="0" dirty="0">
                <a:solidFill>
                  <a:srgbClr val="0D0D0D"/>
                </a:solidFill>
                <a:effectLst/>
                <a:highlight>
                  <a:srgbClr val="FFFFFF"/>
                </a:highlight>
                <a:latin typeface="Söhne"/>
              </a:rPr>
              <a:t>.</a:t>
            </a:r>
            <a:endParaRPr lang="en-IN" dirty="0"/>
          </a:p>
        </p:txBody>
      </p:sp>
      <p:pic>
        <p:nvPicPr>
          <p:cNvPr id="6" name="Picture 5">
            <a:extLst>
              <a:ext uri="{FF2B5EF4-FFF2-40B4-BE49-F238E27FC236}">
                <a16:creationId xmlns:a16="http://schemas.microsoft.com/office/drawing/2014/main" id="{6245560F-B3C6-8D73-C221-A34D681F133E}"/>
              </a:ext>
            </a:extLst>
          </p:cNvPr>
          <p:cNvPicPr>
            <a:picLocks noChangeAspect="1"/>
          </p:cNvPicPr>
          <p:nvPr/>
        </p:nvPicPr>
        <p:blipFill>
          <a:blip r:embed="rId3"/>
          <a:stretch>
            <a:fillRect/>
          </a:stretch>
        </p:blipFill>
        <p:spPr>
          <a:xfrm>
            <a:off x="5008843" y="440871"/>
            <a:ext cx="4021732" cy="4327072"/>
          </a:xfrm>
          <a:prstGeom prst="rect">
            <a:avLst/>
          </a:prstGeom>
        </p:spPr>
      </p:pic>
    </p:spTree>
  </p:cSld>
  <p:clrMapOvr>
    <a:masterClrMapping/>
  </p:clrMapOvr>
  <p:transition advTm="15483">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269421" y="65315"/>
            <a:ext cx="4874079" cy="6286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000" b="1" dirty="0">
                <a:latin typeface="Segoe UI" panose="020B0502040204020203" pitchFamily="34" charset="0"/>
                <a:cs typeface="Segoe UI" panose="020B0502040204020203" pitchFamily="34" charset="0"/>
              </a:rPr>
              <a:t>S</a:t>
            </a:r>
            <a:r>
              <a:rPr lang="en" sz="2000" b="1" dirty="0">
                <a:latin typeface="Segoe UI" panose="020B0502040204020203" pitchFamily="34" charset="0"/>
                <a:cs typeface="Segoe UI" panose="020B0502040204020203" pitchFamily="34" charset="0"/>
              </a:rPr>
              <a:t>upport Vector Classifier</a:t>
            </a:r>
            <a:endParaRPr sz="2000" b="1" dirty="0">
              <a:latin typeface="Segoe UI" panose="020B0502040204020203" pitchFamily="34" charset="0"/>
              <a:cs typeface="Segoe UI" panose="020B0502040204020203" pitchFamily="34" charset="0"/>
            </a:endParaRPr>
          </a:p>
        </p:txBody>
      </p:sp>
      <p:sp>
        <p:nvSpPr>
          <p:cNvPr id="161" name="Google Shape;161;p2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63" name="Google Shape;163;p28"/>
          <p:cNvSpPr txBox="1"/>
          <p:nvPr/>
        </p:nvSpPr>
        <p:spPr>
          <a:xfrm>
            <a:off x="1606811" y="2322512"/>
            <a:ext cx="3086100" cy="8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dirty="0">
              <a:latin typeface="Lato Light"/>
              <a:ea typeface="Lato Light"/>
              <a:cs typeface="Lato Light"/>
              <a:sym typeface="Lato Light"/>
            </a:endParaRPr>
          </a:p>
        </p:txBody>
      </p:sp>
      <p:sp>
        <p:nvSpPr>
          <p:cNvPr id="2" name="Google Shape;163;p28">
            <a:extLst>
              <a:ext uri="{FF2B5EF4-FFF2-40B4-BE49-F238E27FC236}">
                <a16:creationId xmlns:a16="http://schemas.microsoft.com/office/drawing/2014/main" id="{67058BD4-87EA-7862-686B-F64E4B6BB444}"/>
              </a:ext>
            </a:extLst>
          </p:cNvPr>
          <p:cNvSpPr txBox="1"/>
          <p:nvPr/>
        </p:nvSpPr>
        <p:spPr>
          <a:xfrm>
            <a:off x="375557" y="2322512"/>
            <a:ext cx="4317354" cy="2547939"/>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800" b="1" dirty="0">
                <a:latin typeface="Segoe UI" panose="020B0502040204020203" pitchFamily="34" charset="0"/>
                <a:ea typeface="Lato Light"/>
                <a:cs typeface="Segoe UI" panose="020B0502040204020203" pitchFamily="34" charset="0"/>
                <a:sym typeface="Lato Light"/>
              </a:rPr>
              <a:t>Accuracy Score is : </a:t>
            </a:r>
            <a:r>
              <a:rPr lang="en-US" sz="1800" dirty="0">
                <a:latin typeface="Segoe UI" panose="020B0502040204020203" pitchFamily="34" charset="0"/>
                <a:ea typeface="Lato Light"/>
                <a:cs typeface="Segoe UI" panose="020B0502040204020203" pitchFamily="34" charset="0"/>
                <a:sym typeface="Lato Light"/>
              </a:rPr>
              <a:t>0.673469387755102</a:t>
            </a:r>
          </a:p>
          <a:p>
            <a:pPr marL="0" lvl="0" indent="0" algn="l" rtl="0">
              <a:lnSpc>
                <a:spcPct val="150000"/>
              </a:lnSpc>
              <a:spcBef>
                <a:spcPts val="0"/>
              </a:spcBef>
              <a:spcAft>
                <a:spcPts val="0"/>
              </a:spcAft>
              <a:buNone/>
            </a:pPr>
            <a:r>
              <a:rPr lang="en-US" sz="1800" b="1" dirty="0">
                <a:latin typeface="Segoe UI" panose="020B0502040204020203" pitchFamily="34" charset="0"/>
                <a:ea typeface="Lato Light"/>
                <a:cs typeface="Segoe UI" panose="020B0502040204020203" pitchFamily="34" charset="0"/>
                <a:sym typeface="Lato Light"/>
              </a:rPr>
              <a:t>Precision is</a:t>
            </a:r>
            <a:r>
              <a:rPr lang="en-US" sz="1800" dirty="0">
                <a:latin typeface="Segoe UI" panose="020B0502040204020203" pitchFamily="34" charset="0"/>
                <a:ea typeface="Lato Light"/>
                <a:cs typeface="Segoe UI" panose="020B0502040204020203" pitchFamily="34" charset="0"/>
                <a:sym typeface="Lato Light"/>
              </a:rPr>
              <a:t>: 0.673469387755102</a:t>
            </a:r>
          </a:p>
          <a:p>
            <a:pPr marL="0" lvl="0" indent="0" algn="l" rtl="0">
              <a:lnSpc>
                <a:spcPct val="150000"/>
              </a:lnSpc>
              <a:spcBef>
                <a:spcPts val="0"/>
              </a:spcBef>
              <a:spcAft>
                <a:spcPts val="0"/>
              </a:spcAft>
              <a:buNone/>
            </a:pPr>
            <a:r>
              <a:rPr lang="en-US" sz="1800" b="1" dirty="0">
                <a:latin typeface="Segoe UI" panose="020B0502040204020203" pitchFamily="34" charset="0"/>
                <a:ea typeface="Lato Light"/>
                <a:cs typeface="Segoe UI" panose="020B0502040204020203" pitchFamily="34" charset="0"/>
                <a:sym typeface="Lato Light"/>
              </a:rPr>
              <a:t>Recall is</a:t>
            </a:r>
            <a:r>
              <a:rPr lang="en-US" sz="1800" dirty="0">
                <a:latin typeface="Segoe UI" panose="020B0502040204020203" pitchFamily="34" charset="0"/>
                <a:ea typeface="Lato Light"/>
                <a:cs typeface="Segoe UI" panose="020B0502040204020203" pitchFamily="34" charset="0"/>
                <a:sym typeface="Lato Light"/>
              </a:rPr>
              <a:t>: 0.673469387755102</a:t>
            </a:r>
          </a:p>
          <a:p>
            <a:pPr marL="0" lvl="0" indent="0" algn="l" rtl="0">
              <a:lnSpc>
                <a:spcPct val="150000"/>
              </a:lnSpc>
              <a:spcBef>
                <a:spcPts val="0"/>
              </a:spcBef>
              <a:spcAft>
                <a:spcPts val="0"/>
              </a:spcAft>
              <a:buNone/>
            </a:pPr>
            <a:r>
              <a:rPr lang="en-US" sz="1800" b="1" dirty="0">
                <a:latin typeface="Segoe UI" panose="020B0502040204020203" pitchFamily="34" charset="0"/>
                <a:ea typeface="Lato Light"/>
                <a:cs typeface="Segoe UI" panose="020B0502040204020203" pitchFamily="34" charset="0"/>
                <a:sym typeface="Lato Light"/>
              </a:rPr>
              <a:t>F1 score is: </a:t>
            </a:r>
            <a:r>
              <a:rPr lang="en-US" sz="1800" dirty="0">
                <a:latin typeface="Segoe UI" panose="020B0502040204020203" pitchFamily="34" charset="0"/>
                <a:ea typeface="Lato Light"/>
                <a:cs typeface="Segoe UI" panose="020B0502040204020203" pitchFamily="34" charset="0"/>
                <a:sym typeface="Lato Light"/>
              </a:rPr>
              <a:t>0.673469387755102</a:t>
            </a:r>
            <a:endParaRPr sz="1800" dirty="0">
              <a:latin typeface="Segoe UI" panose="020B0502040204020203" pitchFamily="34" charset="0"/>
              <a:ea typeface="Lato Light"/>
              <a:cs typeface="Segoe UI" panose="020B0502040204020203" pitchFamily="34" charset="0"/>
              <a:sym typeface="Lato Light"/>
            </a:endParaRPr>
          </a:p>
        </p:txBody>
      </p:sp>
      <p:sp>
        <p:nvSpPr>
          <p:cNvPr id="4" name="TextBox 3">
            <a:extLst>
              <a:ext uri="{FF2B5EF4-FFF2-40B4-BE49-F238E27FC236}">
                <a16:creationId xmlns:a16="http://schemas.microsoft.com/office/drawing/2014/main" id="{0270A484-FC41-24DD-189A-440BDAA941BB}"/>
              </a:ext>
            </a:extLst>
          </p:cNvPr>
          <p:cNvSpPr txBox="1"/>
          <p:nvPr/>
        </p:nvSpPr>
        <p:spPr>
          <a:xfrm>
            <a:off x="269421" y="765734"/>
            <a:ext cx="4739422" cy="1384995"/>
          </a:xfrm>
          <a:prstGeom prst="rect">
            <a:avLst/>
          </a:prstGeom>
          <a:noFill/>
        </p:spPr>
        <p:txBody>
          <a:bodyPr wrap="square">
            <a:spAutoFit/>
          </a:bodyPr>
          <a:lstStyle/>
          <a:p>
            <a:r>
              <a:rPr lang="en-US" b="0" i="0" dirty="0">
                <a:solidFill>
                  <a:srgbClr val="0D0D0D"/>
                </a:solidFill>
                <a:effectLst/>
                <a:highlight>
                  <a:srgbClr val="FFFFFF"/>
                </a:highlight>
                <a:latin typeface="Segoe UI" panose="020B0502040204020203" pitchFamily="34" charset="0"/>
                <a:cs typeface="Segoe UI" panose="020B0502040204020203" pitchFamily="34" charset="0"/>
              </a:rPr>
              <a:t>Support Vector Classifiers (SVC), part of the broader family of Support Vector Machines (SVM), are supervised learning models used for classification and regression analysis. They are particularly effective in high-dimensional spaces and are known for their robustness in handling linearly and non-linearly separable data</a:t>
            </a:r>
            <a:r>
              <a:rPr lang="en-US" b="0" i="0" dirty="0">
                <a:solidFill>
                  <a:srgbClr val="0D0D0D"/>
                </a:solidFill>
                <a:effectLst/>
                <a:highlight>
                  <a:srgbClr val="FFFFFF"/>
                </a:highlight>
                <a:latin typeface="Söhne"/>
              </a:rPr>
              <a:t>.</a:t>
            </a:r>
            <a:endParaRPr lang="en-IN" dirty="0"/>
          </a:p>
        </p:txBody>
      </p:sp>
      <p:pic>
        <p:nvPicPr>
          <p:cNvPr id="5" name="Picture 4">
            <a:extLst>
              <a:ext uri="{FF2B5EF4-FFF2-40B4-BE49-F238E27FC236}">
                <a16:creationId xmlns:a16="http://schemas.microsoft.com/office/drawing/2014/main" id="{7B56E691-05FF-8279-85AC-DCD3C0A87B04}"/>
              </a:ext>
            </a:extLst>
          </p:cNvPr>
          <p:cNvPicPr>
            <a:picLocks noChangeAspect="1"/>
          </p:cNvPicPr>
          <p:nvPr/>
        </p:nvPicPr>
        <p:blipFill>
          <a:blip r:embed="rId3"/>
          <a:stretch>
            <a:fillRect/>
          </a:stretch>
        </p:blipFill>
        <p:spPr>
          <a:xfrm>
            <a:off x="4931228" y="163287"/>
            <a:ext cx="4098055" cy="4800600"/>
          </a:xfrm>
          <a:prstGeom prst="rect">
            <a:avLst/>
          </a:prstGeom>
        </p:spPr>
      </p:pic>
    </p:spTree>
    <p:extLst>
      <p:ext uri="{BB962C8B-B14F-4D97-AF65-F5344CB8AC3E}">
        <p14:creationId xmlns:p14="http://schemas.microsoft.com/office/powerpoint/2010/main" val="259942011"/>
      </p:ext>
    </p:extLst>
  </p:cSld>
  <p:clrMapOvr>
    <a:masterClrMapping/>
  </p:clrMapOvr>
  <p:transition advTm="15492">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TIMING" val="|6.2"/>
</p:tagLst>
</file>

<file path=ppt/theme/theme1.xml><?xml version="1.0" encoding="utf-8"?>
<a:theme xmlns:a="http://schemas.openxmlformats.org/drawingml/2006/main" name="Eglamou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1121</Words>
  <Application>Microsoft Office PowerPoint</Application>
  <PresentationFormat>On-screen Show (16:9)</PresentationFormat>
  <Paragraphs>107</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Rockwell</vt:lpstr>
      <vt:lpstr>Segoe UI</vt:lpstr>
      <vt:lpstr>Lato Hairline</vt:lpstr>
      <vt:lpstr>Arial</vt:lpstr>
      <vt:lpstr>Impact</vt:lpstr>
      <vt:lpstr>Lato Light</vt:lpstr>
      <vt:lpstr>Söhne</vt:lpstr>
      <vt:lpstr>Eglamour template</vt:lpstr>
      <vt:lpstr>Disease Prediction Using Machine Learning</vt:lpstr>
      <vt:lpstr>PowerPoint Presentation</vt:lpstr>
      <vt:lpstr>Reading the given dataset:-</vt:lpstr>
      <vt:lpstr>PowerPoint Presentation</vt:lpstr>
      <vt:lpstr>Filtering data and finding anomalies:-</vt:lpstr>
      <vt:lpstr>PowerPoint Presentation</vt:lpstr>
      <vt:lpstr>Training the dataset</vt:lpstr>
      <vt:lpstr>Logistic Regression</vt:lpstr>
      <vt:lpstr>Support Vector Classifier</vt:lpstr>
      <vt:lpstr>Decision Tree Classifier</vt:lpstr>
      <vt:lpstr>K nearest Neighbors Classifier</vt:lpstr>
      <vt:lpstr>Random Forest Classifier</vt:lpstr>
      <vt:lpstr>Gradient Boosting Classifier</vt:lpstr>
      <vt:lpstr>PowerPoint Presentation</vt:lpstr>
      <vt:lpstr>PowerPoint Presentation</vt:lpstr>
      <vt:lpstr>GUI WINDOW:-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Using Machine Learning</dc:title>
  <dc:creator>Nithyasri Sivakumar</dc:creator>
  <cp:lastModifiedBy>Nithyasri Sivakumar</cp:lastModifiedBy>
  <cp:revision>17</cp:revision>
  <dcterms:modified xsi:type="dcterms:W3CDTF">2024-05-29T06:58:10Z</dcterms:modified>
</cp:coreProperties>
</file>