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6858000" cy="9144000"/>
  <p:embeddedFontLst>
    <p:embeddedFont>
      <p:font typeface="Times" pitchFamily="18" charset="0"/>
      <p:regular r:id="rId28"/>
      <p:bold r:id="rId29"/>
      <p:italic r:id="rId30"/>
      <p:boldItalic r:id="rId31"/>
    </p:embeddedFont>
    <p:embeddedFont>
      <p:font typeface="Georgia" pitchFamily="18" charset="0"/>
      <p:regular r:id="rId32"/>
      <p:bold r:id="rId33"/>
      <p:italic r:id="rId34"/>
      <p:boldItalic r:id="rId35"/>
    </p:embeddedFont>
    <p:embeddedFont>
      <p:font typeface="Lato"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726" y="-90"/>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4b2d84c7d1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4b2d84c7d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4b2d84c7d1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g4b2d84c7d1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4b2d84c7d1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g4b2d84c7d1_0_8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502c08e716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502c08e71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502c08e716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502c08e716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4b2d84c7d1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4b2d84c7d1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4b2d84c7d1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 name="Google Shape;206;g4b2d84c7d1_0_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51b9b9626d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51b9b9626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51b9b9626d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51b9b9626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51b9b9626d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51b9b962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51b9b9626d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51b9b9626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51b9b9626d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51b9b9626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3" name="Google Shape;243;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4" name="Google Shape;254;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4b2d84c7d1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4b2d84c7d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4b2d84c7d1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4b2d84c7d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4b2d84c7d1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4b2d84c7d1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1" name="Google Shape;11;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7"/>
        <p:cNvGrpSpPr/>
        <p:nvPr/>
      </p:nvGrpSpPr>
      <p:grpSpPr>
        <a:xfrm>
          <a:off x="0" y="0"/>
          <a:ext cx="0" cy="0"/>
          <a:chOff x="0" y="0"/>
          <a:chExt cx="0" cy="0"/>
        </a:xfrm>
      </p:grpSpPr>
      <p:sp>
        <p:nvSpPr>
          <p:cNvPr id="58" name="Google Shape;58;p1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59" name="Google Shape;59;p1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60" name="Google Shape;60;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1"/>
        <p:cNvGrpSpPr/>
        <p:nvPr/>
      </p:nvGrpSpPr>
      <p:grpSpPr>
        <a:xfrm>
          <a:off x="0" y="0"/>
          <a:ext cx="0" cy="0"/>
          <a:chOff x="0" y="0"/>
          <a:chExt cx="0" cy="0"/>
        </a:xfrm>
      </p:grpSpPr>
      <p:sp>
        <p:nvSpPr>
          <p:cNvPr id="62" name="Google Shape;62;p1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lstStyle>
            <a:lvl1pPr marL="457200" lvl="0" indent="-228600" algn="l">
              <a:lnSpc>
                <a:spcPct val="100000"/>
              </a:lnSpc>
              <a:spcBef>
                <a:spcPts val="0"/>
              </a:spcBef>
              <a:spcAft>
                <a:spcPts val="0"/>
              </a:spcAft>
              <a:buSzPts val="1800"/>
              <a:buNone/>
              <a:defRPr/>
            </a:lvl1pPr>
          </a:lstStyle>
          <a:p>
            <a:endParaRPr/>
          </a:p>
        </p:txBody>
      </p:sp>
      <p:sp>
        <p:nvSpPr>
          <p:cNvPr id="63" name="Google Shape;63;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4"/>
        <p:cNvGrpSpPr/>
        <p:nvPr/>
      </p:nvGrpSpPr>
      <p:grpSpPr>
        <a:xfrm>
          <a:off x="0" y="0"/>
          <a:ext cx="0" cy="0"/>
          <a:chOff x="0" y="0"/>
          <a:chExt cx="0" cy="0"/>
        </a:xfrm>
      </p:grpSpPr>
      <p:sp>
        <p:nvSpPr>
          <p:cNvPr id="65" name="Google Shape;65;p13"/>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66" name="Google Shape;66;p13"/>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67" name="Google Shape;67;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8"/>
        <p:cNvGrpSpPr/>
        <p:nvPr/>
      </p:nvGrpSpPr>
      <p:grpSpPr>
        <a:xfrm>
          <a:off x="0" y="0"/>
          <a:ext cx="0" cy="0"/>
          <a:chOff x="0" y="0"/>
          <a:chExt cx="0" cy="0"/>
        </a:xfrm>
      </p:grpSpPr>
      <p:sp>
        <p:nvSpPr>
          <p:cNvPr id="69" name="Google Shape;69;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4" name="Google Shape;14;p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5" name="Google Shape;15;p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6" name="Google Shape;16;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1">
  <p:cSld name="SECTION_TITLE_AND_DESCRIPTION_1">
    <p:spTree>
      <p:nvGrpSpPr>
        <p:cNvPr id="1" name="Shape 17"/>
        <p:cNvGrpSpPr/>
        <p:nvPr/>
      </p:nvGrpSpPr>
      <p:grpSpPr>
        <a:xfrm>
          <a:off x="0" y="0"/>
          <a:ext cx="0" cy="0"/>
          <a:chOff x="0" y="0"/>
          <a:chExt cx="0" cy="0"/>
        </a:xfrm>
      </p:grpSpPr>
      <p:pic>
        <p:nvPicPr>
          <p:cNvPr id="18" name="Google Shape;18;p4" descr="Side view of hands writing in a notebook at a cafe"/>
          <p:cNvPicPr preferRelativeResize="0"/>
          <p:nvPr/>
        </p:nvPicPr>
        <p:blipFill rotWithShape="1">
          <a:blip r:embed="rId2">
            <a:alphaModFix/>
          </a:blip>
          <a:srcRect l="9049" t="12064" r="54351" b="26445"/>
          <a:stretch/>
        </p:blipFill>
        <p:spPr>
          <a:xfrm>
            <a:off x="1" y="-50"/>
            <a:ext cx="4572000" cy="5143501"/>
          </a:xfrm>
          <a:prstGeom prst="rect">
            <a:avLst/>
          </a:prstGeom>
          <a:noFill/>
          <a:ln>
            <a:noFill/>
          </a:ln>
        </p:spPr>
      </p:pic>
      <p:sp>
        <p:nvSpPr>
          <p:cNvPr id="19" name="Google Shape;19;p4"/>
          <p:cNvSpPr/>
          <p:nvPr/>
        </p:nvSpPr>
        <p:spPr>
          <a:xfrm>
            <a:off x="1650" y="0"/>
            <a:ext cx="4568700" cy="5143500"/>
          </a:xfrm>
          <a:prstGeom prst="rect">
            <a:avLst/>
          </a:prstGeom>
          <a:solidFill>
            <a:srgbClr val="178D7D">
              <a:alpha val="6784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0" name="Google Shape;20;p4"/>
          <p:cNvGrpSpPr/>
          <p:nvPr/>
        </p:nvGrpSpPr>
        <p:grpSpPr>
          <a:xfrm>
            <a:off x="830392" y="1191256"/>
            <a:ext cx="745763" cy="45826"/>
            <a:chOff x="4580561" y="2589004"/>
            <a:chExt cx="1064464" cy="25200"/>
          </a:xfrm>
        </p:grpSpPr>
        <p:sp>
          <p:nvSpPr>
            <p:cNvPr id="21" name="Google Shape;21;p4"/>
            <p:cNvSpPr/>
            <p:nvPr/>
          </p:nvSpPr>
          <p:spPr>
            <a:xfrm rot="-5400000">
              <a:off x="5366325" y="2335504"/>
              <a:ext cx="25200" cy="5322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4"/>
            <p:cNvSpPr/>
            <p:nvPr/>
          </p:nvSpPr>
          <p:spPr>
            <a:xfrm rot="-5400000">
              <a:off x="4836311" y="2333254"/>
              <a:ext cx="25200" cy="5367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3" name="Google Shape;23;p4"/>
          <p:cNvSpPr txBox="1">
            <a:spLocks noGrp="1"/>
          </p:cNvSpPr>
          <p:nvPr>
            <p:ph type="title"/>
          </p:nvPr>
        </p:nvSpPr>
        <p:spPr>
          <a:xfrm>
            <a:off x="730000" y="1318650"/>
            <a:ext cx="3300900" cy="16872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Clr>
                <a:srgbClr val="FFFFFF"/>
              </a:buClr>
              <a:buSzPts val="3000"/>
              <a:buNone/>
              <a:defRPr sz="3000">
                <a:solidFill>
                  <a:srgbClr val="FFFFFF"/>
                </a:solidFill>
              </a:defRPr>
            </a:lvl1pPr>
            <a:lvl2pPr lvl="1" algn="l">
              <a:lnSpc>
                <a:spcPct val="100000"/>
              </a:lnSpc>
              <a:spcBef>
                <a:spcPts val="0"/>
              </a:spcBef>
              <a:spcAft>
                <a:spcPts val="0"/>
              </a:spcAft>
              <a:buClr>
                <a:srgbClr val="FFFFFF"/>
              </a:buClr>
              <a:buSzPts val="3000"/>
              <a:buNone/>
              <a:defRPr sz="3000">
                <a:solidFill>
                  <a:srgbClr val="FFFFFF"/>
                </a:solidFill>
              </a:defRPr>
            </a:lvl2pPr>
            <a:lvl3pPr lvl="2" algn="l">
              <a:lnSpc>
                <a:spcPct val="100000"/>
              </a:lnSpc>
              <a:spcBef>
                <a:spcPts val="0"/>
              </a:spcBef>
              <a:spcAft>
                <a:spcPts val="0"/>
              </a:spcAft>
              <a:buClr>
                <a:srgbClr val="FFFFFF"/>
              </a:buClr>
              <a:buSzPts val="3000"/>
              <a:buNone/>
              <a:defRPr sz="3000">
                <a:solidFill>
                  <a:srgbClr val="FFFFFF"/>
                </a:solidFill>
              </a:defRPr>
            </a:lvl3pPr>
            <a:lvl4pPr lvl="3" algn="l">
              <a:lnSpc>
                <a:spcPct val="100000"/>
              </a:lnSpc>
              <a:spcBef>
                <a:spcPts val="0"/>
              </a:spcBef>
              <a:spcAft>
                <a:spcPts val="0"/>
              </a:spcAft>
              <a:buClr>
                <a:srgbClr val="FFFFFF"/>
              </a:buClr>
              <a:buSzPts val="3000"/>
              <a:buNone/>
              <a:defRPr sz="3000">
                <a:solidFill>
                  <a:srgbClr val="FFFFFF"/>
                </a:solidFill>
              </a:defRPr>
            </a:lvl4pPr>
            <a:lvl5pPr lvl="4" algn="l">
              <a:lnSpc>
                <a:spcPct val="100000"/>
              </a:lnSpc>
              <a:spcBef>
                <a:spcPts val="0"/>
              </a:spcBef>
              <a:spcAft>
                <a:spcPts val="0"/>
              </a:spcAft>
              <a:buClr>
                <a:srgbClr val="FFFFFF"/>
              </a:buClr>
              <a:buSzPts val="3000"/>
              <a:buNone/>
              <a:defRPr sz="3000">
                <a:solidFill>
                  <a:srgbClr val="FFFFFF"/>
                </a:solidFill>
              </a:defRPr>
            </a:lvl5pPr>
            <a:lvl6pPr lvl="5" algn="l">
              <a:lnSpc>
                <a:spcPct val="100000"/>
              </a:lnSpc>
              <a:spcBef>
                <a:spcPts val="0"/>
              </a:spcBef>
              <a:spcAft>
                <a:spcPts val="0"/>
              </a:spcAft>
              <a:buClr>
                <a:srgbClr val="FFFFFF"/>
              </a:buClr>
              <a:buSzPts val="3000"/>
              <a:buNone/>
              <a:defRPr sz="3000">
                <a:solidFill>
                  <a:srgbClr val="FFFFFF"/>
                </a:solidFill>
              </a:defRPr>
            </a:lvl6pPr>
            <a:lvl7pPr lvl="6" algn="l">
              <a:lnSpc>
                <a:spcPct val="100000"/>
              </a:lnSpc>
              <a:spcBef>
                <a:spcPts val="0"/>
              </a:spcBef>
              <a:spcAft>
                <a:spcPts val="0"/>
              </a:spcAft>
              <a:buClr>
                <a:srgbClr val="FFFFFF"/>
              </a:buClr>
              <a:buSzPts val="3000"/>
              <a:buNone/>
              <a:defRPr sz="3000">
                <a:solidFill>
                  <a:srgbClr val="FFFFFF"/>
                </a:solidFill>
              </a:defRPr>
            </a:lvl7pPr>
            <a:lvl8pPr lvl="7" algn="l">
              <a:lnSpc>
                <a:spcPct val="100000"/>
              </a:lnSpc>
              <a:spcBef>
                <a:spcPts val="0"/>
              </a:spcBef>
              <a:spcAft>
                <a:spcPts val="0"/>
              </a:spcAft>
              <a:buClr>
                <a:srgbClr val="FFFFFF"/>
              </a:buClr>
              <a:buSzPts val="3000"/>
              <a:buNone/>
              <a:defRPr sz="3000">
                <a:solidFill>
                  <a:srgbClr val="FFFFFF"/>
                </a:solidFill>
              </a:defRPr>
            </a:lvl8pPr>
            <a:lvl9pPr lvl="8" algn="l">
              <a:lnSpc>
                <a:spcPct val="100000"/>
              </a:lnSpc>
              <a:spcBef>
                <a:spcPts val="0"/>
              </a:spcBef>
              <a:spcAft>
                <a:spcPts val="0"/>
              </a:spcAft>
              <a:buClr>
                <a:srgbClr val="FFFFFF"/>
              </a:buClr>
              <a:buSzPts val="3000"/>
              <a:buNone/>
              <a:defRPr sz="3000">
                <a:solidFill>
                  <a:srgbClr val="FFFFFF"/>
                </a:solidFill>
              </a:defRPr>
            </a:lvl9pPr>
          </a:lstStyle>
          <a:p>
            <a:endParaRPr/>
          </a:p>
        </p:txBody>
      </p:sp>
      <p:sp>
        <p:nvSpPr>
          <p:cNvPr id="24" name="Google Shape;24;p4"/>
          <p:cNvSpPr txBox="1">
            <a:spLocks noGrp="1"/>
          </p:cNvSpPr>
          <p:nvPr>
            <p:ph type="subTitle" idx="1"/>
          </p:nvPr>
        </p:nvSpPr>
        <p:spPr>
          <a:xfrm>
            <a:off x="724950" y="3161525"/>
            <a:ext cx="3300900" cy="7590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Clr>
                <a:srgbClr val="FFFFFF"/>
              </a:buClr>
              <a:buSzPts val="1600"/>
              <a:buNone/>
              <a:defRPr sz="1600">
                <a:solidFill>
                  <a:srgbClr val="FFFFFF"/>
                </a:solidFill>
              </a:defRPr>
            </a:lvl1pPr>
            <a:lvl2pPr lvl="1" algn="l">
              <a:lnSpc>
                <a:spcPct val="100000"/>
              </a:lnSpc>
              <a:spcBef>
                <a:spcPts val="0"/>
              </a:spcBef>
              <a:spcAft>
                <a:spcPts val="0"/>
              </a:spcAft>
              <a:buClr>
                <a:srgbClr val="FFFFFF"/>
              </a:buClr>
              <a:buSzPts val="1600"/>
              <a:buNone/>
              <a:defRPr sz="1600">
                <a:solidFill>
                  <a:srgbClr val="FFFFFF"/>
                </a:solidFill>
              </a:defRPr>
            </a:lvl2pPr>
            <a:lvl3pPr lvl="2" algn="l">
              <a:lnSpc>
                <a:spcPct val="100000"/>
              </a:lnSpc>
              <a:spcBef>
                <a:spcPts val="0"/>
              </a:spcBef>
              <a:spcAft>
                <a:spcPts val="0"/>
              </a:spcAft>
              <a:buClr>
                <a:srgbClr val="FFFFFF"/>
              </a:buClr>
              <a:buSzPts val="1600"/>
              <a:buNone/>
              <a:defRPr sz="1600">
                <a:solidFill>
                  <a:srgbClr val="FFFFFF"/>
                </a:solidFill>
              </a:defRPr>
            </a:lvl3pPr>
            <a:lvl4pPr lvl="3" algn="l">
              <a:lnSpc>
                <a:spcPct val="100000"/>
              </a:lnSpc>
              <a:spcBef>
                <a:spcPts val="0"/>
              </a:spcBef>
              <a:spcAft>
                <a:spcPts val="0"/>
              </a:spcAft>
              <a:buClr>
                <a:srgbClr val="FFFFFF"/>
              </a:buClr>
              <a:buSzPts val="1600"/>
              <a:buNone/>
              <a:defRPr sz="1600">
                <a:solidFill>
                  <a:srgbClr val="FFFFFF"/>
                </a:solidFill>
              </a:defRPr>
            </a:lvl4pPr>
            <a:lvl5pPr lvl="4" algn="l">
              <a:lnSpc>
                <a:spcPct val="100000"/>
              </a:lnSpc>
              <a:spcBef>
                <a:spcPts val="0"/>
              </a:spcBef>
              <a:spcAft>
                <a:spcPts val="0"/>
              </a:spcAft>
              <a:buClr>
                <a:srgbClr val="FFFFFF"/>
              </a:buClr>
              <a:buSzPts val="1600"/>
              <a:buNone/>
              <a:defRPr sz="1600">
                <a:solidFill>
                  <a:srgbClr val="FFFFFF"/>
                </a:solidFill>
              </a:defRPr>
            </a:lvl5pPr>
            <a:lvl6pPr lvl="5" algn="l">
              <a:lnSpc>
                <a:spcPct val="100000"/>
              </a:lnSpc>
              <a:spcBef>
                <a:spcPts val="0"/>
              </a:spcBef>
              <a:spcAft>
                <a:spcPts val="0"/>
              </a:spcAft>
              <a:buClr>
                <a:srgbClr val="FFFFFF"/>
              </a:buClr>
              <a:buSzPts val="1600"/>
              <a:buNone/>
              <a:defRPr sz="1600">
                <a:solidFill>
                  <a:srgbClr val="FFFFFF"/>
                </a:solidFill>
              </a:defRPr>
            </a:lvl6pPr>
            <a:lvl7pPr lvl="6" algn="l">
              <a:lnSpc>
                <a:spcPct val="100000"/>
              </a:lnSpc>
              <a:spcBef>
                <a:spcPts val="0"/>
              </a:spcBef>
              <a:spcAft>
                <a:spcPts val="0"/>
              </a:spcAft>
              <a:buClr>
                <a:srgbClr val="FFFFFF"/>
              </a:buClr>
              <a:buSzPts val="1600"/>
              <a:buNone/>
              <a:defRPr sz="1600">
                <a:solidFill>
                  <a:srgbClr val="FFFFFF"/>
                </a:solidFill>
              </a:defRPr>
            </a:lvl7pPr>
            <a:lvl8pPr lvl="7" algn="l">
              <a:lnSpc>
                <a:spcPct val="100000"/>
              </a:lnSpc>
              <a:spcBef>
                <a:spcPts val="0"/>
              </a:spcBef>
              <a:spcAft>
                <a:spcPts val="0"/>
              </a:spcAft>
              <a:buClr>
                <a:srgbClr val="FFFFFF"/>
              </a:buClr>
              <a:buSzPts val="1600"/>
              <a:buNone/>
              <a:defRPr sz="1600">
                <a:solidFill>
                  <a:srgbClr val="FFFFFF"/>
                </a:solidFill>
              </a:defRPr>
            </a:lvl8pPr>
            <a:lvl9pPr lvl="8" algn="l">
              <a:lnSpc>
                <a:spcPct val="100000"/>
              </a:lnSpc>
              <a:spcBef>
                <a:spcPts val="0"/>
              </a:spcBef>
              <a:spcAft>
                <a:spcPts val="0"/>
              </a:spcAft>
              <a:buClr>
                <a:srgbClr val="FFFFFF"/>
              </a:buClr>
              <a:buSzPts val="1600"/>
              <a:buNone/>
              <a:defRPr sz="1600">
                <a:solidFill>
                  <a:srgbClr val="FFFFFF"/>
                </a:solidFill>
              </a:defRPr>
            </a:lvl9pPr>
          </a:lstStyle>
          <a:p>
            <a:endParaRPr/>
          </a:p>
        </p:txBody>
      </p:sp>
      <p:sp>
        <p:nvSpPr>
          <p:cNvPr id="25" name="Google Shape;25;p4"/>
          <p:cNvSpPr txBox="1">
            <a:spLocks noGrp="1"/>
          </p:cNvSpPr>
          <p:nvPr>
            <p:ph type="body" idx="2"/>
          </p:nvPr>
        </p:nvSpPr>
        <p:spPr>
          <a:xfrm>
            <a:off x="5174225" y="1352625"/>
            <a:ext cx="3374400" cy="3025500"/>
          </a:xfrm>
          <a:prstGeom prst="rect">
            <a:avLst/>
          </a:prstGeom>
          <a:noFill/>
          <a:ln>
            <a:noFill/>
          </a:ln>
        </p:spPr>
        <p:txBody>
          <a:bodyPr spcFirstLastPara="1" wrap="square" lIns="91425" tIns="91425" rIns="91425" bIns="91425" anchor="t" anchorCtr="0"/>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6" name="Google Shape;26;p4"/>
          <p:cNvSpPr txBox="1">
            <a:spLocks noGrp="1"/>
          </p:cNvSpPr>
          <p:nvPr>
            <p:ph type="sldNum" idx="12"/>
          </p:nvPr>
        </p:nvSpPr>
        <p:spPr>
          <a:xfrm>
            <a:off x="8536300" y="474985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1 2">
  <p:cSld name="SECTION_TITLE_AND_DESCRIPTION_1_2">
    <p:spTree>
      <p:nvGrpSpPr>
        <p:cNvPr id="1" name="Shape 27"/>
        <p:cNvGrpSpPr/>
        <p:nvPr/>
      </p:nvGrpSpPr>
      <p:grpSpPr>
        <a:xfrm>
          <a:off x="0" y="0"/>
          <a:ext cx="0" cy="0"/>
          <a:chOff x="0" y="0"/>
          <a:chExt cx="0" cy="0"/>
        </a:xfrm>
      </p:grpSpPr>
      <p:pic>
        <p:nvPicPr>
          <p:cNvPr id="28" name="Google Shape;28;p5"/>
          <p:cNvPicPr preferRelativeResize="0"/>
          <p:nvPr/>
        </p:nvPicPr>
        <p:blipFill rotWithShape="1">
          <a:blip r:embed="rId2">
            <a:alphaModFix/>
          </a:blip>
          <a:srcRect l="31882" t="8095" r="25713"/>
          <a:stretch/>
        </p:blipFill>
        <p:spPr>
          <a:xfrm>
            <a:off x="0" y="0"/>
            <a:ext cx="4575250" cy="5143500"/>
          </a:xfrm>
          <a:prstGeom prst="rect">
            <a:avLst/>
          </a:prstGeom>
          <a:noFill/>
          <a:ln>
            <a:noFill/>
          </a:ln>
        </p:spPr>
      </p:pic>
      <p:sp>
        <p:nvSpPr>
          <p:cNvPr id="29" name="Google Shape;29;p5"/>
          <p:cNvSpPr/>
          <p:nvPr/>
        </p:nvSpPr>
        <p:spPr>
          <a:xfrm>
            <a:off x="-75" y="0"/>
            <a:ext cx="4572000" cy="5143500"/>
          </a:xfrm>
          <a:prstGeom prst="rect">
            <a:avLst/>
          </a:prstGeom>
          <a:solidFill>
            <a:srgbClr val="178D7D">
              <a:alpha val="6784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0" name="Google Shape;30;p5"/>
          <p:cNvGrpSpPr/>
          <p:nvPr/>
        </p:nvGrpSpPr>
        <p:grpSpPr>
          <a:xfrm>
            <a:off x="830392" y="1191256"/>
            <a:ext cx="745763" cy="45826"/>
            <a:chOff x="4580561" y="2589004"/>
            <a:chExt cx="1064464" cy="25200"/>
          </a:xfrm>
        </p:grpSpPr>
        <p:sp>
          <p:nvSpPr>
            <p:cNvPr id="31" name="Google Shape;31;p5"/>
            <p:cNvSpPr/>
            <p:nvPr/>
          </p:nvSpPr>
          <p:spPr>
            <a:xfrm rot="-5400000">
              <a:off x="5366325" y="2335504"/>
              <a:ext cx="25200" cy="5322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5"/>
            <p:cNvSpPr/>
            <p:nvPr/>
          </p:nvSpPr>
          <p:spPr>
            <a:xfrm rot="-5400000">
              <a:off x="4836311" y="2333254"/>
              <a:ext cx="25200" cy="5367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3" name="Google Shape;33;p5"/>
          <p:cNvSpPr txBox="1">
            <a:spLocks noGrp="1"/>
          </p:cNvSpPr>
          <p:nvPr>
            <p:ph type="title"/>
          </p:nvPr>
        </p:nvSpPr>
        <p:spPr>
          <a:xfrm>
            <a:off x="730000" y="1318650"/>
            <a:ext cx="3300900" cy="16872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Clr>
                <a:srgbClr val="FFFFFF"/>
              </a:buClr>
              <a:buSzPts val="3000"/>
              <a:buNone/>
              <a:defRPr sz="3000">
                <a:solidFill>
                  <a:srgbClr val="FFFFFF"/>
                </a:solidFill>
              </a:defRPr>
            </a:lvl1pPr>
            <a:lvl2pPr lvl="1" algn="l">
              <a:lnSpc>
                <a:spcPct val="100000"/>
              </a:lnSpc>
              <a:spcBef>
                <a:spcPts val="0"/>
              </a:spcBef>
              <a:spcAft>
                <a:spcPts val="0"/>
              </a:spcAft>
              <a:buClr>
                <a:srgbClr val="FFFFFF"/>
              </a:buClr>
              <a:buSzPts val="3000"/>
              <a:buNone/>
              <a:defRPr sz="3000">
                <a:solidFill>
                  <a:srgbClr val="FFFFFF"/>
                </a:solidFill>
              </a:defRPr>
            </a:lvl2pPr>
            <a:lvl3pPr lvl="2" algn="l">
              <a:lnSpc>
                <a:spcPct val="100000"/>
              </a:lnSpc>
              <a:spcBef>
                <a:spcPts val="0"/>
              </a:spcBef>
              <a:spcAft>
                <a:spcPts val="0"/>
              </a:spcAft>
              <a:buClr>
                <a:srgbClr val="FFFFFF"/>
              </a:buClr>
              <a:buSzPts val="3000"/>
              <a:buNone/>
              <a:defRPr sz="3000">
                <a:solidFill>
                  <a:srgbClr val="FFFFFF"/>
                </a:solidFill>
              </a:defRPr>
            </a:lvl3pPr>
            <a:lvl4pPr lvl="3" algn="l">
              <a:lnSpc>
                <a:spcPct val="100000"/>
              </a:lnSpc>
              <a:spcBef>
                <a:spcPts val="0"/>
              </a:spcBef>
              <a:spcAft>
                <a:spcPts val="0"/>
              </a:spcAft>
              <a:buClr>
                <a:srgbClr val="FFFFFF"/>
              </a:buClr>
              <a:buSzPts val="3000"/>
              <a:buNone/>
              <a:defRPr sz="3000">
                <a:solidFill>
                  <a:srgbClr val="FFFFFF"/>
                </a:solidFill>
              </a:defRPr>
            </a:lvl4pPr>
            <a:lvl5pPr lvl="4" algn="l">
              <a:lnSpc>
                <a:spcPct val="100000"/>
              </a:lnSpc>
              <a:spcBef>
                <a:spcPts val="0"/>
              </a:spcBef>
              <a:spcAft>
                <a:spcPts val="0"/>
              </a:spcAft>
              <a:buClr>
                <a:srgbClr val="FFFFFF"/>
              </a:buClr>
              <a:buSzPts val="3000"/>
              <a:buNone/>
              <a:defRPr sz="3000">
                <a:solidFill>
                  <a:srgbClr val="FFFFFF"/>
                </a:solidFill>
              </a:defRPr>
            </a:lvl5pPr>
            <a:lvl6pPr lvl="5" algn="l">
              <a:lnSpc>
                <a:spcPct val="100000"/>
              </a:lnSpc>
              <a:spcBef>
                <a:spcPts val="0"/>
              </a:spcBef>
              <a:spcAft>
                <a:spcPts val="0"/>
              </a:spcAft>
              <a:buClr>
                <a:srgbClr val="FFFFFF"/>
              </a:buClr>
              <a:buSzPts val="3000"/>
              <a:buNone/>
              <a:defRPr sz="3000">
                <a:solidFill>
                  <a:srgbClr val="FFFFFF"/>
                </a:solidFill>
              </a:defRPr>
            </a:lvl6pPr>
            <a:lvl7pPr lvl="6" algn="l">
              <a:lnSpc>
                <a:spcPct val="100000"/>
              </a:lnSpc>
              <a:spcBef>
                <a:spcPts val="0"/>
              </a:spcBef>
              <a:spcAft>
                <a:spcPts val="0"/>
              </a:spcAft>
              <a:buClr>
                <a:srgbClr val="FFFFFF"/>
              </a:buClr>
              <a:buSzPts val="3000"/>
              <a:buNone/>
              <a:defRPr sz="3000">
                <a:solidFill>
                  <a:srgbClr val="FFFFFF"/>
                </a:solidFill>
              </a:defRPr>
            </a:lvl7pPr>
            <a:lvl8pPr lvl="7" algn="l">
              <a:lnSpc>
                <a:spcPct val="100000"/>
              </a:lnSpc>
              <a:spcBef>
                <a:spcPts val="0"/>
              </a:spcBef>
              <a:spcAft>
                <a:spcPts val="0"/>
              </a:spcAft>
              <a:buClr>
                <a:srgbClr val="FFFFFF"/>
              </a:buClr>
              <a:buSzPts val="3000"/>
              <a:buNone/>
              <a:defRPr sz="3000">
                <a:solidFill>
                  <a:srgbClr val="FFFFFF"/>
                </a:solidFill>
              </a:defRPr>
            </a:lvl8pPr>
            <a:lvl9pPr lvl="8" algn="l">
              <a:lnSpc>
                <a:spcPct val="100000"/>
              </a:lnSpc>
              <a:spcBef>
                <a:spcPts val="0"/>
              </a:spcBef>
              <a:spcAft>
                <a:spcPts val="0"/>
              </a:spcAft>
              <a:buClr>
                <a:srgbClr val="FFFFFF"/>
              </a:buClr>
              <a:buSzPts val="3000"/>
              <a:buNone/>
              <a:defRPr sz="3000">
                <a:solidFill>
                  <a:srgbClr val="FFFFFF"/>
                </a:solidFill>
              </a:defRPr>
            </a:lvl9pPr>
          </a:lstStyle>
          <a:p>
            <a:endParaRPr/>
          </a:p>
        </p:txBody>
      </p:sp>
      <p:sp>
        <p:nvSpPr>
          <p:cNvPr id="34" name="Google Shape;34;p5"/>
          <p:cNvSpPr txBox="1">
            <a:spLocks noGrp="1"/>
          </p:cNvSpPr>
          <p:nvPr>
            <p:ph type="subTitle" idx="1"/>
          </p:nvPr>
        </p:nvSpPr>
        <p:spPr>
          <a:xfrm>
            <a:off x="724950" y="3161525"/>
            <a:ext cx="3300900" cy="7590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Clr>
                <a:srgbClr val="FFFFFF"/>
              </a:buClr>
              <a:buSzPts val="1600"/>
              <a:buNone/>
              <a:defRPr sz="1600">
                <a:solidFill>
                  <a:srgbClr val="FFFFFF"/>
                </a:solidFill>
              </a:defRPr>
            </a:lvl1pPr>
            <a:lvl2pPr lvl="1" algn="l">
              <a:lnSpc>
                <a:spcPct val="100000"/>
              </a:lnSpc>
              <a:spcBef>
                <a:spcPts val="0"/>
              </a:spcBef>
              <a:spcAft>
                <a:spcPts val="0"/>
              </a:spcAft>
              <a:buClr>
                <a:srgbClr val="FFFFFF"/>
              </a:buClr>
              <a:buSzPts val="1600"/>
              <a:buNone/>
              <a:defRPr sz="1600">
                <a:solidFill>
                  <a:srgbClr val="FFFFFF"/>
                </a:solidFill>
              </a:defRPr>
            </a:lvl2pPr>
            <a:lvl3pPr lvl="2" algn="l">
              <a:lnSpc>
                <a:spcPct val="100000"/>
              </a:lnSpc>
              <a:spcBef>
                <a:spcPts val="0"/>
              </a:spcBef>
              <a:spcAft>
                <a:spcPts val="0"/>
              </a:spcAft>
              <a:buClr>
                <a:srgbClr val="FFFFFF"/>
              </a:buClr>
              <a:buSzPts val="1600"/>
              <a:buNone/>
              <a:defRPr sz="1600">
                <a:solidFill>
                  <a:srgbClr val="FFFFFF"/>
                </a:solidFill>
              </a:defRPr>
            </a:lvl3pPr>
            <a:lvl4pPr lvl="3" algn="l">
              <a:lnSpc>
                <a:spcPct val="100000"/>
              </a:lnSpc>
              <a:spcBef>
                <a:spcPts val="0"/>
              </a:spcBef>
              <a:spcAft>
                <a:spcPts val="0"/>
              </a:spcAft>
              <a:buClr>
                <a:srgbClr val="FFFFFF"/>
              </a:buClr>
              <a:buSzPts val="1600"/>
              <a:buNone/>
              <a:defRPr sz="1600">
                <a:solidFill>
                  <a:srgbClr val="FFFFFF"/>
                </a:solidFill>
              </a:defRPr>
            </a:lvl4pPr>
            <a:lvl5pPr lvl="4" algn="l">
              <a:lnSpc>
                <a:spcPct val="100000"/>
              </a:lnSpc>
              <a:spcBef>
                <a:spcPts val="0"/>
              </a:spcBef>
              <a:spcAft>
                <a:spcPts val="0"/>
              </a:spcAft>
              <a:buClr>
                <a:srgbClr val="FFFFFF"/>
              </a:buClr>
              <a:buSzPts val="1600"/>
              <a:buNone/>
              <a:defRPr sz="1600">
                <a:solidFill>
                  <a:srgbClr val="FFFFFF"/>
                </a:solidFill>
              </a:defRPr>
            </a:lvl5pPr>
            <a:lvl6pPr lvl="5" algn="l">
              <a:lnSpc>
                <a:spcPct val="100000"/>
              </a:lnSpc>
              <a:spcBef>
                <a:spcPts val="0"/>
              </a:spcBef>
              <a:spcAft>
                <a:spcPts val="0"/>
              </a:spcAft>
              <a:buClr>
                <a:srgbClr val="FFFFFF"/>
              </a:buClr>
              <a:buSzPts val="1600"/>
              <a:buNone/>
              <a:defRPr sz="1600">
                <a:solidFill>
                  <a:srgbClr val="FFFFFF"/>
                </a:solidFill>
              </a:defRPr>
            </a:lvl6pPr>
            <a:lvl7pPr lvl="6" algn="l">
              <a:lnSpc>
                <a:spcPct val="100000"/>
              </a:lnSpc>
              <a:spcBef>
                <a:spcPts val="0"/>
              </a:spcBef>
              <a:spcAft>
                <a:spcPts val="0"/>
              </a:spcAft>
              <a:buClr>
                <a:srgbClr val="FFFFFF"/>
              </a:buClr>
              <a:buSzPts val="1600"/>
              <a:buNone/>
              <a:defRPr sz="1600">
                <a:solidFill>
                  <a:srgbClr val="FFFFFF"/>
                </a:solidFill>
              </a:defRPr>
            </a:lvl7pPr>
            <a:lvl8pPr lvl="7" algn="l">
              <a:lnSpc>
                <a:spcPct val="100000"/>
              </a:lnSpc>
              <a:spcBef>
                <a:spcPts val="0"/>
              </a:spcBef>
              <a:spcAft>
                <a:spcPts val="0"/>
              </a:spcAft>
              <a:buClr>
                <a:srgbClr val="FFFFFF"/>
              </a:buClr>
              <a:buSzPts val="1600"/>
              <a:buNone/>
              <a:defRPr sz="1600">
                <a:solidFill>
                  <a:srgbClr val="FFFFFF"/>
                </a:solidFill>
              </a:defRPr>
            </a:lvl8pPr>
            <a:lvl9pPr lvl="8" algn="l">
              <a:lnSpc>
                <a:spcPct val="100000"/>
              </a:lnSpc>
              <a:spcBef>
                <a:spcPts val="0"/>
              </a:spcBef>
              <a:spcAft>
                <a:spcPts val="0"/>
              </a:spcAft>
              <a:buClr>
                <a:srgbClr val="FFFFFF"/>
              </a:buClr>
              <a:buSzPts val="1600"/>
              <a:buNone/>
              <a:defRPr sz="1600">
                <a:solidFill>
                  <a:srgbClr val="FFFFFF"/>
                </a:solidFill>
              </a:defRPr>
            </a:lvl9pPr>
          </a:lstStyle>
          <a:p>
            <a:endParaRPr/>
          </a:p>
        </p:txBody>
      </p:sp>
      <p:sp>
        <p:nvSpPr>
          <p:cNvPr id="35" name="Google Shape;35;p5"/>
          <p:cNvSpPr txBox="1">
            <a:spLocks noGrp="1"/>
          </p:cNvSpPr>
          <p:nvPr>
            <p:ph type="body" idx="2"/>
          </p:nvPr>
        </p:nvSpPr>
        <p:spPr>
          <a:xfrm>
            <a:off x="5174225" y="1352625"/>
            <a:ext cx="3374400" cy="3025500"/>
          </a:xfrm>
          <a:prstGeom prst="rect">
            <a:avLst/>
          </a:prstGeom>
          <a:noFill/>
          <a:ln>
            <a:noFill/>
          </a:ln>
        </p:spPr>
        <p:txBody>
          <a:bodyPr spcFirstLastPara="1" wrap="square" lIns="91425" tIns="91425" rIns="91425" bIns="91425" anchor="t" anchorCtr="0"/>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6" name="Google Shape;36;p5"/>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0" name="Google Shape;40;p6"/>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6"/>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2" name="Google Shape;42;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3"/>
        <p:cNvGrpSpPr/>
        <p:nvPr/>
      </p:nvGrpSpPr>
      <p:grpSpPr>
        <a:xfrm>
          <a:off x="0" y="0"/>
          <a:ext cx="0" cy="0"/>
          <a:chOff x="0" y="0"/>
          <a:chExt cx="0" cy="0"/>
        </a:xfrm>
      </p:grpSpPr>
      <p:sp>
        <p:nvSpPr>
          <p:cNvPr id="44" name="Google Shape;44;p7"/>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45" name="Google Shape;45;p7"/>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46" name="Google Shape;46;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7"/>
        <p:cNvGrpSpPr/>
        <p:nvPr/>
      </p:nvGrpSpPr>
      <p:grpSpPr>
        <a:xfrm>
          <a:off x="0" y="0"/>
          <a:ext cx="0" cy="0"/>
          <a:chOff x="0" y="0"/>
          <a:chExt cx="0" cy="0"/>
        </a:xfrm>
      </p:grpSpPr>
      <p:sp>
        <p:nvSpPr>
          <p:cNvPr id="48" name="Google Shape;48;p8"/>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49" name="Google Shape;49;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0"/>
        <p:cNvGrpSpPr/>
        <p:nvPr/>
      </p:nvGrpSpPr>
      <p:grpSpPr>
        <a:xfrm>
          <a:off x="0" y="0"/>
          <a:ext cx="0" cy="0"/>
          <a:chOff x="0" y="0"/>
          <a:chExt cx="0" cy="0"/>
        </a:xfrm>
      </p:grpSpPr>
      <p:sp>
        <p:nvSpPr>
          <p:cNvPr id="51" name="Google Shape;51;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2" name="Google Shape;52;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53" name="Google Shape;53;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6" name="Google Shape;56;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8.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drive.google.com/file/d/1qn1Rr7xRo2wNrxkloQA6olF_9-gQeaIt/view?usp=sharing"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hyperlink" Target="https://drive.google.com/file/d/1-SfRTw70QGEW4TVUW1D20M0FcSjGfaAz/view?usp=sharing"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100277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000" b="1" dirty="0" smtClean="0">
                <a:latin typeface="Times New Roman"/>
                <a:ea typeface="Times New Roman"/>
                <a:cs typeface="Times New Roman"/>
                <a:sym typeface="Times New Roman"/>
              </a:rPr>
              <a:t>Project </a:t>
            </a:r>
            <a:r>
              <a:rPr lang="en" sz="3000" b="1" dirty="0">
                <a:latin typeface="Times New Roman"/>
                <a:ea typeface="Times New Roman"/>
                <a:cs typeface="Times New Roman"/>
                <a:sym typeface="Times New Roman"/>
              </a:rPr>
              <a:t>Guide</a:t>
            </a:r>
            <a:endParaRPr sz="3000" b="1" dirty="0">
              <a:latin typeface="Times New Roman"/>
              <a:ea typeface="Times New Roman"/>
              <a:cs typeface="Times New Roman"/>
              <a:sym typeface="Times New Roman"/>
            </a:endParaRPr>
          </a:p>
          <a:p>
            <a:pPr marL="0" lvl="0" indent="0" algn="l" rtl="0">
              <a:lnSpc>
                <a:spcPct val="100000"/>
              </a:lnSpc>
              <a:spcBef>
                <a:spcPts val="0"/>
              </a:spcBef>
              <a:spcAft>
                <a:spcPts val="0"/>
              </a:spcAft>
              <a:buSzPts val="2800"/>
              <a:buNone/>
            </a:pPr>
            <a:r>
              <a:rPr lang="en" sz="2400" b="1" dirty="0">
                <a:latin typeface="Times New Roman"/>
                <a:ea typeface="Times New Roman"/>
                <a:cs typeface="Times New Roman"/>
                <a:sym typeface="Times New Roman"/>
              </a:rPr>
              <a:t>Academic Guide</a:t>
            </a:r>
            <a:r>
              <a:rPr lang="en" sz="2400" dirty="0">
                <a:latin typeface="Times New Roman"/>
                <a:ea typeface="Times New Roman"/>
                <a:cs typeface="Times New Roman"/>
                <a:sym typeface="Times New Roman"/>
              </a:rPr>
              <a:t>:Mr R.Sathish (Assistant Professor)</a:t>
            </a:r>
            <a:endParaRPr sz="2400" dirty="0">
              <a:latin typeface="Times New Roman"/>
              <a:ea typeface="Times New Roman"/>
              <a:cs typeface="Times New Roman"/>
              <a:sym typeface="Times New Roman"/>
            </a:endParaRPr>
          </a:p>
          <a:p>
            <a:pPr lvl="0"/>
            <a:r>
              <a:rPr lang="en" sz="2400" b="1" dirty="0" smtClean="0">
                <a:latin typeface="Times New Roman"/>
                <a:ea typeface="Times New Roman"/>
                <a:cs typeface="Times New Roman"/>
                <a:sym typeface="Times New Roman"/>
              </a:rPr>
              <a:t>Industry Guide:</a:t>
            </a:r>
            <a:r>
              <a:rPr lang="en" sz="2400" dirty="0" smtClean="0">
                <a:latin typeface="Times New Roman"/>
                <a:ea typeface="Times New Roman"/>
                <a:cs typeface="Times New Roman"/>
                <a:sym typeface="Times New Roman"/>
              </a:rPr>
              <a:t>Mrs.Yukthika / Mrs.Pavithra </a:t>
            </a:r>
            <a:endParaRPr sz="2400" dirty="0">
              <a:latin typeface="Times New Roman"/>
              <a:ea typeface="Times New Roman"/>
              <a:cs typeface="Times New Roman"/>
              <a:sym typeface="Times New Roman"/>
            </a:endParaRPr>
          </a:p>
          <a:p>
            <a:pPr marL="0" lvl="0" indent="0" algn="l" rtl="0">
              <a:lnSpc>
                <a:spcPct val="100000"/>
              </a:lnSpc>
              <a:spcBef>
                <a:spcPts val="0"/>
              </a:spcBef>
              <a:spcAft>
                <a:spcPts val="0"/>
              </a:spcAft>
              <a:buSzPts val="2800"/>
              <a:buNone/>
            </a:pPr>
            <a:endParaRPr sz="2400" dirty="0">
              <a:latin typeface="Times New Roman"/>
              <a:ea typeface="Times New Roman"/>
              <a:cs typeface="Times New Roman"/>
              <a:sym typeface="Times New Roman"/>
            </a:endParaRPr>
          </a:p>
        </p:txBody>
      </p:sp>
      <p:sp>
        <p:nvSpPr>
          <p:cNvPr id="75" name="Google Shape;75;p15"/>
          <p:cNvSpPr txBox="1">
            <a:spLocks noGrp="1"/>
          </p:cNvSpPr>
          <p:nvPr>
            <p:ph type="body" idx="2"/>
          </p:nvPr>
        </p:nvSpPr>
        <p:spPr>
          <a:xfrm>
            <a:off x="4788024" y="1347614"/>
            <a:ext cx="4106100" cy="3655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endParaRPr sz="2400" dirty="0">
              <a:latin typeface="Times"/>
              <a:ea typeface="Times"/>
              <a:cs typeface="Times"/>
              <a:sym typeface="Times"/>
            </a:endParaRPr>
          </a:p>
          <a:p>
            <a:pPr marL="0" lvl="0" indent="0" algn="l" rtl="0">
              <a:lnSpc>
                <a:spcPct val="115000"/>
              </a:lnSpc>
              <a:spcBef>
                <a:spcPts val="1600"/>
              </a:spcBef>
              <a:spcAft>
                <a:spcPts val="0"/>
              </a:spcAft>
              <a:buSzPts val="1400"/>
              <a:buNone/>
            </a:pPr>
            <a:endParaRPr sz="2400" dirty="0">
              <a:latin typeface="Times"/>
              <a:ea typeface="Times"/>
              <a:cs typeface="Times"/>
              <a:sym typeface="Times"/>
            </a:endParaRPr>
          </a:p>
          <a:p>
            <a:pPr marL="0" lvl="0" indent="0" algn="l" rtl="0">
              <a:lnSpc>
                <a:spcPct val="100000"/>
              </a:lnSpc>
              <a:spcBef>
                <a:spcPts val="3000"/>
              </a:spcBef>
              <a:spcAft>
                <a:spcPts val="0"/>
              </a:spcAft>
              <a:buSzPts val="1400"/>
              <a:buNone/>
            </a:pPr>
            <a:r>
              <a:rPr lang="en" sz="2400" b="1" dirty="0" smtClean="0">
                <a:latin typeface="Times"/>
                <a:ea typeface="Times"/>
                <a:cs typeface="Times"/>
                <a:sym typeface="Times"/>
              </a:rPr>
              <a:t>Team </a:t>
            </a:r>
            <a:r>
              <a:rPr lang="en" sz="2400" b="1" dirty="0">
                <a:latin typeface="Times"/>
                <a:ea typeface="Times"/>
                <a:cs typeface="Times"/>
                <a:sym typeface="Times"/>
              </a:rPr>
              <a:t>Members</a:t>
            </a:r>
            <a:endParaRPr sz="2400" b="1" dirty="0">
              <a:latin typeface="Times"/>
              <a:ea typeface="Times"/>
              <a:cs typeface="Times"/>
              <a:sym typeface="Times"/>
            </a:endParaRPr>
          </a:p>
          <a:p>
            <a:pPr marL="0" lvl="0" indent="0">
              <a:lnSpc>
                <a:spcPct val="100000"/>
              </a:lnSpc>
              <a:spcBef>
                <a:spcPts val="1600"/>
              </a:spcBef>
              <a:buNone/>
            </a:pPr>
            <a:r>
              <a:rPr lang="en" sz="2400" dirty="0" smtClean="0">
                <a:latin typeface="Times"/>
                <a:ea typeface="Times"/>
                <a:cs typeface="Times"/>
                <a:sym typeface="Times"/>
              </a:rPr>
              <a:t>B.Shivaram(15ita30</a:t>
            </a:r>
            <a:r>
              <a:rPr lang="en" sz="2400" dirty="0" smtClean="0">
                <a:latin typeface="Times"/>
                <a:ea typeface="Times"/>
                <a:cs typeface="Times"/>
                <a:sym typeface="Times"/>
              </a:rPr>
              <a:t>)</a:t>
            </a:r>
          </a:p>
          <a:p>
            <a:pPr marL="0" lvl="0" indent="0" rtl="0">
              <a:lnSpc>
                <a:spcPct val="100000"/>
              </a:lnSpc>
              <a:spcBef>
                <a:spcPts val="1600"/>
              </a:spcBef>
              <a:spcAft>
                <a:spcPts val="0"/>
              </a:spcAft>
              <a:buSzPts val="1400"/>
              <a:buNone/>
            </a:pPr>
            <a:r>
              <a:rPr lang="en" sz="2400" dirty="0" smtClean="0">
                <a:latin typeface="Times"/>
                <a:ea typeface="Times"/>
                <a:cs typeface="Times"/>
                <a:sym typeface="Times"/>
              </a:rPr>
              <a:t>K.Dini </a:t>
            </a:r>
            <a:r>
              <a:rPr lang="en" sz="2400" dirty="0">
                <a:latin typeface="Times"/>
                <a:ea typeface="Times"/>
                <a:cs typeface="Times"/>
                <a:sym typeface="Times"/>
              </a:rPr>
              <a:t>Kokila(15ita05)</a:t>
            </a:r>
            <a:endParaRPr sz="2400" dirty="0">
              <a:latin typeface="Times"/>
              <a:ea typeface="Times"/>
              <a:cs typeface="Times"/>
              <a:sym typeface="Times"/>
            </a:endParaRPr>
          </a:p>
          <a:p>
            <a:pPr marL="0" lvl="0" indent="0" rtl="0">
              <a:lnSpc>
                <a:spcPct val="100000"/>
              </a:lnSpc>
              <a:spcBef>
                <a:spcPts val="1600"/>
              </a:spcBef>
              <a:spcAft>
                <a:spcPts val="0"/>
              </a:spcAft>
              <a:buSzPts val="1400"/>
              <a:buNone/>
            </a:pPr>
            <a:r>
              <a:rPr lang="en" sz="2400" dirty="0" smtClean="0">
                <a:latin typeface="Times"/>
                <a:ea typeface="Times"/>
                <a:cs typeface="Times"/>
                <a:sym typeface="Times"/>
              </a:rPr>
              <a:t>R.Aishwarya(15ita37</a:t>
            </a:r>
            <a:r>
              <a:rPr lang="en" sz="2400" dirty="0">
                <a:latin typeface="Times"/>
                <a:ea typeface="Times"/>
                <a:cs typeface="Times"/>
                <a:sym typeface="Times"/>
              </a:rPr>
              <a:t>)</a:t>
            </a:r>
            <a:endParaRPr sz="2400" dirty="0">
              <a:latin typeface="Times"/>
              <a:ea typeface="Times"/>
              <a:cs typeface="Times"/>
              <a:sym typeface="Times"/>
            </a:endParaRPr>
          </a:p>
          <a:p>
            <a:pPr marL="0" lvl="0" indent="0" algn="l" rtl="0">
              <a:lnSpc>
                <a:spcPct val="115000"/>
              </a:lnSpc>
              <a:spcBef>
                <a:spcPts val="1600"/>
              </a:spcBef>
              <a:spcAft>
                <a:spcPts val="1600"/>
              </a:spcAft>
              <a:buSzPts val="1400"/>
              <a:buNone/>
            </a:pPr>
            <a:endParaRPr sz="2400" dirty="0">
              <a:latin typeface="Times"/>
              <a:ea typeface="Times"/>
              <a:cs typeface="Times"/>
              <a:sym typeface="Times"/>
            </a:endParaRPr>
          </a:p>
        </p:txBody>
      </p:sp>
      <p:sp>
        <p:nvSpPr>
          <p:cNvPr id="76" name="Google Shape;76;p15"/>
          <p:cNvSpPr txBox="1"/>
          <p:nvPr/>
        </p:nvSpPr>
        <p:spPr>
          <a:xfrm>
            <a:off x="409000" y="304625"/>
            <a:ext cx="8663400" cy="47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7" name="Google Shape;77;p15"/>
          <p:cNvSpPr txBox="1">
            <a:spLocks noGrp="1"/>
          </p:cNvSpPr>
          <p:nvPr>
            <p:ph type="title"/>
          </p:nvPr>
        </p:nvSpPr>
        <p:spPr>
          <a:xfrm>
            <a:off x="137500" y="634775"/>
            <a:ext cx="8934900" cy="717600"/>
          </a:xfrm>
          <a:prstGeom prst="rect">
            <a:avLst/>
          </a:prstGeom>
          <a:noFill/>
          <a:ln>
            <a:noFill/>
          </a:ln>
        </p:spPr>
        <p:txBody>
          <a:bodyPr spcFirstLastPara="1" wrap="square" lIns="91425" tIns="91425" rIns="91425" bIns="91425" anchor="ctr" anchorCtr="0">
            <a:noAutofit/>
          </a:bodyPr>
          <a:lstStyle/>
          <a:p>
            <a:pPr marL="0" lvl="0" indent="457200" algn="ctr" rtl="0">
              <a:lnSpc>
                <a:spcPct val="115000"/>
              </a:lnSpc>
              <a:spcBef>
                <a:spcPts val="0"/>
              </a:spcBef>
              <a:spcAft>
                <a:spcPts val="0"/>
              </a:spcAft>
              <a:buSzPts val="4800"/>
              <a:buNone/>
            </a:pPr>
            <a:endParaRPr sz="3600" b="1" dirty="0">
              <a:solidFill>
                <a:schemeClr val="lt2"/>
              </a:solidFill>
              <a:latin typeface="Georgia"/>
              <a:ea typeface="Georgia"/>
              <a:cs typeface="Georgia"/>
              <a:sym typeface="Georgia"/>
            </a:endParaRPr>
          </a:p>
          <a:p>
            <a:pPr marL="0" lvl="0" indent="457200" algn="ctr" rtl="0">
              <a:lnSpc>
                <a:spcPct val="115000"/>
              </a:lnSpc>
              <a:spcBef>
                <a:spcPts val="1600"/>
              </a:spcBef>
              <a:spcAft>
                <a:spcPts val="0"/>
              </a:spcAft>
              <a:buSzPts val="4800"/>
              <a:buNone/>
            </a:pPr>
            <a:endParaRPr b="1" dirty="0">
              <a:solidFill>
                <a:srgbClr val="000000"/>
              </a:solidFill>
              <a:latin typeface="Georgia"/>
              <a:ea typeface="Georgia"/>
              <a:cs typeface="Georgia"/>
              <a:sym typeface="Georgia"/>
            </a:endParaRPr>
          </a:p>
          <a:p>
            <a:pPr marL="0" lvl="0" indent="457200" algn="ctr" rtl="0">
              <a:lnSpc>
                <a:spcPct val="115000"/>
              </a:lnSpc>
              <a:spcBef>
                <a:spcPts val="1600"/>
              </a:spcBef>
              <a:spcAft>
                <a:spcPts val="0"/>
              </a:spcAft>
              <a:buSzPts val="4800"/>
              <a:buNone/>
            </a:pPr>
            <a:r>
              <a:rPr lang="en" b="1" dirty="0">
                <a:solidFill>
                  <a:srgbClr val="000000"/>
                </a:solidFill>
                <a:latin typeface="Georgia"/>
                <a:ea typeface="Georgia"/>
                <a:cs typeface="Georgia"/>
                <a:sym typeface="Georgia"/>
              </a:rPr>
              <a:t>Claim Registration Using RPA</a:t>
            </a:r>
            <a:endParaRPr sz="3600" b="1" dirty="0">
              <a:solidFill>
                <a:srgbClr val="000000"/>
              </a:solidFill>
              <a:latin typeface="Georgia"/>
              <a:ea typeface="Georgia"/>
              <a:cs typeface="Georgia"/>
              <a:sym typeface="Georgia"/>
            </a:endParaRPr>
          </a:p>
          <a:p>
            <a:pPr marL="0" lvl="0" indent="457200" algn="ctr" rtl="0">
              <a:lnSpc>
                <a:spcPct val="115000"/>
              </a:lnSpc>
              <a:spcBef>
                <a:spcPts val="1600"/>
              </a:spcBef>
              <a:spcAft>
                <a:spcPts val="0"/>
              </a:spcAft>
              <a:buClr>
                <a:schemeClr val="dk1"/>
              </a:buClr>
              <a:buSzPts val="1100"/>
              <a:buFont typeface="Arial"/>
              <a:buNone/>
            </a:pPr>
            <a:r>
              <a:rPr lang="en" sz="3600" b="1" dirty="0">
                <a:solidFill>
                  <a:schemeClr val="lt2"/>
                </a:solidFill>
                <a:latin typeface="Georgia"/>
                <a:ea typeface="Georgia"/>
                <a:cs typeface="Georgia"/>
                <a:sym typeface="Georgia"/>
              </a:rPr>
              <a:t> </a:t>
            </a:r>
            <a:endParaRPr sz="3600" b="1" dirty="0">
              <a:solidFill>
                <a:schemeClr val="lt2"/>
              </a:solidFill>
              <a:highlight>
                <a:srgbClr val="D9D9D9"/>
              </a:highlight>
              <a:latin typeface="Times New Roman"/>
              <a:ea typeface="Times New Roman"/>
              <a:cs typeface="Times New Roman"/>
              <a:sym typeface="Times New Roman"/>
            </a:endParaRPr>
          </a:p>
          <a:p>
            <a:pPr marL="0" lvl="0" indent="0" algn="ctr" rtl="0">
              <a:lnSpc>
                <a:spcPct val="100000"/>
              </a:lnSpc>
              <a:spcBef>
                <a:spcPts val="1600"/>
              </a:spcBef>
              <a:spcAft>
                <a:spcPts val="0"/>
              </a:spcAft>
              <a:buSzPts val="4800"/>
              <a:buNone/>
            </a:pPr>
            <a:endParaRPr sz="1200" b="1" dirty="0"/>
          </a:p>
          <a:p>
            <a:pPr marL="0" lvl="0" indent="0" algn="ctr" rtl="0">
              <a:lnSpc>
                <a:spcPct val="100000"/>
              </a:lnSpc>
              <a:spcBef>
                <a:spcPts val="0"/>
              </a:spcBef>
              <a:spcAft>
                <a:spcPts val="0"/>
              </a:spcAft>
              <a:buSzPts val="4800"/>
              <a:buNone/>
            </a:pPr>
            <a:endParaRPr sz="1200" b="1" dirty="0"/>
          </a:p>
          <a:p>
            <a:pPr marL="0" lvl="0" indent="0" algn="ctr" rtl="0">
              <a:lnSpc>
                <a:spcPct val="100000"/>
              </a:lnSpc>
              <a:spcBef>
                <a:spcPts val="0"/>
              </a:spcBef>
              <a:spcAft>
                <a:spcPts val="0"/>
              </a:spcAft>
              <a:buSzPts val="4800"/>
              <a:buNone/>
            </a:pPr>
            <a:endParaRPr sz="1200" b="1" dirty="0"/>
          </a:p>
          <a:p>
            <a:pPr marL="0" lvl="0" indent="0" algn="ctr" rtl="0">
              <a:lnSpc>
                <a:spcPct val="100000"/>
              </a:lnSpc>
              <a:spcBef>
                <a:spcPts val="0"/>
              </a:spcBef>
              <a:spcAft>
                <a:spcPts val="0"/>
              </a:spcAft>
              <a:buSzPts val="4800"/>
              <a:buNone/>
            </a:pPr>
            <a:endParaRPr sz="1200" b="1" dirty="0"/>
          </a:p>
          <a:p>
            <a:pPr marL="0" lvl="0" indent="0" algn="ctr" rtl="0">
              <a:lnSpc>
                <a:spcPct val="100000"/>
              </a:lnSpc>
              <a:spcBef>
                <a:spcPts val="0"/>
              </a:spcBef>
              <a:spcAft>
                <a:spcPts val="0"/>
              </a:spcAft>
              <a:buSzPts val="4800"/>
              <a:buNone/>
            </a:pPr>
            <a:endParaRPr sz="1200" b="1" dirty="0">
              <a:solidFill>
                <a:srgbClr val="3C78D8"/>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txBox="1">
            <a:spLocks noGrp="1"/>
          </p:cNvSpPr>
          <p:nvPr>
            <p:ph type="title"/>
          </p:nvPr>
        </p:nvSpPr>
        <p:spPr>
          <a:xfrm>
            <a:off x="311700" y="26895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b="1">
                <a:latin typeface="Times"/>
                <a:ea typeface="Times"/>
                <a:cs typeface="Times"/>
                <a:sym typeface="Times"/>
              </a:rPr>
              <a:t>Module 4: Pdf Generation</a:t>
            </a:r>
            <a:endParaRPr sz="3600" b="1">
              <a:latin typeface="Times"/>
              <a:ea typeface="Times"/>
              <a:cs typeface="Times"/>
              <a:sym typeface="Times"/>
            </a:endParaRPr>
          </a:p>
        </p:txBody>
      </p:sp>
      <p:pic>
        <p:nvPicPr>
          <p:cNvPr id="138" name="Google Shape;138;p24"/>
          <p:cNvPicPr preferRelativeResize="0"/>
          <p:nvPr/>
        </p:nvPicPr>
        <p:blipFill>
          <a:blip r:embed="rId3">
            <a:alphaModFix/>
          </a:blip>
          <a:stretch>
            <a:fillRect/>
          </a:stretch>
        </p:blipFill>
        <p:spPr>
          <a:xfrm>
            <a:off x="311688" y="1017725"/>
            <a:ext cx="1000125" cy="4133850"/>
          </a:xfrm>
          <a:prstGeom prst="rect">
            <a:avLst/>
          </a:prstGeom>
          <a:noFill/>
          <a:ln>
            <a:noFill/>
          </a:ln>
        </p:spPr>
      </p:pic>
      <p:pic>
        <p:nvPicPr>
          <p:cNvPr id="139" name="Google Shape;139;p24"/>
          <p:cNvPicPr preferRelativeResize="0"/>
          <p:nvPr/>
        </p:nvPicPr>
        <p:blipFill>
          <a:blip r:embed="rId4">
            <a:alphaModFix/>
          </a:blip>
          <a:stretch>
            <a:fillRect/>
          </a:stretch>
        </p:blipFill>
        <p:spPr>
          <a:xfrm>
            <a:off x="1464213" y="1170125"/>
            <a:ext cx="3820975" cy="3820975"/>
          </a:xfrm>
          <a:prstGeom prst="rect">
            <a:avLst/>
          </a:prstGeom>
          <a:noFill/>
          <a:ln>
            <a:noFill/>
          </a:ln>
        </p:spPr>
      </p:pic>
      <p:pic>
        <p:nvPicPr>
          <p:cNvPr id="140" name="Google Shape;140;p24"/>
          <p:cNvPicPr preferRelativeResize="0"/>
          <p:nvPr/>
        </p:nvPicPr>
        <p:blipFill>
          <a:blip r:embed="rId5">
            <a:alphaModFix/>
          </a:blip>
          <a:stretch>
            <a:fillRect/>
          </a:stretch>
        </p:blipFill>
        <p:spPr>
          <a:xfrm>
            <a:off x="5437587" y="1170125"/>
            <a:ext cx="3554013" cy="300135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b="1">
                <a:latin typeface="Times"/>
                <a:ea typeface="Times"/>
                <a:cs typeface="Times"/>
                <a:sym typeface="Times"/>
              </a:rPr>
              <a:t>Module 4: Pdf Generation</a:t>
            </a:r>
            <a:endParaRPr sz="3600" b="1">
              <a:latin typeface="Times"/>
              <a:ea typeface="Times"/>
              <a:cs typeface="Times"/>
              <a:sym typeface="Times"/>
            </a:endParaRPr>
          </a:p>
        </p:txBody>
      </p:sp>
      <p:pic>
        <p:nvPicPr>
          <p:cNvPr id="146" name="Google Shape;146;p25"/>
          <p:cNvPicPr preferRelativeResize="0"/>
          <p:nvPr/>
        </p:nvPicPr>
        <p:blipFill>
          <a:blip r:embed="rId3">
            <a:alphaModFix/>
          </a:blip>
          <a:stretch>
            <a:fillRect/>
          </a:stretch>
        </p:blipFill>
        <p:spPr>
          <a:xfrm>
            <a:off x="1838000" y="1228425"/>
            <a:ext cx="4969061" cy="3820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6"/>
          <p:cNvSpPr txBox="1"/>
          <p:nvPr/>
        </p:nvSpPr>
        <p:spPr>
          <a:xfrm>
            <a:off x="4724715" y="2901998"/>
            <a:ext cx="3300900" cy="3546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100"/>
              <a:buFont typeface="Arial"/>
              <a:buNone/>
            </a:pPr>
            <a:endParaRPr sz="1100" b="0" i="0" u="none" strike="noStrike" cap="none">
              <a:solidFill>
                <a:schemeClr val="accent1"/>
              </a:solidFill>
              <a:latin typeface="Lato"/>
              <a:ea typeface="Lato"/>
              <a:cs typeface="Lato"/>
              <a:sym typeface="Lato"/>
            </a:endParaRPr>
          </a:p>
        </p:txBody>
      </p:sp>
      <p:sp>
        <p:nvSpPr>
          <p:cNvPr id="152" name="Google Shape;152;p26"/>
          <p:cNvSpPr txBox="1"/>
          <p:nvPr/>
        </p:nvSpPr>
        <p:spPr>
          <a:xfrm>
            <a:off x="4724715" y="3531836"/>
            <a:ext cx="3300900" cy="5160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100"/>
              <a:buFont typeface="Arial"/>
              <a:buNone/>
            </a:pPr>
            <a:endParaRPr sz="1100" b="0" i="0" u="none" strike="noStrike" cap="none">
              <a:solidFill>
                <a:schemeClr val="accent1"/>
              </a:solidFill>
              <a:latin typeface="Lato"/>
              <a:ea typeface="Lato"/>
              <a:cs typeface="Lato"/>
              <a:sym typeface="Lato"/>
            </a:endParaRPr>
          </a:p>
        </p:txBody>
      </p:sp>
      <p:sp>
        <p:nvSpPr>
          <p:cNvPr id="153" name="Google Shape;153;p26"/>
          <p:cNvSpPr/>
          <p:nvPr/>
        </p:nvSpPr>
        <p:spPr>
          <a:xfrm>
            <a:off x="304153" y="2173048"/>
            <a:ext cx="756000" cy="632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Agent</a:t>
            </a:r>
            <a:endParaRPr sz="1400" b="0" i="0" u="none" strike="noStrike" cap="none">
              <a:solidFill>
                <a:srgbClr val="000000"/>
              </a:solidFill>
              <a:latin typeface="Arial"/>
              <a:ea typeface="Arial"/>
              <a:cs typeface="Arial"/>
              <a:sym typeface="Arial"/>
            </a:endParaRPr>
          </a:p>
        </p:txBody>
      </p:sp>
      <p:sp>
        <p:nvSpPr>
          <p:cNvPr id="154" name="Google Shape;154;p26"/>
          <p:cNvSpPr/>
          <p:nvPr/>
        </p:nvSpPr>
        <p:spPr>
          <a:xfrm flipH="1">
            <a:off x="2126065" y="985898"/>
            <a:ext cx="1660800" cy="942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Reads the Policy holder details</a:t>
            </a:r>
            <a:endParaRPr sz="1400" b="0" i="0" u="none" strike="noStrike" cap="none">
              <a:solidFill>
                <a:srgbClr val="000000"/>
              </a:solidFill>
              <a:latin typeface="Arial"/>
              <a:ea typeface="Arial"/>
              <a:cs typeface="Arial"/>
              <a:sym typeface="Arial"/>
            </a:endParaRPr>
          </a:p>
        </p:txBody>
      </p:sp>
      <p:sp>
        <p:nvSpPr>
          <p:cNvPr id="155" name="Google Shape;155;p26"/>
          <p:cNvSpPr/>
          <p:nvPr/>
        </p:nvSpPr>
        <p:spPr>
          <a:xfrm>
            <a:off x="4572240" y="948698"/>
            <a:ext cx="1189800" cy="1016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Check for Block list</a:t>
            </a:r>
            <a:endParaRPr sz="1400" b="0" i="0" u="none" strike="noStrike" cap="none">
              <a:solidFill>
                <a:srgbClr val="000000"/>
              </a:solidFill>
              <a:latin typeface="Arial"/>
              <a:ea typeface="Arial"/>
              <a:cs typeface="Arial"/>
              <a:sym typeface="Arial"/>
            </a:endParaRPr>
          </a:p>
        </p:txBody>
      </p:sp>
      <p:sp>
        <p:nvSpPr>
          <p:cNvPr id="156" name="Google Shape;156;p26"/>
          <p:cNvSpPr/>
          <p:nvPr/>
        </p:nvSpPr>
        <p:spPr>
          <a:xfrm>
            <a:off x="6383340" y="3393248"/>
            <a:ext cx="1413000" cy="793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Check for account renewal</a:t>
            </a:r>
            <a:endParaRPr sz="1400" b="0" i="0" u="none" strike="noStrike" cap="none">
              <a:solidFill>
                <a:srgbClr val="000000"/>
              </a:solidFill>
              <a:latin typeface="Arial"/>
              <a:ea typeface="Arial"/>
              <a:cs typeface="Arial"/>
              <a:sym typeface="Arial"/>
            </a:endParaRPr>
          </a:p>
        </p:txBody>
      </p:sp>
      <p:sp>
        <p:nvSpPr>
          <p:cNvPr id="157" name="Google Shape;157;p26"/>
          <p:cNvSpPr/>
          <p:nvPr/>
        </p:nvSpPr>
        <p:spPr>
          <a:xfrm>
            <a:off x="2680503" y="2961698"/>
            <a:ext cx="1189800" cy="879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Claim Process</a:t>
            </a:r>
            <a:endParaRPr sz="1400" b="0" i="0" u="none" strike="noStrike" cap="none">
              <a:solidFill>
                <a:srgbClr val="000000"/>
              </a:solidFill>
              <a:latin typeface="Arial"/>
              <a:ea typeface="Arial"/>
              <a:cs typeface="Arial"/>
              <a:sym typeface="Arial"/>
            </a:endParaRPr>
          </a:p>
        </p:txBody>
      </p:sp>
      <p:sp>
        <p:nvSpPr>
          <p:cNvPr id="158" name="Google Shape;158;p26"/>
          <p:cNvSpPr/>
          <p:nvPr/>
        </p:nvSpPr>
        <p:spPr>
          <a:xfrm>
            <a:off x="620315" y="2990348"/>
            <a:ext cx="1189800" cy="879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Claim Registered Successfully</a:t>
            </a:r>
            <a:endParaRPr sz="1400" b="0" i="0" u="none" strike="noStrike" cap="none">
              <a:solidFill>
                <a:srgbClr val="000000"/>
              </a:solidFill>
              <a:latin typeface="Arial"/>
              <a:ea typeface="Arial"/>
              <a:cs typeface="Arial"/>
              <a:sym typeface="Arial"/>
            </a:endParaRPr>
          </a:p>
        </p:txBody>
      </p:sp>
      <p:sp>
        <p:nvSpPr>
          <p:cNvPr id="159" name="Google Shape;159;p26"/>
          <p:cNvSpPr/>
          <p:nvPr/>
        </p:nvSpPr>
        <p:spPr>
          <a:xfrm>
            <a:off x="6420540" y="1014248"/>
            <a:ext cx="1189800" cy="632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Account Blocked</a:t>
            </a:r>
            <a:endParaRPr sz="1400" b="0" i="0" u="none" strike="noStrike" cap="none">
              <a:solidFill>
                <a:srgbClr val="000000"/>
              </a:solidFill>
              <a:latin typeface="Arial"/>
              <a:ea typeface="Arial"/>
              <a:cs typeface="Arial"/>
              <a:sym typeface="Arial"/>
            </a:endParaRPr>
          </a:p>
        </p:txBody>
      </p:sp>
      <p:sp>
        <p:nvSpPr>
          <p:cNvPr id="160" name="Google Shape;160;p26"/>
          <p:cNvSpPr/>
          <p:nvPr/>
        </p:nvSpPr>
        <p:spPr>
          <a:xfrm>
            <a:off x="6420540" y="1877573"/>
            <a:ext cx="1338600" cy="793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Account Not blocked</a:t>
            </a:r>
            <a:endParaRPr sz="1400" b="0" i="0" u="none" strike="noStrike" cap="none">
              <a:solidFill>
                <a:srgbClr val="000000"/>
              </a:solidFill>
              <a:latin typeface="Arial"/>
              <a:ea typeface="Arial"/>
              <a:cs typeface="Arial"/>
              <a:sym typeface="Arial"/>
            </a:endParaRPr>
          </a:p>
        </p:txBody>
      </p:sp>
      <p:cxnSp>
        <p:nvCxnSpPr>
          <p:cNvPr id="161" name="Google Shape;161;p26"/>
          <p:cNvCxnSpPr>
            <a:endCxn id="160" idx="1"/>
          </p:cNvCxnSpPr>
          <p:nvPr/>
        </p:nvCxnSpPr>
        <p:spPr>
          <a:xfrm>
            <a:off x="5825640" y="1918973"/>
            <a:ext cx="594900" cy="355200"/>
          </a:xfrm>
          <a:prstGeom prst="straightConnector1">
            <a:avLst/>
          </a:prstGeom>
          <a:noFill/>
          <a:ln w="9525" cap="flat" cmpd="sng">
            <a:solidFill>
              <a:schemeClr val="dk2"/>
            </a:solidFill>
            <a:prstDash val="solid"/>
            <a:round/>
            <a:headEnd type="none" w="sm" len="sm"/>
            <a:tailEnd type="triangle" w="med" len="med"/>
          </a:ln>
        </p:spPr>
      </p:cxnSp>
      <p:sp>
        <p:nvSpPr>
          <p:cNvPr id="162" name="Google Shape;162;p26"/>
          <p:cNvSpPr/>
          <p:nvPr/>
        </p:nvSpPr>
        <p:spPr>
          <a:xfrm>
            <a:off x="1277065" y="1299248"/>
            <a:ext cx="849000" cy="1116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63" name="Google Shape;163;p26"/>
          <p:cNvCxnSpPr>
            <a:stCxn id="154" idx="1"/>
            <a:endCxn id="155" idx="1"/>
          </p:cNvCxnSpPr>
          <p:nvPr/>
        </p:nvCxnSpPr>
        <p:spPr>
          <a:xfrm>
            <a:off x="3786865" y="1456898"/>
            <a:ext cx="785400" cy="0"/>
          </a:xfrm>
          <a:prstGeom prst="straightConnector1">
            <a:avLst/>
          </a:prstGeom>
          <a:noFill/>
          <a:ln w="9525" cap="flat" cmpd="sng">
            <a:solidFill>
              <a:schemeClr val="dk2"/>
            </a:solidFill>
            <a:prstDash val="solid"/>
            <a:round/>
            <a:headEnd type="none" w="sm" len="sm"/>
            <a:tailEnd type="triangle" w="med" len="med"/>
          </a:ln>
        </p:spPr>
      </p:cxnSp>
      <p:cxnSp>
        <p:nvCxnSpPr>
          <p:cNvPr id="164" name="Google Shape;164;p26"/>
          <p:cNvCxnSpPr>
            <a:stCxn id="155" idx="3"/>
            <a:endCxn id="159" idx="1"/>
          </p:cNvCxnSpPr>
          <p:nvPr/>
        </p:nvCxnSpPr>
        <p:spPr>
          <a:xfrm rot="10800000" flipH="1">
            <a:off x="5762040" y="1330298"/>
            <a:ext cx="658500" cy="126600"/>
          </a:xfrm>
          <a:prstGeom prst="straightConnector1">
            <a:avLst/>
          </a:prstGeom>
          <a:noFill/>
          <a:ln w="9525" cap="flat" cmpd="sng">
            <a:solidFill>
              <a:schemeClr val="dk2"/>
            </a:solidFill>
            <a:prstDash val="solid"/>
            <a:round/>
            <a:headEnd type="none" w="sm" len="sm"/>
            <a:tailEnd type="triangle" w="med" len="med"/>
          </a:ln>
        </p:spPr>
      </p:cxnSp>
      <p:cxnSp>
        <p:nvCxnSpPr>
          <p:cNvPr id="165" name="Google Shape;165;p26"/>
          <p:cNvCxnSpPr>
            <a:stCxn id="160" idx="2"/>
            <a:endCxn id="156" idx="0"/>
          </p:cNvCxnSpPr>
          <p:nvPr/>
        </p:nvCxnSpPr>
        <p:spPr>
          <a:xfrm>
            <a:off x="7089840" y="2670773"/>
            <a:ext cx="0" cy="722400"/>
          </a:xfrm>
          <a:prstGeom prst="straightConnector1">
            <a:avLst/>
          </a:prstGeom>
          <a:noFill/>
          <a:ln w="9525" cap="flat" cmpd="sng">
            <a:solidFill>
              <a:schemeClr val="dk2"/>
            </a:solidFill>
            <a:prstDash val="solid"/>
            <a:round/>
            <a:headEnd type="none" w="sm" len="sm"/>
            <a:tailEnd type="triangle" w="med" len="med"/>
          </a:ln>
        </p:spPr>
      </p:cxnSp>
      <p:sp>
        <p:nvSpPr>
          <p:cNvPr id="166" name="Google Shape;166;p26"/>
          <p:cNvSpPr/>
          <p:nvPr/>
        </p:nvSpPr>
        <p:spPr>
          <a:xfrm>
            <a:off x="4740690" y="2901998"/>
            <a:ext cx="1001700" cy="942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Account renewed</a:t>
            </a:r>
            <a:endParaRPr sz="1400" b="0" i="0" u="none" strike="noStrike" cap="none">
              <a:solidFill>
                <a:srgbClr val="000000"/>
              </a:solidFill>
              <a:latin typeface="Arial"/>
              <a:ea typeface="Arial"/>
              <a:cs typeface="Arial"/>
              <a:sym typeface="Arial"/>
            </a:endParaRPr>
          </a:p>
        </p:txBody>
      </p:sp>
      <p:sp>
        <p:nvSpPr>
          <p:cNvPr id="167" name="Google Shape;167;p26"/>
          <p:cNvSpPr/>
          <p:nvPr/>
        </p:nvSpPr>
        <p:spPr>
          <a:xfrm>
            <a:off x="4572240" y="4047848"/>
            <a:ext cx="1338600" cy="998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Account not renewed</a:t>
            </a:r>
            <a:endParaRPr sz="1400" b="0" i="0" u="none" strike="noStrike" cap="none">
              <a:solidFill>
                <a:srgbClr val="000000"/>
              </a:solidFill>
              <a:latin typeface="Arial"/>
              <a:ea typeface="Arial"/>
              <a:cs typeface="Arial"/>
              <a:sym typeface="Arial"/>
            </a:endParaRPr>
          </a:p>
        </p:txBody>
      </p:sp>
      <p:cxnSp>
        <p:nvCxnSpPr>
          <p:cNvPr id="168" name="Google Shape;168;p26"/>
          <p:cNvCxnSpPr>
            <a:stCxn id="156" idx="1"/>
            <a:endCxn id="166" idx="3"/>
          </p:cNvCxnSpPr>
          <p:nvPr/>
        </p:nvCxnSpPr>
        <p:spPr>
          <a:xfrm rot="10800000">
            <a:off x="5742540" y="3373148"/>
            <a:ext cx="640800" cy="416700"/>
          </a:xfrm>
          <a:prstGeom prst="straightConnector1">
            <a:avLst/>
          </a:prstGeom>
          <a:noFill/>
          <a:ln w="9525" cap="flat" cmpd="sng">
            <a:solidFill>
              <a:schemeClr val="dk2"/>
            </a:solidFill>
            <a:prstDash val="solid"/>
            <a:round/>
            <a:headEnd type="none" w="sm" len="sm"/>
            <a:tailEnd type="triangle" w="med" len="med"/>
          </a:ln>
        </p:spPr>
      </p:cxnSp>
      <p:cxnSp>
        <p:nvCxnSpPr>
          <p:cNvPr id="169" name="Google Shape;169;p26"/>
          <p:cNvCxnSpPr>
            <a:endCxn id="167" idx="3"/>
          </p:cNvCxnSpPr>
          <p:nvPr/>
        </p:nvCxnSpPr>
        <p:spPr>
          <a:xfrm flipH="1">
            <a:off x="5910840" y="4174748"/>
            <a:ext cx="522000" cy="372300"/>
          </a:xfrm>
          <a:prstGeom prst="straightConnector1">
            <a:avLst/>
          </a:prstGeom>
          <a:noFill/>
          <a:ln w="9525" cap="flat" cmpd="sng">
            <a:solidFill>
              <a:schemeClr val="dk2"/>
            </a:solidFill>
            <a:prstDash val="solid"/>
            <a:round/>
            <a:headEnd type="none" w="sm" len="sm"/>
            <a:tailEnd type="triangle" w="med" len="med"/>
          </a:ln>
        </p:spPr>
      </p:cxnSp>
      <p:cxnSp>
        <p:nvCxnSpPr>
          <p:cNvPr id="170" name="Google Shape;170;p26"/>
          <p:cNvCxnSpPr>
            <a:stCxn id="166" idx="1"/>
            <a:endCxn id="157" idx="3"/>
          </p:cNvCxnSpPr>
          <p:nvPr/>
        </p:nvCxnSpPr>
        <p:spPr>
          <a:xfrm flipH="1">
            <a:off x="3870390" y="3372998"/>
            <a:ext cx="870300" cy="28500"/>
          </a:xfrm>
          <a:prstGeom prst="straightConnector1">
            <a:avLst/>
          </a:prstGeom>
          <a:noFill/>
          <a:ln w="9525" cap="flat" cmpd="sng">
            <a:solidFill>
              <a:schemeClr val="dk2"/>
            </a:solidFill>
            <a:prstDash val="solid"/>
            <a:round/>
            <a:headEnd type="none" w="sm" len="sm"/>
            <a:tailEnd type="triangle" w="med" len="med"/>
          </a:ln>
        </p:spPr>
      </p:cxnSp>
      <p:sp>
        <p:nvSpPr>
          <p:cNvPr id="171" name="Google Shape;171;p26"/>
          <p:cNvSpPr/>
          <p:nvPr/>
        </p:nvSpPr>
        <p:spPr>
          <a:xfrm>
            <a:off x="2606115" y="4076048"/>
            <a:ext cx="1338600" cy="942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Send notification to policy holder</a:t>
            </a:r>
            <a:endParaRPr sz="1400" b="0" i="0" u="none" strike="noStrike" cap="none">
              <a:solidFill>
                <a:srgbClr val="000000"/>
              </a:solidFill>
              <a:latin typeface="Arial"/>
              <a:ea typeface="Arial"/>
              <a:cs typeface="Arial"/>
              <a:sym typeface="Arial"/>
            </a:endParaRPr>
          </a:p>
        </p:txBody>
      </p:sp>
      <p:cxnSp>
        <p:nvCxnSpPr>
          <p:cNvPr id="172" name="Google Shape;172;p26"/>
          <p:cNvCxnSpPr>
            <a:stCxn id="167" idx="1"/>
            <a:endCxn id="171" idx="3"/>
          </p:cNvCxnSpPr>
          <p:nvPr/>
        </p:nvCxnSpPr>
        <p:spPr>
          <a:xfrm rot="10800000">
            <a:off x="3944640" y="4547048"/>
            <a:ext cx="627600" cy="0"/>
          </a:xfrm>
          <a:prstGeom prst="straightConnector1">
            <a:avLst/>
          </a:prstGeom>
          <a:noFill/>
          <a:ln w="9525" cap="flat" cmpd="sng">
            <a:solidFill>
              <a:schemeClr val="dk2"/>
            </a:solidFill>
            <a:prstDash val="solid"/>
            <a:round/>
            <a:headEnd type="none" w="sm" len="sm"/>
            <a:tailEnd type="triangle" w="med" len="med"/>
          </a:ln>
        </p:spPr>
      </p:cxnSp>
      <p:cxnSp>
        <p:nvCxnSpPr>
          <p:cNvPr id="173" name="Google Shape;173;p26"/>
          <p:cNvCxnSpPr>
            <a:stCxn id="153" idx="0"/>
          </p:cNvCxnSpPr>
          <p:nvPr/>
        </p:nvCxnSpPr>
        <p:spPr>
          <a:xfrm rot="10800000">
            <a:off x="682153" y="1807348"/>
            <a:ext cx="0" cy="365700"/>
          </a:xfrm>
          <a:prstGeom prst="straightConnector1">
            <a:avLst/>
          </a:prstGeom>
          <a:noFill/>
          <a:ln w="9525" cap="flat" cmpd="sng">
            <a:solidFill>
              <a:schemeClr val="dk2"/>
            </a:solidFill>
            <a:prstDash val="solid"/>
            <a:round/>
            <a:headEnd type="none" w="sm" len="sm"/>
            <a:tailEnd type="triangle" w="med" len="med"/>
          </a:ln>
        </p:spPr>
      </p:cxnSp>
      <p:cxnSp>
        <p:nvCxnSpPr>
          <p:cNvPr id="174" name="Google Shape;174;p26"/>
          <p:cNvCxnSpPr>
            <a:stCxn id="157" idx="1"/>
            <a:endCxn id="158" idx="3"/>
          </p:cNvCxnSpPr>
          <p:nvPr/>
        </p:nvCxnSpPr>
        <p:spPr>
          <a:xfrm flipH="1">
            <a:off x="1810203" y="3401648"/>
            <a:ext cx="870300" cy="28800"/>
          </a:xfrm>
          <a:prstGeom prst="straightConnector1">
            <a:avLst/>
          </a:prstGeom>
          <a:noFill/>
          <a:ln w="9525" cap="flat" cmpd="sng">
            <a:solidFill>
              <a:schemeClr val="dk2"/>
            </a:solidFill>
            <a:prstDash val="solid"/>
            <a:round/>
            <a:headEnd type="none" w="sm" len="sm"/>
            <a:tailEnd type="triangle" w="med" len="med"/>
          </a:ln>
        </p:spPr>
      </p:cxnSp>
      <p:sp>
        <p:nvSpPr>
          <p:cNvPr id="175" name="Google Shape;175;p26"/>
          <p:cNvSpPr/>
          <p:nvPr/>
        </p:nvSpPr>
        <p:spPr>
          <a:xfrm>
            <a:off x="7902240" y="969098"/>
            <a:ext cx="849000" cy="722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Cannot claim</a:t>
            </a:r>
            <a:endParaRPr sz="1400" b="0" i="0" u="none" strike="noStrike" cap="none">
              <a:solidFill>
                <a:srgbClr val="000000"/>
              </a:solidFill>
              <a:latin typeface="Arial"/>
              <a:ea typeface="Arial"/>
              <a:cs typeface="Arial"/>
              <a:sym typeface="Arial"/>
            </a:endParaRPr>
          </a:p>
        </p:txBody>
      </p:sp>
      <p:cxnSp>
        <p:nvCxnSpPr>
          <p:cNvPr id="176" name="Google Shape;176;p26"/>
          <p:cNvCxnSpPr>
            <a:stCxn id="159" idx="3"/>
            <a:endCxn id="175" idx="1"/>
          </p:cNvCxnSpPr>
          <p:nvPr/>
        </p:nvCxnSpPr>
        <p:spPr>
          <a:xfrm>
            <a:off x="7610340" y="1330298"/>
            <a:ext cx="291900" cy="0"/>
          </a:xfrm>
          <a:prstGeom prst="straightConnector1">
            <a:avLst/>
          </a:prstGeom>
          <a:noFill/>
          <a:ln w="9525" cap="flat" cmpd="sng">
            <a:solidFill>
              <a:schemeClr val="dk2"/>
            </a:solidFill>
            <a:prstDash val="solid"/>
            <a:round/>
            <a:headEnd type="none" w="sm" len="sm"/>
            <a:tailEnd type="triangle" w="med" len="med"/>
          </a:ln>
        </p:spPr>
      </p:cxnSp>
      <p:sp>
        <p:nvSpPr>
          <p:cNvPr id="177" name="Google Shape;177;p26"/>
          <p:cNvSpPr/>
          <p:nvPr/>
        </p:nvSpPr>
        <p:spPr>
          <a:xfrm>
            <a:off x="105843" y="1014248"/>
            <a:ext cx="1189822" cy="793214"/>
          </a:xfrm>
          <a:prstGeom prst="flowChartMagneticDisk">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Database</a:t>
            </a:r>
            <a:endParaRPr sz="1400" b="0" i="0" u="none" strike="noStrike" cap="none">
              <a:solidFill>
                <a:srgbClr val="000000"/>
              </a:solidFill>
              <a:latin typeface="Arial"/>
              <a:ea typeface="Arial"/>
              <a:cs typeface="Arial"/>
              <a:sym typeface="Arial"/>
            </a:endParaRPr>
          </a:p>
        </p:txBody>
      </p:sp>
      <p:sp>
        <p:nvSpPr>
          <p:cNvPr id="178" name="Google Shape;178;p26"/>
          <p:cNvSpPr/>
          <p:nvPr/>
        </p:nvSpPr>
        <p:spPr>
          <a:xfrm>
            <a:off x="334337" y="240567"/>
            <a:ext cx="4576800" cy="523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3600" b="1" i="0" u="none" strike="noStrike" cap="none">
                <a:solidFill>
                  <a:srgbClr val="000000"/>
                </a:solidFill>
                <a:latin typeface="Times New Roman"/>
                <a:ea typeface="Times New Roman"/>
                <a:cs typeface="Times New Roman"/>
                <a:sym typeface="Times New Roman"/>
              </a:rPr>
              <a:t>Architecture Diagram</a:t>
            </a:r>
            <a:endParaRPr sz="36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7"/>
          <p:cNvSpPr txBox="1">
            <a:spLocks noGrp="1"/>
          </p:cNvSpPr>
          <p:nvPr>
            <p:ph type="title"/>
          </p:nvPr>
        </p:nvSpPr>
        <p:spPr>
          <a:xfrm>
            <a:off x="311700" y="168650"/>
            <a:ext cx="8520600" cy="54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b="1">
                <a:latin typeface="Times New Roman"/>
                <a:ea typeface="Times New Roman"/>
                <a:cs typeface="Times New Roman"/>
                <a:sym typeface="Times New Roman"/>
              </a:rPr>
              <a:t>Use Case Diagram</a:t>
            </a:r>
            <a:endParaRPr sz="3600" b="1">
              <a:latin typeface="Times New Roman"/>
              <a:ea typeface="Times New Roman"/>
              <a:cs typeface="Times New Roman"/>
              <a:sym typeface="Times New Roman"/>
            </a:endParaRPr>
          </a:p>
        </p:txBody>
      </p:sp>
      <p:pic>
        <p:nvPicPr>
          <p:cNvPr id="184" name="Google Shape;184;p27"/>
          <p:cNvPicPr preferRelativeResize="0"/>
          <p:nvPr/>
        </p:nvPicPr>
        <p:blipFill>
          <a:blip r:embed="rId3">
            <a:alphaModFix/>
          </a:blip>
          <a:stretch>
            <a:fillRect/>
          </a:stretch>
        </p:blipFill>
        <p:spPr>
          <a:xfrm>
            <a:off x="152400" y="869150"/>
            <a:ext cx="8839200" cy="353923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8"/>
          <p:cNvSpPr txBox="1">
            <a:spLocks noGrp="1"/>
          </p:cNvSpPr>
          <p:nvPr>
            <p:ph type="title"/>
          </p:nvPr>
        </p:nvSpPr>
        <p:spPr>
          <a:xfrm>
            <a:off x="311700" y="2815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a:latin typeface="Times"/>
                <a:ea typeface="Times"/>
                <a:cs typeface="Times"/>
                <a:sym typeface="Times"/>
              </a:rPr>
              <a:t>Class Diagram 1</a:t>
            </a:r>
            <a:endParaRPr sz="3600" b="1">
              <a:latin typeface="Times"/>
              <a:ea typeface="Times"/>
              <a:cs typeface="Times"/>
              <a:sym typeface="Times"/>
            </a:endParaRPr>
          </a:p>
          <a:p>
            <a:pPr marL="0" lvl="0" indent="0" algn="l" rtl="0">
              <a:spcBef>
                <a:spcPts val="0"/>
              </a:spcBef>
              <a:spcAft>
                <a:spcPts val="0"/>
              </a:spcAft>
              <a:buNone/>
            </a:pPr>
            <a:endParaRPr sz="3600" b="1">
              <a:latin typeface="Times"/>
              <a:ea typeface="Times"/>
              <a:cs typeface="Times"/>
              <a:sym typeface="Times"/>
            </a:endParaRPr>
          </a:p>
        </p:txBody>
      </p:sp>
      <p:sp>
        <p:nvSpPr>
          <p:cNvPr id="190" name="Google Shape;190;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91" name="Google Shape;191;p28"/>
          <p:cNvPicPr preferRelativeResize="0"/>
          <p:nvPr/>
        </p:nvPicPr>
        <p:blipFill>
          <a:blip r:embed="rId3">
            <a:alphaModFix/>
          </a:blip>
          <a:stretch>
            <a:fillRect/>
          </a:stretch>
        </p:blipFill>
        <p:spPr>
          <a:xfrm>
            <a:off x="328600" y="1017713"/>
            <a:ext cx="8486775" cy="3438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9"/>
          <p:cNvSpPr txBox="1">
            <a:spLocks noGrp="1"/>
          </p:cNvSpPr>
          <p:nvPr>
            <p:ph type="title"/>
          </p:nvPr>
        </p:nvSpPr>
        <p:spPr>
          <a:xfrm>
            <a:off x="311700" y="158350"/>
            <a:ext cx="8520600" cy="56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a:latin typeface="Times"/>
                <a:ea typeface="Times"/>
                <a:cs typeface="Times"/>
                <a:sym typeface="Times"/>
              </a:rPr>
              <a:t>Class Diagram 2</a:t>
            </a:r>
            <a:endParaRPr sz="3600" b="1">
              <a:latin typeface="Times"/>
              <a:ea typeface="Times"/>
              <a:cs typeface="Times"/>
              <a:sym typeface="Times"/>
            </a:endParaRPr>
          </a:p>
          <a:p>
            <a:pPr marL="0" lvl="0" indent="0" algn="l" rtl="0">
              <a:spcBef>
                <a:spcPts val="0"/>
              </a:spcBef>
              <a:spcAft>
                <a:spcPts val="0"/>
              </a:spcAft>
              <a:buNone/>
            </a:pPr>
            <a:endParaRPr sz="3600" b="1">
              <a:latin typeface="Times"/>
              <a:ea typeface="Times"/>
              <a:cs typeface="Times"/>
              <a:sym typeface="Times"/>
            </a:endParaRPr>
          </a:p>
        </p:txBody>
      </p:sp>
      <p:pic>
        <p:nvPicPr>
          <p:cNvPr id="197" name="Google Shape;197;p29"/>
          <p:cNvPicPr preferRelativeResize="0"/>
          <p:nvPr/>
        </p:nvPicPr>
        <p:blipFill>
          <a:blip r:embed="rId3">
            <a:alphaModFix/>
          </a:blip>
          <a:stretch>
            <a:fillRect/>
          </a:stretch>
        </p:blipFill>
        <p:spPr>
          <a:xfrm>
            <a:off x="490450" y="799900"/>
            <a:ext cx="7319126" cy="4343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0"/>
          <p:cNvSpPr txBox="1">
            <a:spLocks noGrp="1"/>
          </p:cNvSpPr>
          <p:nvPr>
            <p:ph type="title"/>
          </p:nvPr>
        </p:nvSpPr>
        <p:spPr>
          <a:xfrm>
            <a:off x="311700" y="141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highlight>
                  <a:srgbClr val="FFFFFF"/>
                </a:highlight>
                <a:latin typeface="Times"/>
                <a:ea typeface="Times"/>
                <a:cs typeface="Times"/>
                <a:sym typeface="Times"/>
              </a:rPr>
              <a:t>Requirement analysis for each module.</a:t>
            </a:r>
            <a:endParaRPr sz="3600">
              <a:latin typeface="Times"/>
              <a:ea typeface="Times"/>
              <a:cs typeface="Times"/>
              <a:sym typeface="Times"/>
            </a:endParaRPr>
          </a:p>
        </p:txBody>
      </p:sp>
      <p:sp>
        <p:nvSpPr>
          <p:cNvPr id="203" name="Google Shape;203;p30"/>
          <p:cNvSpPr txBox="1">
            <a:spLocks noGrp="1"/>
          </p:cNvSpPr>
          <p:nvPr>
            <p:ph type="body" idx="1"/>
          </p:nvPr>
        </p:nvSpPr>
        <p:spPr>
          <a:xfrm>
            <a:off x="311700" y="860650"/>
            <a:ext cx="8520600" cy="42291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b="1">
                <a:solidFill>
                  <a:srgbClr val="434343"/>
                </a:solidFill>
              </a:rPr>
              <a:t>Excel Automation</a:t>
            </a:r>
            <a:endParaRPr b="1">
              <a:solidFill>
                <a:srgbClr val="434343"/>
              </a:solidFill>
            </a:endParaRPr>
          </a:p>
          <a:p>
            <a:pPr marL="0" lvl="0" indent="0" algn="l" rtl="0">
              <a:lnSpc>
                <a:spcPct val="100000"/>
              </a:lnSpc>
              <a:spcBef>
                <a:spcPts val="0"/>
              </a:spcBef>
              <a:spcAft>
                <a:spcPts val="0"/>
              </a:spcAft>
              <a:buNone/>
            </a:pPr>
            <a:r>
              <a:rPr lang="en">
                <a:solidFill>
                  <a:srgbClr val="434343"/>
                </a:solidFill>
              </a:rPr>
              <a:t>	Read the Excel sheets input data and data where all insured policyholder data are stored.</a:t>
            </a:r>
            <a:endParaRPr>
              <a:solidFill>
                <a:srgbClr val="434343"/>
              </a:solidFill>
            </a:endParaRPr>
          </a:p>
          <a:p>
            <a:pPr marL="0" lvl="0" indent="0" algn="l" rtl="0">
              <a:lnSpc>
                <a:spcPct val="100000"/>
              </a:lnSpc>
              <a:spcBef>
                <a:spcPts val="0"/>
              </a:spcBef>
              <a:spcAft>
                <a:spcPts val="0"/>
              </a:spcAft>
              <a:buNone/>
            </a:pPr>
            <a:r>
              <a:rPr lang="en" b="1">
                <a:solidFill>
                  <a:srgbClr val="434343"/>
                </a:solidFill>
              </a:rPr>
              <a:t>Check List</a:t>
            </a:r>
            <a:endParaRPr b="1">
              <a:solidFill>
                <a:srgbClr val="434343"/>
              </a:solidFill>
            </a:endParaRPr>
          </a:p>
          <a:p>
            <a:pPr marL="0" lvl="0" indent="0" algn="l" rtl="0">
              <a:lnSpc>
                <a:spcPct val="100000"/>
              </a:lnSpc>
              <a:spcBef>
                <a:spcPts val="0"/>
              </a:spcBef>
              <a:spcAft>
                <a:spcPts val="0"/>
              </a:spcAft>
              <a:buNone/>
            </a:pPr>
            <a:r>
              <a:rPr lang="en" b="1">
                <a:solidFill>
                  <a:srgbClr val="434343"/>
                </a:solidFill>
              </a:rPr>
              <a:t>	</a:t>
            </a:r>
            <a:r>
              <a:rPr lang="en">
                <a:solidFill>
                  <a:srgbClr val="434343"/>
                </a:solidFill>
              </a:rPr>
              <a:t>Check the input data with block list whether the insure holder is blocked or motor vehicle is blocked etc</a:t>
            </a:r>
            <a:endParaRPr>
              <a:solidFill>
                <a:srgbClr val="434343"/>
              </a:solidFill>
            </a:endParaRPr>
          </a:p>
          <a:p>
            <a:pPr marL="0" lvl="0" indent="0" algn="l" rtl="0">
              <a:lnSpc>
                <a:spcPct val="100000"/>
              </a:lnSpc>
              <a:spcBef>
                <a:spcPts val="0"/>
              </a:spcBef>
              <a:spcAft>
                <a:spcPts val="0"/>
              </a:spcAft>
              <a:buNone/>
            </a:pPr>
            <a:r>
              <a:rPr lang="en" b="1">
                <a:solidFill>
                  <a:srgbClr val="434343"/>
                </a:solidFill>
              </a:rPr>
              <a:t>Cross Product Checking</a:t>
            </a:r>
            <a:endParaRPr b="1">
              <a:solidFill>
                <a:srgbClr val="434343"/>
              </a:solidFill>
            </a:endParaRPr>
          </a:p>
          <a:p>
            <a:pPr marL="0" lvl="0" indent="0" algn="l" rtl="0">
              <a:lnSpc>
                <a:spcPct val="100000"/>
              </a:lnSpc>
              <a:spcBef>
                <a:spcPts val="0"/>
              </a:spcBef>
              <a:spcAft>
                <a:spcPts val="0"/>
              </a:spcAft>
              <a:buNone/>
            </a:pPr>
            <a:r>
              <a:rPr lang="en" b="1">
                <a:solidFill>
                  <a:srgbClr val="434343"/>
                </a:solidFill>
              </a:rPr>
              <a:t>	</a:t>
            </a:r>
            <a:r>
              <a:rPr lang="en">
                <a:solidFill>
                  <a:srgbClr val="434343"/>
                </a:solidFill>
              </a:rPr>
              <a:t>If the motor policy is request for check for any personal accident policy is claim requested.</a:t>
            </a:r>
            <a:endParaRPr>
              <a:solidFill>
                <a:srgbClr val="434343"/>
              </a:solidFill>
            </a:endParaRPr>
          </a:p>
          <a:p>
            <a:pPr marL="0" lvl="0" indent="0" algn="l" rtl="0">
              <a:lnSpc>
                <a:spcPct val="100000"/>
              </a:lnSpc>
              <a:spcBef>
                <a:spcPts val="0"/>
              </a:spcBef>
              <a:spcAft>
                <a:spcPts val="0"/>
              </a:spcAft>
              <a:buNone/>
            </a:pPr>
            <a:r>
              <a:rPr lang="en" b="1">
                <a:solidFill>
                  <a:srgbClr val="434343"/>
                </a:solidFill>
              </a:rPr>
              <a:t>Estimate Claim Eligibility</a:t>
            </a:r>
            <a:endParaRPr b="1">
              <a:solidFill>
                <a:srgbClr val="434343"/>
              </a:solidFill>
            </a:endParaRPr>
          </a:p>
          <a:p>
            <a:pPr marL="0" lvl="0" indent="0" algn="l" rtl="0">
              <a:lnSpc>
                <a:spcPct val="100000"/>
              </a:lnSpc>
              <a:spcBef>
                <a:spcPts val="0"/>
              </a:spcBef>
              <a:spcAft>
                <a:spcPts val="0"/>
              </a:spcAft>
              <a:buNone/>
            </a:pPr>
            <a:r>
              <a:rPr lang="en" b="1">
                <a:solidFill>
                  <a:srgbClr val="434343"/>
                </a:solidFill>
              </a:rPr>
              <a:t>	</a:t>
            </a:r>
            <a:r>
              <a:rPr lang="en">
                <a:solidFill>
                  <a:srgbClr val="434343"/>
                </a:solidFill>
              </a:rPr>
              <a:t>Calculating the eligibility and estimating the amount that the person can claim.</a:t>
            </a:r>
            <a:endParaRPr>
              <a:solidFill>
                <a:srgbClr val="434343"/>
              </a:solidFill>
            </a:endParaRPr>
          </a:p>
          <a:p>
            <a:pPr marL="0" lvl="0" indent="0" algn="l" rtl="0">
              <a:lnSpc>
                <a:spcPct val="100000"/>
              </a:lnSpc>
              <a:spcBef>
                <a:spcPts val="0"/>
              </a:spcBef>
              <a:spcAft>
                <a:spcPts val="0"/>
              </a:spcAft>
              <a:buNone/>
            </a:pPr>
            <a:r>
              <a:rPr lang="en" b="1">
                <a:solidFill>
                  <a:srgbClr val="434343"/>
                </a:solidFill>
              </a:rPr>
              <a:t>PDF Generation and Mail Automation</a:t>
            </a:r>
            <a:endParaRPr b="1">
              <a:solidFill>
                <a:srgbClr val="434343"/>
              </a:solidFill>
            </a:endParaRPr>
          </a:p>
          <a:p>
            <a:pPr marL="0" lvl="0" indent="0" algn="l" rtl="0">
              <a:spcBef>
                <a:spcPts val="0"/>
              </a:spcBef>
              <a:spcAft>
                <a:spcPts val="0"/>
              </a:spcAft>
              <a:buNone/>
            </a:pPr>
            <a:r>
              <a:rPr lang="en">
                <a:solidFill>
                  <a:srgbClr val="434343"/>
                </a:solidFill>
              </a:rPr>
              <a:t>	Generates pdf with claim details and mail it to the policy holder.</a:t>
            </a:r>
            <a:endParaRPr>
              <a:solidFill>
                <a:srgbClr val="434343"/>
              </a:solidFill>
            </a:endParaRPr>
          </a:p>
          <a:p>
            <a:pPr marL="0" lvl="0" indent="0" algn="l" rtl="0">
              <a:spcBef>
                <a:spcPts val="0"/>
              </a:spcBef>
              <a:spcAft>
                <a:spcPts val="0"/>
              </a:spcAft>
              <a:buNone/>
            </a:pPr>
            <a:r>
              <a:rPr lang="en" b="1">
                <a:solidFill>
                  <a:srgbClr val="434343"/>
                </a:solidFill>
              </a:rPr>
              <a:t>	</a:t>
            </a:r>
            <a:endParaRPr b="1">
              <a:solidFill>
                <a:srgbClr val="434343"/>
              </a:solidFill>
            </a:endParaRPr>
          </a:p>
          <a:p>
            <a:pPr marL="0" lvl="0" indent="0" algn="l" rtl="0">
              <a:spcBef>
                <a:spcPts val="0"/>
              </a:spcBef>
              <a:spcAft>
                <a:spcPts val="0"/>
              </a:spcAft>
              <a:buNone/>
            </a:pPr>
            <a:endParaRPr/>
          </a:p>
          <a:p>
            <a:pPr marL="0" lvl="0" indent="0" algn="l" rtl="0">
              <a:spcBef>
                <a:spcPts val="0"/>
              </a:spcBef>
              <a:spcAft>
                <a:spcPts val="0"/>
              </a:spcAft>
              <a:buNone/>
            </a:pPr>
            <a:r>
              <a:rPr lang="en"/>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1"/>
          <p:cNvSpPr txBox="1">
            <a:spLocks noGrp="1"/>
          </p:cNvSpPr>
          <p:nvPr>
            <p:ph type="title"/>
          </p:nvPr>
        </p:nvSpPr>
        <p:spPr>
          <a:xfrm>
            <a:off x="632100" y="252525"/>
            <a:ext cx="3792600" cy="558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en" b="1">
                <a:latin typeface="Times New Roman"/>
                <a:ea typeface="Times New Roman"/>
                <a:cs typeface="Times New Roman"/>
                <a:sym typeface="Times New Roman"/>
              </a:rPr>
              <a:t>ER Diagram</a:t>
            </a:r>
            <a:endParaRPr b="1">
              <a:latin typeface="Times New Roman"/>
              <a:ea typeface="Times New Roman"/>
              <a:cs typeface="Times New Roman"/>
              <a:sym typeface="Times New Roman"/>
            </a:endParaRPr>
          </a:p>
        </p:txBody>
      </p:sp>
      <p:pic>
        <p:nvPicPr>
          <p:cNvPr id="209" name="Google Shape;209;p31"/>
          <p:cNvPicPr preferRelativeResize="0"/>
          <p:nvPr/>
        </p:nvPicPr>
        <p:blipFill rotWithShape="1">
          <a:blip r:embed="rId3">
            <a:alphaModFix/>
          </a:blip>
          <a:srcRect/>
          <a:stretch/>
        </p:blipFill>
        <p:spPr>
          <a:xfrm>
            <a:off x="152400" y="810825"/>
            <a:ext cx="8795200" cy="42705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Excel File Database Sheet</a:t>
            </a:r>
            <a:endParaRPr/>
          </a:p>
        </p:txBody>
      </p:sp>
      <p:sp>
        <p:nvSpPr>
          <p:cNvPr id="215" name="Google Shape;215;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16" name="Google Shape;216;p32"/>
          <p:cNvPicPr preferRelativeResize="0"/>
          <p:nvPr/>
        </p:nvPicPr>
        <p:blipFill>
          <a:blip r:embed="rId3">
            <a:alphaModFix/>
          </a:blip>
          <a:stretch>
            <a:fillRect/>
          </a:stretch>
        </p:blipFill>
        <p:spPr>
          <a:xfrm>
            <a:off x="0" y="1017734"/>
            <a:ext cx="9143999" cy="411273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Excel File Blocked Sheet</a:t>
            </a:r>
            <a:endParaRPr/>
          </a:p>
        </p:txBody>
      </p:sp>
      <p:pic>
        <p:nvPicPr>
          <p:cNvPr id="222" name="Google Shape;222;p33"/>
          <p:cNvPicPr preferRelativeResize="0"/>
          <p:nvPr/>
        </p:nvPicPr>
        <p:blipFill>
          <a:blip r:embed="rId3">
            <a:alphaModFix/>
          </a:blip>
          <a:stretch>
            <a:fillRect/>
          </a:stretch>
        </p:blipFill>
        <p:spPr>
          <a:xfrm>
            <a:off x="956925" y="1623600"/>
            <a:ext cx="7392550" cy="2825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730000" y="1318650"/>
            <a:ext cx="3300900" cy="1687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Problem statement</a:t>
            </a:r>
            <a:endParaRPr/>
          </a:p>
        </p:txBody>
      </p:sp>
      <p:sp>
        <p:nvSpPr>
          <p:cNvPr id="83" name="Google Shape;83;p16"/>
          <p:cNvSpPr txBox="1">
            <a:spLocks noGrp="1"/>
          </p:cNvSpPr>
          <p:nvPr>
            <p:ph type="body" idx="2"/>
          </p:nvPr>
        </p:nvSpPr>
        <p:spPr>
          <a:xfrm>
            <a:off x="4622950" y="305982"/>
            <a:ext cx="4362900" cy="46974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1600"/>
              </a:spcAft>
              <a:buSzPts val="1800"/>
              <a:buNone/>
            </a:pPr>
            <a:r>
              <a:rPr lang="en" sz="2400" dirty="0" smtClean="0">
                <a:solidFill>
                  <a:schemeClr val="dk1"/>
                </a:solidFill>
                <a:latin typeface="Times New Roman"/>
                <a:ea typeface="Times New Roman"/>
                <a:cs typeface="Times New Roman"/>
                <a:sym typeface="Times New Roman"/>
              </a:rPr>
              <a:t>M</a:t>
            </a:r>
            <a:r>
              <a:rPr lang="en" sz="2400" dirty="0" smtClean="0">
                <a:solidFill>
                  <a:schemeClr val="dk1"/>
                </a:solidFill>
                <a:latin typeface="Times New Roman"/>
                <a:ea typeface="Times New Roman"/>
                <a:cs typeface="Times New Roman"/>
                <a:sym typeface="Times New Roman"/>
              </a:rPr>
              <a:t>any </a:t>
            </a:r>
            <a:r>
              <a:rPr lang="en" sz="2400" dirty="0">
                <a:solidFill>
                  <a:schemeClr val="dk1"/>
                </a:solidFill>
                <a:latin typeface="Times New Roman"/>
                <a:ea typeface="Times New Roman"/>
                <a:cs typeface="Times New Roman"/>
                <a:sym typeface="Times New Roman"/>
              </a:rPr>
              <a:t>insurance </a:t>
            </a:r>
            <a:r>
              <a:rPr lang="en" sz="2400" dirty="0" smtClean="0">
                <a:solidFill>
                  <a:schemeClr val="dk1"/>
                </a:solidFill>
                <a:latin typeface="Times New Roman"/>
                <a:ea typeface="Times New Roman"/>
                <a:cs typeface="Times New Roman"/>
                <a:sym typeface="Times New Roman"/>
              </a:rPr>
              <a:t>companies are struggling to process large number of claim requests, as this </a:t>
            </a:r>
            <a:r>
              <a:rPr lang="en" sz="2400" dirty="0">
                <a:solidFill>
                  <a:schemeClr val="dk1"/>
                </a:solidFill>
                <a:latin typeface="Times New Roman"/>
                <a:ea typeface="Times New Roman"/>
                <a:cs typeface="Times New Roman"/>
                <a:sym typeface="Times New Roman"/>
              </a:rPr>
              <a:t>is a repeated task for the </a:t>
            </a:r>
            <a:r>
              <a:rPr lang="en" sz="2400" dirty="0" smtClean="0">
                <a:solidFill>
                  <a:schemeClr val="dk1"/>
                </a:solidFill>
                <a:latin typeface="Times New Roman"/>
                <a:ea typeface="Times New Roman"/>
                <a:cs typeface="Times New Roman"/>
                <a:sym typeface="Times New Roman"/>
              </a:rPr>
              <a:t>customer support executives for </a:t>
            </a:r>
            <a:r>
              <a:rPr lang="en" sz="2400" dirty="0" smtClean="0">
                <a:solidFill>
                  <a:schemeClr val="dk1"/>
                </a:solidFill>
                <a:latin typeface="Times New Roman"/>
                <a:ea typeface="Times New Roman"/>
                <a:cs typeface="Times New Roman"/>
                <a:sym typeface="Times New Roman"/>
              </a:rPr>
              <a:t>processing big set of claims</a:t>
            </a:r>
            <a:r>
              <a:rPr lang="en" sz="2400" dirty="0" smtClean="0">
                <a:solidFill>
                  <a:schemeClr val="dk1"/>
                </a:solidFill>
                <a:latin typeface="Times New Roman"/>
                <a:ea typeface="Times New Roman"/>
                <a:cs typeface="Times New Roman"/>
                <a:sym typeface="Times New Roman"/>
              </a:rPr>
              <a:t>. </a:t>
            </a:r>
            <a:r>
              <a:rPr lang="en" sz="2400" dirty="0">
                <a:solidFill>
                  <a:schemeClr val="dk1"/>
                </a:solidFill>
                <a:latin typeface="Times New Roman"/>
                <a:ea typeface="Times New Roman"/>
                <a:cs typeface="Times New Roman"/>
                <a:sym typeface="Times New Roman"/>
              </a:rPr>
              <a:t>To solve this problem we are using RPA automation </a:t>
            </a:r>
            <a:r>
              <a:rPr lang="en" sz="2400" dirty="0" smtClean="0">
                <a:solidFill>
                  <a:schemeClr val="dk1"/>
                </a:solidFill>
                <a:latin typeface="Times New Roman"/>
                <a:ea typeface="Times New Roman"/>
                <a:cs typeface="Times New Roman"/>
                <a:sym typeface="Times New Roman"/>
              </a:rPr>
              <a:t>to register multiple  c</a:t>
            </a:r>
            <a:r>
              <a:rPr lang="en" sz="2400" dirty="0" smtClean="0">
                <a:solidFill>
                  <a:schemeClr val="dk1"/>
                </a:solidFill>
                <a:latin typeface="Times New Roman"/>
                <a:ea typeface="Times New Roman"/>
                <a:cs typeface="Times New Roman"/>
                <a:sym typeface="Times New Roman"/>
              </a:rPr>
              <a:t>laims for immediate processing in motor</a:t>
            </a:r>
            <a:r>
              <a:rPr lang="en" sz="2400" dirty="0" smtClean="0">
                <a:solidFill>
                  <a:schemeClr val="dk1"/>
                </a:solidFill>
                <a:latin typeface="Times New Roman"/>
                <a:ea typeface="Times New Roman"/>
                <a:cs typeface="Times New Roman"/>
                <a:sym typeface="Times New Roman"/>
              </a:rPr>
              <a:t> </a:t>
            </a:r>
            <a:r>
              <a:rPr lang="en" sz="2400" dirty="0">
                <a:solidFill>
                  <a:schemeClr val="dk1"/>
                </a:solidFill>
                <a:latin typeface="Times New Roman"/>
                <a:ea typeface="Times New Roman"/>
                <a:cs typeface="Times New Roman"/>
                <a:sym typeface="Times New Roman"/>
              </a:rPr>
              <a:t>general insurance.</a:t>
            </a:r>
            <a:endParaRPr sz="24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Excel File Motor Input Sheet</a:t>
            </a:r>
            <a:endParaRPr/>
          </a:p>
        </p:txBody>
      </p:sp>
      <p:pic>
        <p:nvPicPr>
          <p:cNvPr id="228" name="Google Shape;228;p34"/>
          <p:cNvPicPr preferRelativeResize="0"/>
          <p:nvPr/>
        </p:nvPicPr>
        <p:blipFill>
          <a:blip r:embed="rId3">
            <a:alphaModFix/>
          </a:blip>
          <a:stretch>
            <a:fillRect/>
          </a:stretch>
        </p:blipFill>
        <p:spPr>
          <a:xfrm>
            <a:off x="2817100" y="1188375"/>
            <a:ext cx="3454250" cy="38955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Excel File Non Motor Sheet</a:t>
            </a:r>
            <a:endParaRPr/>
          </a:p>
        </p:txBody>
      </p:sp>
      <p:pic>
        <p:nvPicPr>
          <p:cNvPr id="234" name="Google Shape;234;p35"/>
          <p:cNvPicPr preferRelativeResize="0"/>
          <p:nvPr/>
        </p:nvPicPr>
        <p:blipFill>
          <a:blip r:embed="rId3">
            <a:alphaModFix/>
          </a:blip>
          <a:stretch>
            <a:fillRect/>
          </a:stretch>
        </p:blipFill>
        <p:spPr>
          <a:xfrm>
            <a:off x="2758112" y="1120550"/>
            <a:ext cx="3627780" cy="38209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Testing Plan</a:t>
            </a:r>
            <a:endParaRPr/>
          </a:p>
        </p:txBody>
      </p:sp>
      <p:sp>
        <p:nvSpPr>
          <p:cNvPr id="240" name="Google Shape;240;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a:t>Read Excel File and Perform Checking : On Process</a:t>
            </a:r>
            <a:endParaRPr/>
          </a:p>
          <a:p>
            <a:pPr marL="457200" lvl="0" indent="-342900" algn="l" rtl="0">
              <a:spcBef>
                <a:spcPts val="0"/>
              </a:spcBef>
              <a:spcAft>
                <a:spcPts val="0"/>
              </a:spcAft>
              <a:buSzPts val="1800"/>
              <a:buAutoNum type="arabicPeriod"/>
            </a:pPr>
            <a:r>
              <a:rPr lang="en"/>
              <a:t>Check For Cross Product : On Process</a:t>
            </a:r>
            <a:endParaRPr/>
          </a:p>
          <a:p>
            <a:pPr marL="457200" lvl="0" indent="-342900" algn="l" rtl="0">
              <a:spcBef>
                <a:spcPts val="0"/>
              </a:spcBef>
              <a:spcAft>
                <a:spcPts val="0"/>
              </a:spcAft>
              <a:buSzPts val="1800"/>
              <a:buAutoNum type="arabicPeriod"/>
            </a:pPr>
            <a:r>
              <a:rPr lang="en"/>
              <a:t>Estimation For Eligibility : Not Yet Processed</a:t>
            </a:r>
            <a:endParaRPr/>
          </a:p>
          <a:p>
            <a:pPr marL="457200" lvl="0" indent="-342900" algn="l" rtl="0">
              <a:spcBef>
                <a:spcPts val="0"/>
              </a:spcBef>
              <a:spcAft>
                <a:spcPts val="0"/>
              </a:spcAft>
              <a:buSzPts val="1800"/>
              <a:buAutoNum type="arabicPeriod"/>
            </a:pPr>
            <a:r>
              <a:rPr lang="en"/>
              <a:t>Mail Automation : Complete</a:t>
            </a:r>
            <a:endParaRPr/>
          </a:p>
          <a:p>
            <a:pPr marL="457200" lvl="0" indent="-342900" algn="l" rtl="0">
              <a:spcBef>
                <a:spcPts val="0"/>
              </a:spcBef>
              <a:spcAft>
                <a:spcPts val="0"/>
              </a:spcAft>
              <a:buSzPts val="1800"/>
              <a:buAutoNum type="arabicPeriod"/>
            </a:pPr>
            <a:r>
              <a:rPr lang="en"/>
              <a:t>Ms Word Creation : Complete</a:t>
            </a:r>
            <a:endParaRPr/>
          </a:p>
          <a:p>
            <a:pPr marL="457200" lvl="0" indent="-342900" algn="l" rtl="0">
              <a:spcBef>
                <a:spcPts val="0"/>
              </a:spcBef>
              <a:spcAft>
                <a:spcPts val="0"/>
              </a:spcAft>
              <a:buSzPts val="1800"/>
              <a:buAutoNum type="arabicPeriod"/>
            </a:pPr>
            <a:r>
              <a:rPr lang="en"/>
              <a:t>Export To PDF : Complete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7"/>
          <p:cNvSpPr txBox="1">
            <a:spLocks noGrp="1"/>
          </p:cNvSpPr>
          <p:nvPr>
            <p:ph type="title"/>
          </p:nvPr>
        </p:nvSpPr>
        <p:spPr>
          <a:xfrm>
            <a:off x="494400" y="45095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b="1">
                <a:latin typeface="Times New Roman"/>
                <a:ea typeface="Times New Roman"/>
                <a:cs typeface="Times New Roman"/>
                <a:sym typeface="Times New Roman"/>
              </a:rPr>
              <a:t>Conclusion</a:t>
            </a:r>
            <a:endParaRPr sz="3600" b="1">
              <a:latin typeface="Times New Roman"/>
              <a:ea typeface="Times New Roman"/>
              <a:cs typeface="Times New Roman"/>
              <a:sym typeface="Times New Roman"/>
            </a:endParaRPr>
          </a:p>
        </p:txBody>
      </p:sp>
      <p:sp>
        <p:nvSpPr>
          <p:cNvPr id="246" name="Google Shape;246;p37"/>
          <p:cNvSpPr txBox="1">
            <a:spLocks noGrp="1"/>
          </p:cNvSpPr>
          <p:nvPr>
            <p:ph type="body" idx="1"/>
          </p:nvPr>
        </p:nvSpPr>
        <p:spPr>
          <a:xfrm>
            <a:off x="494400" y="1082200"/>
            <a:ext cx="8520600" cy="34164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1600"/>
              </a:spcAft>
              <a:buSzPts val="1800"/>
              <a:buNone/>
            </a:pPr>
            <a:r>
              <a:rPr lang="en" sz="2400">
                <a:solidFill>
                  <a:schemeClr val="dk1"/>
                </a:solidFill>
                <a:latin typeface="Times New Roman"/>
                <a:ea typeface="Times New Roman"/>
                <a:cs typeface="Times New Roman"/>
                <a:sym typeface="Times New Roman"/>
              </a:rPr>
              <a:t>The claim registration automation is based on general insurance with different policy type .We enhanced the process to check for the policyholder is in block list or not and also insured person must renewed his/her account properly. If policy holder fails to update then the bot send the notification to renew the account.And also gives information about the Blocked list based on the payment and other issues of the policy holder.</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800"/>
              <a:buNone/>
            </a:pPr>
            <a:r>
              <a:rPr lang="en"/>
              <a:t>Questions?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9"/>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a:latin typeface="Times New Roman"/>
                <a:ea typeface="Times New Roman"/>
                <a:cs typeface="Times New Roman"/>
                <a:sym typeface="Times New Roman"/>
              </a:rPr>
              <a:t>Thank You</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730000" y="1318650"/>
            <a:ext cx="3300900" cy="84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ABSTRACT</a:t>
            </a:r>
            <a:endParaRPr/>
          </a:p>
          <a:p>
            <a:pPr marL="0" lvl="0" indent="0" algn="l" rtl="0">
              <a:lnSpc>
                <a:spcPct val="100000"/>
              </a:lnSpc>
              <a:spcBef>
                <a:spcPts val="0"/>
              </a:spcBef>
              <a:spcAft>
                <a:spcPts val="0"/>
              </a:spcAft>
              <a:buSzPts val="3000"/>
              <a:buNone/>
            </a:pPr>
            <a:endParaRPr/>
          </a:p>
        </p:txBody>
      </p:sp>
      <p:sp>
        <p:nvSpPr>
          <p:cNvPr id="89" name="Google Shape;89;p17"/>
          <p:cNvSpPr txBox="1">
            <a:spLocks noGrp="1"/>
          </p:cNvSpPr>
          <p:nvPr>
            <p:ph type="body" idx="2"/>
          </p:nvPr>
        </p:nvSpPr>
        <p:spPr>
          <a:xfrm>
            <a:off x="4693800" y="106500"/>
            <a:ext cx="4450200" cy="5037000"/>
          </a:xfrm>
          <a:prstGeom prst="rect">
            <a:avLst/>
          </a:prstGeom>
          <a:noFill/>
          <a:ln>
            <a:noFill/>
          </a:ln>
        </p:spPr>
        <p:txBody>
          <a:bodyPr spcFirstLastPara="1" wrap="square" lIns="91425" tIns="91425" rIns="91425" bIns="91425" anchor="t" anchorCtr="0">
            <a:noAutofit/>
          </a:bodyPr>
          <a:lstStyle/>
          <a:p>
            <a:pPr marL="0" lvl="0" indent="0" algn="just">
              <a:lnSpc>
                <a:spcPct val="100000"/>
              </a:lnSpc>
              <a:buClr>
                <a:schemeClr val="dk1"/>
              </a:buClr>
              <a:buSzPts val="1100"/>
              <a:buNone/>
            </a:pPr>
            <a:r>
              <a:rPr lang="en-IN" sz="1500" dirty="0" smtClean="0">
                <a:solidFill>
                  <a:schemeClr val="dk1"/>
                </a:solidFill>
                <a:latin typeface="Times New Roman"/>
                <a:ea typeface="Times New Roman"/>
                <a:cs typeface="Times New Roman"/>
                <a:sym typeface="Times New Roman"/>
              </a:rPr>
              <a:t>The automated </a:t>
            </a:r>
            <a:r>
              <a:rPr lang="en-IN" sz="1500" dirty="0" smtClean="0">
                <a:solidFill>
                  <a:schemeClr val="dk1"/>
                </a:solidFill>
                <a:latin typeface="Times New Roman"/>
                <a:ea typeface="Times New Roman"/>
                <a:cs typeface="Times New Roman"/>
                <a:sym typeface="Times New Roman"/>
              </a:rPr>
              <a:t>process, is a trending technology to </a:t>
            </a:r>
            <a:r>
              <a:rPr lang="en-IN" sz="1500" dirty="0" smtClean="0">
                <a:solidFill>
                  <a:schemeClr val="dk1"/>
                </a:solidFill>
                <a:latin typeface="Times New Roman"/>
                <a:ea typeface="Times New Roman"/>
                <a:cs typeface="Times New Roman"/>
                <a:sym typeface="Times New Roman"/>
              </a:rPr>
              <a:t>reduce human repeated works </a:t>
            </a:r>
            <a:r>
              <a:rPr lang="en-IN" sz="1500" dirty="0" smtClean="0">
                <a:solidFill>
                  <a:schemeClr val="dk1"/>
                </a:solidFill>
                <a:latin typeface="Times New Roman"/>
                <a:ea typeface="Times New Roman"/>
                <a:cs typeface="Times New Roman"/>
                <a:sym typeface="Times New Roman"/>
              </a:rPr>
              <a:t>like data entry. The insurance company has to register a claim, for the given insurance policy number and also has different </a:t>
            </a:r>
            <a:r>
              <a:rPr lang="en-IN" sz="1500" dirty="0" smtClean="0">
                <a:solidFill>
                  <a:schemeClr val="dk1"/>
                </a:solidFill>
                <a:latin typeface="Times New Roman"/>
                <a:ea typeface="Times New Roman"/>
                <a:cs typeface="Times New Roman"/>
                <a:sym typeface="Times New Roman"/>
              </a:rPr>
              <a:t>registration </a:t>
            </a:r>
            <a:r>
              <a:rPr lang="en-IN" sz="1500" dirty="0" smtClean="0">
                <a:solidFill>
                  <a:schemeClr val="dk1"/>
                </a:solidFill>
                <a:latin typeface="Times New Roman"/>
                <a:ea typeface="Times New Roman"/>
                <a:cs typeface="Times New Roman"/>
                <a:sym typeface="Times New Roman"/>
              </a:rPr>
              <a:t>processes according </a:t>
            </a:r>
            <a:r>
              <a:rPr lang="en-IN" sz="1500" dirty="0" smtClean="0">
                <a:solidFill>
                  <a:schemeClr val="dk1"/>
                </a:solidFill>
                <a:latin typeface="Times New Roman"/>
                <a:ea typeface="Times New Roman"/>
                <a:cs typeface="Times New Roman"/>
                <a:sym typeface="Times New Roman"/>
              </a:rPr>
              <a:t>to the insurance applied by the client.</a:t>
            </a:r>
          </a:p>
          <a:p>
            <a:pPr marL="0" lvl="0" indent="0" algn="just">
              <a:lnSpc>
                <a:spcPct val="100000"/>
              </a:lnSpc>
              <a:buClr>
                <a:schemeClr val="dk1"/>
              </a:buClr>
              <a:buSzPts val="1100"/>
              <a:buNone/>
            </a:pPr>
            <a:r>
              <a:rPr lang="en-IN" sz="1500" dirty="0" smtClean="0">
                <a:solidFill>
                  <a:schemeClr val="dk1"/>
                </a:solidFill>
                <a:latin typeface="Times New Roman"/>
                <a:ea typeface="Times New Roman"/>
                <a:cs typeface="Times New Roman"/>
                <a:sym typeface="Times New Roman"/>
              </a:rPr>
              <a:t>This project is </a:t>
            </a:r>
            <a:r>
              <a:rPr lang="en-IN" sz="1500" dirty="0" smtClean="0">
                <a:solidFill>
                  <a:schemeClr val="dk1"/>
                </a:solidFill>
                <a:latin typeface="Times New Roman"/>
                <a:ea typeface="Times New Roman"/>
                <a:cs typeface="Times New Roman"/>
                <a:sym typeface="Times New Roman"/>
              </a:rPr>
              <a:t>based </a:t>
            </a:r>
            <a:r>
              <a:rPr lang="en-IN" sz="1500" dirty="0" smtClean="0">
                <a:solidFill>
                  <a:schemeClr val="dk1"/>
                </a:solidFill>
                <a:latin typeface="Times New Roman"/>
                <a:ea typeface="Times New Roman"/>
                <a:cs typeface="Times New Roman"/>
                <a:sym typeface="Times New Roman"/>
              </a:rPr>
              <a:t>on claiming Motor policies in general </a:t>
            </a:r>
            <a:r>
              <a:rPr lang="en-IN" sz="1500" dirty="0" smtClean="0">
                <a:solidFill>
                  <a:schemeClr val="dk1"/>
                </a:solidFill>
                <a:latin typeface="Times New Roman"/>
                <a:ea typeface="Times New Roman"/>
                <a:cs typeface="Times New Roman"/>
                <a:sym typeface="Times New Roman"/>
              </a:rPr>
              <a:t>insurance </a:t>
            </a:r>
            <a:r>
              <a:rPr lang="en-IN" sz="1500" dirty="0" smtClean="0">
                <a:solidFill>
                  <a:schemeClr val="dk1"/>
                </a:solidFill>
                <a:latin typeface="Times New Roman"/>
                <a:ea typeface="Times New Roman"/>
                <a:cs typeface="Times New Roman"/>
                <a:sym typeface="Times New Roman"/>
              </a:rPr>
              <a:t>with </a:t>
            </a:r>
            <a:r>
              <a:rPr lang="en-IN" sz="1500" dirty="0" smtClean="0">
                <a:solidFill>
                  <a:schemeClr val="dk1"/>
                </a:solidFill>
                <a:latin typeface="Times New Roman"/>
                <a:ea typeface="Times New Roman"/>
                <a:cs typeface="Times New Roman"/>
                <a:sym typeface="Times New Roman"/>
              </a:rPr>
              <a:t>different types </a:t>
            </a:r>
            <a:r>
              <a:rPr lang="en-IN" sz="1500" dirty="0" smtClean="0">
                <a:solidFill>
                  <a:schemeClr val="dk1"/>
                </a:solidFill>
                <a:latin typeface="Times New Roman"/>
                <a:ea typeface="Times New Roman"/>
                <a:cs typeface="Times New Roman"/>
                <a:sym typeface="Times New Roman"/>
              </a:rPr>
              <a:t>of coverages, </a:t>
            </a:r>
            <a:r>
              <a:rPr lang="en-IN" sz="1500" dirty="0" smtClean="0">
                <a:solidFill>
                  <a:schemeClr val="dk1"/>
                </a:solidFill>
                <a:latin typeface="Times New Roman"/>
                <a:ea typeface="Times New Roman"/>
                <a:cs typeface="Times New Roman"/>
                <a:sym typeface="Times New Roman"/>
              </a:rPr>
              <a:t>RPA uses the policy number </a:t>
            </a:r>
            <a:r>
              <a:rPr lang="en-IN" sz="1500" dirty="0" smtClean="0">
                <a:solidFill>
                  <a:schemeClr val="dk1"/>
                </a:solidFill>
                <a:latin typeface="Times New Roman"/>
                <a:ea typeface="Times New Roman"/>
                <a:cs typeface="Times New Roman"/>
                <a:sym typeface="Times New Roman"/>
              </a:rPr>
              <a:t>as a key input to proceed which are provided by </a:t>
            </a:r>
            <a:r>
              <a:rPr lang="en-IN" sz="1500" dirty="0" smtClean="0">
                <a:solidFill>
                  <a:schemeClr val="dk1"/>
                </a:solidFill>
                <a:latin typeface="Times New Roman"/>
                <a:ea typeface="Times New Roman"/>
                <a:cs typeface="Times New Roman"/>
                <a:sym typeface="Times New Roman"/>
              </a:rPr>
              <a:t>the </a:t>
            </a:r>
            <a:r>
              <a:rPr lang="en-IN" sz="1500" dirty="0" smtClean="0">
                <a:solidFill>
                  <a:schemeClr val="dk1"/>
                </a:solidFill>
                <a:latin typeface="Times New Roman"/>
                <a:ea typeface="Times New Roman"/>
                <a:cs typeface="Times New Roman"/>
                <a:sym typeface="Times New Roman"/>
              </a:rPr>
              <a:t>insurers </a:t>
            </a:r>
            <a:r>
              <a:rPr lang="en-IN" sz="1500" dirty="0" smtClean="0">
                <a:solidFill>
                  <a:schemeClr val="dk1"/>
                </a:solidFill>
                <a:latin typeface="Times New Roman"/>
                <a:ea typeface="Times New Roman"/>
                <a:cs typeface="Times New Roman"/>
                <a:sym typeface="Times New Roman"/>
              </a:rPr>
              <a:t>so it can be</a:t>
            </a:r>
          </a:p>
          <a:p>
            <a:pPr marL="0" lvl="0" indent="0" algn="just">
              <a:lnSpc>
                <a:spcPct val="100000"/>
              </a:lnSpc>
              <a:buClr>
                <a:schemeClr val="dk1"/>
              </a:buClr>
              <a:buSzPts val="1100"/>
              <a:buNone/>
            </a:pPr>
            <a:r>
              <a:rPr lang="en-IN" sz="1500" dirty="0" smtClean="0">
                <a:solidFill>
                  <a:schemeClr val="dk1"/>
                </a:solidFill>
                <a:latin typeface="Times New Roman"/>
                <a:ea typeface="Times New Roman"/>
                <a:cs typeface="Times New Roman"/>
                <a:sym typeface="Times New Roman"/>
              </a:rPr>
              <a:t>accessed through an excel file, hence each </a:t>
            </a:r>
            <a:r>
              <a:rPr lang="en-IN" sz="1500" dirty="0" smtClean="0">
                <a:solidFill>
                  <a:schemeClr val="dk1"/>
                </a:solidFill>
                <a:latin typeface="Times New Roman"/>
                <a:ea typeface="Times New Roman"/>
                <a:cs typeface="Times New Roman"/>
                <a:sym typeface="Times New Roman"/>
              </a:rPr>
              <a:t>policy can get registered if </a:t>
            </a:r>
            <a:r>
              <a:rPr lang="en-IN" sz="1500" dirty="0" smtClean="0">
                <a:solidFill>
                  <a:schemeClr val="dk1"/>
                </a:solidFill>
                <a:latin typeface="Times New Roman"/>
                <a:ea typeface="Times New Roman"/>
                <a:cs typeface="Times New Roman"/>
                <a:sym typeface="Times New Roman"/>
              </a:rPr>
              <a:t>it is </a:t>
            </a:r>
            <a:r>
              <a:rPr lang="en-IN" sz="1500" dirty="0" smtClean="0">
                <a:solidFill>
                  <a:schemeClr val="dk1"/>
                </a:solidFill>
                <a:latin typeface="Times New Roman"/>
                <a:ea typeface="Times New Roman"/>
                <a:cs typeface="Times New Roman"/>
                <a:sym typeface="Times New Roman"/>
              </a:rPr>
              <a:t>a valid </a:t>
            </a:r>
            <a:r>
              <a:rPr lang="en-IN" sz="1500" dirty="0" smtClean="0">
                <a:solidFill>
                  <a:schemeClr val="dk1"/>
                </a:solidFill>
                <a:latin typeface="Times New Roman"/>
                <a:ea typeface="Times New Roman"/>
                <a:cs typeface="Times New Roman"/>
                <a:sym typeface="Times New Roman"/>
              </a:rPr>
              <a:t>request, </a:t>
            </a:r>
            <a:r>
              <a:rPr lang="en-IN" sz="1500" dirty="0" smtClean="0">
                <a:solidFill>
                  <a:schemeClr val="dk1"/>
                </a:solidFill>
                <a:latin typeface="Times New Roman"/>
                <a:ea typeface="Times New Roman"/>
                <a:cs typeface="Times New Roman"/>
                <a:sym typeface="Times New Roman"/>
              </a:rPr>
              <a:t>after the verification of </a:t>
            </a:r>
            <a:r>
              <a:rPr lang="en-IN" sz="1500" dirty="0" smtClean="0">
                <a:solidFill>
                  <a:schemeClr val="dk1"/>
                </a:solidFill>
                <a:latin typeface="Times New Roman"/>
                <a:ea typeface="Times New Roman"/>
                <a:cs typeface="Times New Roman"/>
                <a:sym typeface="Times New Roman"/>
              </a:rPr>
              <a:t>various factors (like black listing of vehicles, clients, engines &amp; chassis) and </a:t>
            </a:r>
            <a:r>
              <a:rPr lang="en-IN" sz="1500" dirty="0" smtClean="0">
                <a:solidFill>
                  <a:schemeClr val="dk1"/>
                </a:solidFill>
                <a:latin typeface="Times New Roman"/>
                <a:ea typeface="Times New Roman"/>
                <a:cs typeface="Times New Roman"/>
                <a:sym typeface="Times New Roman"/>
              </a:rPr>
              <a:t>all these processes are automated </a:t>
            </a:r>
            <a:r>
              <a:rPr lang="en-IN" sz="1500" dirty="0" smtClean="0">
                <a:solidFill>
                  <a:schemeClr val="dk1"/>
                </a:solidFill>
                <a:latin typeface="Times New Roman"/>
                <a:ea typeface="Times New Roman"/>
                <a:cs typeface="Times New Roman"/>
                <a:sym typeface="Times New Roman"/>
              </a:rPr>
              <a:t>to have </a:t>
            </a:r>
            <a:r>
              <a:rPr lang="en-IN" sz="1500" dirty="0" smtClean="0">
                <a:solidFill>
                  <a:schemeClr val="dk1"/>
                </a:solidFill>
                <a:latin typeface="Times New Roman"/>
                <a:ea typeface="Times New Roman"/>
                <a:cs typeface="Times New Roman"/>
                <a:sym typeface="Times New Roman"/>
              </a:rPr>
              <a:t>time efficient process to satisfy the client</a:t>
            </a:r>
          </a:p>
          <a:p>
            <a:pPr marL="0" lvl="0" indent="0" algn="just">
              <a:lnSpc>
                <a:spcPct val="100000"/>
              </a:lnSpc>
              <a:buClr>
                <a:schemeClr val="dk1"/>
              </a:buClr>
              <a:buSzPts val="1100"/>
              <a:buNone/>
            </a:pPr>
            <a:r>
              <a:rPr lang="en-IN" sz="1500" dirty="0" smtClean="0">
                <a:solidFill>
                  <a:schemeClr val="dk1"/>
                </a:solidFill>
                <a:latin typeface="Times New Roman"/>
                <a:ea typeface="Times New Roman"/>
                <a:cs typeface="Times New Roman"/>
                <a:sym typeface="Times New Roman"/>
              </a:rPr>
              <a:t>needs.</a:t>
            </a:r>
            <a:r>
              <a:rPr lang="en" sz="1500" dirty="0" smtClean="0">
                <a:solidFill>
                  <a:schemeClr val="dk1"/>
                </a:solidFill>
                <a:latin typeface="Times New Roman"/>
                <a:ea typeface="Times New Roman"/>
                <a:cs typeface="Times New Roman"/>
                <a:sym typeface="Times New Roman"/>
              </a:rPr>
              <a:t> </a:t>
            </a:r>
            <a:endParaRPr sz="1500" dirty="0" smtClean="0">
              <a:solidFill>
                <a:schemeClr val="dk1"/>
              </a:solidFill>
              <a:latin typeface="Times New Roman"/>
              <a:ea typeface="Times New Roman"/>
              <a:cs typeface="Times New Roman"/>
              <a:sym typeface="Times New Roman"/>
            </a:endParaRPr>
          </a:p>
          <a:p>
            <a:pPr marL="0" lvl="0" indent="0" algn="just" rtl="0">
              <a:lnSpc>
                <a:spcPct val="100000"/>
              </a:lnSpc>
              <a:spcBef>
                <a:spcPts val="0"/>
              </a:spcBef>
              <a:spcAft>
                <a:spcPts val="0"/>
              </a:spcAft>
              <a:buClr>
                <a:srgbClr val="000000"/>
              </a:buClr>
              <a:buSzPts val="1100"/>
              <a:buFont typeface="Arial"/>
              <a:buNone/>
            </a:pPr>
            <a:endParaRPr dirty="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body" idx="2"/>
          </p:nvPr>
        </p:nvSpPr>
        <p:spPr>
          <a:xfrm>
            <a:off x="4888150" y="567925"/>
            <a:ext cx="3837000" cy="28128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a:buNone/>
            </a:pPr>
            <a:r>
              <a:rPr lang="en" sz="4200">
                <a:solidFill>
                  <a:schemeClr val="dk1"/>
                </a:solidFill>
              </a:rPr>
              <a:t>BASE PAPER</a:t>
            </a:r>
            <a:endParaRPr sz="4200">
              <a:solidFill>
                <a:schemeClr val="dk1"/>
              </a:solidFill>
            </a:endParaRPr>
          </a:p>
          <a:p>
            <a:pPr marL="0" lvl="0" indent="0" algn="l" rtl="0">
              <a:spcBef>
                <a:spcPts val="0"/>
              </a:spcBef>
              <a:spcAft>
                <a:spcPts val="0"/>
              </a:spcAft>
              <a:buNone/>
            </a:pPr>
            <a:r>
              <a:rPr lang="en" sz="1100">
                <a:solidFill>
                  <a:schemeClr val="dk1"/>
                </a:solidFill>
              </a:rPr>
              <a:t>	</a:t>
            </a:r>
            <a:r>
              <a:rPr lang="en" sz="1400">
                <a:solidFill>
                  <a:schemeClr val="dk1"/>
                </a:solidFill>
                <a:latin typeface="Times New Roman"/>
                <a:ea typeface="Times New Roman"/>
                <a:cs typeface="Times New Roman"/>
                <a:sym typeface="Times New Roman"/>
              </a:rPr>
              <a:t>Turning robotic process automation into commercial success – Case OpusCapita</a:t>
            </a:r>
            <a:endParaRPr sz="14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 sz="1400">
                <a:solidFill>
                  <a:schemeClr val="dk1"/>
                </a:solidFill>
                <a:latin typeface="Times New Roman"/>
                <a:ea typeface="Times New Roman"/>
                <a:cs typeface="Times New Roman"/>
                <a:sym typeface="Times New Roman"/>
              </a:rPr>
              <a:t>(Journal of Information Technology Teaching Cases -24 May 2016)</a:t>
            </a:r>
            <a:endParaRPr sz="1400">
              <a:solidFill>
                <a:schemeClr val="dk1"/>
              </a:solidFill>
              <a:latin typeface="Times New Roman"/>
              <a:ea typeface="Times New Roman"/>
              <a:cs typeface="Times New Roman"/>
              <a:sym typeface="Times New Roman"/>
            </a:endParaRPr>
          </a:p>
          <a:p>
            <a:pPr marL="0" lvl="0" indent="0" algn="just" rtl="0">
              <a:lnSpc>
                <a:spcPct val="100000"/>
              </a:lnSpc>
              <a:spcBef>
                <a:spcPts val="800"/>
              </a:spcBef>
              <a:spcAft>
                <a:spcPts val="0"/>
              </a:spcAft>
              <a:buNone/>
            </a:pPr>
            <a:r>
              <a:rPr lang="en" sz="1400">
                <a:solidFill>
                  <a:schemeClr val="dk1"/>
                </a:solidFill>
                <a:latin typeface="Times New Roman"/>
                <a:ea typeface="Times New Roman"/>
                <a:cs typeface="Times New Roman"/>
                <a:sym typeface="Times New Roman"/>
              </a:rPr>
              <a:t>Arthur</a:t>
            </a:r>
            <a:endParaRPr sz="1400">
              <a:solidFill>
                <a:schemeClr val="dk1"/>
              </a:solidFill>
              <a:latin typeface="Times New Roman"/>
              <a:ea typeface="Times New Roman"/>
              <a:cs typeface="Times New Roman"/>
              <a:sym typeface="Times New Roman"/>
            </a:endParaRPr>
          </a:p>
          <a:p>
            <a:pPr marL="0" lvl="0" indent="0" algn="just" rtl="0">
              <a:lnSpc>
                <a:spcPct val="100000"/>
              </a:lnSpc>
              <a:spcBef>
                <a:spcPts val="800"/>
              </a:spcBef>
              <a:spcAft>
                <a:spcPts val="0"/>
              </a:spcAft>
              <a:buNone/>
            </a:pPr>
            <a:r>
              <a:rPr lang="en" sz="1400">
                <a:solidFill>
                  <a:schemeClr val="dk1"/>
                </a:solidFill>
                <a:latin typeface="Times New Roman"/>
                <a:ea typeface="Times New Roman"/>
                <a:cs typeface="Times New Roman"/>
                <a:sym typeface="Times New Roman"/>
              </a:rPr>
              <a:t>      	Aleksandre Asatiani</a:t>
            </a:r>
            <a:endParaRPr sz="1400">
              <a:solidFill>
                <a:schemeClr val="dk1"/>
              </a:solidFill>
              <a:latin typeface="Times New Roman"/>
              <a:ea typeface="Times New Roman"/>
              <a:cs typeface="Times New Roman"/>
              <a:sym typeface="Times New Roman"/>
            </a:endParaRPr>
          </a:p>
          <a:p>
            <a:pPr marL="0" lvl="0" indent="0" algn="just" rtl="0">
              <a:lnSpc>
                <a:spcPct val="100000"/>
              </a:lnSpc>
              <a:spcBef>
                <a:spcPts val="800"/>
              </a:spcBef>
              <a:spcAft>
                <a:spcPts val="0"/>
              </a:spcAft>
              <a:buNone/>
            </a:pPr>
            <a:r>
              <a:rPr lang="en" sz="1400">
                <a:solidFill>
                  <a:schemeClr val="dk1"/>
                </a:solidFill>
                <a:latin typeface="Times New Roman"/>
                <a:ea typeface="Times New Roman"/>
                <a:cs typeface="Times New Roman"/>
                <a:sym typeface="Times New Roman"/>
              </a:rPr>
              <a:t>      	Esko Penttinen</a:t>
            </a:r>
            <a:endParaRPr sz="1400">
              <a:solidFill>
                <a:schemeClr val="dk1"/>
              </a:solidFill>
              <a:latin typeface="Times New Roman"/>
              <a:ea typeface="Times New Roman"/>
              <a:cs typeface="Times New Roman"/>
              <a:sym typeface="Times New Roman"/>
            </a:endParaRPr>
          </a:p>
          <a:p>
            <a:pPr marL="0" lvl="0" indent="0" algn="l" rtl="0">
              <a:spcBef>
                <a:spcPts val="800"/>
              </a:spcBef>
              <a:spcAft>
                <a:spcPts val="0"/>
              </a:spcAft>
              <a:buClr>
                <a:schemeClr val="dk1"/>
              </a:buClr>
              <a:buSzPts val="1100"/>
              <a:buFont typeface="Arial"/>
              <a:buNone/>
            </a:pPr>
            <a:endParaRPr sz="1400">
              <a:solidFill>
                <a:schemeClr val="dk1"/>
              </a:solidFill>
              <a:latin typeface="Times New Roman"/>
              <a:ea typeface="Times New Roman"/>
              <a:cs typeface="Times New Roman"/>
              <a:sym typeface="Times New Roman"/>
            </a:endParaRPr>
          </a:p>
        </p:txBody>
      </p:sp>
      <p:sp>
        <p:nvSpPr>
          <p:cNvPr id="95" name="Google Shape;95;p18"/>
          <p:cNvSpPr txBox="1">
            <a:spLocks noGrp="1"/>
          </p:cNvSpPr>
          <p:nvPr>
            <p:ph type="title"/>
          </p:nvPr>
        </p:nvSpPr>
        <p:spPr>
          <a:xfrm>
            <a:off x="316500" y="567925"/>
            <a:ext cx="4045200" cy="1482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a:t>LITERATURE SURVEY</a:t>
            </a:r>
            <a:endParaRPr b="0"/>
          </a:p>
        </p:txBody>
      </p:sp>
      <p:sp>
        <p:nvSpPr>
          <p:cNvPr id="96" name="Google Shape;96;p18"/>
          <p:cNvSpPr/>
          <p:nvPr/>
        </p:nvSpPr>
        <p:spPr>
          <a:xfrm>
            <a:off x="53100" y="3437311"/>
            <a:ext cx="4572000" cy="738600"/>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Clr>
                <a:schemeClr val="dk1"/>
              </a:buClr>
              <a:buSzPts val="1100"/>
              <a:buFont typeface="Arial"/>
              <a:buNone/>
            </a:pPr>
            <a:r>
              <a:rPr lang="en" u="sng" dirty="0">
                <a:solidFill>
                  <a:srgbClr val="0097A7"/>
                </a:solidFill>
                <a:hlinkClick r:id="rId3"/>
              </a:rPr>
              <a:t>https://drive.google.com/file/d/1qn1Rr7xRo2wNrxkloQA6olF_9-gQeaIt/view?usp=sharing</a:t>
            </a:r>
            <a:endParaRPr u="sng" dirty="0">
              <a:solidFill>
                <a:srgbClr val="0097A7"/>
              </a:solidFill>
              <a:hlinkClick r:id="rId3"/>
            </a:endParaRPr>
          </a:p>
          <a:p>
            <a:pPr marL="0" lvl="0" indent="0" algn="l" rtl="0">
              <a:lnSpc>
                <a:spcPct val="115000"/>
              </a:lnSpc>
              <a:spcBef>
                <a:spcPts val="0"/>
              </a:spcBef>
              <a:spcAft>
                <a:spcPts val="0"/>
              </a:spcAft>
              <a:buClr>
                <a:schemeClr val="dk1"/>
              </a:buClr>
              <a:buSzPts val="1100"/>
              <a:buFont typeface="Arial"/>
              <a:buNone/>
            </a:pPr>
            <a:endParaRPr sz="1100" dirty="0">
              <a:solidFill>
                <a:schemeClr val="dk1"/>
              </a:solidFill>
            </a:endParaRPr>
          </a:p>
          <a:p>
            <a:pPr marL="0" marR="0" lvl="0" indent="0" algn="l" rtl="0">
              <a:lnSpc>
                <a:spcPct val="100000"/>
              </a:lnSpc>
              <a:spcBef>
                <a:spcPts val="0"/>
              </a:spcBef>
              <a:spcAft>
                <a:spcPts val="0"/>
              </a:spcAft>
              <a:buNone/>
            </a:pPr>
            <a:endParaRPr dirty="0"/>
          </a:p>
        </p:txBody>
      </p:sp>
      <p:sp>
        <p:nvSpPr>
          <p:cNvPr id="97" name="Google Shape;97;p18"/>
          <p:cNvSpPr txBox="1"/>
          <p:nvPr/>
        </p:nvSpPr>
        <p:spPr>
          <a:xfrm>
            <a:off x="4888150" y="3356025"/>
            <a:ext cx="4045200" cy="1252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u="sng">
                <a:solidFill>
                  <a:schemeClr val="hlink"/>
                </a:solidFill>
                <a:hlinkClick r:id="rId4"/>
              </a:rPr>
              <a:t>https://drive.google.com/file/d/1-SfRTw70QGEW4TVUW1D20M0FcSjGfaAz/view?usp=sharing</a:t>
            </a:r>
            <a:endParaRPr sz="11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latin typeface="Times"/>
                <a:ea typeface="Times"/>
                <a:cs typeface="Times"/>
                <a:sym typeface="Times"/>
              </a:rPr>
              <a:t>Modules</a:t>
            </a:r>
            <a:endParaRPr sz="3600">
              <a:latin typeface="Times"/>
              <a:ea typeface="Times"/>
              <a:cs typeface="Times"/>
              <a:sym typeface="Times"/>
            </a:endParaRPr>
          </a:p>
        </p:txBody>
      </p:sp>
      <p:sp>
        <p:nvSpPr>
          <p:cNvPr id="103" name="Google Shape;103;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rgbClr val="000000"/>
              </a:buClr>
              <a:buSzPts val="1800"/>
              <a:buChar char="●"/>
            </a:pPr>
            <a:r>
              <a:rPr lang="en">
                <a:solidFill>
                  <a:srgbClr val="000000"/>
                </a:solidFill>
              </a:rPr>
              <a:t>Excel Automation </a:t>
            </a:r>
            <a:endParaRPr>
              <a:solidFill>
                <a:srgbClr val="000000"/>
              </a:solidFill>
            </a:endParaRPr>
          </a:p>
          <a:p>
            <a:pPr marL="457200" lvl="0" indent="-342900" algn="l" rtl="0">
              <a:lnSpc>
                <a:spcPct val="150000"/>
              </a:lnSpc>
              <a:spcBef>
                <a:spcPts val="0"/>
              </a:spcBef>
              <a:spcAft>
                <a:spcPts val="0"/>
              </a:spcAft>
              <a:buClr>
                <a:srgbClr val="000000"/>
              </a:buClr>
              <a:buSzPts val="1800"/>
              <a:buChar char="●"/>
            </a:pPr>
            <a:r>
              <a:rPr lang="en">
                <a:solidFill>
                  <a:srgbClr val="000000"/>
                </a:solidFill>
              </a:rPr>
              <a:t>Checking Blocked List &amp; Renewed List </a:t>
            </a:r>
            <a:endParaRPr>
              <a:solidFill>
                <a:srgbClr val="000000"/>
              </a:solidFill>
            </a:endParaRPr>
          </a:p>
          <a:p>
            <a:pPr marL="457200" lvl="0" indent="-342900" algn="l" rtl="0">
              <a:lnSpc>
                <a:spcPct val="150000"/>
              </a:lnSpc>
              <a:spcBef>
                <a:spcPts val="0"/>
              </a:spcBef>
              <a:spcAft>
                <a:spcPts val="0"/>
              </a:spcAft>
              <a:buClr>
                <a:srgbClr val="000000"/>
              </a:buClr>
              <a:buSzPts val="1800"/>
              <a:buChar char="●"/>
            </a:pPr>
            <a:r>
              <a:rPr lang="en">
                <a:solidFill>
                  <a:srgbClr val="000000"/>
                </a:solidFill>
              </a:rPr>
              <a:t>Checking Cross Product(Personal Accident)</a:t>
            </a:r>
            <a:endParaRPr>
              <a:solidFill>
                <a:srgbClr val="000000"/>
              </a:solidFill>
            </a:endParaRPr>
          </a:p>
          <a:p>
            <a:pPr marL="457200" lvl="0" indent="-342900" algn="l" rtl="0">
              <a:lnSpc>
                <a:spcPct val="150000"/>
              </a:lnSpc>
              <a:spcBef>
                <a:spcPts val="0"/>
              </a:spcBef>
              <a:spcAft>
                <a:spcPts val="0"/>
              </a:spcAft>
              <a:buClr>
                <a:srgbClr val="000000"/>
              </a:buClr>
              <a:buSzPts val="1800"/>
              <a:buChar char="●"/>
            </a:pPr>
            <a:r>
              <a:rPr lang="en">
                <a:solidFill>
                  <a:srgbClr val="000000"/>
                </a:solidFill>
              </a:rPr>
              <a:t>Calculating Claim Eligibility</a:t>
            </a:r>
            <a:endParaRPr>
              <a:solidFill>
                <a:srgbClr val="000000"/>
              </a:solidFill>
            </a:endParaRPr>
          </a:p>
          <a:p>
            <a:pPr marL="457200" lvl="0" indent="-342900" algn="l" rtl="0">
              <a:lnSpc>
                <a:spcPct val="150000"/>
              </a:lnSpc>
              <a:spcBef>
                <a:spcPts val="0"/>
              </a:spcBef>
              <a:spcAft>
                <a:spcPts val="0"/>
              </a:spcAft>
              <a:buClr>
                <a:srgbClr val="000000"/>
              </a:buClr>
              <a:buSzPts val="1800"/>
              <a:buChar char="●"/>
            </a:pPr>
            <a:r>
              <a:rPr lang="en">
                <a:solidFill>
                  <a:srgbClr val="000000"/>
                </a:solidFill>
              </a:rPr>
              <a:t>PDF Generation &amp; Mail Automation</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a:spLocks noGrp="1"/>
          </p:cNvSpPr>
          <p:nvPr>
            <p:ph type="title"/>
          </p:nvPr>
        </p:nvSpPr>
        <p:spPr>
          <a:xfrm>
            <a:off x="827850" y="81100"/>
            <a:ext cx="6770100" cy="904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200"/>
              <a:buNone/>
            </a:pPr>
            <a:r>
              <a:rPr lang="en" sz="3600" b="1">
                <a:latin typeface="Times New Roman"/>
                <a:ea typeface="Times New Roman"/>
                <a:cs typeface="Times New Roman"/>
                <a:sym typeface="Times New Roman"/>
              </a:rPr>
              <a:t>Modules Workflow</a:t>
            </a:r>
            <a:endParaRPr sz="3600" b="1">
              <a:latin typeface="Times New Roman"/>
              <a:ea typeface="Times New Roman"/>
              <a:cs typeface="Times New Roman"/>
              <a:sym typeface="Times New Roman"/>
            </a:endParaRPr>
          </a:p>
        </p:txBody>
      </p:sp>
      <p:pic>
        <p:nvPicPr>
          <p:cNvPr id="109" name="Google Shape;109;p20"/>
          <p:cNvPicPr preferRelativeResize="0"/>
          <p:nvPr/>
        </p:nvPicPr>
        <p:blipFill>
          <a:blip r:embed="rId3">
            <a:alphaModFix/>
          </a:blip>
          <a:stretch>
            <a:fillRect/>
          </a:stretch>
        </p:blipFill>
        <p:spPr>
          <a:xfrm>
            <a:off x="1515750" y="985900"/>
            <a:ext cx="5755877" cy="3852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265500" y="0"/>
            <a:ext cx="7468500" cy="10482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200"/>
              <a:buNone/>
            </a:pPr>
            <a:endParaRPr sz="3600">
              <a:latin typeface="Times New Roman"/>
              <a:ea typeface="Times New Roman"/>
              <a:cs typeface="Times New Roman"/>
              <a:sym typeface="Times New Roman"/>
            </a:endParaRPr>
          </a:p>
          <a:p>
            <a:pPr marL="0" lvl="0" indent="0" algn="ctr" rtl="0">
              <a:lnSpc>
                <a:spcPct val="100000"/>
              </a:lnSpc>
              <a:spcBef>
                <a:spcPts val="0"/>
              </a:spcBef>
              <a:spcAft>
                <a:spcPts val="0"/>
              </a:spcAft>
              <a:buSzPts val="4200"/>
              <a:buNone/>
            </a:pPr>
            <a:endParaRPr sz="3600" b="1">
              <a:latin typeface="Times New Roman"/>
              <a:ea typeface="Times New Roman"/>
              <a:cs typeface="Times New Roman"/>
              <a:sym typeface="Times New Roman"/>
            </a:endParaRPr>
          </a:p>
          <a:p>
            <a:pPr marL="0" lvl="0" indent="0" algn="ctr" rtl="0">
              <a:lnSpc>
                <a:spcPct val="100000"/>
              </a:lnSpc>
              <a:spcBef>
                <a:spcPts val="0"/>
              </a:spcBef>
              <a:spcAft>
                <a:spcPts val="0"/>
              </a:spcAft>
              <a:buSzPts val="4200"/>
              <a:buNone/>
            </a:pPr>
            <a:endParaRPr sz="3600" b="1">
              <a:latin typeface="Times New Roman"/>
              <a:ea typeface="Times New Roman"/>
              <a:cs typeface="Times New Roman"/>
              <a:sym typeface="Times New Roman"/>
            </a:endParaRPr>
          </a:p>
          <a:p>
            <a:pPr marL="0" lvl="0" indent="0" algn="ctr" rtl="0">
              <a:lnSpc>
                <a:spcPct val="100000"/>
              </a:lnSpc>
              <a:spcBef>
                <a:spcPts val="0"/>
              </a:spcBef>
              <a:spcAft>
                <a:spcPts val="0"/>
              </a:spcAft>
              <a:buSzPts val="4200"/>
              <a:buNone/>
            </a:pPr>
            <a:r>
              <a:rPr lang="en" sz="3600" b="1">
                <a:latin typeface="Times New Roman"/>
                <a:ea typeface="Times New Roman"/>
                <a:cs typeface="Times New Roman"/>
                <a:sym typeface="Times New Roman"/>
              </a:rPr>
              <a:t>Module 1:   Read Excel Files</a:t>
            </a:r>
            <a:endParaRPr sz="3600" b="1">
              <a:latin typeface="Times New Roman"/>
              <a:ea typeface="Times New Roman"/>
              <a:cs typeface="Times New Roman"/>
              <a:sym typeface="Times New Roman"/>
            </a:endParaRPr>
          </a:p>
        </p:txBody>
      </p:sp>
      <p:sp>
        <p:nvSpPr>
          <p:cNvPr id="115" name="Google Shape;115;p21"/>
          <p:cNvSpPr txBox="1">
            <a:spLocks noGrp="1"/>
          </p:cNvSpPr>
          <p:nvPr>
            <p:ph type="subTitle" idx="4294967295"/>
          </p:nvPr>
        </p:nvSpPr>
        <p:spPr>
          <a:xfrm>
            <a:off x="265500" y="1048200"/>
            <a:ext cx="8559000" cy="3978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100"/>
              <a:buNone/>
            </a:pPr>
            <a:r>
              <a:rPr lang="en"/>
              <a:t> </a:t>
            </a:r>
            <a:endParaRPr/>
          </a:p>
        </p:txBody>
      </p:sp>
      <p:pic>
        <p:nvPicPr>
          <p:cNvPr id="116" name="Google Shape;116;p21"/>
          <p:cNvPicPr preferRelativeResize="0"/>
          <p:nvPr/>
        </p:nvPicPr>
        <p:blipFill>
          <a:blip r:embed="rId3">
            <a:alphaModFix/>
          </a:blip>
          <a:stretch>
            <a:fillRect/>
          </a:stretch>
        </p:blipFill>
        <p:spPr>
          <a:xfrm>
            <a:off x="335225" y="1048188"/>
            <a:ext cx="4210050" cy="4105275"/>
          </a:xfrm>
          <a:prstGeom prst="rect">
            <a:avLst/>
          </a:prstGeom>
          <a:noFill/>
          <a:ln>
            <a:noFill/>
          </a:ln>
        </p:spPr>
      </p:pic>
      <p:pic>
        <p:nvPicPr>
          <p:cNvPr id="117" name="Google Shape;117;p21"/>
          <p:cNvPicPr preferRelativeResize="0"/>
          <p:nvPr/>
        </p:nvPicPr>
        <p:blipFill>
          <a:blip r:embed="rId4">
            <a:alphaModFix/>
          </a:blip>
          <a:stretch>
            <a:fillRect/>
          </a:stretch>
        </p:blipFill>
        <p:spPr>
          <a:xfrm>
            <a:off x="4545275" y="1062488"/>
            <a:ext cx="4133850" cy="4076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b="1">
                <a:latin typeface="Times New Roman"/>
                <a:ea typeface="Times New Roman"/>
                <a:cs typeface="Times New Roman"/>
                <a:sym typeface="Times New Roman"/>
              </a:rPr>
              <a:t>Module 2: Check for Block list &amp; Renewal</a:t>
            </a:r>
            <a:endParaRPr sz="3600" b="1">
              <a:latin typeface="Times New Roman"/>
              <a:ea typeface="Times New Roman"/>
              <a:cs typeface="Times New Roman"/>
              <a:sym typeface="Times New Roman"/>
            </a:endParaRPr>
          </a:p>
        </p:txBody>
      </p:sp>
      <p:pic>
        <p:nvPicPr>
          <p:cNvPr id="123" name="Google Shape;123;p22"/>
          <p:cNvPicPr preferRelativeResize="0"/>
          <p:nvPr/>
        </p:nvPicPr>
        <p:blipFill>
          <a:blip r:embed="rId3">
            <a:alphaModFix/>
          </a:blip>
          <a:stretch>
            <a:fillRect/>
          </a:stretch>
        </p:blipFill>
        <p:spPr>
          <a:xfrm>
            <a:off x="152400" y="1170125"/>
            <a:ext cx="2085846" cy="3820975"/>
          </a:xfrm>
          <a:prstGeom prst="rect">
            <a:avLst/>
          </a:prstGeom>
          <a:noFill/>
          <a:ln>
            <a:noFill/>
          </a:ln>
        </p:spPr>
      </p:pic>
      <p:pic>
        <p:nvPicPr>
          <p:cNvPr id="124" name="Google Shape;124;p22"/>
          <p:cNvPicPr preferRelativeResize="0"/>
          <p:nvPr/>
        </p:nvPicPr>
        <p:blipFill>
          <a:blip r:embed="rId4">
            <a:alphaModFix/>
          </a:blip>
          <a:stretch>
            <a:fillRect/>
          </a:stretch>
        </p:blipFill>
        <p:spPr>
          <a:xfrm>
            <a:off x="3840750" y="1170125"/>
            <a:ext cx="4410075" cy="1878800"/>
          </a:xfrm>
          <a:prstGeom prst="rect">
            <a:avLst/>
          </a:prstGeom>
          <a:noFill/>
          <a:ln>
            <a:noFill/>
          </a:ln>
        </p:spPr>
      </p:pic>
      <p:pic>
        <p:nvPicPr>
          <p:cNvPr id="125" name="Google Shape;125;p22"/>
          <p:cNvPicPr preferRelativeResize="0"/>
          <p:nvPr/>
        </p:nvPicPr>
        <p:blipFill>
          <a:blip r:embed="rId5">
            <a:alphaModFix/>
          </a:blip>
          <a:stretch>
            <a:fillRect/>
          </a:stretch>
        </p:blipFill>
        <p:spPr>
          <a:xfrm>
            <a:off x="3916699" y="3148075"/>
            <a:ext cx="4334126" cy="1781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3"/>
          <p:cNvSpPr txBox="1">
            <a:spLocks noGrp="1"/>
          </p:cNvSpPr>
          <p:nvPr>
            <p:ph type="title"/>
          </p:nvPr>
        </p:nvSpPr>
        <p:spPr>
          <a:xfrm>
            <a:off x="311700" y="3688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b="1">
                <a:latin typeface="Times"/>
                <a:ea typeface="Times"/>
                <a:cs typeface="Times"/>
                <a:sym typeface="Times"/>
              </a:rPr>
              <a:t>Module 3: Mail Automation</a:t>
            </a:r>
            <a:endParaRPr sz="3600" b="1">
              <a:latin typeface="Times"/>
              <a:ea typeface="Times"/>
              <a:cs typeface="Times"/>
              <a:sym typeface="Times"/>
            </a:endParaRPr>
          </a:p>
        </p:txBody>
      </p:sp>
      <p:pic>
        <p:nvPicPr>
          <p:cNvPr id="131" name="Google Shape;131;p23"/>
          <p:cNvPicPr preferRelativeResize="0"/>
          <p:nvPr/>
        </p:nvPicPr>
        <p:blipFill>
          <a:blip r:embed="rId3">
            <a:alphaModFix/>
          </a:blip>
          <a:stretch>
            <a:fillRect/>
          </a:stretch>
        </p:blipFill>
        <p:spPr>
          <a:xfrm>
            <a:off x="621550" y="2246575"/>
            <a:ext cx="3000375" cy="1409700"/>
          </a:xfrm>
          <a:prstGeom prst="rect">
            <a:avLst/>
          </a:prstGeom>
          <a:noFill/>
          <a:ln>
            <a:noFill/>
          </a:ln>
        </p:spPr>
      </p:pic>
      <p:pic>
        <p:nvPicPr>
          <p:cNvPr id="132" name="Google Shape;132;p23"/>
          <p:cNvPicPr preferRelativeResize="0"/>
          <p:nvPr/>
        </p:nvPicPr>
        <p:blipFill>
          <a:blip r:embed="rId4">
            <a:alphaModFix/>
          </a:blip>
          <a:stretch>
            <a:fillRect/>
          </a:stretch>
        </p:blipFill>
        <p:spPr>
          <a:xfrm>
            <a:off x="4542750" y="1970350"/>
            <a:ext cx="3657600" cy="19621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TotalTime>
  <Words>481</Words>
  <Application>Microsoft Office PowerPoint</Application>
  <PresentationFormat>On-screen Show (16:9)</PresentationFormat>
  <Paragraphs>96</Paragraphs>
  <Slides>25</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Times New Roman</vt:lpstr>
      <vt:lpstr>Times</vt:lpstr>
      <vt:lpstr>Georgia</vt:lpstr>
      <vt:lpstr>Lato</vt:lpstr>
      <vt:lpstr>Simple Light</vt:lpstr>
      <vt:lpstr>Project Guide Academic Guide:Mr R.Sathish (Assistant Professor) Industry Guide:Mrs.Yukthika / Mrs.Pavithra  </vt:lpstr>
      <vt:lpstr>Problem statement</vt:lpstr>
      <vt:lpstr>ABSTRACT </vt:lpstr>
      <vt:lpstr>LITERATURE SURVEY</vt:lpstr>
      <vt:lpstr>Modules</vt:lpstr>
      <vt:lpstr>Modules Workflow</vt:lpstr>
      <vt:lpstr>   Module 1:   Read Excel Files</vt:lpstr>
      <vt:lpstr>Module 2: Check for Block list &amp; Renewal</vt:lpstr>
      <vt:lpstr>Module 3: Mail Automation</vt:lpstr>
      <vt:lpstr>Module 4: Pdf Generation</vt:lpstr>
      <vt:lpstr>Module 4: Pdf Generation</vt:lpstr>
      <vt:lpstr>Slide 12</vt:lpstr>
      <vt:lpstr>Use Case Diagram</vt:lpstr>
      <vt:lpstr>Class Diagram 1 </vt:lpstr>
      <vt:lpstr>Class Diagram 2 </vt:lpstr>
      <vt:lpstr>Requirement analysis for each module.</vt:lpstr>
      <vt:lpstr>ER Diagram</vt:lpstr>
      <vt:lpstr>Excel File Database Sheet</vt:lpstr>
      <vt:lpstr>Excel File Blocked Sheet</vt:lpstr>
      <vt:lpstr>Excel File Motor Input Sheet</vt:lpstr>
      <vt:lpstr>Excel File Non Motor Sheet</vt:lpstr>
      <vt:lpstr>Testing Plan</vt:lpstr>
      <vt:lpstr>Conclusion</vt:lpstr>
      <vt:lpstr>Questions?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Information Project Guide Academic Guide:Mr R.Sathish (Assistant Professor) Industry Guide:Mrs.Yukthika / Mrs.Pavithra  </dc:title>
  <cp:lastModifiedBy>Admin</cp:lastModifiedBy>
  <cp:revision>13</cp:revision>
  <dcterms:modified xsi:type="dcterms:W3CDTF">2019-03-06T13:39:19Z</dcterms:modified>
</cp:coreProperties>
</file>