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4" y="1040458"/>
            <a:ext cx="3354070" cy="349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57" y="66524"/>
            <a:ext cx="348619" cy="3579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5162" y="1495857"/>
            <a:ext cx="507367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4" y="1490675"/>
            <a:ext cx="8361045" cy="3180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4684" y="822536"/>
            <a:ext cx="55562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25" dirty="0"/>
              <a:t>Capstone </a:t>
            </a:r>
            <a:r>
              <a:rPr sz="4200" spc="-155" dirty="0"/>
              <a:t>Project </a:t>
            </a:r>
            <a:r>
              <a:rPr sz="4200" spc="-395" dirty="0"/>
              <a:t>-</a:t>
            </a:r>
            <a:r>
              <a:rPr sz="4200" spc="-550" dirty="0"/>
              <a:t> </a:t>
            </a:r>
            <a:r>
              <a:rPr sz="4200" spc="-1340" dirty="0"/>
              <a:t>1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87847" y="2105742"/>
            <a:ext cx="7569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124F5B"/>
                </a:solidFill>
                <a:latin typeface="Verdana"/>
                <a:cs typeface="Verdana"/>
              </a:rPr>
              <a:t>EDA </a:t>
            </a:r>
            <a:r>
              <a:rPr sz="3600" b="1" spc="-100" dirty="0">
                <a:solidFill>
                  <a:srgbClr val="124F5B"/>
                </a:solidFill>
                <a:latin typeface="Verdana"/>
                <a:cs typeface="Verdana"/>
              </a:rPr>
              <a:t>on </a:t>
            </a:r>
            <a:r>
              <a:rPr sz="3600" b="1" spc="-145" dirty="0">
                <a:solidFill>
                  <a:srgbClr val="124F5B"/>
                </a:solidFill>
                <a:latin typeface="Verdana"/>
                <a:cs typeface="Verdana"/>
              </a:rPr>
              <a:t>Play </a:t>
            </a:r>
            <a:r>
              <a:rPr sz="3600" b="1" spc="-185" dirty="0">
                <a:solidFill>
                  <a:srgbClr val="124F5B"/>
                </a:solidFill>
                <a:latin typeface="Verdana"/>
                <a:cs typeface="Verdana"/>
              </a:rPr>
              <a:t>Store </a:t>
            </a:r>
            <a:r>
              <a:rPr sz="3600" b="1" spc="-3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3600" b="1" spc="-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3600" b="1" spc="-175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3028950"/>
            <a:ext cx="4053840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solidFill>
                  <a:srgbClr val="124F5B"/>
                </a:solidFill>
                <a:latin typeface="Verdana"/>
                <a:cs typeface="Verdana"/>
              </a:rPr>
              <a:t>By</a:t>
            </a:r>
            <a:endParaRPr lang="en-IN" sz="2400" b="1" spc="-60" dirty="0">
              <a:solidFill>
                <a:srgbClr val="124F5B"/>
              </a:solidFill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IN" sz="2400" b="1" spc="-60" dirty="0">
              <a:solidFill>
                <a:srgbClr val="124F5B"/>
              </a:solidFill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FF3399"/>
                </a:solidFill>
                <a:latin typeface="Verdana"/>
                <a:cs typeface="Verdana"/>
              </a:rPr>
              <a:t>Bairapi Nithyasree</a:t>
            </a:r>
            <a:endParaRPr sz="2400" b="1" dirty="0">
              <a:solidFill>
                <a:srgbClr val="FF3399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680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0" dirty="0"/>
              <a:t>Top </a:t>
            </a:r>
            <a:r>
              <a:rPr sz="2800" spc="-114" dirty="0"/>
              <a:t>Free</a:t>
            </a:r>
            <a:r>
              <a:rPr sz="2800" spc="-265" dirty="0"/>
              <a:t> </a:t>
            </a:r>
            <a:r>
              <a:rPr sz="2800" spc="-65" dirty="0"/>
              <a:t>Apps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4414520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9525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total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b="1" spc="-145" dirty="0">
                <a:solidFill>
                  <a:srgbClr val="124F5B"/>
                </a:solidFill>
                <a:latin typeface="Verdana"/>
                <a:cs typeface="Verdana"/>
              </a:rPr>
              <a:t>20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free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4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one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billion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categories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which</a:t>
            </a:r>
            <a:r>
              <a:rPr sz="1800" spc="-2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these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fall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(6),  </a:t>
            </a:r>
            <a:r>
              <a:rPr sz="1800" b="1" spc="-130" dirty="0">
                <a:solidFill>
                  <a:srgbClr val="124F5B"/>
                </a:solidFill>
                <a:latin typeface="Verdana"/>
                <a:cs typeface="Verdana"/>
              </a:rPr>
              <a:t>Social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(3),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Video </a:t>
            </a:r>
            <a:r>
              <a:rPr sz="1800" b="1" spc="-135" dirty="0">
                <a:solidFill>
                  <a:srgbClr val="124F5B"/>
                </a:solidFill>
                <a:latin typeface="Verdana"/>
                <a:cs typeface="Verdana"/>
              </a:rPr>
              <a:t>Players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(2), 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Travel 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30" dirty="0">
                <a:solidFill>
                  <a:srgbClr val="124F5B"/>
                </a:solidFill>
                <a:latin typeface="Verdana"/>
                <a:cs typeface="Verdana"/>
              </a:rPr>
              <a:t>Local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(2).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74689" y="1121297"/>
            <a:ext cx="3657592" cy="347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2359" y="3206743"/>
            <a:ext cx="2410682" cy="1936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83064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0" dirty="0"/>
              <a:t>Top </a:t>
            </a:r>
            <a:r>
              <a:rPr sz="2800" spc="-80" dirty="0"/>
              <a:t>Paid </a:t>
            </a:r>
            <a:r>
              <a:rPr sz="2800" spc="-65" dirty="0"/>
              <a:t>Apps </a:t>
            </a:r>
            <a:r>
              <a:rPr sz="2800" spc="-85" dirty="0"/>
              <a:t>Based </a:t>
            </a:r>
            <a:r>
              <a:rPr sz="2800" spc="-75" dirty="0"/>
              <a:t>on </a:t>
            </a:r>
            <a:r>
              <a:rPr sz="2800" spc="-110" dirty="0"/>
              <a:t>Revenue</a:t>
            </a:r>
            <a:r>
              <a:rPr sz="2800" spc="-580" dirty="0"/>
              <a:t> </a:t>
            </a:r>
            <a:r>
              <a:rPr sz="2800" spc="-105" dirty="0"/>
              <a:t>Generated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540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pc="15" dirty="0"/>
              <a:t>Revenue </a:t>
            </a:r>
            <a:r>
              <a:rPr spc="25" dirty="0"/>
              <a:t>generated </a:t>
            </a:r>
            <a:r>
              <a:rPr spc="-35" dirty="0"/>
              <a:t>is  </a:t>
            </a:r>
            <a:r>
              <a:rPr spc="15" dirty="0"/>
              <a:t>given</a:t>
            </a:r>
            <a:r>
              <a:rPr spc="-175" dirty="0"/>
              <a:t> </a:t>
            </a:r>
            <a:r>
              <a:rPr spc="-15" dirty="0"/>
              <a:t>by</a:t>
            </a:r>
            <a:r>
              <a:rPr spc="-170" dirty="0"/>
              <a:t> </a:t>
            </a:r>
            <a:r>
              <a:rPr spc="35" dirty="0"/>
              <a:t>the</a:t>
            </a:r>
            <a:r>
              <a:rPr spc="-170" dirty="0"/>
              <a:t> </a:t>
            </a:r>
            <a:r>
              <a:rPr spc="-40" dirty="0"/>
              <a:t>formula:</a:t>
            </a:r>
          </a:p>
          <a:p>
            <a:pPr marL="12700" algn="just">
              <a:lnSpc>
                <a:spcPct val="100000"/>
              </a:lnSpc>
              <a:spcBef>
                <a:spcPts val="320"/>
              </a:spcBef>
            </a:pPr>
            <a:r>
              <a:rPr b="1" spc="-75" dirty="0">
                <a:latin typeface="Verdana"/>
                <a:cs typeface="Verdana"/>
              </a:rPr>
              <a:t>Revenue </a:t>
            </a:r>
            <a:r>
              <a:rPr b="1" spc="-484" dirty="0">
                <a:latin typeface="Verdana"/>
                <a:cs typeface="Verdana"/>
              </a:rPr>
              <a:t>= </a:t>
            </a:r>
            <a:r>
              <a:rPr b="1" spc="-120" dirty="0">
                <a:latin typeface="Verdana"/>
                <a:cs typeface="Verdana"/>
              </a:rPr>
              <a:t>Installs </a:t>
            </a:r>
            <a:r>
              <a:rPr b="1" spc="-500" dirty="0">
                <a:latin typeface="Verdana"/>
                <a:cs typeface="Verdana"/>
              </a:rPr>
              <a:t>*</a:t>
            </a:r>
            <a:r>
              <a:rPr b="1" spc="-395" dirty="0">
                <a:latin typeface="Verdana"/>
                <a:cs typeface="Verdana"/>
              </a:rPr>
              <a:t> </a:t>
            </a:r>
            <a:r>
              <a:rPr b="1" spc="-60" dirty="0">
                <a:latin typeface="Verdana"/>
                <a:cs typeface="Verdana"/>
              </a:rPr>
              <a:t>Price</a:t>
            </a: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pc="35" dirty="0"/>
              <a:t>Note </a:t>
            </a:r>
            <a:r>
              <a:rPr spc="25" dirty="0"/>
              <a:t>that </a:t>
            </a:r>
            <a:r>
              <a:rPr spc="30" dirty="0"/>
              <a:t>in </a:t>
            </a:r>
            <a:r>
              <a:rPr spc="5" dirty="0"/>
              <a:t>this </a:t>
            </a:r>
            <a:r>
              <a:rPr spc="-55" dirty="0"/>
              <a:t>case,  </a:t>
            </a:r>
            <a:r>
              <a:rPr spc="-5" dirty="0"/>
              <a:t>revenue </a:t>
            </a:r>
            <a:r>
              <a:rPr spc="-35" dirty="0"/>
              <a:t>refers </a:t>
            </a:r>
            <a:r>
              <a:rPr spc="10" dirty="0"/>
              <a:t>to </a:t>
            </a:r>
            <a:r>
              <a:rPr spc="35" dirty="0"/>
              <a:t>the  money </a:t>
            </a:r>
            <a:r>
              <a:rPr spc="15" dirty="0"/>
              <a:t>earned </a:t>
            </a:r>
            <a:r>
              <a:rPr dirty="0"/>
              <a:t>only</a:t>
            </a:r>
            <a:r>
              <a:rPr spc="-380" dirty="0"/>
              <a:t> </a:t>
            </a:r>
            <a:r>
              <a:rPr spc="60" dirty="0"/>
              <a:t>from  </a:t>
            </a:r>
            <a:r>
              <a:rPr spc="35" dirty="0"/>
              <a:t>paid </a:t>
            </a:r>
            <a:r>
              <a:rPr spc="55" dirty="0"/>
              <a:t>app</a:t>
            </a:r>
            <a:r>
              <a:rPr spc="-370" dirty="0"/>
              <a:t> </a:t>
            </a:r>
            <a:r>
              <a:rPr spc="-40" dirty="0"/>
              <a:t>installs.</a:t>
            </a:r>
          </a:p>
          <a:p>
            <a:pPr marL="469265" marR="2032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pc="5" dirty="0"/>
              <a:t>The </a:t>
            </a:r>
            <a:r>
              <a:rPr spc="40" dirty="0"/>
              <a:t>top </a:t>
            </a:r>
            <a:r>
              <a:rPr spc="5" dirty="0"/>
              <a:t>categories </a:t>
            </a:r>
            <a:r>
              <a:rPr spc="30" dirty="0"/>
              <a:t>in  </a:t>
            </a:r>
            <a:r>
              <a:rPr spc="60" dirty="0"/>
              <a:t>which</a:t>
            </a:r>
            <a:r>
              <a:rPr spc="-459" dirty="0"/>
              <a:t> </a:t>
            </a:r>
            <a:r>
              <a:rPr spc="10" dirty="0"/>
              <a:t>these </a:t>
            </a:r>
            <a:r>
              <a:rPr spc="30" dirty="0"/>
              <a:t>apps </a:t>
            </a:r>
            <a:r>
              <a:rPr spc="-25" dirty="0"/>
              <a:t>fall </a:t>
            </a:r>
            <a:r>
              <a:rPr spc="-30" dirty="0"/>
              <a:t>are  </a:t>
            </a:r>
            <a:r>
              <a:rPr b="1" spc="-120" dirty="0">
                <a:latin typeface="Verdana"/>
                <a:cs typeface="Verdana"/>
              </a:rPr>
              <a:t>Lifestyle</a:t>
            </a:r>
            <a:r>
              <a:rPr spc="-120" dirty="0"/>
              <a:t>(5), </a:t>
            </a:r>
            <a:r>
              <a:rPr b="1" spc="-130" dirty="0">
                <a:latin typeface="Verdana"/>
                <a:cs typeface="Verdana"/>
              </a:rPr>
              <a:t>Family</a:t>
            </a:r>
            <a:r>
              <a:rPr spc="-130" dirty="0"/>
              <a:t>(5),  </a:t>
            </a:r>
            <a:r>
              <a:rPr b="1" spc="-50" dirty="0">
                <a:latin typeface="Verdana"/>
                <a:cs typeface="Verdana"/>
              </a:rPr>
              <a:t>and</a:t>
            </a:r>
            <a:r>
              <a:rPr b="1" spc="-114" dirty="0">
                <a:latin typeface="Verdana"/>
                <a:cs typeface="Verdana"/>
              </a:rPr>
              <a:t> </a:t>
            </a:r>
            <a:r>
              <a:rPr b="1" spc="-120" dirty="0">
                <a:latin typeface="Verdana"/>
                <a:cs typeface="Verdana"/>
              </a:rPr>
              <a:t>Game</a:t>
            </a:r>
            <a:r>
              <a:rPr spc="-120" dirty="0"/>
              <a:t>(4).</a:t>
            </a:r>
          </a:p>
        </p:txBody>
      </p:sp>
      <p:sp>
        <p:nvSpPr>
          <p:cNvPr id="4" name="object 4"/>
          <p:cNvSpPr/>
          <p:nvPr/>
        </p:nvSpPr>
        <p:spPr>
          <a:xfrm>
            <a:off x="3803042" y="3113268"/>
            <a:ext cx="5340939" cy="2017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45015" y="1040458"/>
            <a:ext cx="4105275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Minecraft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395" dirty="0">
                <a:solidFill>
                  <a:srgbClr val="124F5B"/>
                </a:solidFill>
                <a:latin typeface="Verdana"/>
                <a:cs typeface="Verdana"/>
              </a:rPr>
              <a:t>I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am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rich</a:t>
            </a:r>
            <a:r>
              <a:rPr sz="1800" spc="-10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395" dirty="0">
                <a:solidFill>
                  <a:srgbClr val="124F5B"/>
                </a:solidFill>
                <a:latin typeface="Verdana"/>
                <a:cs typeface="Verdana"/>
              </a:rPr>
              <a:t>I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am 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rich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premium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paid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based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revenue  generated.</a:t>
            </a:r>
            <a:endParaRPr sz="1800">
              <a:latin typeface="Verdana"/>
              <a:cs typeface="Verdana"/>
            </a:endParaRPr>
          </a:p>
          <a:p>
            <a:pPr marL="469265" marR="14604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Minecraft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only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 </a:t>
            </a:r>
            <a:r>
              <a:rPr sz="1800" b="1" spc="-210" dirty="0">
                <a:solidFill>
                  <a:srgbClr val="124F5B"/>
                </a:solidFill>
                <a:latin typeface="Verdana"/>
                <a:cs typeface="Verdana"/>
              </a:rPr>
              <a:t>10M</a:t>
            </a:r>
            <a:r>
              <a:rPr sz="1800" b="1" spc="-409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8338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/>
              <a:t>Average </a:t>
            </a:r>
            <a:r>
              <a:rPr sz="2800" spc="-95" dirty="0"/>
              <a:t>Price of </a:t>
            </a:r>
            <a:r>
              <a:rPr sz="2800" spc="-80" dirty="0"/>
              <a:t>Paid </a:t>
            </a:r>
            <a:r>
              <a:rPr sz="2800" spc="-65" dirty="0"/>
              <a:t>Apps </a:t>
            </a:r>
            <a:r>
              <a:rPr sz="2800" spc="-90" dirty="0"/>
              <a:t>in </a:t>
            </a:r>
            <a:r>
              <a:rPr sz="2800" spc="-65" dirty="0"/>
              <a:t>Each</a:t>
            </a:r>
            <a:r>
              <a:rPr sz="2800" spc="-625" dirty="0"/>
              <a:t> </a:t>
            </a:r>
            <a:r>
              <a:rPr sz="2800" spc="-90" dirty="0"/>
              <a:t>Category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3553460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999"/>
              </a:lnSpc>
              <a:spcBef>
                <a:spcPts val="100"/>
              </a:spcBef>
              <a:tabLst>
                <a:tab pos="469265" algn="l"/>
                <a:tab pos="1139190" algn="l"/>
                <a:tab pos="1457325" algn="l"/>
                <a:tab pos="1705610" algn="l"/>
                <a:tab pos="1771650" algn="l"/>
                <a:tab pos="1890395" algn="l"/>
                <a:tab pos="2475230" algn="l"/>
                <a:tab pos="2640965" algn="l"/>
                <a:tab pos="2692400" algn="l"/>
                <a:tab pos="2999105" algn="l"/>
                <a:tab pos="3027045" algn="l"/>
                <a:tab pos="3154045" algn="l"/>
                <a:tab pos="3176905" algn="l"/>
              </a:tabLst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	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aid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  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Finance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,	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Lifestyle</a:t>
            </a:r>
            <a:r>
              <a:rPr sz="1800" spc="-95" dirty="0">
                <a:solidFill>
                  <a:srgbClr val="124F5B"/>
                </a:solidFill>
                <a:latin typeface="Verdana"/>
                <a:cs typeface="Verdana"/>
              </a:rPr>
              <a:t>,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Events	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		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			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 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signiﬁcantly</a:t>
            </a:r>
            <a:r>
              <a:rPr sz="1800" spc="-2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more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xpensi</a:t>
            </a:r>
            <a:r>
              <a:rPr sz="1800" spc="-45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than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aid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other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categories.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54191" y="1152472"/>
            <a:ext cx="4578090" cy="3563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9048" y="3293507"/>
            <a:ext cx="2316069" cy="1845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554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5" dirty="0"/>
              <a:t>Most </a:t>
            </a:r>
            <a:r>
              <a:rPr sz="2800" spc="-95" dirty="0"/>
              <a:t>Popular</a:t>
            </a:r>
            <a:r>
              <a:rPr sz="2800" spc="-340" dirty="0"/>
              <a:t> </a:t>
            </a:r>
            <a:r>
              <a:rPr sz="2800" spc="-65" dirty="0"/>
              <a:t>Apps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040458"/>
            <a:ext cx="8361045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286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We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can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state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more </a:t>
            </a:r>
            <a:r>
              <a:rPr sz="1800" spc="-55" dirty="0">
                <a:solidFill>
                  <a:srgbClr val="124F5B"/>
                </a:solidFill>
                <a:latin typeface="Verdana"/>
                <a:cs typeface="Verdana"/>
              </a:rPr>
              <a:t>reviews,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whether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positive,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negative,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or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neutral,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more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popular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than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others.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This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because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reviews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indicates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these  individuals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have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engaged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app's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content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have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written 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their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opinions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124F5B"/>
                </a:solidFill>
                <a:latin typeface="Verdana"/>
                <a:cs typeface="Verdana"/>
              </a:rPr>
              <a:t>it.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4035" y="2630344"/>
            <a:ext cx="6935898" cy="2513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8291" y="66524"/>
            <a:ext cx="4935855" cy="5056505"/>
            <a:chOff x="4208291" y="66524"/>
            <a:chExt cx="4935855" cy="5056505"/>
          </a:xfrm>
        </p:grpSpPr>
        <p:sp>
          <p:nvSpPr>
            <p:cNvPr id="3" name="object 3"/>
            <p:cNvSpPr/>
            <p:nvPr/>
          </p:nvSpPr>
          <p:spPr>
            <a:xfrm>
              <a:off x="4281866" y="275466"/>
              <a:ext cx="4862115" cy="16156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50266" y="1891151"/>
              <a:ext cx="4864860" cy="16156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08291" y="3506817"/>
              <a:ext cx="4912490" cy="16156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277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/>
              <a:t>App </a:t>
            </a:r>
            <a:r>
              <a:rPr sz="2800" spc="-145" dirty="0"/>
              <a:t>Size</a:t>
            </a:r>
            <a:r>
              <a:rPr sz="2800" spc="-370" dirty="0"/>
              <a:t> </a:t>
            </a:r>
            <a:r>
              <a:rPr sz="2800" spc="-125" dirty="0"/>
              <a:t>Analysis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384724" y="1081606"/>
            <a:ext cx="36760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1430" indent="-457200" algn="just">
              <a:lnSpc>
                <a:spcPct val="100000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categorized 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based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its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endParaRPr sz="1800">
              <a:latin typeface="Verdana"/>
              <a:cs typeface="Verdana"/>
            </a:endParaRPr>
          </a:p>
          <a:p>
            <a:pPr marL="469265" marR="5080" algn="just">
              <a:lnSpc>
                <a:spcPct val="100000"/>
              </a:lnSpc>
            </a:pPr>
            <a:r>
              <a:rPr sz="1800" spc="-195" dirty="0">
                <a:solidFill>
                  <a:srgbClr val="124F5B"/>
                </a:solidFill>
                <a:latin typeface="Verdana"/>
                <a:cs typeface="Verdana"/>
              </a:rPr>
              <a:t>~0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100 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MB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intervals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-225" dirty="0">
                <a:solidFill>
                  <a:srgbClr val="124F5B"/>
                </a:solidFill>
                <a:latin typeface="Verdana"/>
                <a:cs typeface="Verdana"/>
              </a:rPr>
              <a:t>10 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MB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each.</a:t>
            </a:r>
            <a:endParaRPr sz="1800">
              <a:latin typeface="Verdana"/>
              <a:cs typeface="Verdana"/>
            </a:endParaRPr>
          </a:p>
          <a:p>
            <a:pPr marL="469265" marR="6985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total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each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size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 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indicates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3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competition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469265" marR="47625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user 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reviews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b="1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923" y="3824800"/>
            <a:ext cx="245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2080" algn="l"/>
              </a:tabLst>
            </a:pP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ca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ego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dica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923" y="4099119"/>
            <a:ext cx="2080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6580" algn="l"/>
              </a:tabLst>
            </a:pP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popula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i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923" y="3550480"/>
            <a:ext cx="32169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8725" algn="l"/>
                <a:tab pos="1813560" algn="l"/>
                <a:tab pos="2734310" algn="l"/>
              </a:tabLst>
            </a:pP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installs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	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each	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endParaRPr sz="1800">
              <a:latin typeface="Verdana"/>
              <a:cs typeface="Verdana"/>
            </a:endParaRPr>
          </a:p>
          <a:p>
            <a:pPr marL="2664460" marR="5080" indent="153035">
              <a:lnSpc>
                <a:spcPct val="100000"/>
              </a:lnSpc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923" y="4373439"/>
            <a:ext cx="1750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respective</a:t>
            </a:r>
            <a:r>
              <a:rPr sz="1800" spc="-20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735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/>
              <a:t>Positive </a:t>
            </a:r>
            <a:r>
              <a:rPr sz="2800" spc="-75" dirty="0"/>
              <a:t>and </a:t>
            </a:r>
            <a:r>
              <a:rPr sz="2800" spc="-100" dirty="0"/>
              <a:t>Negative</a:t>
            </a:r>
            <a:r>
              <a:rPr sz="2800" spc="-340" dirty="0"/>
              <a:t> </a:t>
            </a:r>
            <a:r>
              <a:rPr sz="2800" spc="-140" dirty="0"/>
              <a:t>Reviews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95897" y="1184272"/>
            <a:ext cx="6352187" cy="1768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3635" y="3119268"/>
            <a:ext cx="6636699" cy="1843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6358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/>
              <a:t>Word </a:t>
            </a:r>
            <a:r>
              <a:rPr sz="2800" spc="-55" dirty="0"/>
              <a:t>Cloud </a:t>
            </a:r>
            <a:r>
              <a:rPr sz="2800" spc="-75" dirty="0"/>
              <a:t>on </a:t>
            </a:r>
            <a:r>
              <a:rPr sz="2800" spc="-114" dirty="0"/>
              <a:t>translated</a:t>
            </a:r>
            <a:r>
              <a:rPr sz="2800" spc="-470" dirty="0"/>
              <a:t> </a:t>
            </a:r>
            <a:r>
              <a:rPr sz="2800" spc="-150" dirty="0"/>
              <a:t>reviews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018789" y="1017725"/>
            <a:ext cx="3813492" cy="3757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4" y="1040458"/>
            <a:ext cx="4261485" cy="318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397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word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clouds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used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as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 visual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representation</a:t>
            </a:r>
            <a:r>
              <a:rPr sz="1800" spc="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any 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textual</a:t>
            </a:r>
            <a:r>
              <a:rPr sz="1800" spc="-1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data,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this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case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  </a:t>
            </a:r>
            <a:r>
              <a:rPr sz="1800" spc="-55" dirty="0">
                <a:solidFill>
                  <a:srgbClr val="124F5B"/>
                </a:solidFill>
                <a:latin typeface="Verdana"/>
                <a:cs typeface="Verdana"/>
              </a:rPr>
              <a:t>reviews.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higher the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times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word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repeated,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bigger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bolder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it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gets.</a:t>
            </a:r>
            <a:endParaRPr sz="1800">
              <a:latin typeface="Verdana"/>
              <a:cs typeface="Verdana"/>
            </a:endParaRPr>
          </a:p>
          <a:p>
            <a:pPr marL="469265" marR="15875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Hence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word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clouds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can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be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used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get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birds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eye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view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all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textual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data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dataset.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322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/>
              <a:t>Challenges</a:t>
            </a:r>
            <a:r>
              <a:rPr sz="2800" spc="-204" dirty="0"/>
              <a:t> </a:t>
            </a:r>
            <a:r>
              <a:rPr sz="2800" spc="-70" dirty="0"/>
              <a:t>Faced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8363584" cy="22339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Reading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dataset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comprehending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problem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statement.</a:t>
            </a:r>
            <a:endParaRPr sz="1800">
              <a:latin typeface="Verdana"/>
              <a:cs typeface="Verdana"/>
            </a:endParaRPr>
          </a:p>
          <a:p>
            <a:pPr marL="469265" marR="10795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Examining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business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KPIs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for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development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devising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solution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problem.</a:t>
            </a:r>
            <a:endParaRPr sz="180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Handling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error,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duplicate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NaN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values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dataset.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Designing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multiple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visualizations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summarize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information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dataset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successfully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communicate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results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trends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B"/>
                </a:solidFill>
                <a:latin typeface="Verdana"/>
                <a:cs typeface="Verdana"/>
              </a:rPr>
              <a:t>reader.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21266"/>
            <a:ext cx="9143981" cy="1122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473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5" dirty="0"/>
              <a:t>Analysis</a:t>
            </a:r>
            <a:r>
              <a:rPr sz="2800" spc="-229" dirty="0"/>
              <a:t> </a:t>
            </a:r>
            <a:r>
              <a:rPr sz="2800" spc="-110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8362950" cy="38112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Percentage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=</a:t>
            </a:r>
            <a:r>
              <a:rPr sz="1800" spc="-3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385" dirty="0">
                <a:solidFill>
                  <a:srgbClr val="124F5B"/>
                </a:solidFill>
                <a:latin typeface="Verdana"/>
                <a:cs typeface="Verdana"/>
              </a:rPr>
              <a:t>~92%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Percentage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no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restrictions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=</a:t>
            </a:r>
            <a:r>
              <a:rPr sz="1800" spc="-3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375" dirty="0">
                <a:solidFill>
                  <a:srgbClr val="124F5B"/>
                </a:solidFill>
                <a:latin typeface="Verdana"/>
                <a:cs typeface="Verdana"/>
              </a:rPr>
              <a:t>~82%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800" spc="-48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competitive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category: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Family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installs: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Game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installs: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124F5B"/>
                </a:solidFill>
                <a:latin typeface="Verdana"/>
                <a:cs typeface="Verdana"/>
              </a:rPr>
              <a:t>Communicaction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Percentage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rated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=</a:t>
            </a:r>
            <a:r>
              <a:rPr sz="1800" spc="-3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340" dirty="0">
                <a:solidFill>
                  <a:srgbClr val="124F5B"/>
                </a:solidFill>
                <a:latin typeface="Verdana"/>
                <a:cs typeface="Verdana"/>
              </a:rPr>
              <a:t>~80%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124F5B"/>
                </a:solidFill>
                <a:latin typeface="Verdana"/>
                <a:cs typeface="Verdana"/>
              </a:rPr>
              <a:t>20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have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been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installed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billion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times</a:t>
            </a:r>
            <a:endParaRPr sz="1800">
              <a:latin typeface="Verdana"/>
              <a:cs typeface="Verdana"/>
            </a:endParaRPr>
          </a:p>
          <a:p>
            <a:pPr marL="469265" marR="508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Minecraft</a:t>
            </a:r>
            <a:r>
              <a:rPr sz="1800" b="1" spc="-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only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</a:t>
            </a:r>
            <a:r>
              <a:rPr sz="1800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210" dirty="0">
                <a:solidFill>
                  <a:srgbClr val="124F5B"/>
                </a:solidFill>
                <a:latin typeface="Verdana"/>
                <a:cs typeface="Verdana"/>
              </a:rPr>
              <a:t>10M</a:t>
            </a:r>
            <a:r>
              <a:rPr sz="1800" b="1" spc="-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installs,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also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produced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revenue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only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from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installation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fee.</a:t>
            </a:r>
            <a:endParaRPr sz="1800">
              <a:latin typeface="Verdana"/>
              <a:cs typeface="Verdana"/>
            </a:endParaRPr>
          </a:p>
          <a:p>
            <a:pPr marL="469265" marR="508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positive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correlation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B"/>
                </a:solidFill>
                <a:latin typeface="Verdana"/>
                <a:cs typeface="Verdana"/>
              </a:rPr>
              <a:t>And 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also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Price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negatively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correlated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95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048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5" dirty="0"/>
              <a:t>Analysis </a:t>
            </a:r>
            <a:r>
              <a:rPr sz="2800" spc="-110" dirty="0"/>
              <a:t>Summary</a:t>
            </a:r>
            <a:r>
              <a:rPr sz="2800" spc="-260" dirty="0"/>
              <a:t> </a:t>
            </a:r>
            <a:r>
              <a:rPr sz="2800" spc="-204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486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707514" algn="l"/>
                <a:tab pos="2118360" algn="l"/>
                <a:tab pos="3012440" algn="l"/>
                <a:tab pos="3593465" algn="l"/>
                <a:tab pos="4293870" algn="l"/>
              </a:tabLst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	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ego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whi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spc="75" dirty="0">
                <a:solidFill>
                  <a:srgbClr val="124F5B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aid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7571" y="1216356"/>
            <a:ext cx="3324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  <a:tab pos="1334135" algn="l"/>
                <a:tab pos="2399665" algn="l"/>
              </a:tabLst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high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est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420"/>
              </a:spcBef>
            </a:pPr>
            <a:r>
              <a:rPr spc="5" dirty="0"/>
              <a:t>installation </a:t>
            </a:r>
            <a:r>
              <a:rPr spc="-114" dirty="0"/>
              <a:t>fee:</a:t>
            </a:r>
            <a:r>
              <a:rPr spc="-340" dirty="0"/>
              <a:t> </a:t>
            </a:r>
            <a:r>
              <a:rPr b="1" spc="-50" dirty="0">
                <a:latin typeface="Verdana"/>
                <a:cs typeface="Verdana"/>
              </a:rPr>
              <a:t>Finance</a:t>
            </a: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0" dirty="0"/>
              <a:t>Most</a:t>
            </a:r>
            <a:r>
              <a:rPr spc="-85" dirty="0"/>
              <a:t> </a:t>
            </a:r>
            <a:r>
              <a:rPr spc="30" dirty="0"/>
              <a:t>popular</a:t>
            </a:r>
            <a:r>
              <a:rPr spc="-80" dirty="0"/>
              <a:t> </a:t>
            </a:r>
            <a:r>
              <a:rPr spc="55" dirty="0"/>
              <a:t>app</a:t>
            </a:r>
            <a:r>
              <a:rPr spc="-80" dirty="0"/>
              <a:t> </a:t>
            </a:r>
            <a:r>
              <a:rPr spc="30" dirty="0"/>
              <a:t>in</a:t>
            </a:r>
            <a:r>
              <a:rPr spc="-85" dirty="0"/>
              <a:t> </a:t>
            </a:r>
            <a:r>
              <a:rPr spc="35" dirty="0"/>
              <a:t>the</a:t>
            </a:r>
            <a:r>
              <a:rPr spc="-80" dirty="0"/>
              <a:t> </a:t>
            </a:r>
            <a:r>
              <a:rPr spc="15" dirty="0"/>
              <a:t>Play</a:t>
            </a:r>
            <a:r>
              <a:rPr spc="-80" dirty="0"/>
              <a:t> </a:t>
            </a:r>
            <a:r>
              <a:rPr spc="-35" dirty="0"/>
              <a:t>Store</a:t>
            </a:r>
            <a:r>
              <a:rPr spc="-85" dirty="0"/>
              <a:t> </a:t>
            </a:r>
            <a:r>
              <a:rPr spc="25" dirty="0"/>
              <a:t>based</a:t>
            </a:r>
            <a:r>
              <a:rPr spc="-80" dirty="0"/>
              <a:t> </a:t>
            </a:r>
            <a:r>
              <a:rPr spc="55" dirty="0"/>
              <a:t>on</a:t>
            </a:r>
            <a:r>
              <a:rPr spc="-80" dirty="0"/>
              <a:t> </a:t>
            </a:r>
            <a:r>
              <a:rPr spc="35" dirty="0"/>
              <a:t>the</a:t>
            </a:r>
            <a:r>
              <a:rPr spc="-80" dirty="0"/>
              <a:t> </a:t>
            </a:r>
            <a:r>
              <a:rPr spc="60" dirty="0"/>
              <a:t>number</a:t>
            </a:r>
            <a:r>
              <a:rPr spc="-85" dirty="0"/>
              <a:t> </a:t>
            </a:r>
            <a:r>
              <a:rPr spc="5" dirty="0"/>
              <a:t>of</a:t>
            </a:r>
            <a:r>
              <a:rPr spc="-80" dirty="0"/>
              <a:t> </a:t>
            </a:r>
            <a:r>
              <a:rPr spc="-75" dirty="0"/>
              <a:t>reviews:</a:t>
            </a:r>
          </a:p>
          <a:p>
            <a:pPr marL="469265">
              <a:lnSpc>
                <a:spcPct val="100000"/>
              </a:lnSpc>
              <a:spcBef>
                <a:spcPts val="325"/>
              </a:spcBef>
            </a:pPr>
            <a:r>
              <a:rPr b="1" spc="-45" dirty="0">
                <a:latin typeface="Verdana"/>
                <a:cs typeface="Verdana"/>
              </a:rPr>
              <a:t>Facebook</a:t>
            </a: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/>
              <a:t>The</a:t>
            </a:r>
            <a:r>
              <a:rPr spc="-170" dirty="0"/>
              <a:t> </a:t>
            </a:r>
            <a:r>
              <a:rPr spc="50" dirty="0"/>
              <a:t>median</a:t>
            </a:r>
            <a:r>
              <a:rPr spc="-165" dirty="0"/>
              <a:t> </a:t>
            </a:r>
            <a:r>
              <a:rPr spc="-25" dirty="0"/>
              <a:t>size</a:t>
            </a:r>
            <a:r>
              <a:rPr spc="-165" dirty="0"/>
              <a:t> </a:t>
            </a:r>
            <a:r>
              <a:rPr spc="5" dirty="0"/>
              <a:t>of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5" dirty="0"/>
              <a:t> </a:t>
            </a:r>
            <a:r>
              <a:rPr spc="30" dirty="0"/>
              <a:t>apps</a:t>
            </a:r>
            <a:r>
              <a:rPr spc="-165" dirty="0"/>
              <a:t> </a:t>
            </a:r>
            <a:r>
              <a:rPr spc="30" dirty="0"/>
              <a:t>in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5" dirty="0"/>
              <a:t> </a:t>
            </a:r>
            <a:r>
              <a:rPr spc="-10" dirty="0"/>
              <a:t>play</a:t>
            </a:r>
            <a:r>
              <a:rPr spc="-165" dirty="0"/>
              <a:t> </a:t>
            </a:r>
            <a:r>
              <a:rPr spc="-20" dirty="0"/>
              <a:t>store</a:t>
            </a:r>
            <a:r>
              <a:rPr spc="-165" dirty="0"/>
              <a:t> </a:t>
            </a:r>
            <a:r>
              <a:rPr spc="-35" dirty="0"/>
              <a:t>is</a:t>
            </a:r>
            <a:r>
              <a:rPr spc="-165" dirty="0"/>
              <a:t> </a:t>
            </a:r>
            <a:r>
              <a:rPr spc="-310" dirty="0"/>
              <a:t>12</a:t>
            </a:r>
            <a:r>
              <a:rPr spc="-165" dirty="0"/>
              <a:t> </a:t>
            </a:r>
            <a:r>
              <a:rPr spc="160" dirty="0"/>
              <a:t>MB</a:t>
            </a:r>
          </a:p>
          <a:p>
            <a:pPr marL="469265" marR="2413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/>
              <a:t>The </a:t>
            </a:r>
            <a:r>
              <a:rPr spc="30" dirty="0"/>
              <a:t>apps </a:t>
            </a:r>
            <a:r>
              <a:rPr spc="35" dirty="0"/>
              <a:t>whose </a:t>
            </a:r>
            <a:r>
              <a:rPr spc="-25" dirty="0"/>
              <a:t>size </a:t>
            </a:r>
            <a:r>
              <a:rPr b="1" spc="-100" dirty="0">
                <a:latin typeface="Verdana"/>
                <a:cs typeface="Verdana"/>
              </a:rPr>
              <a:t>varies </a:t>
            </a:r>
            <a:r>
              <a:rPr b="1" spc="-60" dirty="0">
                <a:latin typeface="Verdana"/>
                <a:cs typeface="Verdana"/>
              </a:rPr>
              <a:t>with </a:t>
            </a:r>
            <a:r>
              <a:rPr b="1" spc="-55" dirty="0">
                <a:latin typeface="Verdana"/>
                <a:cs typeface="Verdana"/>
              </a:rPr>
              <a:t>device </a:t>
            </a:r>
            <a:r>
              <a:rPr dirty="0"/>
              <a:t>has </a:t>
            </a:r>
            <a:r>
              <a:rPr spc="35" dirty="0"/>
              <a:t>the </a:t>
            </a:r>
            <a:r>
              <a:rPr spc="30" dirty="0"/>
              <a:t>highest </a:t>
            </a:r>
            <a:r>
              <a:rPr spc="60" dirty="0"/>
              <a:t>number  </a:t>
            </a:r>
            <a:r>
              <a:rPr spc="-15" dirty="0"/>
              <a:t>average </a:t>
            </a:r>
            <a:r>
              <a:rPr spc="55" dirty="0"/>
              <a:t>app</a:t>
            </a:r>
            <a:r>
              <a:rPr spc="-320" dirty="0"/>
              <a:t> </a:t>
            </a:r>
            <a:r>
              <a:rPr spc="-40" dirty="0"/>
              <a:t>installs.</a:t>
            </a:r>
          </a:p>
          <a:p>
            <a:pPr marL="469265" marR="508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/>
              <a:t>The</a:t>
            </a:r>
            <a:r>
              <a:rPr spc="-100" dirty="0"/>
              <a:t> </a:t>
            </a:r>
            <a:r>
              <a:rPr spc="30" dirty="0"/>
              <a:t>apps</a:t>
            </a:r>
            <a:r>
              <a:rPr spc="-95" dirty="0"/>
              <a:t> </a:t>
            </a:r>
            <a:r>
              <a:rPr spc="35" dirty="0"/>
              <a:t>whose</a:t>
            </a:r>
            <a:r>
              <a:rPr spc="-100" dirty="0"/>
              <a:t> </a:t>
            </a:r>
            <a:r>
              <a:rPr spc="-25" dirty="0"/>
              <a:t>size</a:t>
            </a:r>
            <a:r>
              <a:rPr spc="-95" dirty="0"/>
              <a:t> </a:t>
            </a:r>
            <a:r>
              <a:rPr spc="-35" dirty="0"/>
              <a:t>is</a:t>
            </a:r>
            <a:r>
              <a:rPr spc="-95" dirty="0"/>
              <a:t> </a:t>
            </a:r>
            <a:r>
              <a:rPr b="1" spc="-85" dirty="0">
                <a:latin typeface="Verdana"/>
                <a:cs typeface="Verdana"/>
              </a:rPr>
              <a:t>greater</a:t>
            </a:r>
            <a:r>
              <a:rPr b="1" spc="-45" dirty="0">
                <a:latin typeface="Verdana"/>
                <a:cs typeface="Verdana"/>
              </a:rPr>
              <a:t> </a:t>
            </a:r>
            <a:r>
              <a:rPr b="1" spc="-55" dirty="0">
                <a:latin typeface="Verdana"/>
                <a:cs typeface="Verdana"/>
              </a:rPr>
              <a:t>than</a:t>
            </a:r>
            <a:r>
              <a:rPr b="1" spc="-40" dirty="0">
                <a:latin typeface="Verdana"/>
                <a:cs typeface="Verdana"/>
              </a:rPr>
              <a:t> </a:t>
            </a:r>
            <a:r>
              <a:rPr b="1" spc="-100" dirty="0">
                <a:latin typeface="Verdana"/>
                <a:cs typeface="Verdana"/>
              </a:rPr>
              <a:t>90</a:t>
            </a:r>
            <a:r>
              <a:rPr b="1" spc="-40" dirty="0">
                <a:latin typeface="Verdana"/>
                <a:cs typeface="Verdana"/>
              </a:rPr>
              <a:t> </a:t>
            </a:r>
            <a:r>
              <a:rPr b="1" spc="5" dirty="0">
                <a:latin typeface="Verdana"/>
                <a:cs typeface="Verdana"/>
              </a:rPr>
              <a:t>MB</a:t>
            </a:r>
            <a:r>
              <a:rPr b="1" spc="-85" dirty="0">
                <a:latin typeface="Verdana"/>
                <a:cs typeface="Verdana"/>
              </a:rPr>
              <a:t> </a:t>
            </a:r>
            <a:r>
              <a:rPr dirty="0"/>
              <a:t>has</a:t>
            </a:r>
            <a:r>
              <a:rPr spc="-95" dirty="0"/>
              <a:t> </a:t>
            </a:r>
            <a:r>
              <a:rPr spc="35" dirty="0"/>
              <a:t>the</a:t>
            </a:r>
            <a:r>
              <a:rPr spc="-100" dirty="0"/>
              <a:t> </a:t>
            </a:r>
            <a:r>
              <a:rPr spc="30" dirty="0"/>
              <a:t>highest</a:t>
            </a:r>
            <a:r>
              <a:rPr spc="-95" dirty="0"/>
              <a:t> </a:t>
            </a:r>
            <a:r>
              <a:rPr spc="60" dirty="0"/>
              <a:t>number  </a:t>
            </a:r>
            <a:r>
              <a:rPr spc="5" dirty="0"/>
              <a:t>of</a:t>
            </a:r>
            <a:r>
              <a:rPr spc="-165" dirty="0"/>
              <a:t> </a:t>
            </a:r>
            <a:r>
              <a:rPr spc="-15" dirty="0"/>
              <a:t>average</a:t>
            </a:r>
            <a:r>
              <a:rPr spc="-165" dirty="0"/>
              <a:t> </a:t>
            </a:r>
            <a:r>
              <a:rPr spc="-5" dirty="0"/>
              <a:t>user</a:t>
            </a:r>
            <a:r>
              <a:rPr spc="-165" dirty="0"/>
              <a:t> </a:t>
            </a:r>
            <a:r>
              <a:rPr spc="-55" dirty="0"/>
              <a:t>reviews,</a:t>
            </a:r>
            <a:r>
              <a:rPr spc="-160" dirty="0"/>
              <a:t> </a:t>
            </a:r>
            <a:r>
              <a:rPr spc="-90" dirty="0"/>
              <a:t>ie,</a:t>
            </a:r>
            <a:r>
              <a:rPr spc="-165" dirty="0"/>
              <a:t> </a:t>
            </a:r>
            <a:r>
              <a:rPr dirty="0"/>
              <a:t>they</a:t>
            </a:r>
            <a:r>
              <a:rPr spc="-165" dirty="0"/>
              <a:t> </a:t>
            </a:r>
            <a:r>
              <a:rPr spc="-30" dirty="0"/>
              <a:t>are</a:t>
            </a:r>
            <a:r>
              <a:rPr spc="-160" dirty="0"/>
              <a:t> </a:t>
            </a:r>
            <a:r>
              <a:rPr spc="30" dirty="0"/>
              <a:t>more</a:t>
            </a:r>
            <a:r>
              <a:rPr spc="-165" dirty="0"/>
              <a:t> </a:t>
            </a:r>
            <a:r>
              <a:rPr spc="30" dirty="0"/>
              <a:t>popular</a:t>
            </a:r>
            <a:r>
              <a:rPr spc="-165" dirty="0"/>
              <a:t> </a:t>
            </a:r>
            <a:r>
              <a:rPr spc="40" dirty="0"/>
              <a:t>than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0" dirty="0"/>
              <a:t> </a:t>
            </a:r>
            <a:r>
              <a:rPr spc="-75" dirty="0"/>
              <a:t>rest.</a:t>
            </a:r>
          </a:p>
          <a:p>
            <a:pPr marL="469265" marR="1016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b="1" spc="-80" dirty="0">
                <a:latin typeface="Verdana"/>
                <a:cs typeface="Verdana"/>
              </a:rPr>
              <a:t>Helix </a:t>
            </a:r>
            <a:r>
              <a:rPr b="1" spc="-30" dirty="0">
                <a:latin typeface="Verdana"/>
                <a:cs typeface="Verdana"/>
              </a:rPr>
              <a:t>Jump </a:t>
            </a:r>
            <a:r>
              <a:rPr dirty="0"/>
              <a:t>has </a:t>
            </a:r>
            <a:r>
              <a:rPr spc="35" dirty="0"/>
              <a:t>the </a:t>
            </a:r>
            <a:r>
              <a:rPr spc="30" dirty="0"/>
              <a:t>highest </a:t>
            </a:r>
            <a:r>
              <a:rPr spc="60" dirty="0"/>
              <a:t>number </a:t>
            </a:r>
            <a:r>
              <a:rPr spc="5" dirty="0"/>
              <a:t>of </a:t>
            </a:r>
            <a:r>
              <a:rPr spc="-5" dirty="0"/>
              <a:t>positive </a:t>
            </a:r>
            <a:r>
              <a:rPr spc="-25" dirty="0"/>
              <a:t>reviews </a:t>
            </a:r>
            <a:r>
              <a:rPr spc="50" dirty="0"/>
              <a:t>and </a:t>
            </a:r>
            <a:r>
              <a:rPr b="1" spc="-50" dirty="0">
                <a:latin typeface="Verdana"/>
                <a:cs typeface="Verdana"/>
              </a:rPr>
              <a:t>Angry  </a:t>
            </a:r>
            <a:r>
              <a:rPr b="1" spc="-70" dirty="0">
                <a:latin typeface="Verdana"/>
                <a:cs typeface="Verdana"/>
              </a:rPr>
              <a:t>Birds</a:t>
            </a:r>
            <a:r>
              <a:rPr b="1" spc="-110" dirty="0">
                <a:latin typeface="Verdana"/>
                <a:cs typeface="Verdana"/>
              </a:rPr>
              <a:t> </a:t>
            </a:r>
            <a:r>
              <a:rPr b="1" spc="-65" dirty="0">
                <a:latin typeface="Verdana"/>
                <a:cs typeface="Verdana"/>
              </a:rPr>
              <a:t>Classic</a:t>
            </a:r>
            <a:r>
              <a:rPr b="1" spc="-145" dirty="0">
                <a:latin typeface="Verdana"/>
                <a:cs typeface="Verdana"/>
              </a:rPr>
              <a:t> </a:t>
            </a:r>
            <a:r>
              <a:rPr dirty="0"/>
              <a:t>has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0" dirty="0"/>
              <a:t> </a:t>
            </a:r>
            <a:r>
              <a:rPr spc="30" dirty="0"/>
              <a:t>highest</a:t>
            </a:r>
            <a:r>
              <a:rPr spc="-165" dirty="0"/>
              <a:t> </a:t>
            </a:r>
            <a:r>
              <a:rPr spc="60" dirty="0"/>
              <a:t>number</a:t>
            </a:r>
            <a:r>
              <a:rPr spc="-165" dirty="0"/>
              <a:t> </a:t>
            </a:r>
            <a:r>
              <a:rPr spc="5" dirty="0"/>
              <a:t>of</a:t>
            </a:r>
            <a:r>
              <a:rPr spc="-160" dirty="0"/>
              <a:t> </a:t>
            </a:r>
            <a:r>
              <a:rPr spc="10" dirty="0"/>
              <a:t>negative</a:t>
            </a:r>
            <a:r>
              <a:rPr spc="-165" dirty="0"/>
              <a:t> </a:t>
            </a:r>
            <a:r>
              <a:rPr spc="-55" dirty="0"/>
              <a:t>reviews.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689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/>
              <a:t>Problem</a:t>
            </a:r>
            <a:r>
              <a:rPr sz="2800" spc="-225" dirty="0"/>
              <a:t> </a:t>
            </a:r>
            <a:r>
              <a:rPr sz="2800" spc="-95" dirty="0"/>
              <a:t>Statement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8370570" cy="359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8419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Two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datasets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provided,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one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basic information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7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other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user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b="1" spc="-1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for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respective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We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must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examine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evaluate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data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both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datasets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order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  identify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7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important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characteristics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inﬂuence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 engagement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3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success.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4F5B"/>
              </a:buClr>
              <a:buFont typeface="AoyagiKouzanFontT"/>
              <a:buChar char="❏"/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-145" dirty="0">
                <a:solidFill>
                  <a:srgbClr val="CC0000"/>
                </a:solidFill>
                <a:latin typeface="Verdana"/>
                <a:cs typeface="Verdana"/>
              </a:rPr>
              <a:t>So, </a:t>
            </a:r>
            <a:r>
              <a:rPr sz="2000" b="1" spc="-70" dirty="0">
                <a:solidFill>
                  <a:srgbClr val="CC0000"/>
                </a:solidFill>
                <a:latin typeface="Verdana"/>
                <a:cs typeface="Verdana"/>
              </a:rPr>
              <a:t>what </a:t>
            </a:r>
            <a:r>
              <a:rPr sz="2000" b="1" spc="-85" dirty="0">
                <a:solidFill>
                  <a:srgbClr val="CC0000"/>
                </a:solidFill>
                <a:latin typeface="Verdana"/>
                <a:cs typeface="Verdana"/>
              </a:rPr>
              <a:t>factors </a:t>
            </a:r>
            <a:r>
              <a:rPr sz="2000" b="1" spc="-55" dirty="0">
                <a:solidFill>
                  <a:srgbClr val="CC0000"/>
                </a:solidFill>
                <a:latin typeface="Verdana"/>
                <a:cs typeface="Verdana"/>
              </a:rPr>
              <a:t>inﬂuence </a:t>
            </a:r>
            <a:r>
              <a:rPr sz="2000" b="1" spc="-75" dirty="0">
                <a:solidFill>
                  <a:srgbClr val="CC0000"/>
                </a:solidFill>
                <a:latin typeface="Verdana"/>
                <a:cs typeface="Verdana"/>
              </a:rPr>
              <a:t>an </a:t>
            </a:r>
            <a:r>
              <a:rPr sz="2000" b="1" spc="-100" dirty="0">
                <a:solidFill>
                  <a:srgbClr val="CC0000"/>
                </a:solidFill>
                <a:latin typeface="Verdana"/>
                <a:cs typeface="Verdana"/>
              </a:rPr>
              <a:t>app's</a:t>
            </a:r>
            <a:r>
              <a:rPr sz="2000" b="1" spc="-29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CC0000"/>
                </a:solidFill>
                <a:latin typeface="Verdana"/>
                <a:cs typeface="Verdana"/>
              </a:rPr>
              <a:t>success?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An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said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be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successful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if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it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124F5B"/>
                </a:solidFill>
                <a:latin typeface="Verdana"/>
                <a:cs typeface="Verdana"/>
              </a:rPr>
              <a:t>has: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high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good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positive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good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monthly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users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High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revenue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per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customer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so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124F5B"/>
                </a:solidFill>
                <a:latin typeface="Verdana"/>
                <a:cs typeface="Verdana"/>
              </a:rPr>
              <a:t>on.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3835" y="3222699"/>
            <a:ext cx="1434930" cy="1693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Thank</a:t>
            </a:r>
            <a:r>
              <a:rPr spc="-509" dirty="0"/>
              <a:t> </a:t>
            </a:r>
            <a:r>
              <a:rPr spc="-425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2384717" y="3150743"/>
            <a:ext cx="4374568" cy="1743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821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/>
              <a:t>Data</a:t>
            </a:r>
            <a:r>
              <a:rPr sz="2800" spc="-245" dirty="0"/>
              <a:t> </a:t>
            </a:r>
            <a:r>
              <a:rPr sz="2800" spc="-110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652375" y="1216356"/>
            <a:ext cx="1973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solidFill>
                  <a:srgbClr val="CC0000"/>
                </a:solidFill>
                <a:latin typeface="Verdana"/>
                <a:cs typeface="Verdana"/>
              </a:rPr>
              <a:t>Play_Store_Data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490675"/>
            <a:ext cx="1579245" cy="22339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20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5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ego</a:t>
            </a:r>
            <a:r>
              <a:rPr sz="1800" b="1" spc="-2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Type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690" y="1175208"/>
            <a:ext cx="3159760" cy="19183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48360">
              <a:lnSpc>
                <a:spcPct val="100000"/>
              </a:lnSpc>
              <a:spcBef>
                <a:spcPts val="420"/>
              </a:spcBef>
            </a:pPr>
            <a:r>
              <a:rPr sz="1800" b="1" spc="-120" dirty="0">
                <a:solidFill>
                  <a:srgbClr val="CC0000"/>
                </a:solidFill>
                <a:latin typeface="Verdana"/>
                <a:cs typeface="Verdana"/>
              </a:rPr>
              <a:t>User_reviews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20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Translated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Review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Sentiment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Sentiment_Polarity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Sentiment_Subjectivity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5020" y="1490675"/>
            <a:ext cx="2311400" cy="25495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Price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Content</a:t>
            </a:r>
            <a:r>
              <a:rPr sz="1800" b="1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Genres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Last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Updated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Current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Ver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Android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Ver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CC0000"/>
                </a:solidFill>
                <a:latin typeface="Verdana"/>
                <a:cs typeface="Verdana"/>
              </a:rPr>
              <a:t>Rating</a:t>
            </a:r>
            <a:r>
              <a:rPr sz="1800" b="1" spc="-13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CC0000"/>
                </a:solidFill>
                <a:latin typeface="Verdana"/>
                <a:cs typeface="Verdana"/>
              </a:rPr>
              <a:t>Group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75" dirty="0">
                <a:solidFill>
                  <a:srgbClr val="CC0000"/>
                </a:solidFill>
                <a:latin typeface="Verdana"/>
                <a:cs typeface="Verdana"/>
              </a:rPr>
              <a:t>Revenue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4589" y="3305573"/>
            <a:ext cx="1450547" cy="1837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94483" y="3277998"/>
            <a:ext cx="1349497" cy="1865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48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" dirty="0"/>
              <a:t>A</a:t>
            </a:r>
            <a:r>
              <a:rPr sz="2800" spc="-50" dirty="0"/>
              <a:t>ge</a:t>
            </a:r>
            <a:r>
              <a:rPr sz="2800" spc="-45" dirty="0"/>
              <a:t>n</a:t>
            </a:r>
            <a:r>
              <a:rPr sz="2800" spc="-85" dirty="0"/>
              <a:t>da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5559425" cy="34956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Correlation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heatmap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Type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Content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Categorical</a:t>
            </a:r>
            <a:r>
              <a:rPr sz="1800" spc="-2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4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Price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Each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Most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Popular</a:t>
            </a:r>
            <a:r>
              <a:rPr sz="1800" spc="-3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-4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r>
              <a:rPr sz="1800" spc="-4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4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Challenges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Faced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Summary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3636" y="1093635"/>
            <a:ext cx="2138645" cy="2956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924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/>
              <a:t>Correlation</a:t>
            </a:r>
            <a:r>
              <a:rPr sz="2800" spc="-225" dirty="0"/>
              <a:t> </a:t>
            </a:r>
            <a:r>
              <a:rPr sz="2800" spc="-90" dirty="0"/>
              <a:t>Heatmap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387731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strong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positive 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correlation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Reviews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2121610"/>
            <a:ext cx="3880485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420"/>
              </a:spcBef>
              <a:tabLst>
                <a:tab pos="456565" algn="l"/>
                <a:tab pos="1346835" algn="l"/>
                <a:tab pos="2387600" algn="l"/>
                <a:tab pos="3026410" algn="l"/>
              </a:tabLst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	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ic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slightly</a:t>
            </a:r>
            <a:endParaRPr sz="1800">
              <a:latin typeface="Verdana"/>
              <a:cs typeface="Verdana"/>
            </a:endParaRPr>
          </a:p>
          <a:p>
            <a:pPr marR="12065" algn="r">
              <a:lnSpc>
                <a:spcPct val="100000"/>
              </a:lnSpc>
              <a:spcBef>
                <a:spcPts val="325"/>
              </a:spcBef>
              <a:tabLst>
                <a:tab pos="1487805" algn="l"/>
                <a:tab pos="2879725" algn="l"/>
              </a:tabLst>
            </a:pPr>
            <a:r>
              <a:rPr sz="1800" b="1" spc="-35" dirty="0">
                <a:solidFill>
                  <a:srgbClr val="124F5B"/>
                </a:solidFill>
                <a:latin typeface="Verdana"/>
                <a:cs typeface="Verdana"/>
              </a:rPr>
              <a:t>n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egati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ely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ela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ed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25"/>
              </a:spcBef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an</a:t>
            </a:r>
            <a:r>
              <a:rPr sz="1800" spc="95" dirty="0">
                <a:solidFill>
                  <a:srgbClr val="124F5B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923" y="2752544"/>
            <a:ext cx="275082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626110" algn="l"/>
                <a:tab pos="1697989" algn="l"/>
              </a:tabLst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ati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g</a:t>
            </a:r>
            <a:r>
              <a:rPr sz="1800" spc="-275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vi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w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s</a:t>
            </a:r>
            <a:r>
              <a:rPr sz="1800" spc="-270" dirty="0">
                <a:solidFill>
                  <a:srgbClr val="124F5B"/>
                </a:solidFill>
                <a:latin typeface="Verdana"/>
                <a:cs typeface="Verdana"/>
              </a:rPr>
              <a:t>,  </a:t>
            </a:r>
            <a:r>
              <a:rPr sz="1800" b="1" spc="-1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4" y="3383479"/>
            <a:ext cx="388683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Rating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slightly  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positively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correlated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3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Installs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114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7256" y="1152472"/>
            <a:ext cx="4043735" cy="3128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674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35" dirty="0"/>
              <a:t>Type </a:t>
            </a:r>
            <a:r>
              <a:rPr sz="2800" spc="-75" dirty="0"/>
              <a:t>and Content</a:t>
            </a:r>
            <a:r>
              <a:rPr sz="2800" spc="-335" dirty="0"/>
              <a:t> </a:t>
            </a:r>
            <a:r>
              <a:rPr sz="2800" spc="-85" dirty="0"/>
              <a:t>Rating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7624" y="1206154"/>
            <a:ext cx="3234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574021"/>
            <a:ext cx="3686117" cy="3432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3803" y="1574021"/>
            <a:ext cx="3933850" cy="3411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22614" y="1206154"/>
            <a:ext cx="3401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Content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types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df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794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/>
              <a:t>Categorical</a:t>
            </a:r>
            <a:r>
              <a:rPr sz="2800" spc="-229" dirty="0"/>
              <a:t> </a:t>
            </a:r>
            <a:r>
              <a:rPr sz="2800" spc="-125" dirty="0"/>
              <a:t>Analysis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1527446"/>
            <a:ext cx="4364191" cy="3616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0240" y="1527446"/>
            <a:ext cx="4323741" cy="3603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0548" y="1071804"/>
            <a:ext cx="272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vs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B"/>
                </a:solidFill>
                <a:latin typeface="Verdana"/>
                <a:cs typeface="Verdana"/>
              </a:rPr>
              <a:t>No.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9386" y="1071804"/>
            <a:ext cx="336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vs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Total</a:t>
            </a:r>
            <a:r>
              <a:rPr sz="1800" spc="-1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370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/>
              <a:t>Categorical </a:t>
            </a:r>
            <a:r>
              <a:rPr sz="2800" spc="-125" dirty="0"/>
              <a:t>Analysis</a:t>
            </a:r>
            <a:r>
              <a:rPr sz="2800" spc="-295" dirty="0"/>
              <a:t> </a:t>
            </a:r>
            <a:r>
              <a:rPr sz="2800" spc="-204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3876040" cy="349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715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Family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Game</a:t>
            </a:r>
            <a:r>
              <a:rPr sz="1800" spc="-10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Tools 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 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3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Game</a:t>
            </a:r>
            <a:r>
              <a:rPr sz="1800" spc="-10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,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Tools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7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Video  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Players</a:t>
            </a:r>
            <a:r>
              <a:rPr sz="1800" spc="-114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Social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 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3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0" y="1505746"/>
            <a:ext cx="4248101" cy="351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77710" y="1154900"/>
            <a:ext cx="436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Each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766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/>
              <a:t>App </a:t>
            </a:r>
            <a:r>
              <a:rPr sz="2800" spc="-85" dirty="0"/>
              <a:t>Rating</a:t>
            </a:r>
            <a:r>
              <a:rPr sz="2800" spc="-370" dirty="0"/>
              <a:t> </a:t>
            </a:r>
            <a:r>
              <a:rPr sz="2800" spc="-125" dirty="0"/>
              <a:t>Analysis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345416" y="2795144"/>
            <a:ext cx="4466125" cy="2130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4083" y="0"/>
            <a:ext cx="2981425" cy="2712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081606"/>
            <a:ext cx="388429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952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❏"/>
              <a:tabLst>
                <a:tab pos="469265" algn="l"/>
                <a:tab pos="469900" algn="l"/>
                <a:tab pos="1069340" algn="l"/>
                <a:tab pos="2155825" algn="l"/>
                <a:tab pos="2826385" algn="l"/>
                <a:tab pos="3692525" algn="l"/>
              </a:tabLst>
            </a:pP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ge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atin</a:t>
            </a:r>
            <a:r>
              <a:rPr sz="1800" spc="110" dirty="0">
                <a:solidFill>
                  <a:srgbClr val="124F5B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divided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into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4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categories: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4-5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430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Rated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124F5B"/>
                </a:solidFill>
                <a:latin typeface="Verdana"/>
                <a:cs typeface="Verdana"/>
              </a:rPr>
              <a:t>3-4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434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Above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 </a:t>
            </a:r>
            <a:r>
              <a:rPr sz="1800" spc="-145" dirty="0">
                <a:solidFill>
                  <a:srgbClr val="124F5B"/>
                </a:solidFill>
                <a:latin typeface="Verdana"/>
                <a:cs typeface="Verdana"/>
              </a:rPr>
              <a:t>2-3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590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 </a:t>
            </a:r>
            <a:r>
              <a:rPr sz="1800" spc="-260" dirty="0">
                <a:solidFill>
                  <a:srgbClr val="124F5B"/>
                </a:solidFill>
                <a:latin typeface="Verdana"/>
                <a:cs typeface="Verdana"/>
              </a:rPr>
              <a:t>1-2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685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Below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majority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in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Play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Store </a:t>
            </a:r>
            <a:r>
              <a:rPr sz="1800" spc="-220" dirty="0">
                <a:solidFill>
                  <a:srgbClr val="124F5B"/>
                </a:solidFill>
                <a:latin typeface="Verdana"/>
                <a:cs typeface="Verdana"/>
              </a:rPr>
              <a:t>(~80%)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  </a:t>
            </a:r>
            <a:r>
              <a:rPr sz="1800" spc="-45" dirty="0">
                <a:solidFill>
                  <a:srgbClr val="124F5B"/>
                </a:solidFill>
                <a:latin typeface="Verdana"/>
                <a:cs typeface="Verdana"/>
              </a:rPr>
              <a:t>rated.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This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implies that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2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majority 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users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happy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services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received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via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respective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1093</Words>
  <Application>Microsoft Office PowerPoint</Application>
  <PresentationFormat>On-screen Show (16:9)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AoyagiKouzanFontT</vt:lpstr>
      <vt:lpstr>Arial</vt:lpstr>
      <vt:lpstr>Calibri</vt:lpstr>
      <vt:lpstr>DejaVu Sans</vt:lpstr>
      <vt:lpstr>Verdana</vt:lpstr>
      <vt:lpstr>Office Theme</vt:lpstr>
      <vt:lpstr>Capstone Project - 1</vt:lpstr>
      <vt:lpstr>Problem Statement</vt:lpstr>
      <vt:lpstr>Data Summary</vt:lpstr>
      <vt:lpstr>Agenda</vt:lpstr>
      <vt:lpstr>Correlation Heatmap</vt:lpstr>
      <vt:lpstr>Type and Content Rating</vt:lpstr>
      <vt:lpstr>Categorical Analysis</vt:lpstr>
      <vt:lpstr>Categorical Analysis (Contd.)</vt:lpstr>
      <vt:lpstr>App Rating Analysis</vt:lpstr>
      <vt:lpstr>Top Free Apps</vt:lpstr>
      <vt:lpstr>Top Paid Apps Based on Revenue Generated</vt:lpstr>
      <vt:lpstr>Average Price of Paid Apps in Each Category</vt:lpstr>
      <vt:lpstr>Most Popular Apps</vt:lpstr>
      <vt:lpstr>App Size Analysis</vt:lpstr>
      <vt:lpstr>Positive and Negative Reviews</vt:lpstr>
      <vt:lpstr>Word Cloud on translated reviews</vt:lpstr>
      <vt:lpstr>Challenges Faced</vt:lpstr>
      <vt:lpstr>Analysis Summary</vt:lpstr>
      <vt:lpstr>Analysis Summary (Contd.)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play store app reviews - Shaloy Lewis.pptx</dc:title>
  <dc:creator>Sandeep</dc:creator>
  <cp:lastModifiedBy>nithya sree</cp:lastModifiedBy>
  <cp:revision>40</cp:revision>
  <dcterms:created xsi:type="dcterms:W3CDTF">2022-02-25T16:25:52Z</dcterms:created>
  <dcterms:modified xsi:type="dcterms:W3CDTF">2025-05-14T14:28:46Z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2022-02-25T00:00:00Z</vt:filetime>
  </property>
</Properties>
</file>