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77" r:id="rId4"/>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01999010"/>
      </p:ext>
    </p:extLst>
  </p:cSld>
  <p:clrMapOvr>
    <a:masterClrMapping/>
  </p:clrMapOvr>
  <p:extLst>
    <p:ext uri="{DCECCB84-F9BA-43D5-87BE-67443E8EF086}">
      <p15:sldGuideLst xmlns:p15="http://schemas.microsoft.com/office/powerpoint/2012/main">
        <p15:guide id="7" orient="horz" pos="2160">
          <p15:clr>
            <a:srgbClr val="FBAE40"/>
          </p15:clr>
        </p15:guide>
        <p15:guide id="8"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8311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02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844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9167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6224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7808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6436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8745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9680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5284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163930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2160">
          <p15:clr>
            <a:srgbClr val="F26B43"/>
          </p15:clr>
        </p15:guide>
        <p15:guide id="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8C6078-B9FC-62D3-82A6-AED0C1C0C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23CF07-AAA9-DC0B-9E00-84313AE4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952481" y="800783"/>
            <a:ext cx="8278891" cy="1323867"/>
          </a:xfrm>
        </p:spPr>
        <p:txBody>
          <a:bodyPr anchor="b">
            <a:normAutofit/>
          </a:bodyPr>
          <a:lstStyle/>
          <a:p>
            <a:r>
              <a:rPr lang="en-GB" sz="2800" dirty="0">
                <a:latin typeface="Arial Black" panose="020B0604020202020204" pitchFamily="34" charset="0"/>
                <a:cs typeface="Arial Black" panose="020B0604020202020204" pitchFamily="34" charset="0"/>
              </a:rPr>
              <a:t>Title: </a:t>
            </a:r>
            <a:r>
              <a:rPr lang="en-GB" sz="2800" dirty="0" err="1">
                <a:latin typeface="Arial Black" panose="020B0604020202020204" pitchFamily="34" charset="0"/>
                <a:cs typeface="Arial Black" panose="020B0604020202020204" pitchFamily="34" charset="0"/>
              </a:rPr>
              <a:t>eCourts</a:t>
            </a:r>
            <a:r>
              <a:rPr lang="en-GB" sz="2800" dirty="0">
                <a:latin typeface="Arial Black" panose="020B0604020202020204" pitchFamily="34" charset="0"/>
                <a:cs typeface="Arial Black" panose="020B0604020202020204" pitchFamily="34" charset="0"/>
              </a:rPr>
              <a:t> Cause List Scraper &amp; Mini Dashboard</a:t>
            </a:r>
            <a:endParaRPr sz="2800" dirty="0">
              <a:latin typeface="Arial Black" panose="020B0604020202020204" pitchFamily="34" charset="0"/>
              <a:cs typeface="Arial Black" panose="020B0604020202020204" pitchFamily="34" charset="0"/>
            </a:endParaRPr>
          </a:p>
        </p:txBody>
      </p:sp>
      <p:sp>
        <p:nvSpPr>
          <p:cNvPr id="3" name="Content Placeholder"/>
          <p:cNvSpPr>
            <a:spLocks noGrp="1"/>
          </p:cNvSpPr>
          <p:nvPr>
            <p:ph idx="1"/>
          </p:nvPr>
        </p:nvSpPr>
        <p:spPr>
          <a:xfrm>
            <a:off x="1952481" y="2495774"/>
            <a:ext cx="8278892" cy="3273426"/>
          </a:xfrm>
        </p:spPr>
        <p:txBody>
          <a:bodyPr>
            <a:normAutofit/>
          </a:bodyPr>
          <a:lstStyle/>
          <a:p>
            <a:pPr marL="0" indent="0">
              <a:buNone/>
            </a:pPr>
            <a:endParaRPr lang="en-GB" sz="1800" dirty="0">
              <a:latin typeface="Arial Black" panose="020B0604020202020204" pitchFamily="34" charset="0"/>
              <a:cs typeface="Arial Black" panose="020B0604020202020204" pitchFamily="34" charset="0"/>
            </a:endParaRPr>
          </a:p>
          <a:p>
            <a:pPr marL="0" indent="0">
              <a:buNone/>
            </a:pPr>
            <a:endParaRPr lang="en-GB" sz="1800" dirty="0">
              <a:latin typeface="Arial Black" panose="020B0604020202020204" pitchFamily="34" charset="0"/>
              <a:cs typeface="Arial Black" panose="020B0604020202020204" pitchFamily="34" charset="0"/>
            </a:endParaRPr>
          </a:p>
          <a:p>
            <a:pPr marL="0" indent="0">
              <a:buNone/>
            </a:pPr>
            <a:endParaRPr lang="en-US" sz="1800" dirty="0">
              <a:latin typeface="Arial Black" panose="020B0604020202020204" pitchFamily="34" charset="0"/>
              <a:cs typeface="Arial Black" panose="020B0604020202020204" pitchFamily="34" charset="0"/>
            </a:endParaRPr>
          </a:p>
        </p:txBody>
      </p:sp>
      <p:sp>
        <p:nvSpPr>
          <p:cNvPr id="5" name="TextBox 4">
            <a:extLst>
              <a:ext uri="{FF2B5EF4-FFF2-40B4-BE49-F238E27FC236}">
                <a16:creationId xmlns:a16="http://schemas.microsoft.com/office/drawing/2014/main" id="{D8E52046-E4DD-7A05-C334-3E09CBB0A7F1}"/>
              </a:ext>
            </a:extLst>
          </p:cNvPr>
          <p:cNvSpPr txBox="1"/>
          <p:nvPr/>
        </p:nvSpPr>
        <p:spPr>
          <a:xfrm rot="10800000">
            <a:off x="2523903" y="5698641"/>
            <a:ext cx="6530799" cy="646331"/>
          </a:xfrm>
          <a:prstGeom prst="rect">
            <a:avLst/>
          </a:prstGeom>
          <a:noFill/>
        </p:spPr>
        <p:txBody>
          <a:bodyPr wrap="square">
            <a:spAutoFit/>
          </a:bodyPr>
          <a:lstStyle/>
          <a:p>
            <a:pPr marL="0" indent="0">
              <a:buNone/>
            </a:pPr>
            <a:endParaRPr lang="en-GB" dirty="0">
              <a:latin typeface="Arial Black" panose="020B0604020202020204" pitchFamily="34" charset="0"/>
              <a:cs typeface="Arial Black" panose="020B0604020202020204" pitchFamily="34" charset="0"/>
            </a:endParaRPr>
          </a:p>
          <a:p>
            <a:pPr marL="0" indent="0">
              <a:buNone/>
            </a:pPr>
            <a:endParaRPr lang="en-GB" sz="1800" dirty="0">
              <a:latin typeface="Arial Black" panose="020B0604020202020204" pitchFamily="34" charset="0"/>
              <a:cs typeface="Arial Black" panose="020B0604020202020204" pitchFamily="34" charset="0"/>
            </a:endParaRPr>
          </a:p>
        </p:txBody>
      </p:sp>
      <p:sp>
        <p:nvSpPr>
          <p:cNvPr id="6" name="TextBox 5">
            <a:extLst>
              <a:ext uri="{FF2B5EF4-FFF2-40B4-BE49-F238E27FC236}">
                <a16:creationId xmlns:a16="http://schemas.microsoft.com/office/drawing/2014/main" id="{2DC2826C-1E5B-97DA-B329-9AC0F898637D}"/>
              </a:ext>
            </a:extLst>
          </p:cNvPr>
          <p:cNvSpPr txBox="1"/>
          <p:nvPr/>
        </p:nvSpPr>
        <p:spPr>
          <a:xfrm rot="10800000" flipV="1">
            <a:off x="1690614" y="2204382"/>
            <a:ext cx="8802623" cy="2308324"/>
          </a:xfrm>
          <a:prstGeom prst="rect">
            <a:avLst/>
          </a:prstGeom>
          <a:noFill/>
        </p:spPr>
        <p:txBody>
          <a:bodyPr wrap="square">
            <a:spAutoFit/>
          </a:bodyPr>
          <a:lstStyle/>
          <a:p>
            <a:pPr marL="0" indent="0">
              <a:buNone/>
            </a:pPr>
            <a:r>
              <a:rPr lang="en-GB" sz="2400" dirty="0">
                <a:latin typeface="Arial Black" panose="020B0604020202020204" pitchFamily="34" charset="0"/>
                <a:cs typeface="Arial Black" panose="020B0604020202020204" pitchFamily="34" charset="0"/>
              </a:rPr>
              <a:t>Name: </a:t>
            </a:r>
            <a:r>
              <a:rPr lang="en-GB" sz="2400" dirty="0" err="1">
                <a:latin typeface="Arial Black" panose="020B0604020202020204" pitchFamily="34" charset="0"/>
                <a:cs typeface="Arial Black" panose="020B0604020202020204" pitchFamily="34" charset="0"/>
              </a:rPr>
              <a:t>Nithya</a:t>
            </a:r>
            <a:r>
              <a:rPr lang="en-GB" sz="2400" dirty="0">
                <a:latin typeface="Arial Black" panose="020B0604020202020204" pitchFamily="34" charset="0"/>
                <a:cs typeface="Arial Black" panose="020B0604020202020204" pitchFamily="34" charset="0"/>
              </a:rPr>
              <a:t> H S</a:t>
            </a:r>
          </a:p>
          <a:p>
            <a:pPr marL="0" indent="0">
              <a:buNone/>
            </a:pPr>
            <a:r>
              <a:rPr lang="en-GB" sz="2400" dirty="0">
                <a:latin typeface="Arial Black" panose="020B0604020202020204" pitchFamily="34" charset="0"/>
                <a:cs typeface="Arial Black" panose="020B0604020202020204" pitchFamily="34" charset="0"/>
              </a:rPr>
              <a:t>Department: Computer Science and Engineering</a:t>
            </a:r>
          </a:p>
          <a:p>
            <a:pPr marL="0" indent="0">
              <a:buNone/>
            </a:pPr>
            <a:r>
              <a:rPr lang="en-GB" sz="2400" dirty="0">
                <a:latin typeface="Arial Black" panose="020B0604020202020204" pitchFamily="34" charset="0"/>
                <a:cs typeface="Arial Black" panose="020B0604020202020204" pitchFamily="34" charset="0"/>
              </a:rPr>
              <a:t>College Name: </a:t>
            </a:r>
            <a:r>
              <a:rPr lang="en-GB" sz="2400" dirty="0" err="1">
                <a:latin typeface="Arial Black" panose="020B0604020202020204" pitchFamily="34" charset="0"/>
                <a:cs typeface="Arial Black" panose="020B0604020202020204" pitchFamily="34" charset="0"/>
              </a:rPr>
              <a:t>Kalpataru</a:t>
            </a:r>
            <a:r>
              <a:rPr lang="en-GB" sz="2400" dirty="0">
                <a:latin typeface="Arial Black" panose="020B0604020202020204" pitchFamily="34" charset="0"/>
                <a:cs typeface="Arial Black" panose="020B0604020202020204" pitchFamily="34" charset="0"/>
              </a:rPr>
              <a:t> Institute of Technology</a:t>
            </a:r>
          </a:p>
          <a:p>
            <a:pPr marL="0" indent="0">
              <a:buNone/>
            </a:pPr>
            <a:r>
              <a:rPr lang="en-GB" sz="2400" dirty="0">
                <a:latin typeface="Arial Black" panose="020B0604020202020204" pitchFamily="34" charset="0"/>
                <a:cs typeface="Arial Black" panose="020B0604020202020204" pitchFamily="34" charset="0"/>
              </a:rPr>
              <a:t>Semester:3</a:t>
            </a:r>
            <a:r>
              <a:rPr lang="en-GB" sz="2400" baseline="30000" dirty="0">
                <a:latin typeface="Arial Black" panose="020B0604020202020204" pitchFamily="34" charset="0"/>
                <a:cs typeface="Arial Black" panose="020B0604020202020204" pitchFamily="34" charset="0"/>
              </a:rPr>
              <a:t>rd</a:t>
            </a:r>
          </a:p>
          <a:p>
            <a:pPr marL="0" indent="0">
              <a:buNone/>
            </a:pPr>
            <a:endParaRPr lang="en-GB" sz="2400" dirty="0">
              <a:latin typeface="Arial Black" panose="020B0604020202020204" pitchFamily="34" charset="0"/>
              <a:cs typeface="Arial Black" panose="020B0604020202020204" pitchFamily="34" charset="0"/>
            </a:endParaRPr>
          </a:p>
          <a:p>
            <a:pPr marL="0" indent="0">
              <a:buNone/>
            </a:pPr>
            <a:endParaRPr lang="en-GB" sz="24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38225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623D-67BC-FA1E-4684-5FDC347608FB}"/>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37F761A2-7564-6FF6-A690-8FC9AFE3CDFB}"/>
              </a:ext>
            </a:extLst>
          </p:cNvPr>
          <p:cNvSpPr>
            <a:spLocks noGrp="1"/>
          </p:cNvSpPr>
          <p:nvPr>
            <p:ph idx="1"/>
          </p:nvPr>
        </p:nvSpPr>
        <p:spPr>
          <a:xfrm>
            <a:off x="1043042" y="1680898"/>
            <a:ext cx="10223184" cy="4628462"/>
          </a:xfrm>
        </p:spPr>
        <p:txBody>
          <a:bodyPr>
            <a:noAutofit/>
          </a:bodyPr>
          <a:lstStyle/>
          <a:p>
            <a:pPr marL="0" indent="0">
              <a:buNone/>
            </a:pPr>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eCourts</a:t>
            </a:r>
            <a:r>
              <a:rPr lang="en-GB" dirty="0">
                <a:latin typeface="Arial" panose="020B0604020202020204" pitchFamily="34" charset="0"/>
                <a:cs typeface="Arial" panose="020B0604020202020204" pitchFamily="34" charset="0"/>
              </a:rPr>
              <a:t> Cause List Scraper &amp; Mini Dashboard project demonstrates how automation, data parsing, and visualization can be achieved using GitHub workflows and lightweight web technologies.
This task strengthened skills in:
Web scraping automation
Data conversion and JSON handling
Basic web development (HTML, CSS, JS)
GitHub Actions and repository management
The final dashboard provides an accessible and practical way to explore court case data with search and sorting features — fulfilling all internship objectives.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857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FB1E-44B7-4F9B-8AD0-C242488D66DA}"/>
              </a:ext>
            </a:extLst>
          </p:cNvPr>
          <p:cNvSpPr>
            <a:spLocks noGrp="1"/>
          </p:cNvSpPr>
          <p:nvPr>
            <p:ph type="title"/>
          </p:nvPr>
        </p:nvSpPr>
        <p:spPr/>
        <p:txBody>
          <a:bodyPr/>
          <a:lstStyle/>
          <a:p>
            <a:r>
              <a:rPr lang="en-GB" dirty="0"/>
              <a:t>Repository Link</a:t>
            </a:r>
            <a:endParaRPr lang="en-US" dirty="0"/>
          </a:p>
        </p:txBody>
      </p:sp>
      <p:sp>
        <p:nvSpPr>
          <p:cNvPr id="3" name="Content Placeholder 2">
            <a:extLst>
              <a:ext uri="{FF2B5EF4-FFF2-40B4-BE49-F238E27FC236}">
                <a16:creationId xmlns:a16="http://schemas.microsoft.com/office/drawing/2014/main" id="{BFCB7F7A-9EBF-96A1-E049-513982188B04}"/>
              </a:ext>
            </a:extLst>
          </p:cNvPr>
          <p:cNvSpPr>
            <a:spLocks noGrp="1"/>
          </p:cNvSpPr>
          <p:nvPr>
            <p:ph idx="1"/>
          </p:nvPr>
        </p:nvSpPr>
        <p:spPr/>
        <p:txBody>
          <a:bodyPr/>
          <a:lstStyle/>
          <a:p>
            <a:pPr marL="0" indent="0">
              <a:buNone/>
            </a:pPr>
            <a:r>
              <a:rPr lang="en-GB" dirty="0"/>
              <a:t>https://github.com/Nithya059/ecourts-causelist-scraper</a:t>
            </a:r>
            <a:endParaRPr lang="en-US" dirty="0"/>
          </a:p>
        </p:txBody>
      </p:sp>
    </p:spTree>
    <p:extLst>
      <p:ext uri="{BB962C8B-B14F-4D97-AF65-F5344CB8AC3E}">
        <p14:creationId xmlns:p14="http://schemas.microsoft.com/office/powerpoint/2010/main" val="344747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6490-6D9F-36F6-367C-2EC4CDB8E8EE}"/>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1CB8A981-59A0-5815-5B53-824D7CE9C911}"/>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This project is part of the Python Development Internship at Think Act Rise Foundation (TARF). The objective was to automate the fetching of cause list data from official </a:t>
            </a:r>
            <a:r>
              <a:rPr lang="en-GB" dirty="0" err="1">
                <a:latin typeface="Arial" panose="020B0604020202020204" pitchFamily="34" charset="0"/>
                <a:cs typeface="Arial" panose="020B0604020202020204" pitchFamily="34" charset="0"/>
              </a:rPr>
              <a:t>eCourts</a:t>
            </a:r>
            <a:r>
              <a:rPr lang="en-GB" dirty="0">
                <a:latin typeface="Arial" panose="020B0604020202020204" pitchFamily="34" charset="0"/>
                <a:cs typeface="Arial" panose="020B0604020202020204" pitchFamily="34" charset="0"/>
              </a:rPr>
              <a:t> websites, convert it into structured JSON format, and build a Mini Dashboard to visualize and search case information.</a:t>
            </a:r>
          </a:p>
          <a:p>
            <a:pPr marL="0" indent="0">
              <a:buNone/>
            </a:pPr>
            <a:r>
              <a:rPr lang="en-GB" dirty="0">
                <a:latin typeface="Arial" panose="020B0604020202020204" pitchFamily="34" charset="0"/>
                <a:cs typeface="Arial" panose="020B0604020202020204" pitchFamily="34" charset="0"/>
              </a:rPr>
              <a:t>The project demonstrates skills in web scraping, PDF parsing, automation workflows, data conversion, and dashboard design — all executed directly through GitHub Actions without using a local system.</a:t>
            </a:r>
            <a:endParaRPr lang="en-GB"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29162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135F-4EB5-054F-3624-7E6314FFD875}"/>
              </a:ext>
            </a:extLst>
          </p:cNvPr>
          <p:cNvSpPr>
            <a:spLocks noGrp="1"/>
          </p:cNvSpPr>
          <p:nvPr>
            <p:ph type="title"/>
          </p:nvPr>
        </p:nvSpPr>
        <p:spPr/>
        <p:txBody>
          <a:bodyPr/>
          <a:lstStyle/>
          <a:p>
            <a:r>
              <a:rPr lang="en-GB" dirty="0"/>
              <a:t>Objectives</a:t>
            </a:r>
            <a:endParaRPr lang="en-US" dirty="0"/>
          </a:p>
        </p:txBody>
      </p:sp>
      <p:sp>
        <p:nvSpPr>
          <p:cNvPr id="3" name="Content Placeholder 2">
            <a:extLst>
              <a:ext uri="{FF2B5EF4-FFF2-40B4-BE49-F238E27FC236}">
                <a16:creationId xmlns:a16="http://schemas.microsoft.com/office/drawing/2014/main" id="{9C712138-4544-EC8E-0E91-AB8645B9D9C5}"/>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Automate the process of fetching cause lists (court PDFs).
Extract data and convert PDF information into structured JSON format.
Design a simple and user-friendly Mini Dashboard using HTML and JSON.
Allow users to search, view, and sort court case data easily.
Perform the entire process through GitHub repository and Actions workflow.</a:t>
            </a:r>
          </a:p>
          <a:p>
            <a:pPr marL="0" indent="0">
              <a:buNone/>
            </a:pPr>
            <a:endParaRPr lang="en-GB"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32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DB7D-13FB-32A7-0E80-C3FA54709D37}"/>
              </a:ext>
            </a:extLst>
          </p:cNvPr>
          <p:cNvSpPr>
            <a:spLocks noGrp="1"/>
          </p:cNvSpPr>
          <p:nvPr>
            <p:ph type="title"/>
          </p:nvPr>
        </p:nvSpPr>
        <p:spPr/>
        <p:txBody>
          <a:bodyPr/>
          <a:lstStyle/>
          <a:p>
            <a:r>
              <a:rPr lang="en-GB" dirty="0"/>
              <a:t>Tools &amp; Technologies Used</a:t>
            </a:r>
            <a:endParaRPr lang="en-US" dirty="0"/>
          </a:p>
        </p:txBody>
      </p:sp>
      <p:sp>
        <p:nvSpPr>
          <p:cNvPr id="3" name="Content Placeholder 2">
            <a:extLst>
              <a:ext uri="{FF2B5EF4-FFF2-40B4-BE49-F238E27FC236}">
                <a16:creationId xmlns:a16="http://schemas.microsoft.com/office/drawing/2014/main" id="{91F60F4C-F9D2-69C5-39DB-F854C2CB0F9C}"/>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Category     Tools / Technologies
Programming Language	Python
Framework  Flask (for </a:t>
            </a:r>
            <a:r>
              <a:rPr lang="en-GB" dirty="0" err="1">
                <a:latin typeface="Arial" panose="020B0604020202020204" pitchFamily="34" charset="0"/>
                <a:cs typeface="Arial" panose="020B0604020202020204" pitchFamily="34" charset="0"/>
              </a:rPr>
              <a:t>app.py</a:t>
            </a:r>
            <a:r>
              <a:rPr lang="en-GB" dirty="0">
                <a:latin typeface="Arial" panose="020B0604020202020204" pitchFamily="34" charset="0"/>
                <a:cs typeface="Arial" panose="020B0604020202020204" pitchFamily="34" charset="0"/>
              </a:rPr>
              <a:t>)
Frontend  HTML, CSS, JavaScript
Workflow  GitHub Actions
Version Control	Git &amp; GitHub
Data Format  JSON
Dashboard Hosting  </a:t>
            </a:r>
            <a:r>
              <a:rPr lang="en-GB" dirty="0" err="1">
                <a:latin typeface="Arial" panose="020B0604020202020204" pitchFamily="34" charset="0"/>
                <a:cs typeface="Arial" panose="020B0604020202020204" pitchFamily="34" charset="0"/>
              </a:rPr>
              <a:t>HTMLPreview</a:t>
            </a:r>
            <a:r>
              <a:rPr lang="en-GB" dirty="0">
                <a:latin typeface="Arial" panose="020B0604020202020204" pitchFamily="34" charset="0"/>
                <a:cs typeface="Arial" panose="020B0604020202020204" pitchFamily="34" charset="0"/>
              </a:rPr>
              <a:t> (GitHub-based)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8117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AE2E-99C2-694B-070A-94D0426D8E94}"/>
              </a:ext>
            </a:extLst>
          </p:cNvPr>
          <p:cNvSpPr>
            <a:spLocks noGrp="1"/>
          </p:cNvSpPr>
          <p:nvPr>
            <p:ph type="title"/>
          </p:nvPr>
        </p:nvSpPr>
        <p:spPr/>
        <p:txBody>
          <a:bodyPr/>
          <a:lstStyle/>
          <a:p>
            <a:r>
              <a:rPr lang="en-GB" dirty="0"/>
              <a:t>Project Workflow</a:t>
            </a:r>
            <a:endParaRPr lang="en-US" dirty="0"/>
          </a:p>
        </p:txBody>
      </p:sp>
      <p:sp>
        <p:nvSpPr>
          <p:cNvPr id="3" name="Content Placeholder 2">
            <a:extLst>
              <a:ext uri="{FF2B5EF4-FFF2-40B4-BE49-F238E27FC236}">
                <a16:creationId xmlns:a16="http://schemas.microsoft.com/office/drawing/2014/main" id="{8D62BF49-080B-2C05-9411-9895ABF04491}"/>
              </a:ext>
            </a:extLst>
          </p:cNvPr>
          <p:cNvSpPr>
            <a:spLocks noGrp="1"/>
          </p:cNvSpPr>
          <p:nvPr>
            <p:ph idx="1"/>
          </p:nvPr>
        </p:nvSpPr>
        <p:spPr>
          <a:xfrm>
            <a:off x="612647" y="1549390"/>
            <a:ext cx="10653579" cy="4593828"/>
          </a:xfrm>
        </p:spPr>
        <p:txBody>
          <a:bodyPr>
            <a:noAutofit/>
          </a:bodyPr>
          <a:lstStyle/>
          <a:p>
            <a:pPr marL="0" indent="0">
              <a:buNone/>
            </a:pPr>
            <a:r>
              <a:rPr lang="en-GB" sz="1800" dirty="0">
                <a:latin typeface="Arial" panose="020B0604020202020204" pitchFamily="34" charset="0"/>
                <a:cs typeface="Arial" panose="020B0604020202020204" pitchFamily="34" charset="0"/>
              </a:rPr>
              <a:t>Step 1: Repository Setup
Forked the given </a:t>
            </a:r>
            <a:r>
              <a:rPr lang="en-GB" sz="1800" dirty="0" err="1">
                <a:latin typeface="Arial" panose="020B0604020202020204" pitchFamily="34" charset="0"/>
                <a:cs typeface="Arial" panose="020B0604020202020204" pitchFamily="34" charset="0"/>
              </a:rPr>
              <a:t>eCourts</a:t>
            </a:r>
            <a:r>
              <a:rPr lang="en-GB" sz="1800" dirty="0">
                <a:latin typeface="Arial" panose="020B0604020202020204" pitchFamily="34" charset="0"/>
                <a:cs typeface="Arial" panose="020B0604020202020204" pitchFamily="34" charset="0"/>
              </a:rPr>
              <a:t> Scraper Repository to personal GitHub account.
Created </a:t>
            </a:r>
            <a:r>
              <a:rPr lang="en-GB" sz="1800" dirty="0" err="1">
                <a:latin typeface="Arial" panose="020B0604020202020204" pitchFamily="34" charset="0"/>
                <a:cs typeface="Arial" panose="020B0604020202020204" pitchFamily="34" charset="0"/>
              </a:rPr>
              <a:t>urls.txt</a:t>
            </a:r>
            <a:r>
              <a:rPr lang="en-GB" sz="1800" dirty="0">
                <a:latin typeface="Arial" panose="020B0604020202020204" pitchFamily="34" charset="0"/>
                <a:cs typeface="Arial" panose="020B0604020202020204" pitchFamily="34" charset="0"/>
              </a:rPr>
              <a:t> file containing official </a:t>
            </a:r>
            <a:r>
              <a:rPr lang="en-GB" sz="1800" dirty="0" err="1">
                <a:latin typeface="Arial" panose="020B0604020202020204" pitchFamily="34" charset="0"/>
                <a:cs typeface="Arial" panose="020B0604020202020204" pitchFamily="34" charset="0"/>
              </a:rPr>
              <a:t>eCourts</a:t>
            </a:r>
            <a:r>
              <a:rPr lang="en-GB" sz="1800" dirty="0">
                <a:latin typeface="Arial" panose="020B0604020202020204" pitchFamily="34" charset="0"/>
                <a:cs typeface="Arial" panose="020B0604020202020204" pitchFamily="34" charset="0"/>
              </a:rPr>
              <a:t> cause list PDF URLs.
Step 2: Workflow Execution
Triggered the GitHub Action workflow using Run Workflow under the Actions tab.
The workflow automatically:
Downloaded the PDF file(s)
Parsed the data
Converted it into a JSON file named </a:t>
            </a:r>
            <a:r>
              <a:rPr lang="en-GB" sz="1800" dirty="0" err="1">
                <a:latin typeface="Arial" panose="020B0604020202020204" pitchFamily="34" charset="0"/>
                <a:cs typeface="Arial" panose="020B0604020202020204" pitchFamily="34" charset="0"/>
              </a:rPr>
              <a:t>cause_list.json</a:t>
            </a:r>
            <a:r>
              <a:rPr lang="en-GB" sz="1800" dirty="0">
                <a:latin typeface="Arial" panose="020B0604020202020204" pitchFamily="34" charset="0"/>
                <a:cs typeface="Arial" panose="020B0604020202020204" pitchFamily="34" charset="0"/>
              </a:rPr>
              <a:t>
Downloaded the JSON file from the workflow </a:t>
            </a:r>
            <a:r>
              <a:rPr lang="en-GB" sz="1800" dirty="0" err="1">
                <a:latin typeface="Arial" panose="020B0604020202020204" pitchFamily="34" charset="0"/>
                <a:cs typeface="Arial" panose="020B0604020202020204" pitchFamily="34" charset="0"/>
              </a:rPr>
              <a:t>artifacts</a:t>
            </a:r>
            <a:r>
              <a:rPr lang="en-GB"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44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B5507-B3DC-C84D-57E4-DCF8A30E1B2F}"/>
              </a:ext>
            </a:extLst>
          </p:cNvPr>
          <p:cNvSpPr>
            <a:spLocks noGrp="1"/>
          </p:cNvSpPr>
          <p:nvPr>
            <p:ph idx="1"/>
          </p:nvPr>
        </p:nvSpPr>
        <p:spPr>
          <a:xfrm>
            <a:off x="312539" y="410765"/>
            <a:ext cx="11286544" cy="6572355"/>
          </a:xfrm>
        </p:spPr>
        <p:txBody>
          <a:bodyPr>
            <a:normAutofit fontScale="25000" lnSpcReduction="20000"/>
          </a:bodyPr>
          <a:lstStyle/>
          <a:p>
            <a:pPr marL="0" indent="0">
              <a:buNone/>
            </a:pPr>
            <a:r>
              <a:rPr lang="en-GB" sz="8000" dirty="0">
                <a:latin typeface="Arial" panose="020B0604020202020204" pitchFamily="34" charset="0"/>
                <a:cs typeface="Arial" panose="020B0604020202020204" pitchFamily="34" charset="0"/>
              </a:rPr>
              <a:t>Step 3: Mini Dashboard Creation
A folder named </a:t>
            </a:r>
            <a:r>
              <a:rPr lang="en-GB" sz="8000" dirty="0" err="1">
                <a:latin typeface="Arial" panose="020B0604020202020204" pitchFamily="34" charset="0"/>
                <a:cs typeface="Arial" panose="020B0604020202020204" pitchFamily="34" charset="0"/>
              </a:rPr>
              <a:t>mini_dashboard</a:t>
            </a:r>
            <a:r>
              <a:rPr lang="en-GB" sz="8000" dirty="0">
                <a:latin typeface="Arial" panose="020B0604020202020204" pitchFamily="34" charset="0"/>
                <a:cs typeface="Arial" panose="020B0604020202020204" pitchFamily="34" charset="0"/>
              </a:rPr>
              <a:t> was created with the following structure:
</a:t>
            </a:r>
            <a:r>
              <a:rPr lang="en-GB" sz="8000" dirty="0" err="1">
                <a:latin typeface="Arial" panose="020B0604020202020204" pitchFamily="34" charset="0"/>
                <a:cs typeface="Arial" panose="020B0604020202020204" pitchFamily="34" charset="0"/>
              </a:rPr>
              <a:t>mini_dashboard</a:t>
            </a:r>
            <a:r>
              <a:rPr lang="en-GB" sz="8000" dirty="0">
                <a:latin typeface="Arial" panose="020B0604020202020204" pitchFamily="34" charset="0"/>
                <a:cs typeface="Arial" panose="020B0604020202020204" pitchFamily="34" charset="0"/>
              </a:rPr>
              <a:t>/
├── </a:t>
            </a:r>
            <a:r>
              <a:rPr lang="en-GB" sz="8000" dirty="0" err="1">
                <a:latin typeface="Arial" panose="020B0604020202020204" pitchFamily="34" charset="0"/>
                <a:cs typeface="Arial" panose="020B0604020202020204" pitchFamily="34" charset="0"/>
              </a:rPr>
              <a:t>index.html</a:t>
            </a:r>
            <a:r>
              <a:rPr lang="en-GB" sz="8000" dirty="0">
                <a:latin typeface="Arial" panose="020B0604020202020204" pitchFamily="34" charset="0"/>
                <a:cs typeface="Arial" panose="020B0604020202020204" pitchFamily="34" charset="0"/>
              </a:rPr>
              <a:t>
├── </a:t>
            </a:r>
            <a:r>
              <a:rPr lang="en-GB" sz="8000" dirty="0" err="1">
                <a:latin typeface="Arial" panose="020B0604020202020204" pitchFamily="34" charset="0"/>
                <a:cs typeface="Arial" panose="020B0604020202020204" pitchFamily="34" charset="0"/>
              </a:rPr>
              <a:t>cause_list.json</a:t>
            </a:r>
            <a:r>
              <a:rPr lang="en-GB" sz="8000" dirty="0">
                <a:latin typeface="Arial" panose="020B0604020202020204" pitchFamily="34" charset="0"/>
                <a:cs typeface="Arial" panose="020B0604020202020204" pitchFamily="34" charset="0"/>
              </a:rPr>
              <a:t>
Step 4: Dashboard Development
The dashboard was designed to:
Display all court case entries in a clean, responsive table.
Support searching by CNR, Case Type, or Court.
Include sorting options for Serial and Date.
Use lightweight HTML + JavaScript for easy GitHub preview.
 Live Demo:</a:t>
            </a:r>
          </a:p>
          <a:p>
            <a:pPr marL="0" indent="0">
              <a:buNone/>
            </a:pPr>
            <a:endParaRPr lang="en-GB" sz="8000" dirty="0">
              <a:latin typeface="Arial" panose="020B0604020202020204" pitchFamily="34" charset="0"/>
              <a:cs typeface="Arial" panose="020B0604020202020204" pitchFamily="34" charset="0"/>
            </a:endParaRPr>
          </a:p>
          <a:p>
            <a:pPr marL="0" indent="0">
              <a:buNone/>
            </a:pPr>
            <a:r>
              <a:rPr lang="en-GB" sz="8000" dirty="0">
                <a:latin typeface="Arial" panose="020B0604020202020204" pitchFamily="34" charset="0"/>
                <a:cs typeface="Arial" panose="020B0604020202020204" pitchFamily="34" charset="0"/>
              </a:rPr>
              <a:t>https://htmlpreview.github.io/?https://raw.githubusercontent.com/Nithya059/ecourts-causelist-scraper/main/mini_dashboard/index.html</a:t>
            </a:r>
          </a:p>
        </p:txBody>
      </p:sp>
    </p:spTree>
    <p:extLst>
      <p:ext uri="{BB962C8B-B14F-4D97-AF65-F5344CB8AC3E}">
        <p14:creationId xmlns:p14="http://schemas.microsoft.com/office/powerpoint/2010/main" val="422589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4AF8-E662-AFD4-364B-BD7186A6C3E6}"/>
              </a:ext>
            </a:extLst>
          </p:cNvPr>
          <p:cNvSpPr>
            <a:spLocks noGrp="1"/>
          </p:cNvSpPr>
          <p:nvPr>
            <p:ph type="title"/>
          </p:nvPr>
        </p:nvSpPr>
        <p:spPr/>
        <p:txBody>
          <a:bodyPr/>
          <a:lstStyle/>
          <a:p>
            <a:r>
              <a:rPr lang="en-GB" dirty="0"/>
              <a:t>Features of the Dashboard</a:t>
            </a:r>
            <a:endParaRPr lang="en-US" dirty="0"/>
          </a:p>
        </p:txBody>
      </p:sp>
      <p:sp>
        <p:nvSpPr>
          <p:cNvPr id="3" name="Content Placeholder 2">
            <a:extLst>
              <a:ext uri="{FF2B5EF4-FFF2-40B4-BE49-F238E27FC236}">
                <a16:creationId xmlns:a16="http://schemas.microsoft.com/office/drawing/2014/main" id="{20EDA7F7-9BFA-6D2D-050C-4C13E186E1BF}"/>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Displays all cases in a structured table</a:t>
            </a:r>
          </a:p>
          <a:p>
            <a:pPr marL="0" indent="0">
              <a:buNone/>
            </a:pPr>
            <a:r>
              <a:rPr lang="en-GB" dirty="0">
                <a:latin typeface="Arial" panose="020B0604020202020204" pitchFamily="34" charset="0"/>
                <a:cs typeface="Arial" panose="020B0604020202020204" pitchFamily="34" charset="0"/>
              </a:rPr>
              <a:t>Search by CNR, Case Type, or Court</a:t>
            </a:r>
          </a:p>
          <a:p>
            <a:pPr marL="0" indent="0">
              <a:buNone/>
            </a:pPr>
            <a:r>
              <a:rPr lang="en-GB" dirty="0">
                <a:latin typeface="Arial" panose="020B0604020202020204" pitchFamily="34" charset="0"/>
                <a:cs typeface="Arial" panose="020B0604020202020204" pitchFamily="34" charset="0"/>
              </a:rPr>
              <a:t>Sort by Serial or Date</a:t>
            </a:r>
          </a:p>
          <a:p>
            <a:pPr marL="0" indent="0">
              <a:buNone/>
            </a:pPr>
            <a:r>
              <a:rPr lang="en-GB" dirty="0">
                <a:latin typeface="Arial" panose="020B0604020202020204" pitchFamily="34" charset="0"/>
                <a:cs typeface="Arial" panose="020B0604020202020204" pitchFamily="34" charset="0"/>
              </a:rPr>
              <a:t>Responsive UI (works on mobile and PC)</a:t>
            </a:r>
          </a:p>
          <a:p>
            <a:pPr marL="0" indent="0">
              <a:buNone/>
            </a:pPr>
            <a:r>
              <a:rPr lang="en-GB" dirty="0">
                <a:latin typeface="Arial" panose="020B0604020202020204" pitchFamily="34" charset="0"/>
                <a:cs typeface="Arial" panose="020B0604020202020204" pitchFamily="34" charset="0"/>
              </a:rPr>
              <a:t>Easy to use, lightweight, and GitHub-hosted</a:t>
            </a:r>
          </a:p>
        </p:txBody>
      </p:sp>
    </p:spTree>
    <p:extLst>
      <p:ext uri="{BB962C8B-B14F-4D97-AF65-F5344CB8AC3E}">
        <p14:creationId xmlns:p14="http://schemas.microsoft.com/office/powerpoint/2010/main" val="59471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354E-C8B9-8872-DA14-E150877DD766}"/>
              </a:ext>
            </a:extLst>
          </p:cNvPr>
          <p:cNvSpPr>
            <a:spLocks noGrp="1"/>
          </p:cNvSpPr>
          <p:nvPr>
            <p:ph type="title"/>
          </p:nvPr>
        </p:nvSpPr>
        <p:spPr/>
        <p:txBody>
          <a:bodyPr>
            <a:normAutofit/>
          </a:bodyPr>
          <a:lstStyle/>
          <a:p>
            <a:r>
              <a:rPr lang="en-GB" dirty="0"/>
              <a:t>Challenges Faced &amp; Solutions</a:t>
            </a:r>
            <a:br>
              <a:rPr lang="en-GB" dirty="0"/>
            </a:br>
            <a:endParaRPr lang="en-US" dirty="0"/>
          </a:p>
        </p:txBody>
      </p:sp>
      <p:sp>
        <p:nvSpPr>
          <p:cNvPr id="3" name="Content Placeholder 2">
            <a:extLst>
              <a:ext uri="{FF2B5EF4-FFF2-40B4-BE49-F238E27FC236}">
                <a16:creationId xmlns:a16="http://schemas.microsoft.com/office/drawing/2014/main" id="{E5FCCAD5-FC15-2CC8-E7AC-0D6AF028AE22}"/>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Challenge  Solution</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Understanding workflow automation	Studied GitHub Actions syntax and triggers
JSON not loading in dashboard	Used </a:t>
            </a:r>
            <a:r>
              <a:rPr lang="en-GB" dirty="0" err="1">
                <a:latin typeface="Arial" panose="020B0604020202020204" pitchFamily="34" charset="0"/>
                <a:cs typeface="Arial" panose="020B0604020202020204" pitchFamily="34" charset="0"/>
              </a:rPr>
              <a:t>htmlpreview.github.io</a:t>
            </a:r>
            <a:r>
              <a:rPr lang="en-GB" dirty="0">
                <a:latin typeface="Arial" panose="020B0604020202020204" pitchFamily="34" charset="0"/>
                <a:cs typeface="Arial" panose="020B0604020202020204" pitchFamily="34" charset="0"/>
              </a:rPr>
              <a:t> to host the HTML correctly
Styling and responsiveness	Added custom CSS and hover effects
Running everything from GitHub mobile	Used GitHub web interface and Actions without local setup</a:t>
            </a:r>
          </a:p>
        </p:txBody>
      </p:sp>
    </p:spTree>
    <p:extLst>
      <p:ext uri="{BB962C8B-B14F-4D97-AF65-F5344CB8AC3E}">
        <p14:creationId xmlns:p14="http://schemas.microsoft.com/office/powerpoint/2010/main" val="218368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5C9D-0C40-59F4-80E5-AFB4F9D90B1A}"/>
              </a:ext>
            </a:extLst>
          </p:cNvPr>
          <p:cNvSpPr>
            <a:spLocks noGrp="1"/>
          </p:cNvSpPr>
          <p:nvPr>
            <p:ph type="title"/>
          </p:nvPr>
        </p:nvSpPr>
        <p:spPr/>
        <p:txBody>
          <a:bodyPr/>
          <a:lstStyle/>
          <a:p>
            <a:r>
              <a:rPr lang="en-GB" dirty="0"/>
              <a:t>Results</a:t>
            </a:r>
            <a:endParaRPr lang="en-US" dirty="0"/>
          </a:p>
        </p:txBody>
      </p:sp>
      <p:sp>
        <p:nvSpPr>
          <p:cNvPr id="3" name="Content Placeholder 2">
            <a:extLst>
              <a:ext uri="{FF2B5EF4-FFF2-40B4-BE49-F238E27FC236}">
                <a16:creationId xmlns:a16="http://schemas.microsoft.com/office/drawing/2014/main" id="{C00054D2-D7BD-8CF3-1449-40F16A02AE9C}"/>
              </a:ext>
            </a:extLst>
          </p:cNvPr>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Successfully fetched </a:t>
            </a:r>
            <a:r>
              <a:rPr lang="en-GB" dirty="0" err="1">
                <a:latin typeface="Arial" panose="020B0604020202020204" pitchFamily="34" charset="0"/>
                <a:cs typeface="Arial" panose="020B0604020202020204" pitchFamily="34" charset="0"/>
              </a:rPr>
              <a:t>eCourts</a:t>
            </a:r>
            <a:r>
              <a:rPr lang="en-GB" dirty="0">
                <a:latin typeface="Arial" panose="020B0604020202020204" pitchFamily="34" charset="0"/>
                <a:cs typeface="Arial" panose="020B0604020202020204" pitchFamily="34" charset="0"/>
              </a:rPr>
              <a:t> cause list data and converted it into JSON.
Designed and deployed an interactive Case Mini Dashboard viewable online.
Achieved complete project execution using GitHub mobile and web — no external tools required.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09455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VanillaVTI</vt:lpstr>
      <vt:lpstr>Title: eCourts Cause List Scraper &amp; Mini Dashboard</vt:lpstr>
      <vt:lpstr>Introduction</vt:lpstr>
      <vt:lpstr>Objectives</vt:lpstr>
      <vt:lpstr>Tools &amp; Technologies Used</vt:lpstr>
      <vt:lpstr>Project Workflow</vt:lpstr>
      <vt:lpstr>PowerPoint Presentation</vt:lpstr>
      <vt:lpstr>Features of the Dashboard</vt:lpstr>
      <vt:lpstr>Challenges Faced &amp; Solutions </vt:lpstr>
      <vt:lpstr>Results</vt:lpstr>
      <vt:lpstr>Conclusion</vt:lpstr>
      <vt:lpstr>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Guest User</cp:lastModifiedBy>
  <cp:revision>3</cp:revision>
  <dcterms:created xsi:type="dcterms:W3CDTF">2025-10-19T06:37:58Z</dcterms:created>
  <dcterms:modified xsi:type="dcterms:W3CDTF">2025-10-19T07:12:35Z</dcterms:modified>
</cp:coreProperties>
</file>