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Lst>
  <p:sldSz cy="5143500" cx="9144000"/>
  <p:notesSz cx="6858000" cy="9144000"/>
  <p:embeddedFontLst>
    <p:embeddedFont>
      <p:font typeface="Nuni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4C069427-37E1-40E0-B014-5DE70A3944B6}">
  <a:tblStyle styleId="{4C069427-37E1-40E0-B014-5DE70A3944B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Nunito-bold.fntdata"/><Relationship Id="rId14" Type="http://schemas.openxmlformats.org/officeDocument/2006/relationships/font" Target="fonts/Nunito-regular.fntdata"/><Relationship Id="rId17" Type="http://schemas.openxmlformats.org/officeDocument/2006/relationships/font" Target="fonts/Nunito-boldItalic.fntdata"/><Relationship Id="rId16" Type="http://schemas.openxmlformats.org/officeDocument/2006/relationships/font" Target="fonts/Nuni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8a85125b8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8a85125b8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8a85125b8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a85125b8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89254c2b52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89254c2b52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8a85125b8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8a85125b8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8a8692e98b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8a8692e98b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8a85125b8f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8a85125b8f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970308"/>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PASSENGER RIDE REQUEST HANDLING</a:t>
            </a:r>
            <a:endParaRPr>
              <a:latin typeface="Times New Roman"/>
              <a:ea typeface="Times New Roman"/>
              <a:cs typeface="Times New Roman"/>
              <a:sym typeface="Times New Roman"/>
            </a:endParaRPr>
          </a:p>
        </p:txBody>
      </p:sp>
      <p:sp>
        <p:nvSpPr>
          <p:cNvPr id="129" name="Google Shape;129;p13"/>
          <p:cNvSpPr txBox="1"/>
          <p:nvPr>
            <p:ph idx="1" type="subTitle"/>
          </p:nvPr>
        </p:nvSpPr>
        <p:spPr>
          <a:xfrm>
            <a:off x="1858700" y="2688502"/>
            <a:ext cx="5361300" cy="1531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800">
                <a:latin typeface="Times New Roman"/>
                <a:ea typeface="Times New Roman"/>
                <a:cs typeface="Times New Roman"/>
                <a:sym typeface="Times New Roman"/>
              </a:rPr>
              <a:t>Submitted by:</a:t>
            </a:r>
            <a:endParaRPr sz="1800">
              <a:latin typeface="Times New Roman"/>
              <a:ea typeface="Times New Roman"/>
              <a:cs typeface="Times New Roman"/>
              <a:sym typeface="Times New Roman"/>
            </a:endParaRPr>
          </a:p>
          <a:p>
            <a:pPr indent="0" lvl="0" marL="0" rtl="0" algn="r">
              <a:spcBef>
                <a:spcPts val="0"/>
              </a:spcBef>
              <a:spcAft>
                <a:spcPts val="0"/>
              </a:spcAft>
              <a:buNone/>
            </a:pPr>
            <a:r>
              <a:rPr lang="en" sz="1800">
                <a:latin typeface="Times New Roman"/>
                <a:ea typeface="Times New Roman"/>
                <a:cs typeface="Times New Roman"/>
                <a:sym typeface="Times New Roman"/>
              </a:rPr>
              <a:t>Nithya Manoj (181IT131)</a:t>
            </a:r>
            <a:endParaRPr sz="1800">
              <a:latin typeface="Times New Roman"/>
              <a:ea typeface="Times New Roman"/>
              <a:cs typeface="Times New Roman"/>
              <a:sym typeface="Times New Roman"/>
            </a:endParaRPr>
          </a:p>
          <a:p>
            <a:pPr indent="0" lvl="0" marL="0" rtl="0" algn="r">
              <a:spcBef>
                <a:spcPts val="0"/>
              </a:spcBef>
              <a:spcAft>
                <a:spcPts val="0"/>
              </a:spcAft>
              <a:buNone/>
            </a:pPr>
            <a:r>
              <a:rPr lang="en" sz="1800">
                <a:latin typeface="Times New Roman"/>
                <a:ea typeface="Times New Roman"/>
                <a:cs typeface="Times New Roman"/>
                <a:sym typeface="Times New Roman"/>
              </a:rPr>
              <a:t>Priyanka B. G. (181IT135)</a:t>
            </a:r>
            <a:endParaRPr sz="1800">
              <a:latin typeface="Times New Roman"/>
              <a:ea typeface="Times New Roman"/>
              <a:cs typeface="Times New Roman"/>
              <a:sym typeface="Times New Roman"/>
            </a:endParaRPr>
          </a:p>
          <a:p>
            <a:pPr indent="0" lvl="0" marL="0" rtl="0" algn="r">
              <a:spcBef>
                <a:spcPts val="0"/>
              </a:spcBef>
              <a:spcAft>
                <a:spcPts val="0"/>
              </a:spcAft>
              <a:buNone/>
            </a:pPr>
            <a:r>
              <a:rPr lang="en" sz="1800">
                <a:latin typeface="Times New Roman"/>
                <a:ea typeface="Times New Roman"/>
                <a:cs typeface="Times New Roman"/>
                <a:sym typeface="Times New Roman"/>
              </a:rPr>
              <a:t>Gayathri Gutla (181IT216)</a:t>
            </a:r>
            <a:endParaRPr sz="1800">
              <a:latin typeface="Times New Roman"/>
              <a:ea typeface="Times New Roman"/>
              <a:cs typeface="Times New Roman"/>
              <a:sym typeface="Times New Roman"/>
            </a:endParaRPr>
          </a:p>
          <a:p>
            <a:pPr indent="0" lvl="0" marL="0" rtl="0" algn="r">
              <a:spcBef>
                <a:spcPts val="0"/>
              </a:spcBef>
              <a:spcAft>
                <a:spcPts val="0"/>
              </a:spcAft>
              <a:buNone/>
            </a:pPr>
            <a:r>
              <a:rPr lang="en" sz="1800">
                <a:latin typeface="Times New Roman"/>
                <a:ea typeface="Times New Roman"/>
                <a:cs typeface="Times New Roman"/>
                <a:sym typeface="Times New Roman"/>
              </a:rPr>
              <a:t>Hima Sajeev (181IT254)</a:t>
            </a:r>
            <a:endParaRPr sz="18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71970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135" name="Google Shape;135;p14"/>
          <p:cNvSpPr txBox="1"/>
          <p:nvPr>
            <p:ph idx="1" type="body"/>
          </p:nvPr>
        </p:nvSpPr>
        <p:spPr>
          <a:xfrm>
            <a:off x="719700" y="1990725"/>
            <a:ext cx="7505700" cy="2448000"/>
          </a:xfrm>
          <a:prstGeom prst="rect">
            <a:avLst/>
          </a:prstGeom>
        </p:spPr>
        <p:txBody>
          <a:bodyPr anchorCtr="0" anchor="t" bIns="91425" lIns="91425" spcFirstLastPara="1" rIns="91425" wrap="square" tIns="91425">
            <a:noAutofit/>
          </a:bodyPr>
          <a:lstStyle/>
          <a:p>
            <a:pPr indent="0" lvl="0" marL="0" rtl="0" algn="l">
              <a:spcBef>
                <a:spcPts val="1200"/>
              </a:spcBef>
              <a:spcAft>
                <a:spcPts val="1200"/>
              </a:spcAft>
              <a:buNone/>
            </a:pPr>
            <a:r>
              <a:rPr lang="en" sz="1600">
                <a:latin typeface="Times New Roman"/>
                <a:ea typeface="Times New Roman"/>
                <a:cs typeface="Times New Roman"/>
                <a:sym typeface="Times New Roman"/>
              </a:rPr>
              <a:t>We are trying to implement an algorithm for passenger ride request handling. The entire</a:t>
            </a:r>
            <a:r>
              <a:rPr lang="en" sz="1600">
                <a:latin typeface="Times New Roman"/>
                <a:ea typeface="Times New Roman"/>
                <a:cs typeface="Times New Roman"/>
                <a:sym typeface="Times New Roman"/>
              </a:rPr>
              <a:t> city is represented as a series of nodes and and paths between them is specified using an adjacency matrix. Given a set of requests for transport from one node to another and a fixed number of cars, the ride request handling algorithm gives back the best order in which requests should be catered, so that total waiting time is minimum.</a:t>
            </a:r>
            <a:endParaRPr sz="16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141" name="Google Shape;141;p1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600">
                <a:latin typeface="Times New Roman"/>
                <a:ea typeface="Times New Roman"/>
                <a:cs typeface="Times New Roman"/>
                <a:sym typeface="Times New Roman"/>
              </a:rPr>
              <a:t>An algorithm is produced to determine the total length of time that a passenger spends waiting with the purpose of optimizing this value through scheduling. The time taken by each car to respond to each request is calculated and the minimum distance is printed. The algorithm takes the input of the request by the user in a sequential manner through time stamps making its a FIFO scheduling algorithm. To decide which car will be chosen to handle the request, Dijkstra’s is implemented to calculate the distance between the car and the passenger pickup point to select the minimum distance. </a:t>
            </a:r>
            <a:endParaRPr sz="1600">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6"/>
          <p:cNvSpPr txBox="1"/>
          <p:nvPr>
            <p:ph idx="1" type="body"/>
          </p:nvPr>
        </p:nvSpPr>
        <p:spPr>
          <a:xfrm>
            <a:off x="899050" y="562500"/>
            <a:ext cx="7505700" cy="40185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 The adjacency matrix representing nodes and series of requests is loaded to the program. No of cars is </a:t>
            </a:r>
            <a:r>
              <a:rPr lang="en"/>
              <a:t>inputted</a:t>
            </a:r>
            <a:r>
              <a:rPr lang="en"/>
              <a:t> by the user.</a:t>
            </a:r>
            <a:endParaRPr/>
          </a:p>
          <a:p>
            <a:pPr indent="-311150" lvl="0" marL="457200" rtl="0" algn="l">
              <a:spcBef>
                <a:spcPts val="0"/>
              </a:spcBef>
              <a:spcAft>
                <a:spcPts val="0"/>
              </a:spcAft>
              <a:buSzPts val="1300"/>
              <a:buChar char="●"/>
            </a:pPr>
            <a:r>
              <a:rPr lang="en"/>
              <a:t>For every transport request, for every car pickup time is computed. This is </a:t>
            </a:r>
            <a:r>
              <a:rPr lang="en"/>
              <a:t>calculated</a:t>
            </a:r>
            <a:r>
              <a:rPr lang="en"/>
              <a:t> as the time taken by the car to travel from its previous requests endpoint (or if it is currently handling a request, endpoint of this request ) to start point of the request to be handled + time taken to complete the current request,(if it is handling another request , at the time new request is made). This is calculated using </a:t>
            </a:r>
            <a:r>
              <a:rPr lang="en"/>
              <a:t>Dijkstra</a:t>
            </a:r>
            <a:r>
              <a:rPr lang="en"/>
              <a:t> for the first  time and  it will be stored dynamically for using if any successor requests need this distance later.The car which will take minimum time for pickup is assigned to this particular request and pickup time is added to total wait time.</a:t>
            </a:r>
            <a:endParaRPr/>
          </a:p>
          <a:p>
            <a:pPr indent="-311150" lvl="0" marL="457200" rtl="0" algn="l">
              <a:spcBef>
                <a:spcPts val="0"/>
              </a:spcBef>
              <a:spcAft>
                <a:spcPts val="0"/>
              </a:spcAft>
              <a:buSzPts val="1300"/>
              <a:buChar char="●"/>
            </a:pPr>
            <a:r>
              <a:rPr lang="en"/>
              <a:t>Now the time taken for the car to complete this request is calculated  using </a:t>
            </a:r>
            <a:r>
              <a:rPr lang="en"/>
              <a:t>Dijkstra</a:t>
            </a:r>
            <a:r>
              <a:rPr lang="en"/>
              <a:t>.This time taken and pickup time is added to total time. </a:t>
            </a:r>
            <a:endParaRPr/>
          </a:p>
          <a:p>
            <a:pPr indent="-311150" lvl="0" marL="457200" rtl="0" algn="l">
              <a:spcBef>
                <a:spcPts val="0"/>
              </a:spcBef>
              <a:spcAft>
                <a:spcPts val="0"/>
              </a:spcAft>
              <a:buSzPts val="1300"/>
              <a:buChar char="●"/>
            </a:pPr>
            <a:r>
              <a:rPr lang="en"/>
              <a:t>The </a:t>
            </a:r>
            <a:r>
              <a:rPr lang="en"/>
              <a:t>schedule</a:t>
            </a:r>
            <a:r>
              <a:rPr lang="en"/>
              <a:t> with minimum total wait time and minimum total wait time is printed.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1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and Analysis</a:t>
            </a:r>
            <a:endParaRPr/>
          </a:p>
        </p:txBody>
      </p:sp>
      <p:sp>
        <p:nvSpPr>
          <p:cNvPr id="152" name="Google Shape;152;p17"/>
          <p:cNvSpPr txBox="1"/>
          <p:nvPr>
            <p:ph idx="1" type="body"/>
          </p:nvPr>
        </p:nvSpPr>
        <p:spPr>
          <a:xfrm>
            <a:off x="819150" y="1800200"/>
            <a:ext cx="7505700" cy="263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Times New Roman"/>
                <a:ea typeface="Times New Roman"/>
                <a:cs typeface="Times New Roman"/>
                <a:sym typeface="Times New Roman"/>
              </a:rPr>
              <a:t>We have implemented a project  to reduce the response time of customers in </a:t>
            </a:r>
            <a:r>
              <a:rPr lang="en" sz="1600">
                <a:latin typeface="Times New Roman"/>
                <a:ea typeface="Times New Roman"/>
                <a:cs typeface="Times New Roman"/>
                <a:sym typeface="Times New Roman"/>
              </a:rPr>
              <a:t>taxi-service systems. We successfully  assigned the cars to each requests such that the waiting time for each user is reduced. To analyse our project, the number of cars is given as an user-input parameter and we can see the drastic reduction in the total response time. This proves the correctness of our algorithm.</a:t>
            </a:r>
            <a:endParaRPr sz="1600">
              <a:latin typeface="Times New Roman"/>
              <a:ea typeface="Times New Roman"/>
              <a:cs typeface="Times New Roman"/>
              <a:sym typeface="Times New Roman"/>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18"/>
          <p:cNvSpPr txBox="1"/>
          <p:nvPr>
            <p:ph type="title"/>
          </p:nvPr>
        </p:nvSpPr>
        <p:spPr>
          <a:xfrm>
            <a:off x="819150" y="845600"/>
            <a:ext cx="7505700" cy="1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58" name="Google Shape;158;p18"/>
          <p:cNvSpPr txBox="1"/>
          <p:nvPr>
            <p:ph idx="1" type="body"/>
          </p:nvPr>
        </p:nvSpPr>
        <p:spPr>
          <a:xfrm>
            <a:off x="819150" y="4179100"/>
            <a:ext cx="7505700" cy="259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   </a:t>
            </a:r>
            <a:endParaRPr/>
          </a:p>
        </p:txBody>
      </p:sp>
      <p:graphicFrame>
        <p:nvGraphicFramePr>
          <p:cNvPr id="159" name="Google Shape;159;p18"/>
          <p:cNvGraphicFramePr/>
          <p:nvPr/>
        </p:nvGraphicFramePr>
        <p:xfrm>
          <a:off x="819150" y="1319400"/>
          <a:ext cx="3000000" cy="3000000"/>
        </p:xfrm>
        <a:graphic>
          <a:graphicData uri="http://schemas.openxmlformats.org/drawingml/2006/table">
            <a:tbl>
              <a:tblPr>
                <a:noFill/>
                <a:tableStyleId>{4C069427-37E1-40E0-B014-5DE70A3944B6}</a:tableStyleId>
              </a:tblPr>
              <a:tblGrid>
                <a:gridCol w="2119325"/>
                <a:gridCol w="5119675"/>
              </a:tblGrid>
              <a:tr h="381000">
                <a:tc>
                  <a:txBody>
                    <a:bodyPr/>
                    <a:lstStyle/>
                    <a:p>
                      <a:pPr indent="0" lvl="0" marL="0" rtl="0" algn="l">
                        <a:spcBef>
                          <a:spcPts val="0"/>
                        </a:spcBef>
                        <a:spcAft>
                          <a:spcPts val="0"/>
                        </a:spcAft>
                        <a:buNone/>
                      </a:pPr>
                      <a:r>
                        <a:rPr lang="en"/>
                        <a:t>No of cars</a:t>
                      </a:r>
                      <a:endParaRPr/>
                    </a:p>
                  </a:txBody>
                  <a:tcPr marT="91425" marB="91425" marR="91425" marL="91425">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a:t>Total wait time</a:t>
                      </a:r>
                      <a:endParaRPr/>
                    </a:p>
                  </a:txBody>
                  <a:tcPr marT="91425" marB="91425" marR="91425" marL="91425">
                    <a:lnB cap="flat" cmpd="sng" w="9525">
                      <a:solidFill>
                        <a:srgbClr val="CCCCCC"/>
                      </a:solidFill>
                      <a:prstDash val="solid"/>
                      <a:round/>
                      <a:headEnd len="sm" w="sm" type="none"/>
                      <a:tailEnd len="sm" w="sm" type="none"/>
                    </a:lnB>
                  </a:tcPr>
                </a:tc>
              </a:tr>
              <a:tr h="381000">
                <a:tc>
                  <a:txBody>
                    <a:bodyPr/>
                    <a:lstStyle/>
                    <a:p>
                      <a:pPr indent="0" lvl="0" marL="0" rtl="0" algn="r">
                        <a:lnSpc>
                          <a:spcPct val="115000"/>
                        </a:lnSpc>
                        <a:spcBef>
                          <a:spcPts val="0"/>
                        </a:spcBef>
                        <a:spcAft>
                          <a:spcPts val="0"/>
                        </a:spcAft>
                        <a:buNone/>
                      </a:pPr>
                      <a:r>
                        <a:rPr lang="en" sz="1000"/>
                        <a:t>1</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1565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81000">
                <a:tc>
                  <a:txBody>
                    <a:bodyPr/>
                    <a:lstStyle/>
                    <a:p>
                      <a:pPr indent="0" lvl="0" marL="0" rtl="0" algn="r">
                        <a:lnSpc>
                          <a:spcPct val="115000"/>
                        </a:lnSpc>
                        <a:spcBef>
                          <a:spcPts val="0"/>
                        </a:spcBef>
                        <a:spcAft>
                          <a:spcPts val="0"/>
                        </a:spcAft>
                        <a:buNone/>
                      </a:pPr>
                      <a:r>
                        <a:rPr lang="en" sz="1000"/>
                        <a:t>2</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532</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81000">
                <a:tc>
                  <a:txBody>
                    <a:bodyPr/>
                    <a:lstStyle/>
                    <a:p>
                      <a:pPr indent="0" lvl="0" marL="0" rtl="0" algn="r">
                        <a:lnSpc>
                          <a:spcPct val="115000"/>
                        </a:lnSpc>
                        <a:spcBef>
                          <a:spcPts val="0"/>
                        </a:spcBef>
                        <a:spcAft>
                          <a:spcPts val="0"/>
                        </a:spcAft>
                        <a:buNone/>
                      </a:pPr>
                      <a:r>
                        <a:rPr lang="en" sz="1000"/>
                        <a:t>4</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388</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81000">
                <a:tc>
                  <a:txBody>
                    <a:bodyPr/>
                    <a:lstStyle/>
                    <a:p>
                      <a:pPr indent="0" lvl="0" marL="0" rtl="0" algn="r">
                        <a:lnSpc>
                          <a:spcPct val="115000"/>
                        </a:lnSpc>
                        <a:spcBef>
                          <a:spcPts val="0"/>
                        </a:spcBef>
                        <a:spcAft>
                          <a:spcPts val="0"/>
                        </a:spcAft>
                        <a:buNone/>
                      </a:pPr>
                      <a:r>
                        <a:rPr lang="en" sz="1000"/>
                        <a:t>6</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330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81000">
                <a:tc>
                  <a:txBody>
                    <a:bodyPr/>
                    <a:lstStyle/>
                    <a:p>
                      <a:pPr indent="0" lvl="0" marL="0" rtl="0" algn="r">
                        <a:lnSpc>
                          <a:spcPct val="115000"/>
                        </a:lnSpc>
                        <a:spcBef>
                          <a:spcPts val="0"/>
                        </a:spcBef>
                        <a:spcAft>
                          <a:spcPts val="0"/>
                        </a:spcAft>
                        <a:buNone/>
                      </a:pPr>
                      <a:r>
                        <a:rPr lang="en" sz="1000"/>
                        <a:t>8</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295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81000">
                <a:tc>
                  <a:txBody>
                    <a:bodyPr/>
                    <a:lstStyle/>
                    <a:p>
                      <a:pPr indent="0" lvl="0" marL="0" rtl="0" algn="r">
                        <a:lnSpc>
                          <a:spcPct val="115000"/>
                        </a:lnSpc>
                        <a:spcBef>
                          <a:spcPts val="0"/>
                        </a:spcBef>
                        <a:spcAft>
                          <a:spcPts val="0"/>
                        </a:spcAft>
                        <a:buNone/>
                      </a:pPr>
                      <a:r>
                        <a:rPr lang="en" sz="1000"/>
                        <a:t>10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275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a:t>
            </a:r>
            <a:endParaRPr/>
          </a:p>
        </p:txBody>
      </p:sp>
      <p:sp>
        <p:nvSpPr>
          <p:cNvPr id="165" name="Google Shape;165;p19"/>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have successfully implemented the project. We calculate the minimum pickup time for each of the requests with different number of carts. We find which cars servers the request fastest and display the car against the requests.</a:t>
            </a:r>
            <a:endParaRPr/>
          </a:p>
          <a:p>
            <a:pPr indent="0" lvl="0" marL="0" rtl="0" algn="l">
              <a:spcBef>
                <a:spcPts val="1600"/>
              </a:spcBef>
              <a:spcAft>
                <a:spcPts val="0"/>
              </a:spcAft>
              <a:buNone/>
            </a:pPr>
            <a:r>
              <a:rPr lang="en"/>
              <a:t>This can be used in real life applications like uber and other transport services. It can be used in apps to show the customer the nearest car and in how much time it can reach him. </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