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B2918-1B6A-0649-B3AD-7C4891E61DA8}" type="datetimeFigureOut">
              <a:rPr lang="en-US" smtClean="0"/>
              <a:t>9/4/2025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C58AEC-92AD-B144-B025-6DD315E4DB63}" type="slidenum">
              <a:rPr lang="en-US" smtClean="0"/>
              <a:t>‹#›</a:t>
            </a:fld>
            <a:endParaRPr lang="en-US"/>
          </a:p>
        </p:txBody>
      </p:sp>
    </p:spTree>
    <p:extLst>
      <p:ext uri="{BB962C8B-B14F-4D97-AF65-F5344CB8AC3E}">
        <p14:creationId xmlns:p14="http://schemas.microsoft.com/office/powerpoint/2010/main" val="4288759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Digital portfolio</a:t>
            </a:r>
          </a:p>
        </p:txBody>
      </p:sp>
      <p:sp>
        <p:nvSpPr>
          <p:cNvPr id="4" name="Slide Number Placeholder 3"/>
          <p:cNvSpPr>
            <a:spLocks noGrp="1"/>
          </p:cNvSpPr>
          <p:nvPr>
            <p:ph type="sldNum" sz="quarter" idx="5"/>
          </p:nvPr>
        </p:nvSpPr>
        <p:spPr/>
        <p:txBody>
          <a:bodyPr/>
          <a:lstStyle/>
          <a:p>
            <a:fld id="{E8C58AEC-92AD-B144-B025-6DD315E4DB63}" type="slidenum">
              <a:rPr lang="en-US" smtClean="0"/>
              <a:t>1</a:t>
            </a:fld>
            <a:endParaRPr lang="en-US"/>
          </a:p>
        </p:txBody>
      </p:sp>
    </p:spTree>
    <p:extLst>
      <p:ext uri="{BB962C8B-B14F-4D97-AF65-F5344CB8AC3E}">
        <p14:creationId xmlns:p14="http://schemas.microsoft.com/office/powerpoint/2010/main" val="4328421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4386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5026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9934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8256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17608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0476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983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1790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1893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1618250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9772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887694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2881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698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9015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8800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61182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9/4/2025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785415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266EDA-3C58-0D49-8A89-21CF8CEA3E6B}"/>
              </a:ext>
            </a:extLst>
          </p:cNvPr>
          <p:cNvSpPr txBox="1"/>
          <p:nvPr/>
        </p:nvSpPr>
        <p:spPr>
          <a:xfrm>
            <a:off x="5177799" y="-9215718"/>
            <a:ext cx="3912411" cy="2308324"/>
          </a:xfrm>
          <a:prstGeom prst="rect">
            <a:avLst/>
          </a:prstGeom>
          <a:solidFill>
            <a:schemeClr val="bg1"/>
          </a:solidFill>
          <a:ln>
            <a:solidFill>
              <a:schemeClr val="accent1"/>
            </a:solidFill>
          </a:ln>
        </p:spPr>
        <p:txBody>
          <a:bodyPr wrap="square" rtlCol="0">
            <a:spAutoFit/>
          </a:bodyPr>
          <a:lstStyle/>
          <a:p>
            <a:pPr algn="l"/>
            <a:endParaRPr lang="en-US" b="1" dirty="0"/>
          </a:p>
          <a:p>
            <a:pPr algn="l"/>
            <a:endParaRPr lang="en-US" b="1" dirty="0"/>
          </a:p>
          <a:p>
            <a:pPr algn="l"/>
            <a:endParaRPr lang="en-US" b="1" dirty="0"/>
          </a:p>
          <a:p>
            <a:pPr algn="l"/>
            <a:endParaRPr lang="en-US" b="1" dirty="0"/>
          </a:p>
          <a:p>
            <a:pPr algn="l"/>
            <a:endParaRPr lang="en-US" b="1" dirty="0"/>
          </a:p>
          <a:p>
            <a:pPr algn="l"/>
            <a:r>
              <a:rPr lang="en-US" b="1" dirty="0"/>
              <a:t>                  </a:t>
            </a:r>
          </a:p>
          <a:p>
            <a:pPr algn="l"/>
            <a:endParaRPr lang="en-US" b="1" dirty="0"/>
          </a:p>
          <a:p>
            <a:pPr algn="l"/>
            <a:r>
              <a:rPr lang="en-US" b="1" dirty="0"/>
              <a:t>  </a:t>
            </a:r>
          </a:p>
        </p:txBody>
      </p:sp>
      <p:sp>
        <p:nvSpPr>
          <p:cNvPr id="9" name="TextBox 8">
            <a:extLst>
              <a:ext uri="{FF2B5EF4-FFF2-40B4-BE49-F238E27FC236}">
                <a16:creationId xmlns:a16="http://schemas.microsoft.com/office/drawing/2014/main" id="{892A35E0-AD0B-5F6E-60C1-77A1BBB4F440}"/>
              </a:ext>
            </a:extLst>
          </p:cNvPr>
          <p:cNvSpPr txBox="1"/>
          <p:nvPr/>
        </p:nvSpPr>
        <p:spPr>
          <a:xfrm rot="7065969">
            <a:off x="3896455" y="16760157"/>
            <a:ext cx="3173504" cy="1220481"/>
          </a:xfrm>
          <a:prstGeom prst="rect">
            <a:avLst/>
          </a:prstGeom>
          <a:noFill/>
        </p:spPr>
        <p:txBody>
          <a:bodyPr wrap="square" rtlCol="0">
            <a:spAutoFit/>
          </a:bodyPr>
          <a:lstStyle/>
          <a:p>
            <a:pPr algn="l"/>
            <a:endParaRPr lang="en-US" dirty="0"/>
          </a:p>
        </p:txBody>
      </p:sp>
      <p:sp>
        <p:nvSpPr>
          <p:cNvPr id="3" name="Title 2">
            <a:extLst>
              <a:ext uri="{FF2B5EF4-FFF2-40B4-BE49-F238E27FC236}">
                <a16:creationId xmlns:a16="http://schemas.microsoft.com/office/drawing/2014/main" id="{FDAE0DF5-D793-1C03-0DCE-867C21AB4F4D}"/>
              </a:ext>
            </a:extLst>
          </p:cNvPr>
          <p:cNvSpPr>
            <a:spLocks noGrp="1"/>
          </p:cNvSpPr>
          <p:nvPr>
            <p:ph type="title"/>
          </p:nvPr>
        </p:nvSpPr>
        <p:spPr>
          <a:solidFill>
            <a:schemeClr val="accent2">
              <a:lumMod val="40000"/>
              <a:lumOff val="60000"/>
            </a:schemeClr>
          </a:solidFill>
        </p:spPr>
        <p:txBody>
          <a:bodyPr/>
          <a:lstStyle/>
          <a:p>
            <a:r>
              <a:rPr lang="en-US" b="1" i="1" dirty="0">
                <a:solidFill>
                  <a:schemeClr val="accent2">
                    <a:lumMod val="50000"/>
                  </a:schemeClr>
                </a:solidFill>
              </a:rPr>
              <a:t>Digital</a:t>
            </a:r>
            <a:r>
              <a:rPr lang="en-US" dirty="0">
                <a:solidFill>
                  <a:schemeClr val="accent2">
                    <a:lumMod val="50000"/>
                  </a:schemeClr>
                </a:solidFill>
              </a:rPr>
              <a:t> </a:t>
            </a:r>
            <a:r>
              <a:rPr lang="en-US" b="1" i="1" dirty="0">
                <a:solidFill>
                  <a:schemeClr val="accent2">
                    <a:lumMod val="50000"/>
                  </a:schemeClr>
                </a:solidFill>
              </a:rPr>
              <a:t>portfolio</a:t>
            </a:r>
            <a:r>
              <a:rPr lang="en-US" dirty="0">
                <a:solidFill>
                  <a:schemeClr val="accent2">
                    <a:lumMod val="50000"/>
                  </a:schemeClr>
                </a:solidFill>
              </a:rPr>
              <a:t> </a:t>
            </a:r>
          </a:p>
        </p:txBody>
      </p:sp>
      <p:sp>
        <p:nvSpPr>
          <p:cNvPr id="12" name="Scroll: Horizontal 11">
            <a:extLst>
              <a:ext uri="{FF2B5EF4-FFF2-40B4-BE49-F238E27FC236}">
                <a16:creationId xmlns:a16="http://schemas.microsoft.com/office/drawing/2014/main" id="{33184ED4-BF19-7571-7E34-514714643956}"/>
              </a:ext>
            </a:extLst>
          </p:cNvPr>
          <p:cNvSpPr/>
          <p:nvPr/>
        </p:nvSpPr>
        <p:spPr>
          <a:xfrm>
            <a:off x="3101788" y="2474259"/>
            <a:ext cx="6526306" cy="2707341"/>
          </a:xfrm>
          <a:prstGeom prst="horizontalScroll">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4" name="TextBox 13">
            <a:extLst>
              <a:ext uri="{FF2B5EF4-FFF2-40B4-BE49-F238E27FC236}">
                <a16:creationId xmlns:a16="http://schemas.microsoft.com/office/drawing/2014/main" id="{2B8556FA-83C1-441C-1B55-947FB221F55D}"/>
              </a:ext>
            </a:extLst>
          </p:cNvPr>
          <p:cNvSpPr txBox="1"/>
          <p:nvPr/>
        </p:nvSpPr>
        <p:spPr>
          <a:xfrm>
            <a:off x="4204021" y="2930834"/>
            <a:ext cx="4384405" cy="1754326"/>
          </a:xfrm>
          <a:prstGeom prst="rect">
            <a:avLst/>
          </a:prstGeom>
          <a:solidFill>
            <a:schemeClr val="accent2">
              <a:lumMod val="40000"/>
              <a:lumOff val="60000"/>
            </a:schemeClr>
          </a:solidFill>
          <a:ln>
            <a:solidFill>
              <a:schemeClr val="accent1"/>
            </a:solidFill>
          </a:ln>
        </p:spPr>
        <p:style>
          <a:lnRef idx="2">
            <a:schemeClr val="dk1">
              <a:shade val="15000"/>
            </a:schemeClr>
          </a:lnRef>
          <a:fillRef idx="1">
            <a:schemeClr val="dk1"/>
          </a:fillRef>
          <a:effectRef idx="0">
            <a:schemeClr val="dk1"/>
          </a:effectRef>
          <a:fontRef idx="minor">
            <a:schemeClr val="lt1"/>
          </a:fontRef>
        </p:style>
        <p:txBody>
          <a:bodyPr wrap="square" rtlCol="0" anchor="b">
            <a:spAutoFit/>
          </a:bodyPr>
          <a:lstStyle/>
          <a:p>
            <a:pPr marL="742950" lvl="1" indent="-285750" algn="just">
              <a:buFont typeface="Arial" panose="020B0604020202020204" pitchFamily="34" charset="0"/>
              <a:buChar char="•"/>
            </a:pPr>
            <a:r>
              <a:rPr lang="en-US" dirty="0">
                <a:solidFill>
                  <a:schemeClr val="tx2"/>
                </a:solidFill>
              </a:rPr>
              <a:t>Name   : B.Nithya</a:t>
            </a:r>
          </a:p>
          <a:p>
            <a:pPr marL="742950" lvl="1" indent="-285750" algn="just">
              <a:buFont typeface="Arial" panose="020B0604020202020204" pitchFamily="34" charset="0"/>
              <a:buChar char="•"/>
            </a:pPr>
            <a:r>
              <a:rPr lang="en-US" dirty="0">
                <a:solidFill>
                  <a:schemeClr val="tx2"/>
                </a:solidFill>
              </a:rPr>
              <a:t>Register no.  : 222403838</a:t>
            </a:r>
          </a:p>
          <a:p>
            <a:pPr marL="742950" lvl="1" indent="-285750" algn="just">
              <a:buFont typeface="Arial" panose="020B0604020202020204" pitchFamily="34" charset="0"/>
              <a:buChar char="•"/>
            </a:pPr>
            <a:r>
              <a:rPr lang="en-US" dirty="0">
                <a:solidFill>
                  <a:schemeClr val="tx2"/>
                </a:solidFill>
              </a:rPr>
              <a:t>NIMID no.  : asumn293222403838</a:t>
            </a:r>
          </a:p>
          <a:p>
            <a:pPr marL="742950" lvl="1" indent="-285750" algn="just">
              <a:buFont typeface="Arial" panose="020B0604020202020204" pitchFamily="34" charset="0"/>
              <a:buChar char="•"/>
            </a:pPr>
            <a:r>
              <a:rPr lang="en-US" dirty="0">
                <a:solidFill>
                  <a:schemeClr val="tx2"/>
                </a:solidFill>
              </a:rPr>
              <a:t>Department : computer science </a:t>
            </a:r>
          </a:p>
          <a:p>
            <a:pPr marL="742950" lvl="1" indent="-285750" algn="just">
              <a:buFont typeface="Arial" panose="020B0604020202020204" pitchFamily="34" charset="0"/>
              <a:buChar char="•"/>
            </a:pPr>
            <a:r>
              <a:rPr lang="en-US" dirty="0">
                <a:solidFill>
                  <a:schemeClr val="tx2"/>
                </a:solidFill>
              </a:rPr>
              <a:t>College.       : vidhya saga women’s college </a:t>
            </a:r>
            <a:endParaRPr lang="en-US" b="1" i="1" dirty="0">
              <a:solidFill>
                <a:schemeClr val="tx2"/>
              </a:solidFill>
            </a:endParaRPr>
          </a:p>
        </p:txBody>
      </p:sp>
    </p:spTree>
    <p:extLst>
      <p:ext uri="{BB962C8B-B14F-4D97-AF65-F5344CB8AC3E}">
        <p14:creationId xmlns:p14="http://schemas.microsoft.com/office/powerpoint/2010/main" val="2205298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0B95E-546A-96E3-EE0A-790BA1AEB93B}"/>
              </a:ext>
            </a:extLst>
          </p:cNvPr>
          <p:cNvSpPr>
            <a:spLocks noGrp="1"/>
          </p:cNvSpPr>
          <p:nvPr>
            <p:ph type="title"/>
          </p:nvPr>
        </p:nvSpPr>
        <p:spPr/>
        <p:txBody>
          <a:bodyPr/>
          <a:lstStyle/>
          <a:p>
            <a:r>
              <a:rPr lang="en-US" b="1" i="1" dirty="0" err="1"/>
              <a:t>Skil</a:t>
            </a:r>
            <a:endParaRPr lang="en-US" b="1" i="1" dirty="0"/>
          </a:p>
        </p:txBody>
      </p:sp>
      <p:pic>
        <p:nvPicPr>
          <p:cNvPr id="6" name="Content Placeholder 5">
            <a:extLst>
              <a:ext uri="{FF2B5EF4-FFF2-40B4-BE49-F238E27FC236}">
                <a16:creationId xmlns:a16="http://schemas.microsoft.com/office/drawing/2014/main" id="{C547FCFD-EFF8-3BDD-E475-6DCBA6F386E7}"/>
              </a:ext>
            </a:extLst>
          </p:cNvPr>
          <p:cNvPicPr>
            <a:picLocks noGrp="1" noChangeAspect="1"/>
          </p:cNvPicPr>
          <p:nvPr>
            <p:ph sz="half" idx="1"/>
          </p:nvPr>
        </p:nvPicPr>
        <p:blipFill>
          <a:blip r:embed="rId2"/>
          <a:stretch>
            <a:fillRect/>
          </a:stretch>
        </p:blipFill>
        <p:spPr>
          <a:xfrm>
            <a:off x="1319629" y="2560638"/>
            <a:ext cx="4675942" cy="3309937"/>
          </a:xfrm>
          <a:prstGeom prst="rect">
            <a:avLst/>
          </a:prstGeom>
        </p:spPr>
      </p:pic>
      <p:pic>
        <p:nvPicPr>
          <p:cNvPr id="7" name="Content Placeholder 6">
            <a:extLst>
              <a:ext uri="{FF2B5EF4-FFF2-40B4-BE49-F238E27FC236}">
                <a16:creationId xmlns:a16="http://schemas.microsoft.com/office/drawing/2014/main" id="{4D72E401-710F-48EC-C0FD-D59E8CF6D14F}"/>
              </a:ext>
            </a:extLst>
          </p:cNvPr>
          <p:cNvPicPr>
            <a:picLocks noGrp="1" noChangeAspect="1"/>
          </p:cNvPicPr>
          <p:nvPr>
            <p:ph sz="half" idx="2"/>
          </p:nvPr>
        </p:nvPicPr>
        <p:blipFill>
          <a:blip r:embed="rId3"/>
          <a:stretch>
            <a:fillRect/>
          </a:stretch>
        </p:blipFill>
        <p:spPr>
          <a:xfrm>
            <a:off x="6181725" y="3420278"/>
            <a:ext cx="4718050" cy="1590656"/>
          </a:xfrm>
          <a:prstGeom prst="rect">
            <a:avLst/>
          </a:prstGeom>
        </p:spPr>
      </p:pic>
    </p:spTree>
    <p:extLst>
      <p:ext uri="{BB962C8B-B14F-4D97-AF65-F5344CB8AC3E}">
        <p14:creationId xmlns:p14="http://schemas.microsoft.com/office/powerpoint/2010/main" val="3496749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A3B07-E4E9-52AF-E037-73B065184AFA}"/>
              </a:ext>
            </a:extLst>
          </p:cNvPr>
          <p:cNvSpPr>
            <a:spLocks noGrp="1"/>
          </p:cNvSpPr>
          <p:nvPr>
            <p:ph type="title"/>
          </p:nvPr>
        </p:nvSpPr>
        <p:spPr/>
        <p:txBody>
          <a:bodyPr/>
          <a:lstStyle/>
          <a:p>
            <a:r>
              <a:rPr lang="en-US" dirty="0"/>
              <a:t>Project </a:t>
            </a:r>
          </a:p>
        </p:txBody>
      </p:sp>
      <p:pic>
        <p:nvPicPr>
          <p:cNvPr id="5" name="Content Placeholder 4">
            <a:extLst>
              <a:ext uri="{FF2B5EF4-FFF2-40B4-BE49-F238E27FC236}">
                <a16:creationId xmlns:a16="http://schemas.microsoft.com/office/drawing/2014/main" id="{68A52D8D-2FA7-503E-B7F0-F9DDBCFA89C0}"/>
              </a:ext>
            </a:extLst>
          </p:cNvPr>
          <p:cNvPicPr>
            <a:picLocks noGrp="1" noChangeAspect="1"/>
          </p:cNvPicPr>
          <p:nvPr>
            <p:ph sz="half" idx="1"/>
          </p:nvPr>
        </p:nvPicPr>
        <p:blipFill>
          <a:blip r:embed="rId2"/>
          <a:stretch>
            <a:fillRect/>
          </a:stretch>
        </p:blipFill>
        <p:spPr>
          <a:xfrm>
            <a:off x="1298575" y="2808469"/>
            <a:ext cx="7217896" cy="2814275"/>
          </a:xfrm>
          <a:prstGeom prst="rect">
            <a:avLst/>
          </a:prstGeom>
        </p:spPr>
      </p:pic>
    </p:spTree>
    <p:extLst>
      <p:ext uri="{BB962C8B-B14F-4D97-AF65-F5344CB8AC3E}">
        <p14:creationId xmlns:p14="http://schemas.microsoft.com/office/powerpoint/2010/main" val="4254730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3D987-DED1-1E13-8037-90C660F2AE43}"/>
              </a:ext>
            </a:extLst>
          </p:cNvPr>
          <p:cNvSpPr>
            <a:spLocks noGrp="1"/>
          </p:cNvSpPr>
          <p:nvPr>
            <p:ph type="title"/>
          </p:nvPr>
        </p:nvSpPr>
        <p:spPr/>
        <p:txBody>
          <a:bodyPr>
            <a:normAutofit/>
          </a:bodyPr>
          <a:lstStyle/>
          <a:p>
            <a:r>
              <a:rPr lang="en-US" dirty="0"/>
              <a:t>Contact </a:t>
            </a:r>
          </a:p>
        </p:txBody>
      </p:sp>
      <p:pic>
        <p:nvPicPr>
          <p:cNvPr id="5" name="Content Placeholder 4">
            <a:extLst>
              <a:ext uri="{FF2B5EF4-FFF2-40B4-BE49-F238E27FC236}">
                <a16:creationId xmlns:a16="http://schemas.microsoft.com/office/drawing/2014/main" id="{ED43F86F-1385-B3A8-80C7-9C4ADD101D47}"/>
              </a:ext>
            </a:extLst>
          </p:cNvPr>
          <p:cNvPicPr>
            <a:picLocks noGrp="1" noChangeAspect="1"/>
          </p:cNvPicPr>
          <p:nvPr>
            <p:ph sz="half" idx="1"/>
          </p:nvPr>
        </p:nvPicPr>
        <p:blipFill>
          <a:blip r:embed="rId2"/>
          <a:stretch>
            <a:fillRect/>
          </a:stretch>
        </p:blipFill>
        <p:spPr>
          <a:xfrm>
            <a:off x="2211740" y="2886075"/>
            <a:ext cx="5803194" cy="2984500"/>
          </a:xfrm>
          <a:prstGeom prst="rect">
            <a:avLst/>
          </a:prstGeom>
        </p:spPr>
      </p:pic>
    </p:spTree>
    <p:extLst>
      <p:ext uri="{BB962C8B-B14F-4D97-AF65-F5344CB8AC3E}">
        <p14:creationId xmlns:p14="http://schemas.microsoft.com/office/powerpoint/2010/main" val="3984513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BF35E-10F1-5367-8375-C06093515D9F}"/>
              </a:ext>
            </a:extLst>
          </p:cNvPr>
          <p:cNvSpPr>
            <a:spLocks noGrp="1"/>
          </p:cNvSpPr>
          <p:nvPr>
            <p:ph type="title"/>
          </p:nvPr>
        </p:nvSpPr>
        <p:spPr/>
        <p:txBody>
          <a:bodyPr/>
          <a:lstStyle/>
          <a:p>
            <a:r>
              <a:rPr lang="en-US" dirty="0"/>
              <a:t>About me </a:t>
            </a:r>
          </a:p>
        </p:txBody>
      </p:sp>
      <p:pic>
        <p:nvPicPr>
          <p:cNvPr id="8" name="Content Placeholder 7">
            <a:extLst>
              <a:ext uri="{FF2B5EF4-FFF2-40B4-BE49-F238E27FC236}">
                <a16:creationId xmlns:a16="http://schemas.microsoft.com/office/drawing/2014/main" id="{CA31FFA2-6FD1-DABE-5C69-0B6DE46A967D}"/>
              </a:ext>
            </a:extLst>
          </p:cNvPr>
          <p:cNvPicPr>
            <a:picLocks noGrp="1" noChangeAspect="1"/>
          </p:cNvPicPr>
          <p:nvPr>
            <p:ph sz="half" idx="1"/>
          </p:nvPr>
        </p:nvPicPr>
        <p:blipFill>
          <a:blip r:embed="rId2"/>
          <a:stretch>
            <a:fillRect/>
          </a:stretch>
        </p:blipFill>
        <p:spPr>
          <a:xfrm>
            <a:off x="2015750" y="3191288"/>
            <a:ext cx="9333567" cy="2599415"/>
          </a:xfrm>
          <a:prstGeom prst="rect">
            <a:avLst/>
          </a:prstGeom>
        </p:spPr>
      </p:pic>
    </p:spTree>
    <p:extLst>
      <p:ext uri="{BB962C8B-B14F-4D97-AF65-F5344CB8AC3E}">
        <p14:creationId xmlns:p14="http://schemas.microsoft.com/office/powerpoint/2010/main" val="2432665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F932D-F73A-618D-6514-E843D302329E}"/>
              </a:ext>
            </a:extLst>
          </p:cNvPr>
          <p:cNvSpPr>
            <a:spLocks noGrp="1"/>
          </p:cNvSpPr>
          <p:nvPr>
            <p:ph type="title"/>
          </p:nvPr>
        </p:nvSpPr>
        <p:spPr/>
        <p:txBody>
          <a:bodyPr/>
          <a:lstStyle/>
          <a:p>
            <a:r>
              <a:rPr lang="en-US" b="1" i="1" dirty="0"/>
              <a:t>Conclusion</a:t>
            </a:r>
            <a:r>
              <a:rPr lang="en-US" dirty="0"/>
              <a:t> </a:t>
            </a:r>
          </a:p>
        </p:txBody>
      </p:sp>
      <p:sp>
        <p:nvSpPr>
          <p:cNvPr id="3" name="Content Placeholder 2">
            <a:extLst>
              <a:ext uri="{FF2B5EF4-FFF2-40B4-BE49-F238E27FC236}">
                <a16:creationId xmlns:a16="http://schemas.microsoft.com/office/drawing/2014/main" id="{BE18F11D-5533-5422-8C04-5F08FEB810C3}"/>
              </a:ext>
            </a:extLst>
          </p:cNvPr>
          <p:cNvSpPr>
            <a:spLocks noGrp="1"/>
          </p:cNvSpPr>
          <p:nvPr>
            <p:ph sz="half" idx="1"/>
          </p:nvPr>
        </p:nvSpPr>
        <p:spPr>
          <a:xfrm>
            <a:off x="1295402" y="2565740"/>
            <a:ext cx="8939246" cy="3310128"/>
          </a:xfrm>
        </p:spPr>
        <p:txBody>
          <a:bodyPr>
            <a:normAutofit fontScale="70000" lnSpcReduction="20000"/>
          </a:bodyPr>
          <a:lstStyle/>
          <a:p>
            <a:pPr marL="0" indent="0">
              <a:buNone/>
            </a:pPr>
            <a:endParaRPr lang="en-US" b="1" dirty="0"/>
          </a:p>
          <a:p>
            <a:r>
              <a:rPr lang="en-US" b="1" i="1" dirty="0"/>
              <a:t>The creation of this digital portfolio has provided a structured way to showcase my skills, knowledge, and projects in a professional format. It highlights my problem-solving abilities, technical expertise, and creativity while demonstrating my capability to work with modern tools and technologies.</a:t>
            </a:r>
          </a:p>
          <a:p>
            <a:r>
              <a:rPr lang="en-US" b="1" i="1" dirty="0"/>
              <a:t>This portfolio not only reflects my academic and professional journey but also serves as a dynamic platform that can grow with me. By including real-world projects, features, and designs, it helps present my strengths to potential employers, educators, and collaborators.</a:t>
            </a:r>
          </a:p>
          <a:p>
            <a:r>
              <a:rPr lang="en-US" b="1" i="1" dirty="0"/>
              <a:t>In the future, I plan to continuously update this portfolio with new projects, improved designs, and advanced functionalities to keep it relevant and engaging. Overall, this digital portfolio is not just a representation of my work—it is a step toward building my career and achieving my long-term goals.</a:t>
            </a:r>
          </a:p>
          <a:p>
            <a:pPr marL="0" indent="0">
              <a:buNone/>
            </a:pPr>
            <a:endParaRPr lang="en-US" dirty="0"/>
          </a:p>
        </p:txBody>
      </p:sp>
    </p:spTree>
    <p:extLst>
      <p:ext uri="{BB962C8B-B14F-4D97-AF65-F5344CB8AC3E}">
        <p14:creationId xmlns:p14="http://schemas.microsoft.com/office/powerpoint/2010/main" val="275823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CD327D-4531-D2DE-5F20-A5827B7E308F}"/>
              </a:ext>
            </a:extLst>
          </p:cNvPr>
          <p:cNvSpPr txBox="1"/>
          <p:nvPr/>
        </p:nvSpPr>
        <p:spPr>
          <a:xfrm>
            <a:off x="5181600" y="2178423"/>
            <a:ext cx="1828800" cy="1828800"/>
          </a:xfrm>
          <a:prstGeom prst="rect">
            <a:avLst/>
          </a:prstGeom>
          <a:noFill/>
        </p:spPr>
        <p:txBody>
          <a:bodyPr wrap="square" rtlCol="0">
            <a:spAutoFit/>
          </a:bodyPr>
          <a:lstStyle/>
          <a:p>
            <a:pPr algn="l"/>
            <a:endParaRPr lang="en-US" dirty="0"/>
          </a:p>
        </p:txBody>
      </p:sp>
      <p:sp>
        <p:nvSpPr>
          <p:cNvPr id="7" name="Title 6">
            <a:extLst>
              <a:ext uri="{FF2B5EF4-FFF2-40B4-BE49-F238E27FC236}">
                <a16:creationId xmlns:a16="http://schemas.microsoft.com/office/drawing/2014/main" id="{278798ED-9EC6-A85D-D1B3-77C6AFF5604C}"/>
              </a:ext>
            </a:extLst>
          </p:cNvPr>
          <p:cNvSpPr>
            <a:spLocks noGrp="1"/>
          </p:cNvSpPr>
          <p:nvPr>
            <p:ph type="title"/>
          </p:nvPr>
        </p:nvSpPr>
        <p:spPr/>
        <p:txBody>
          <a:bodyPr/>
          <a:lstStyle/>
          <a:p>
            <a:pPr algn="l"/>
            <a:r>
              <a:rPr lang="en-US" b="1" i="1" dirty="0">
                <a:solidFill>
                  <a:schemeClr val="accent2"/>
                </a:solidFill>
              </a:rPr>
              <a:t>Digital</a:t>
            </a:r>
            <a:r>
              <a:rPr lang="en-US" dirty="0"/>
              <a:t> </a:t>
            </a:r>
            <a:r>
              <a:rPr lang="en-US" b="1" i="1" dirty="0">
                <a:solidFill>
                  <a:schemeClr val="accent2"/>
                </a:solidFill>
              </a:rPr>
              <a:t>portfolio</a:t>
            </a:r>
            <a:r>
              <a:rPr lang="en-US" dirty="0"/>
              <a:t> </a:t>
            </a:r>
          </a:p>
        </p:txBody>
      </p:sp>
      <p:pic>
        <p:nvPicPr>
          <p:cNvPr id="8" name="Picture 7">
            <a:extLst>
              <a:ext uri="{FF2B5EF4-FFF2-40B4-BE49-F238E27FC236}">
                <a16:creationId xmlns:a16="http://schemas.microsoft.com/office/drawing/2014/main" id="{D7829F89-7C1C-95D9-211E-5B7D362FA6F1}"/>
              </a:ext>
            </a:extLst>
          </p:cNvPr>
          <p:cNvPicPr>
            <a:picLocks noChangeAspect="1"/>
          </p:cNvPicPr>
          <p:nvPr/>
        </p:nvPicPr>
        <p:blipFill>
          <a:blip r:embed="rId2"/>
          <a:stretch>
            <a:fillRect/>
          </a:stretch>
        </p:blipFill>
        <p:spPr>
          <a:xfrm>
            <a:off x="8003374" y="1145987"/>
            <a:ext cx="3224215" cy="2958190"/>
          </a:xfrm>
          <a:prstGeom prst="rect">
            <a:avLst/>
          </a:prstGeom>
        </p:spPr>
      </p:pic>
    </p:spTree>
    <p:extLst>
      <p:ext uri="{BB962C8B-B14F-4D97-AF65-F5344CB8AC3E}">
        <p14:creationId xmlns:p14="http://schemas.microsoft.com/office/powerpoint/2010/main" val="532697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64B7E-3935-8F29-50A9-22FB4E4E8724}"/>
              </a:ext>
            </a:extLst>
          </p:cNvPr>
          <p:cNvSpPr>
            <a:spLocks noGrp="1"/>
          </p:cNvSpPr>
          <p:nvPr>
            <p:ph type="title"/>
          </p:nvPr>
        </p:nvSpPr>
        <p:spPr>
          <a:solidFill>
            <a:schemeClr val="accent2">
              <a:lumMod val="20000"/>
              <a:lumOff val="80000"/>
            </a:schemeClr>
          </a:solidFill>
          <a:ln>
            <a:solidFill>
              <a:schemeClr val="accent2">
                <a:lumMod val="40000"/>
                <a:lumOff val="60000"/>
              </a:schemeClr>
            </a:solidFill>
          </a:ln>
        </p:spPr>
        <p:txBody>
          <a:bodyPr/>
          <a:lstStyle/>
          <a:p>
            <a:r>
              <a:rPr lang="en-US" b="1" i="1" dirty="0">
                <a:solidFill>
                  <a:schemeClr val="accent2"/>
                </a:solidFill>
              </a:rPr>
              <a:t>AGENDA</a:t>
            </a:r>
          </a:p>
        </p:txBody>
      </p:sp>
      <p:sp>
        <p:nvSpPr>
          <p:cNvPr id="3" name="Content Placeholder 2">
            <a:extLst>
              <a:ext uri="{FF2B5EF4-FFF2-40B4-BE49-F238E27FC236}">
                <a16:creationId xmlns:a16="http://schemas.microsoft.com/office/drawing/2014/main" id="{EAD2DBC8-86D0-E388-838C-DFE75AA37D8D}"/>
              </a:ext>
            </a:extLst>
          </p:cNvPr>
          <p:cNvSpPr>
            <a:spLocks noGrp="1"/>
          </p:cNvSpPr>
          <p:nvPr>
            <p:ph sz="half" idx="1"/>
          </p:nvPr>
        </p:nvSpPr>
        <p:spPr>
          <a:xfrm>
            <a:off x="2266636" y="2721685"/>
            <a:ext cx="4718304" cy="3535680"/>
          </a:xfrm>
        </p:spPr>
        <p:txBody>
          <a:bodyPr>
            <a:normAutofit fontScale="85000" lnSpcReduction="20000"/>
          </a:bodyPr>
          <a:lstStyle/>
          <a:p>
            <a:pPr marL="457200" indent="-457200">
              <a:buFont typeface="+mj-lt"/>
              <a:buAutoNum type="arabicPeriod"/>
            </a:pPr>
            <a:r>
              <a:rPr lang="en-US" b="1" i="1" dirty="0">
                <a:solidFill>
                  <a:schemeClr val="accent2">
                    <a:lumMod val="50000"/>
                  </a:schemeClr>
                </a:solidFill>
              </a:rPr>
              <a:t>Problem</a:t>
            </a:r>
            <a:r>
              <a:rPr lang="en-US" dirty="0"/>
              <a:t> </a:t>
            </a:r>
            <a:r>
              <a:rPr lang="en-US" b="1" i="1" dirty="0">
                <a:solidFill>
                  <a:schemeClr val="accent2">
                    <a:lumMod val="50000"/>
                  </a:schemeClr>
                </a:solidFill>
              </a:rPr>
              <a:t>statement</a:t>
            </a:r>
          </a:p>
          <a:p>
            <a:pPr marL="457200" indent="-457200">
              <a:buFont typeface="+mj-lt"/>
              <a:buAutoNum type="arabicPeriod"/>
            </a:pPr>
            <a:r>
              <a:rPr lang="en-US" dirty="0"/>
              <a:t> </a:t>
            </a:r>
            <a:r>
              <a:rPr lang="en-US" b="1" i="1" dirty="0">
                <a:solidFill>
                  <a:schemeClr val="accent2">
                    <a:lumMod val="50000"/>
                  </a:schemeClr>
                </a:solidFill>
              </a:rPr>
              <a:t>Project</a:t>
            </a:r>
            <a:r>
              <a:rPr lang="en-US" dirty="0"/>
              <a:t> </a:t>
            </a:r>
            <a:r>
              <a:rPr lang="en-US" b="1" i="1" dirty="0">
                <a:solidFill>
                  <a:schemeClr val="accent2">
                    <a:lumMod val="50000"/>
                  </a:schemeClr>
                </a:solidFill>
              </a:rPr>
              <a:t>overview</a:t>
            </a:r>
            <a:r>
              <a:rPr lang="en-US" dirty="0"/>
              <a:t> </a:t>
            </a:r>
          </a:p>
          <a:p>
            <a:pPr marL="457200" indent="-457200">
              <a:buFont typeface="+mj-lt"/>
              <a:buAutoNum type="arabicPeriod"/>
            </a:pPr>
            <a:r>
              <a:rPr lang="en-US" b="1" i="1" dirty="0">
                <a:solidFill>
                  <a:schemeClr val="accent2">
                    <a:lumMod val="50000"/>
                  </a:schemeClr>
                </a:solidFill>
              </a:rPr>
              <a:t>End</a:t>
            </a:r>
            <a:r>
              <a:rPr lang="en-US" dirty="0"/>
              <a:t> </a:t>
            </a:r>
            <a:r>
              <a:rPr lang="en-US" b="1" i="1" dirty="0">
                <a:solidFill>
                  <a:schemeClr val="accent2">
                    <a:lumMod val="50000"/>
                  </a:schemeClr>
                </a:solidFill>
              </a:rPr>
              <a:t>user</a:t>
            </a:r>
            <a:r>
              <a:rPr lang="en-US" dirty="0"/>
              <a:t> </a:t>
            </a:r>
          </a:p>
          <a:p>
            <a:pPr marL="457200" indent="-457200">
              <a:buFont typeface="+mj-lt"/>
              <a:buAutoNum type="arabicPeriod"/>
            </a:pPr>
            <a:r>
              <a:rPr lang="en-US" b="1" i="1" dirty="0">
                <a:solidFill>
                  <a:schemeClr val="accent2">
                    <a:lumMod val="50000"/>
                  </a:schemeClr>
                </a:solidFill>
              </a:rPr>
              <a:t>Tools</a:t>
            </a:r>
            <a:r>
              <a:rPr lang="en-US" dirty="0"/>
              <a:t> </a:t>
            </a:r>
            <a:r>
              <a:rPr lang="en-US" b="1" i="1" dirty="0">
                <a:solidFill>
                  <a:schemeClr val="accent2">
                    <a:lumMod val="50000"/>
                  </a:schemeClr>
                </a:solidFill>
              </a:rPr>
              <a:t>and</a:t>
            </a:r>
            <a:r>
              <a:rPr lang="en-US" dirty="0"/>
              <a:t> </a:t>
            </a:r>
            <a:r>
              <a:rPr lang="en-US" b="1" i="1" dirty="0">
                <a:solidFill>
                  <a:schemeClr val="accent2">
                    <a:lumMod val="50000"/>
                  </a:schemeClr>
                </a:solidFill>
              </a:rPr>
              <a:t>technologies</a:t>
            </a:r>
          </a:p>
          <a:p>
            <a:pPr marL="457200" indent="-457200">
              <a:buFont typeface="+mj-lt"/>
              <a:buAutoNum type="arabicPeriod"/>
            </a:pPr>
            <a:r>
              <a:rPr lang="en-US" b="1" i="1" dirty="0">
                <a:solidFill>
                  <a:schemeClr val="accent2">
                    <a:lumMod val="50000"/>
                  </a:schemeClr>
                </a:solidFill>
              </a:rPr>
              <a:t>Portfolio</a:t>
            </a:r>
            <a:r>
              <a:rPr lang="en-US" dirty="0"/>
              <a:t> </a:t>
            </a:r>
            <a:r>
              <a:rPr lang="en-US" b="1" i="1" dirty="0">
                <a:solidFill>
                  <a:schemeClr val="accent2">
                    <a:lumMod val="50000"/>
                  </a:schemeClr>
                </a:solidFill>
              </a:rPr>
              <a:t>design and Layout </a:t>
            </a:r>
          </a:p>
          <a:p>
            <a:pPr marL="457200" indent="-457200">
              <a:buFont typeface="+mj-lt"/>
              <a:buAutoNum type="arabicPeriod"/>
            </a:pPr>
            <a:r>
              <a:rPr lang="en-US" b="1" i="1" dirty="0">
                <a:solidFill>
                  <a:schemeClr val="accent2">
                    <a:lumMod val="50000"/>
                  </a:schemeClr>
                </a:solidFill>
              </a:rPr>
              <a:t>Future and Functionality</a:t>
            </a:r>
          </a:p>
          <a:p>
            <a:pPr marL="457200" indent="-457200">
              <a:buFont typeface="+mj-lt"/>
              <a:buAutoNum type="arabicPeriod"/>
            </a:pPr>
            <a:r>
              <a:rPr lang="en-US" b="1" i="1" dirty="0">
                <a:solidFill>
                  <a:schemeClr val="accent2">
                    <a:lumMod val="50000"/>
                  </a:schemeClr>
                </a:solidFill>
              </a:rPr>
              <a:t>Result and screenshot </a:t>
            </a:r>
          </a:p>
          <a:p>
            <a:pPr marL="457200" indent="-457200">
              <a:buFont typeface="+mj-lt"/>
              <a:buAutoNum type="arabicPeriod"/>
            </a:pPr>
            <a:r>
              <a:rPr lang="en-US" b="1" i="1" dirty="0">
                <a:solidFill>
                  <a:schemeClr val="accent2">
                    <a:lumMod val="50000"/>
                  </a:schemeClr>
                </a:solidFill>
              </a:rPr>
              <a:t>Conclusion </a:t>
            </a:r>
          </a:p>
          <a:p>
            <a:pPr marL="457200" indent="-457200">
              <a:buFont typeface="+mj-lt"/>
              <a:buAutoNum type="arabicPeriod"/>
            </a:pPr>
            <a:r>
              <a:rPr lang="en-US" b="1" i="1" dirty="0">
                <a:solidFill>
                  <a:schemeClr val="accent2">
                    <a:lumMod val="50000"/>
                  </a:schemeClr>
                </a:solidFill>
              </a:rPr>
              <a:t>Github Link</a:t>
            </a:r>
          </a:p>
        </p:txBody>
      </p:sp>
      <p:pic>
        <p:nvPicPr>
          <p:cNvPr id="6" name="Picture 5">
            <a:extLst>
              <a:ext uri="{FF2B5EF4-FFF2-40B4-BE49-F238E27FC236}">
                <a16:creationId xmlns:a16="http://schemas.microsoft.com/office/drawing/2014/main" id="{9E178CC0-05D0-573A-D207-FF427E71E34D}"/>
              </a:ext>
            </a:extLst>
          </p:cNvPr>
          <p:cNvPicPr>
            <a:picLocks noChangeAspect="1"/>
          </p:cNvPicPr>
          <p:nvPr/>
        </p:nvPicPr>
        <p:blipFill>
          <a:blip r:embed="rId2"/>
          <a:stretch>
            <a:fillRect/>
          </a:stretch>
        </p:blipFill>
        <p:spPr>
          <a:xfrm>
            <a:off x="6648850" y="2965637"/>
            <a:ext cx="4247748" cy="2395258"/>
          </a:xfrm>
          <a:prstGeom prst="rect">
            <a:avLst/>
          </a:prstGeom>
        </p:spPr>
      </p:pic>
    </p:spTree>
    <p:extLst>
      <p:ext uri="{BB962C8B-B14F-4D97-AF65-F5344CB8AC3E}">
        <p14:creationId xmlns:p14="http://schemas.microsoft.com/office/powerpoint/2010/main" val="1384319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26A9-1AD9-0E0E-E0D6-5A1EAB162510}"/>
              </a:ext>
            </a:extLst>
          </p:cNvPr>
          <p:cNvSpPr>
            <a:spLocks noGrp="1"/>
          </p:cNvSpPr>
          <p:nvPr>
            <p:ph type="title"/>
          </p:nvPr>
        </p:nvSpPr>
        <p:spPr>
          <a:xfrm>
            <a:off x="929099" y="1044334"/>
            <a:ext cx="9601196" cy="1303867"/>
          </a:xfrm>
        </p:spPr>
        <p:txBody>
          <a:bodyPr/>
          <a:lstStyle/>
          <a:p>
            <a:r>
              <a:rPr lang="en-US" b="1" i="1" dirty="0">
                <a:solidFill>
                  <a:schemeClr val="accent2"/>
                </a:solidFill>
              </a:rPr>
              <a:t>Problem statement </a:t>
            </a:r>
          </a:p>
        </p:txBody>
      </p:sp>
      <p:sp>
        <p:nvSpPr>
          <p:cNvPr id="3" name="Content Placeholder 2">
            <a:extLst>
              <a:ext uri="{FF2B5EF4-FFF2-40B4-BE49-F238E27FC236}">
                <a16:creationId xmlns:a16="http://schemas.microsoft.com/office/drawing/2014/main" id="{DEADAC07-DAB3-0A38-3742-5C7263770956}"/>
              </a:ext>
            </a:extLst>
          </p:cNvPr>
          <p:cNvSpPr>
            <a:spLocks noGrp="1"/>
          </p:cNvSpPr>
          <p:nvPr>
            <p:ph sz="half" idx="1"/>
          </p:nvPr>
        </p:nvSpPr>
        <p:spPr>
          <a:xfrm rot="10800000" flipV="1">
            <a:off x="2050908" y="2862649"/>
            <a:ext cx="8373035" cy="2286000"/>
          </a:xfrm>
        </p:spPr>
        <p:txBody>
          <a:bodyPr>
            <a:normAutofit fontScale="25000" lnSpcReduction="20000"/>
          </a:bodyPr>
          <a:lstStyle/>
          <a:p>
            <a:pPr marL="0" indent="0">
              <a:buNone/>
            </a:pPr>
            <a:r>
              <a:rPr lang="en-US" sz="6400" b="1" i="1" dirty="0"/>
              <a:t>problem statement is a clear, concise description of an issue that needs to be addressed or solved</a:t>
            </a:r>
          </a:p>
          <a:p>
            <a:r>
              <a:rPr lang="en-US" sz="6400" b="1" i="1" dirty="0"/>
              <a:t>Identifies the problem – what the issue is.</a:t>
            </a:r>
          </a:p>
          <a:p>
            <a:r>
              <a:rPr lang="en-US" sz="6400" b="1" i="1" dirty="0"/>
              <a:t>Explains the context – why the problem exists.</a:t>
            </a:r>
          </a:p>
          <a:p>
            <a:r>
              <a:rPr lang="en-US" sz="6400" b="1" i="1" dirty="0"/>
              <a:t>Shows the impact – who or what is affected.</a:t>
            </a:r>
          </a:p>
          <a:p>
            <a:r>
              <a:rPr lang="en-US" sz="6400" b="1" i="1" dirty="0"/>
              <a:t>Highlights the need – why it is important to solve.</a:t>
            </a:r>
          </a:p>
          <a:p>
            <a:r>
              <a:rPr lang="en-US" sz="6400" b="1" i="1" dirty="0"/>
              <a:t>Sets direction – guides the goals or objectives of the project</a:t>
            </a:r>
          </a:p>
          <a:p>
            <a:pPr marL="0" indent="0">
              <a:buNone/>
            </a:pPr>
            <a:endParaRPr lang="en-US" dirty="0"/>
          </a:p>
        </p:txBody>
      </p:sp>
      <p:pic>
        <p:nvPicPr>
          <p:cNvPr id="6" name="Picture 5">
            <a:extLst>
              <a:ext uri="{FF2B5EF4-FFF2-40B4-BE49-F238E27FC236}">
                <a16:creationId xmlns:a16="http://schemas.microsoft.com/office/drawing/2014/main" id="{7DFDA225-4DB8-BFFD-C348-CA0C0C375EBB}"/>
              </a:ext>
            </a:extLst>
          </p:cNvPr>
          <p:cNvPicPr>
            <a:picLocks noChangeAspect="1"/>
          </p:cNvPicPr>
          <p:nvPr/>
        </p:nvPicPr>
        <p:blipFill>
          <a:blip r:embed="rId2"/>
          <a:stretch>
            <a:fillRect/>
          </a:stretch>
        </p:blipFill>
        <p:spPr>
          <a:xfrm>
            <a:off x="8585192" y="3505600"/>
            <a:ext cx="1693797" cy="2379983"/>
          </a:xfrm>
          <a:prstGeom prst="rect">
            <a:avLst/>
          </a:prstGeom>
        </p:spPr>
      </p:pic>
    </p:spTree>
    <p:extLst>
      <p:ext uri="{BB962C8B-B14F-4D97-AF65-F5344CB8AC3E}">
        <p14:creationId xmlns:p14="http://schemas.microsoft.com/office/powerpoint/2010/main" val="3682229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CFA6-3259-B9E5-FBED-E021AC3DA60F}"/>
              </a:ext>
            </a:extLst>
          </p:cNvPr>
          <p:cNvSpPr>
            <a:spLocks noGrp="1"/>
          </p:cNvSpPr>
          <p:nvPr>
            <p:ph type="title"/>
          </p:nvPr>
        </p:nvSpPr>
        <p:spPr>
          <a:xfrm>
            <a:off x="1295402" y="987552"/>
            <a:ext cx="9601196" cy="1303867"/>
          </a:xfrm>
        </p:spPr>
        <p:txBody>
          <a:bodyPr/>
          <a:lstStyle/>
          <a:p>
            <a:r>
              <a:rPr lang="en-US" b="1" i="1" dirty="0">
                <a:solidFill>
                  <a:schemeClr val="accent2">
                    <a:lumMod val="50000"/>
                  </a:schemeClr>
                </a:solidFill>
              </a:rPr>
              <a:t>PROJECT OVERVIEW</a:t>
            </a:r>
          </a:p>
        </p:txBody>
      </p:sp>
      <p:sp>
        <p:nvSpPr>
          <p:cNvPr id="3" name="Content Placeholder 2">
            <a:extLst>
              <a:ext uri="{FF2B5EF4-FFF2-40B4-BE49-F238E27FC236}">
                <a16:creationId xmlns:a16="http://schemas.microsoft.com/office/drawing/2014/main" id="{29186F7C-A61B-67E0-FF02-3BB295614652}"/>
              </a:ext>
            </a:extLst>
          </p:cNvPr>
          <p:cNvSpPr>
            <a:spLocks noGrp="1"/>
          </p:cNvSpPr>
          <p:nvPr>
            <p:ph sz="half" idx="1"/>
          </p:nvPr>
        </p:nvSpPr>
        <p:spPr>
          <a:xfrm>
            <a:off x="1298448" y="2560320"/>
            <a:ext cx="9315764" cy="3310128"/>
          </a:xfrm>
        </p:spPr>
        <p:txBody>
          <a:bodyPr>
            <a:normAutofit fontScale="85000" lnSpcReduction="20000"/>
          </a:bodyPr>
          <a:lstStyle/>
          <a:p>
            <a:pPr marL="0" indent="0">
              <a:buNone/>
            </a:pPr>
            <a:r>
              <a:rPr lang="en-US" b="1" i="1" dirty="0">
                <a:solidFill>
                  <a:schemeClr val="accent2">
                    <a:lumMod val="50000"/>
                  </a:schemeClr>
                </a:solidFill>
              </a:rPr>
              <a:t>A Project Overview is a brief summary that explains the purpose, scope, and goals of a  project </a:t>
            </a:r>
          </a:p>
          <a:p>
            <a:pPr marL="0" indent="0">
              <a:buNone/>
            </a:pPr>
            <a:r>
              <a:rPr lang="en-US" b="1" i="1" dirty="0">
                <a:solidFill>
                  <a:schemeClr val="accent2">
                    <a:lumMod val="50000"/>
                  </a:schemeClr>
                </a:solidFill>
              </a:rPr>
              <a:t>It usually includes:</a:t>
            </a:r>
          </a:p>
          <a:p>
            <a:r>
              <a:rPr lang="en-US" b="1" i="1" dirty="0">
                <a:solidFill>
                  <a:schemeClr val="accent2">
                    <a:lumMod val="50000"/>
                  </a:schemeClr>
                </a:solidFill>
              </a:rPr>
              <a:t>Introduction – what the project is about.</a:t>
            </a:r>
          </a:p>
          <a:p>
            <a:r>
              <a:rPr lang="en-US" b="1" i="1" dirty="0">
                <a:solidFill>
                  <a:schemeClr val="accent2">
                    <a:lumMod val="50000"/>
                  </a:schemeClr>
                </a:solidFill>
              </a:rPr>
              <a:t>Purpose – why the project is being developed.</a:t>
            </a:r>
          </a:p>
          <a:p>
            <a:r>
              <a:rPr lang="en-US" b="1" i="1" dirty="0">
                <a:solidFill>
                  <a:schemeClr val="accent2">
                    <a:lumMod val="50000"/>
                  </a:schemeClr>
                </a:solidFill>
              </a:rPr>
              <a:t>Scope – what the project will cover and deliver.</a:t>
            </a:r>
          </a:p>
          <a:p>
            <a:r>
              <a:rPr lang="en-US" b="1" i="1" dirty="0">
                <a:solidFill>
                  <a:schemeClr val="accent2">
                    <a:lumMod val="50000"/>
                  </a:schemeClr>
                </a:solidFill>
              </a:rPr>
              <a:t>Objectives – the main goals to be achieved.</a:t>
            </a:r>
          </a:p>
          <a:p>
            <a:r>
              <a:rPr lang="en-US" b="1" i="1" dirty="0">
                <a:solidFill>
                  <a:schemeClr val="accent2">
                    <a:lumMod val="50000"/>
                  </a:schemeClr>
                </a:solidFill>
              </a:rPr>
              <a:t>Target Users – who will benefit from the project.</a:t>
            </a:r>
          </a:p>
          <a:p>
            <a:r>
              <a:rPr lang="en-US" b="1" i="1" dirty="0">
                <a:solidFill>
                  <a:schemeClr val="accent2">
                    <a:lumMod val="50000"/>
                  </a:schemeClr>
                </a:solidFill>
              </a:rPr>
              <a:t>Expected Outcome – what results the project aims to prodction </a:t>
            </a:r>
          </a:p>
        </p:txBody>
      </p:sp>
      <p:pic>
        <p:nvPicPr>
          <p:cNvPr id="5" name="Picture 4">
            <a:extLst>
              <a:ext uri="{FF2B5EF4-FFF2-40B4-BE49-F238E27FC236}">
                <a16:creationId xmlns:a16="http://schemas.microsoft.com/office/drawing/2014/main" id="{6E33B656-55ED-0A7D-26F7-60341CAA835C}"/>
              </a:ext>
            </a:extLst>
          </p:cNvPr>
          <p:cNvPicPr>
            <a:picLocks noChangeAspect="1"/>
          </p:cNvPicPr>
          <p:nvPr/>
        </p:nvPicPr>
        <p:blipFill>
          <a:blip r:embed="rId2"/>
          <a:stretch>
            <a:fillRect/>
          </a:stretch>
        </p:blipFill>
        <p:spPr>
          <a:xfrm>
            <a:off x="7454187" y="3263153"/>
            <a:ext cx="3708306" cy="2028130"/>
          </a:xfrm>
          <a:prstGeom prst="rect">
            <a:avLst/>
          </a:prstGeom>
        </p:spPr>
      </p:pic>
    </p:spTree>
    <p:extLst>
      <p:ext uri="{BB962C8B-B14F-4D97-AF65-F5344CB8AC3E}">
        <p14:creationId xmlns:p14="http://schemas.microsoft.com/office/powerpoint/2010/main" val="3961967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B9AF-8801-4F72-D9A1-D920D372BB5C}"/>
              </a:ext>
            </a:extLst>
          </p:cNvPr>
          <p:cNvSpPr>
            <a:spLocks noGrp="1"/>
          </p:cNvSpPr>
          <p:nvPr>
            <p:ph type="title"/>
          </p:nvPr>
        </p:nvSpPr>
        <p:spPr>
          <a:xfrm>
            <a:off x="1295402" y="784909"/>
            <a:ext cx="9601196" cy="1303867"/>
          </a:xfrm>
        </p:spPr>
        <p:txBody>
          <a:bodyPr/>
          <a:lstStyle/>
          <a:p>
            <a:r>
              <a:rPr lang="en-US" b="1" i="1" dirty="0">
                <a:solidFill>
                  <a:schemeClr val="accent2">
                    <a:lumMod val="50000"/>
                  </a:schemeClr>
                </a:solidFill>
              </a:rPr>
              <a:t>WHO ARE THE END USERS?</a:t>
            </a:r>
          </a:p>
        </p:txBody>
      </p:sp>
      <p:sp>
        <p:nvSpPr>
          <p:cNvPr id="3" name="Content Placeholder 2">
            <a:extLst>
              <a:ext uri="{FF2B5EF4-FFF2-40B4-BE49-F238E27FC236}">
                <a16:creationId xmlns:a16="http://schemas.microsoft.com/office/drawing/2014/main" id="{21DBA47F-73D5-CD95-E5CA-7BB9C7B5F958}"/>
              </a:ext>
            </a:extLst>
          </p:cNvPr>
          <p:cNvSpPr>
            <a:spLocks noGrp="1"/>
          </p:cNvSpPr>
          <p:nvPr>
            <p:ph sz="half" idx="1"/>
          </p:nvPr>
        </p:nvSpPr>
        <p:spPr>
          <a:xfrm>
            <a:off x="869580" y="2528045"/>
            <a:ext cx="8095126" cy="3276105"/>
          </a:xfrm>
        </p:spPr>
        <p:txBody>
          <a:bodyPr>
            <a:normAutofit fontScale="85000" lnSpcReduction="10000"/>
          </a:bodyPr>
          <a:lstStyle/>
          <a:p>
            <a:pPr marL="0" indent="0">
              <a:buNone/>
            </a:pPr>
            <a:r>
              <a:rPr lang="en-US" b="1" i="1" dirty="0">
                <a:solidFill>
                  <a:schemeClr val="accent2">
                    <a:lumMod val="50000"/>
                  </a:schemeClr>
                </a:solidFill>
              </a:rPr>
              <a:t>End Users are the people who will directly use and benefit from the final product, service, or system. They are the target audience for whom the project is being designed and developed.</a:t>
            </a:r>
          </a:p>
          <a:p>
            <a:r>
              <a:rPr lang="en-US" b="1" i="1" dirty="0">
                <a:solidFill>
                  <a:schemeClr val="accent2">
                    <a:lumMod val="50000"/>
                  </a:schemeClr>
                </a:solidFill>
              </a:rPr>
              <a:t>They are not always the same as clients, developers, or stakeholders.</a:t>
            </a:r>
          </a:p>
          <a:p>
            <a:r>
              <a:rPr lang="en-US" b="1" i="1" dirty="0">
                <a:solidFill>
                  <a:schemeClr val="accent2">
                    <a:lumMod val="50000"/>
                  </a:schemeClr>
                </a:solidFill>
              </a:rPr>
              <a:t>They are the actual users who interact with the project in Real life </a:t>
            </a:r>
          </a:p>
          <a:p>
            <a:r>
              <a:rPr lang="en-US" b="1" i="1" dirty="0">
                <a:solidFill>
                  <a:schemeClr val="accent2">
                    <a:lumMod val="50000"/>
                  </a:schemeClr>
                </a:solidFill>
              </a:rPr>
              <a:t>The end users are recruiters, employers, clients, or collaborators who visit the portfolio to evaluate skills, view projects, and connect with the owner.</a:t>
            </a:r>
          </a:p>
          <a:p>
            <a:endParaRPr lang="en-US" dirty="0"/>
          </a:p>
        </p:txBody>
      </p:sp>
      <p:pic>
        <p:nvPicPr>
          <p:cNvPr id="5" name="Picture 4">
            <a:extLst>
              <a:ext uri="{FF2B5EF4-FFF2-40B4-BE49-F238E27FC236}">
                <a16:creationId xmlns:a16="http://schemas.microsoft.com/office/drawing/2014/main" id="{6A2E4DFF-FC5A-5716-D3AA-C3E76894F7E0}"/>
              </a:ext>
            </a:extLst>
          </p:cNvPr>
          <p:cNvPicPr>
            <a:picLocks noChangeAspect="1"/>
          </p:cNvPicPr>
          <p:nvPr/>
        </p:nvPicPr>
        <p:blipFill>
          <a:blip r:embed="rId2"/>
          <a:stretch>
            <a:fillRect/>
          </a:stretch>
        </p:blipFill>
        <p:spPr>
          <a:xfrm flipV="1">
            <a:off x="8964706" y="3233768"/>
            <a:ext cx="2779059" cy="1864658"/>
          </a:xfrm>
          <a:prstGeom prst="rect">
            <a:avLst/>
          </a:prstGeom>
        </p:spPr>
      </p:pic>
    </p:spTree>
    <p:extLst>
      <p:ext uri="{BB962C8B-B14F-4D97-AF65-F5344CB8AC3E}">
        <p14:creationId xmlns:p14="http://schemas.microsoft.com/office/powerpoint/2010/main" val="1472949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17BCD-781E-155D-3D33-547F53BF0303}"/>
              </a:ext>
            </a:extLst>
          </p:cNvPr>
          <p:cNvSpPr>
            <a:spLocks noGrp="1"/>
          </p:cNvSpPr>
          <p:nvPr>
            <p:ph type="title"/>
          </p:nvPr>
        </p:nvSpPr>
        <p:spPr>
          <a:xfrm>
            <a:off x="1295402" y="987552"/>
            <a:ext cx="9601196" cy="1298448"/>
          </a:xfrm>
        </p:spPr>
        <p:txBody>
          <a:bodyPr>
            <a:normAutofit/>
          </a:bodyPr>
          <a:lstStyle/>
          <a:p>
            <a:r>
              <a:rPr lang="en-US" b="1" i="1" dirty="0">
                <a:solidFill>
                  <a:schemeClr val="accent2">
                    <a:lumMod val="50000"/>
                  </a:schemeClr>
                </a:solidFill>
              </a:rPr>
              <a:t>TOOLS AND TECHNIQUES</a:t>
            </a:r>
          </a:p>
        </p:txBody>
      </p:sp>
      <p:sp>
        <p:nvSpPr>
          <p:cNvPr id="3" name="Content Placeholder 2">
            <a:extLst>
              <a:ext uri="{FF2B5EF4-FFF2-40B4-BE49-F238E27FC236}">
                <a16:creationId xmlns:a16="http://schemas.microsoft.com/office/drawing/2014/main" id="{52769FB1-F637-6BC0-8A2B-B74C224765C1}"/>
              </a:ext>
            </a:extLst>
          </p:cNvPr>
          <p:cNvSpPr>
            <a:spLocks noGrp="1"/>
          </p:cNvSpPr>
          <p:nvPr>
            <p:ph sz="half" idx="1"/>
          </p:nvPr>
        </p:nvSpPr>
        <p:spPr>
          <a:xfrm>
            <a:off x="1366400" y="2560320"/>
            <a:ext cx="9459199" cy="3310128"/>
          </a:xfrm>
        </p:spPr>
        <p:txBody>
          <a:bodyPr>
            <a:normAutofit fontScale="70000" lnSpcReduction="20000"/>
          </a:bodyPr>
          <a:lstStyle/>
          <a:p>
            <a:pPr marL="0" indent="0">
              <a:buNone/>
            </a:pPr>
            <a:endParaRPr lang="en-US" dirty="0"/>
          </a:p>
          <a:p>
            <a:r>
              <a:rPr lang="en-US" b="1" dirty="0">
                <a:solidFill>
                  <a:schemeClr val="accent2">
                    <a:lumMod val="50000"/>
                  </a:schemeClr>
                </a:solidFill>
              </a:rPr>
              <a:t>Tools and Technologies in a project refer to the software, programming languages, frameworks, libraries, and platforms that are used to design, develop, test, and deploy the project.</a:t>
            </a:r>
          </a:p>
          <a:p>
            <a:r>
              <a:rPr lang="en-US" b="1" dirty="0">
                <a:solidFill>
                  <a:schemeClr val="accent2">
                    <a:lumMod val="50000"/>
                  </a:schemeClr>
                </a:solidFill>
              </a:rPr>
              <a:t>Tools → Software or applications that help in development (e.g., VS Code, Figma, GitHub).</a:t>
            </a:r>
          </a:p>
          <a:p>
            <a:r>
              <a:rPr lang="en-US" b="1" dirty="0">
                <a:solidFill>
                  <a:schemeClr val="accent2">
                    <a:lumMod val="50000"/>
                  </a:schemeClr>
                </a:solidFill>
              </a:rPr>
              <a:t>Technologies → The actual programming languages, frameworks, or platforms that power the project (e.g., HTML, CSS, JavaScript, React, Node.js</a:t>
            </a:r>
          </a:p>
          <a:p>
            <a:r>
              <a:rPr lang="en-US" b="1" dirty="0">
                <a:solidFill>
                  <a:schemeClr val="accent2">
                    <a:lumMod val="50000"/>
                  </a:schemeClr>
                </a:solidFill>
              </a:rPr>
              <a:t>Tools: Visual Studio Code, Git &amp; GitHub, Figma, Chrome DevTools.</a:t>
            </a:r>
          </a:p>
          <a:p>
            <a:r>
              <a:rPr lang="en-US" b="1" dirty="0">
                <a:solidFill>
                  <a:schemeClr val="accent2">
                    <a:lumMod val="50000"/>
                  </a:schemeClr>
                </a:solidFill>
              </a:rPr>
              <a:t>Technologies: HTML5, CSS3, JavaScript, React.js, Bootstrap/Tailwind CSS.</a:t>
            </a:r>
          </a:p>
          <a:p>
            <a:r>
              <a:rPr lang="en-US" b="1" dirty="0">
                <a:solidFill>
                  <a:schemeClr val="accent2">
                    <a:lumMod val="50000"/>
                  </a:schemeClr>
                </a:solidFill>
              </a:rPr>
              <a:t>Would you like me to write this section in your agenda format (like a neat ready-made answer for your project report)?</a:t>
            </a:r>
          </a:p>
          <a:p>
            <a:pPr marL="0" indent="0">
              <a:buNone/>
            </a:pPr>
            <a:endParaRPr lang="en-US" dirty="0"/>
          </a:p>
        </p:txBody>
      </p:sp>
    </p:spTree>
    <p:extLst>
      <p:ext uri="{BB962C8B-B14F-4D97-AF65-F5344CB8AC3E}">
        <p14:creationId xmlns:p14="http://schemas.microsoft.com/office/powerpoint/2010/main" val="197810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F8A9-B94D-2DDD-E9CC-74F8354E95B1}"/>
              </a:ext>
            </a:extLst>
          </p:cNvPr>
          <p:cNvSpPr>
            <a:spLocks noGrp="1"/>
          </p:cNvSpPr>
          <p:nvPr>
            <p:ph type="title"/>
          </p:nvPr>
        </p:nvSpPr>
        <p:spPr/>
        <p:txBody>
          <a:bodyPr/>
          <a:lstStyle/>
          <a:p>
            <a:r>
              <a:rPr lang="en-US" b="1" i="1" dirty="0">
                <a:solidFill>
                  <a:schemeClr val="accent2">
                    <a:lumMod val="50000"/>
                  </a:schemeClr>
                </a:solidFill>
              </a:rPr>
              <a:t>POTFOLIO DESIGN AND LAYOUT</a:t>
            </a:r>
          </a:p>
        </p:txBody>
      </p:sp>
      <p:sp>
        <p:nvSpPr>
          <p:cNvPr id="3" name="Content Placeholder 2">
            <a:extLst>
              <a:ext uri="{FF2B5EF4-FFF2-40B4-BE49-F238E27FC236}">
                <a16:creationId xmlns:a16="http://schemas.microsoft.com/office/drawing/2014/main" id="{CA4AD4E8-88B5-86B8-2772-1FBEA06EF8F2}"/>
              </a:ext>
            </a:extLst>
          </p:cNvPr>
          <p:cNvSpPr>
            <a:spLocks noGrp="1"/>
          </p:cNvSpPr>
          <p:nvPr>
            <p:ph sz="half" idx="1"/>
          </p:nvPr>
        </p:nvSpPr>
        <p:spPr>
          <a:xfrm>
            <a:off x="1295402" y="2663014"/>
            <a:ext cx="8616517" cy="3361765"/>
          </a:xfrm>
        </p:spPr>
        <p:txBody>
          <a:bodyPr>
            <a:normAutofit fontScale="70000" lnSpcReduction="20000"/>
          </a:bodyPr>
          <a:lstStyle/>
          <a:p>
            <a:pPr marL="0" indent="0">
              <a:buNone/>
            </a:pPr>
            <a:endParaRPr lang="en-US" dirty="0"/>
          </a:p>
          <a:p>
            <a:r>
              <a:rPr lang="en-US" b="1" i="1" dirty="0">
                <a:solidFill>
                  <a:schemeClr val="accent2">
                    <a:lumMod val="50000"/>
                  </a:schemeClr>
                </a:solidFill>
              </a:rPr>
              <a:t>Portfolio Design and Layout refers to the visual structure, organization, and presentation of a portfolio website or document. It focuses on how information is arranged so that it is easy to navigate, visually appealing, and effectively showcases skills and projects.</a:t>
            </a:r>
          </a:p>
          <a:p>
            <a:r>
              <a:rPr lang="en-US" b="1" i="1" dirty="0">
                <a:solidFill>
                  <a:schemeClr val="accent2">
                    <a:lumMod val="50000"/>
                  </a:schemeClr>
                </a:solidFill>
              </a:rPr>
              <a:t>Key points include:</a:t>
            </a:r>
          </a:p>
          <a:p>
            <a:r>
              <a:rPr lang="en-US" b="1" i="1" dirty="0">
                <a:solidFill>
                  <a:schemeClr val="accent2">
                    <a:lumMod val="50000"/>
                  </a:schemeClr>
                </a:solidFill>
              </a:rPr>
              <a:t>Design – The overall look and feel (colors, fonts, themes, branding).</a:t>
            </a:r>
          </a:p>
          <a:p>
            <a:r>
              <a:rPr lang="en-US" b="1" i="1" dirty="0">
                <a:solidFill>
                  <a:schemeClr val="accent2">
                    <a:lumMod val="50000"/>
                  </a:schemeClr>
                </a:solidFill>
              </a:rPr>
              <a:t>Layout – The arrangement of sections (About Me, Skills, Projects, Contact, etc.).</a:t>
            </a:r>
          </a:p>
          <a:p>
            <a:r>
              <a:rPr lang="en-US" b="1" i="1" dirty="0">
                <a:solidFill>
                  <a:schemeClr val="accent2">
                    <a:lumMod val="50000"/>
                  </a:schemeClr>
                </a:solidFill>
              </a:rPr>
              <a:t>Navigation – How users move between different sections/pages.</a:t>
            </a:r>
          </a:p>
          <a:p>
            <a:r>
              <a:rPr lang="en-US" b="1" i="1" dirty="0">
                <a:solidFill>
                  <a:schemeClr val="accent2">
                    <a:lumMod val="50000"/>
                  </a:schemeClr>
                </a:solidFill>
              </a:rPr>
              <a:t>User Experience (UX) – Ensuring the portfolio is simple, attractive, and professional.</a:t>
            </a:r>
          </a:p>
          <a:p>
            <a:pPr marL="0" indent="0">
              <a:buNone/>
            </a:pPr>
            <a:endParaRPr lang="en-US" b="1" i="1" dirty="0">
              <a:solidFill>
                <a:schemeClr val="accent2">
                  <a:lumMod val="50000"/>
                </a:schemeClr>
              </a:solidFill>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29705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AAB0E-4E9B-C1DB-D581-5B1A28A1DD92}"/>
              </a:ext>
            </a:extLst>
          </p:cNvPr>
          <p:cNvSpPr>
            <a:spLocks noGrp="1"/>
          </p:cNvSpPr>
          <p:nvPr>
            <p:ph type="title"/>
          </p:nvPr>
        </p:nvSpPr>
        <p:spPr/>
        <p:txBody>
          <a:bodyPr/>
          <a:lstStyle/>
          <a:p>
            <a:r>
              <a:rPr lang="en-US" b="1" i="1" dirty="0">
                <a:solidFill>
                  <a:schemeClr val="accent2">
                    <a:lumMod val="50000"/>
                  </a:schemeClr>
                </a:solidFill>
              </a:rPr>
              <a:t>FEATURES AND FUNCTIONALITY</a:t>
            </a:r>
          </a:p>
        </p:txBody>
      </p:sp>
      <p:sp>
        <p:nvSpPr>
          <p:cNvPr id="3" name="Content Placeholder 2">
            <a:extLst>
              <a:ext uri="{FF2B5EF4-FFF2-40B4-BE49-F238E27FC236}">
                <a16:creationId xmlns:a16="http://schemas.microsoft.com/office/drawing/2014/main" id="{95866C73-FB0E-49E8-4134-96D2DF000317}"/>
              </a:ext>
            </a:extLst>
          </p:cNvPr>
          <p:cNvSpPr>
            <a:spLocks noGrp="1"/>
          </p:cNvSpPr>
          <p:nvPr>
            <p:ph sz="half" idx="1"/>
          </p:nvPr>
        </p:nvSpPr>
        <p:spPr>
          <a:xfrm>
            <a:off x="1295402" y="2565740"/>
            <a:ext cx="8293787" cy="3310128"/>
          </a:xfrm>
        </p:spPr>
        <p:txBody>
          <a:bodyPr>
            <a:normAutofit fontScale="77500" lnSpcReduction="20000"/>
          </a:bodyPr>
          <a:lstStyle/>
          <a:p>
            <a:pPr marL="0" indent="0">
              <a:buNone/>
            </a:pPr>
            <a:endParaRPr lang="en-US" dirty="0"/>
          </a:p>
          <a:p>
            <a:pPr lvl="1"/>
            <a:r>
              <a:rPr lang="en-US" b="1" i="1" dirty="0">
                <a:solidFill>
                  <a:schemeClr val="accent2">
                    <a:lumMod val="50000"/>
                  </a:schemeClr>
                </a:solidFill>
              </a:rPr>
              <a:t>Home page with personal introduction</a:t>
            </a:r>
          </a:p>
          <a:p>
            <a:pPr lvl="1"/>
            <a:r>
              <a:rPr lang="en-US" b="1" i="1" dirty="0">
                <a:solidFill>
                  <a:schemeClr val="accent2">
                    <a:lumMod val="50000"/>
                  </a:schemeClr>
                </a:solidFill>
              </a:rPr>
              <a:t>Skills showcase section</a:t>
            </a:r>
          </a:p>
          <a:p>
            <a:pPr lvl="1"/>
            <a:r>
              <a:rPr lang="en-US" b="1" i="1" dirty="0">
                <a:solidFill>
                  <a:schemeClr val="accent2">
                    <a:lumMod val="50000"/>
                  </a:schemeClr>
                </a:solidFill>
              </a:rPr>
              <a:t>Projects gallery with GitHub/demo links</a:t>
            </a:r>
          </a:p>
          <a:p>
            <a:pPr lvl="1"/>
            <a:r>
              <a:rPr lang="en-US" b="1" i="1" dirty="0">
                <a:solidFill>
                  <a:schemeClr val="accent2">
                    <a:lumMod val="50000"/>
                  </a:schemeClr>
                </a:solidFill>
              </a:rPr>
              <a:t>Contact form and social media integration</a:t>
            </a:r>
          </a:p>
          <a:p>
            <a:pPr lvl="1"/>
            <a:r>
              <a:rPr lang="en-US" b="1" i="1" dirty="0">
                <a:solidFill>
                  <a:schemeClr val="accent2">
                    <a:lumMod val="50000"/>
                  </a:schemeClr>
                </a:solidFill>
              </a:rPr>
              <a:t>Responsive design (works on mobile, tablet, desktop)</a:t>
            </a:r>
          </a:p>
          <a:p>
            <a:r>
              <a:rPr lang="en-US" b="1" i="1" dirty="0">
                <a:solidFill>
                  <a:schemeClr val="accent2">
                    <a:lumMod val="50000"/>
                  </a:schemeClr>
                </a:solidFill>
              </a:rPr>
              <a:t>Functionality:</a:t>
            </a:r>
          </a:p>
          <a:p>
            <a:pPr lvl="1"/>
            <a:r>
              <a:rPr lang="en-US" b="1" i="1" dirty="0">
                <a:solidFill>
                  <a:schemeClr val="accent2">
                    <a:lumMod val="50000"/>
                  </a:schemeClr>
                </a:solidFill>
              </a:rPr>
              <a:t>Clicking a project card opens detailed info or redirects to GitHub.</a:t>
            </a:r>
          </a:p>
          <a:p>
            <a:pPr lvl="1"/>
            <a:r>
              <a:rPr lang="en-US" b="1" i="1" dirty="0">
                <a:solidFill>
                  <a:schemeClr val="accent2">
                    <a:lumMod val="50000"/>
                  </a:schemeClr>
                </a:solidFill>
              </a:rPr>
              <a:t>Contact form allows users to send messages directly.</a:t>
            </a:r>
          </a:p>
          <a:p>
            <a:pPr lvl="1"/>
            <a:r>
              <a:rPr lang="en-US" b="1" i="1" dirty="0">
                <a:solidFill>
                  <a:schemeClr val="accent2">
                    <a:lumMod val="50000"/>
                  </a:schemeClr>
                </a:solidFill>
              </a:rPr>
              <a:t>Responsive layout automatically adjusts for different screen sizes.</a:t>
            </a:r>
          </a:p>
        </p:txBody>
      </p:sp>
    </p:spTree>
    <p:extLst>
      <p:ext uri="{BB962C8B-B14F-4D97-AF65-F5344CB8AC3E}">
        <p14:creationId xmlns:p14="http://schemas.microsoft.com/office/powerpoint/2010/main" val="7667734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Organic</vt:lpstr>
      <vt:lpstr>Digital portfolio </vt:lpstr>
      <vt:lpstr>Digital portfolio </vt:lpstr>
      <vt:lpstr>AGENDA</vt:lpstr>
      <vt:lpstr>Problem statement </vt:lpstr>
      <vt:lpstr>PROJECT OVERVIEW</vt:lpstr>
      <vt:lpstr>WHO ARE THE END USERS?</vt:lpstr>
      <vt:lpstr>TOOLS AND TECHNIQUES</vt:lpstr>
      <vt:lpstr>POTFOLIO DESIGN AND LAYOUT</vt:lpstr>
      <vt:lpstr>FEATURES AND FUNCTIONALITY</vt:lpstr>
      <vt:lpstr>Skil</vt:lpstr>
      <vt:lpstr>Project </vt:lpstr>
      <vt:lpstr>Contact </vt:lpstr>
      <vt:lpstr>About me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Nithya Nithya</dc:creator>
  <cp:lastModifiedBy>Nithya Nithya</cp:lastModifiedBy>
  <cp:revision>7</cp:revision>
  <dcterms:created xsi:type="dcterms:W3CDTF">2025-09-03T07:47:37Z</dcterms:created>
  <dcterms:modified xsi:type="dcterms:W3CDTF">2025-09-04T16:12:47Z</dcterms:modified>
</cp:coreProperties>
</file>