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89" r:id="rId4"/>
    <p:sldMasterId id="2147483695" r:id="rId5"/>
  </p:sldMasterIdLst>
  <p:sldIdLst>
    <p:sldId id="262" r:id="rId6"/>
    <p:sldId id="265" r:id="rId7"/>
    <p:sldId id="268" r:id="rId8"/>
    <p:sldId id="271" r:id="rId9"/>
    <p:sldId id="274" r:id="rId10"/>
    <p:sldId id="277" r:id="rId11"/>
    <p:sldId id="280" r:id="rId12"/>
    <p:sldId id="283" r:id="rId13"/>
    <p:sldId id="286" r:id="rId14"/>
    <p:sldId id="289" r:id="rId15"/>
    <p:sldId id="259"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86" d="100"/>
          <a:sy n="86" d="100"/>
        </p:scale>
        <p:origin x="514" y="67"/>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0CEB7022-5081-41D1-93FC-1C97C6C2DE40}" type="datetimeFigureOut">
              <a:rPr lang="en-US" smtClean="0"/>
              <a:t>4/5/2024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C7989CE-3E08-443E-98E2-3853BF9579A7}" type="datetimeFigureOut">
              <a:rPr lang="en-US" smtClean="0"/>
              <a:t>4/5/2024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A22E173-E6BD-415D-9944-91C2304E9103}" type="datetimeFigureOut">
              <a:rPr lang="en-US" smtClean="0"/>
              <a:t>4/5/2024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4/5/2024</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4/5/2024</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4/5/2024</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4/5/2024</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4/5/2024</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4/5/2024</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4/5/2024</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4/5/2024</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92FD93F-07F1-4F03-B2DC-B7611568BD6E}" type="datetimeFigureOut">
              <a:rPr lang="en-US" smtClean="0"/>
              <a:t>4/5/2024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4/5/2024</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4/5/2024</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4/5/2024</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4/5/2024</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4/5/2024</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4/5/2024</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4/5/2024</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4/5/2024</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4/5/2024</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4/5/2024</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B7414A42-1C86-404A-A951-0B56FDCD9A18}" type="datetimeFigureOut">
              <a:rPr lang="en-US" smtClean="0"/>
              <a:t>4/5/2024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4/5/2024</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4/5/2024</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4/5/2024</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4/5/2024</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a:t>‹#›</a:t>
            </a:fld>
            <a:endParaRPr spc="-50"/>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a:t>‹#›</a:t>
            </a:fld>
            <a:endParaRPr spc="-50"/>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a:t>‹#›</a:t>
            </a:fld>
            <a:endParaRPr spc="-50"/>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a:t>‹#›</a:t>
            </a:fld>
            <a:endParaRPr spc="-5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a:t>‹#›</a:t>
            </a:fld>
            <a:endParaRPr spc="-50"/>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a:t>‹#›</a:t>
            </a:fld>
            <a:endParaRPr spc="-5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61118AC1-8FEB-4A02-8AE1-41B389364D98}" type="datetimeFigureOut">
              <a:rPr lang="en-US" smtClean="0"/>
              <a:t>4/5/2024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a:t>‹#›</a:t>
            </a:fld>
            <a:endParaRPr spc="-50"/>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a:t>‹#›</a:t>
            </a:fld>
            <a:endParaRPr spc="-50"/>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a:t>‹#›</a:t>
            </a:fld>
            <a:endParaRPr spc="-50"/>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a:t>‹#›</a:t>
            </a:fld>
            <a:endParaRPr spc="-5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ED4AEE8D-CE0D-4275-8BF0-33EF5C245EB2}" type="datetimeFigureOut">
              <a:rPr lang="en-US" smtClean="0"/>
              <a:t>4/5/2024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D45DA06E-DF66-415D-97FC-D762D0CCB501}" type="datetimeFigureOut">
              <a:rPr lang="en-US" smtClean="0"/>
              <a:t>4/5/2024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93FA04BB-19F9-43B4-8AD5-54DB8EA6E4A1}" type="datetimeFigureOut">
              <a:rPr lang="en-US" smtClean="0"/>
              <a:t>4/5/2024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84C22916-0C3F-4CE5-8BE2-00C6B7C091DF}" type="datetimeFigureOut">
              <a:rPr lang="en-US" smtClean="0"/>
              <a:t>4/5/2024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EF58E3E-8BC3-48BA-868F-229C6F902427}" type="datetimeFigureOut">
              <a:rPr lang="en-US" smtClean="0"/>
              <a:t>4/5/2024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theme" Target="../theme/theme4.xml"/><Relationship Id="rId5" Type="http://schemas.openxmlformats.org/officeDocument/2006/relationships/slideLayout" Target="../slideLayouts/slideLayout38.xml"/><Relationship Id="rId4"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theme" Target="../theme/theme5.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2730A-859E-B540-ADF3-E97069AD1FDB}" type="datetimeFigureOut">
              <a:rPr lang="en-US" smtClean="0"/>
              <a:t>4/5/2024</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2730A-859E-B540-ADF3-E97069AD1FDB}" type="datetimeFigureOut">
              <a:rPr lang="en-US" smtClean="0"/>
              <a:t>4/5/2024</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defPPr>
              <a:defRPr kern="0"/>
            </a:defPPr>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defPPr>
              <a:defRPr kern="0"/>
            </a:defPPr>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defPPr>
              <a:defRPr kern="0"/>
            </a:defPPr>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a:t>‹#›</a:t>
            </a:fld>
            <a:endParaRPr spc="-5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defPPr>
              <a:defRPr kern="0"/>
            </a:defPPr>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defPPr>
              <a:defRPr kern="0"/>
            </a:defPPr>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defPPr>
              <a:defRPr kern="0"/>
            </a:defPPr>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a:t>‹#›</a:t>
            </a:fld>
            <a:endParaRPr spc="-50"/>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3.png"/><Relationship Id="rId1" Type="http://schemas.openxmlformats.org/officeDocument/2006/relationships/slideLayout" Target="../slideLayouts/slideLayout2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204465" cy="509114"/>
          </a:xfrm>
          <a:prstGeom prst="rect">
            <a:avLst/>
          </a:prstGeom>
        </p:spPr>
        <p:txBody>
          <a:bodyPr vert="horz" wrap="square" lIns="0" tIns="16510" rIns="0" bIns="0" rtlCol="0">
            <a:spAutoFit/>
          </a:bodyPr>
          <a:lstStyle/>
          <a:p>
            <a:pPr marL="12700">
              <a:lnSpc>
                <a:spcPct val="100000"/>
              </a:lnSpc>
              <a:spcBef>
                <a:spcPts val="130"/>
              </a:spcBef>
            </a:pPr>
            <a:r>
              <a:rPr lang="en-GB" sz="3200">
                <a:latin typeface="Trebuchet MS"/>
                <a:cs typeface="Trebuchet MS"/>
              </a:rPr>
              <a:t>G Nithyalakshmi</a:t>
            </a:r>
            <a:endParaRPr sz="320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a:solidFill>
                  <a:srgbClr val="2D936B"/>
                </a:solidFill>
                <a:latin typeface="Trebuchet MS"/>
                <a:cs typeface="Trebuchet MS"/>
              </a:rPr>
              <a:t>Final</a:t>
            </a:r>
            <a:r>
              <a:rPr sz="2400" b="1" spc="-40">
                <a:solidFill>
                  <a:srgbClr val="2D936B"/>
                </a:solidFill>
                <a:latin typeface="Trebuchet MS"/>
                <a:cs typeface="Trebuchet MS"/>
              </a:rPr>
              <a:t> </a:t>
            </a:r>
            <a:r>
              <a:rPr sz="2400" b="1" spc="-1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a:t>1</a:t>
            </a:fld>
            <a:endParaRPr spc="-5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a:t>10</a:t>
            </a:fld>
            <a:endParaRPr spc="-25"/>
          </a:p>
        </p:txBody>
      </p:sp>
      <p:pic>
        <p:nvPicPr>
          <p:cNvPr id="11" name="Picture 10">
            <a:extLst>
              <a:ext uri="{FF2B5EF4-FFF2-40B4-BE49-F238E27FC236}">
                <a16:creationId xmlns:a16="http://schemas.microsoft.com/office/drawing/2014/main" id="{24EF1F3C-4E3E-D2E1-7522-1D3F185742F9}"/>
              </a:ext>
            </a:extLst>
          </p:cNvPr>
          <p:cNvPicPr>
            <a:picLocks noChangeAspect="1"/>
          </p:cNvPicPr>
          <p:nvPr/>
        </p:nvPicPr>
        <p:blipFill>
          <a:blip r:embed="rId3"/>
          <a:stretch>
            <a:fillRect/>
          </a:stretch>
        </p:blipFill>
        <p:spPr>
          <a:xfrm>
            <a:off x="752475" y="1129751"/>
            <a:ext cx="5631557" cy="1795193"/>
          </a:xfrm>
          <a:prstGeom prst="rect">
            <a:avLst/>
          </a:prstGeom>
        </p:spPr>
      </p:pic>
      <p:pic>
        <p:nvPicPr>
          <p:cNvPr id="13" name="Picture 12">
            <a:extLst>
              <a:ext uri="{FF2B5EF4-FFF2-40B4-BE49-F238E27FC236}">
                <a16:creationId xmlns:a16="http://schemas.microsoft.com/office/drawing/2014/main" id="{DDAFAD86-1402-0423-4BA1-D774C6E4FF91}"/>
              </a:ext>
            </a:extLst>
          </p:cNvPr>
          <p:cNvPicPr>
            <a:picLocks noChangeAspect="1"/>
          </p:cNvPicPr>
          <p:nvPr/>
        </p:nvPicPr>
        <p:blipFill>
          <a:blip r:embed="rId4"/>
          <a:stretch>
            <a:fillRect/>
          </a:stretch>
        </p:blipFill>
        <p:spPr>
          <a:xfrm>
            <a:off x="752475" y="3023063"/>
            <a:ext cx="3989043" cy="3080768"/>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idx="4294967295"/>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lvl1pPr>
              <a:defRPr>
                <a:solidFill>
                  <a:srgbClr val="FFFFFF"/>
                </a:solidFill>
                <a:latin typeface="Calibri"/>
              </a:defRPr>
            </a:lvl1pPr>
            <a:lvl2pPr>
              <a:defRPr>
                <a:solidFill>
                  <a:srgbClr val="FFFFFF"/>
                </a:solidFill>
                <a:latin typeface="Calibri"/>
              </a:defRPr>
            </a:lvl2pPr>
            <a:lvl3pPr>
              <a:defRPr>
                <a:solidFill>
                  <a:srgbClr val="FFFFFF"/>
                </a:solidFill>
                <a:latin typeface="Calibri"/>
              </a:defRPr>
            </a:lvl3pPr>
            <a:lvl4pPr>
              <a:defRPr>
                <a:solidFill>
                  <a:srgbClr val="FFFFFF"/>
                </a:solidFill>
                <a:latin typeface="Calibri"/>
              </a:defRPr>
            </a:lvl4pPr>
            <a:lvl5pPr>
              <a:defRPr>
                <a:solidFill>
                  <a:srgbClr val="FFFFFF"/>
                </a:solidFill>
                <a:latin typeface="Calibri"/>
              </a:defRPr>
            </a:lvl5pPr>
            <a:lvl6pPr>
              <a:defRPr>
                <a:solidFill>
                  <a:srgbClr val="FFFFFF"/>
                </a:solidFill>
                <a:latin typeface="Calibri"/>
              </a:defRPr>
            </a:lvl6pPr>
            <a:lvl7pPr>
              <a:defRPr>
                <a:solidFill>
                  <a:srgbClr val="FFFFFF"/>
                </a:solidFill>
                <a:latin typeface="Calibri"/>
              </a:defRPr>
            </a:lvl7pPr>
            <a:lvl8pPr>
              <a:defRPr>
                <a:solidFill>
                  <a:srgbClr val="FFFFFF"/>
                </a:solidFill>
                <a:latin typeface="Calibri"/>
              </a:defRPr>
            </a:lvl8pPr>
            <a:lvl9pPr>
              <a:defRPr>
                <a:solidFill>
                  <a:srgbClr val="FFFFFF"/>
                </a:solidFill>
                <a:latin typeface="Calibri"/>
              </a:defRPr>
            </a:lvl9pPr>
          </a:lstStyle>
          <a:p>
            <a:pPr algn="l" rtl="0">
              <a:spcAft>
                <a:spcPct val="0"/>
              </a:spcAft>
            </a:pPr>
            <a:r>
              <a:rPr lang="en-GB" sz="180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a:t>PROJECT</a:t>
            </a:r>
            <a:r>
              <a:rPr sz="4250" spc="-90"/>
              <a:t> </a:t>
            </a:r>
            <a:r>
              <a:rPr sz="4250" spc="-1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a:stretch>
              <a:fillRect/>
            </a:stretch>
          </p:blipFill>
          <p:spPr>
            <a:xfrm>
              <a:off x="676275" y="6467475"/>
              <a:ext cx="2143125" cy="200025"/>
            </a:xfrm>
            <a:prstGeom prst="rect">
              <a:avLst/>
            </a:prstGeom>
          </p:spPr>
        </p:pic>
        <p:pic>
          <p:nvPicPr>
            <p:cNvPr id="20" name="object 20"/>
            <p:cNvPicPr/>
            <p:nvPr/>
          </p:nvPicPr>
          <p:blipFill>
            <a:blip r:embed="rId3"/>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a:t>2</a:t>
            </a:fld>
            <a:endParaRPr spc="-50"/>
          </a:p>
        </p:txBody>
      </p:sp>
      <p:sp>
        <p:nvSpPr>
          <p:cNvPr id="23" name="TextBox 22">
            <a:extLst>
              <a:ext uri="{FF2B5EF4-FFF2-40B4-BE49-F238E27FC236}">
                <a16:creationId xmlns:a16="http://schemas.microsoft.com/office/drawing/2014/main" id="{0C3E9E38-77CB-B583-75DE-867B19EF6277}"/>
              </a:ext>
            </a:extLst>
          </p:cNvPr>
          <p:cNvSpPr txBox="1"/>
          <p:nvPr/>
        </p:nvSpPr>
        <p:spPr>
          <a:xfrm>
            <a:off x="837042" y="2469028"/>
            <a:ext cx="7796799" cy="646331"/>
          </a:xfrm>
          <a:prstGeom prst="rect">
            <a:avLst/>
          </a:prstGeom>
          <a:noFill/>
        </p:spPr>
        <p:txBody>
          <a:bodyPr wrap="square" rtlCol="0">
            <a:spAutoFit/>
          </a:bodyPr>
          <a:lstStyle/>
          <a:p>
            <a:r>
              <a:rPr lang="en-GB" sz="3600">
                <a:latin typeface="Trebuchet MS" panose="020B0603020202020204" pitchFamily="34" charset="0"/>
              </a:rPr>
              <a:t>MATERNAL HEALTH RISK PREDICTION</a:t>
            </a:r>
            <a:endParaRPr lang="en-IN" sz="3600">
              <a:latin typeface="Trebuchet MS" panose="020B0603020202020204" pitchFamily="34" charset="0"/>
            </a:endParaRPr>
          </a:p>
        </p:txBody>
      </p:sp>
      <p:sp>
        <p:nvSpPr>
          <p:cNvPr id="24" name="TextBox 23">
            <a:extLst>
              <a:ext uri="{FF2B5EF4-FFF2-40B4-BE49-F238E27FC236}">
                <a16:creationId xmlns:a16="http://schemas.microsoft.com/office/drawing/2014/main" id="{D30A5348-0018-8895-11B2-9A6D5FBA5CAC}"/>
              </a:ext>
            </a:extLst>
          </p:cNvPr>
          <p:cNvSpPr txBox="1"/>
          <p:nvPr/>
        </p:nvSpPr>
        <p:spPr>
          <a:xfrm>
            <a:off x="2709676" y="3267759"/>
            <a:ext cx="4743450" cy="646331"/>
          </a:xfrm>
          <a:prstGeom prst="rect">
            <a:avLst/>
          </a:prstGeom>
          <a:noFill/>
        </p:spPr>
        <p:txBody>
          <a:bodyPr wrap="square" rtlCol="0">
            <a:spAutoFit/>
          </a:bodyPr>
          <a:lstStyle/>
          <a:p>
            <a:r>
              <a:rPr lang="en-GB">
                <a:latin typeface="Trebuchet MS" panose="020B0603020202020204" pitchFamily="34" charset="0"/>
              </a:rPr>
              <a:t>This project is about predicting health risk of a mother during her pregnancy period</a:t>
            </a:r>
            <a:endParaRPr lang="en-IN">
              <a:latin typeface="Trebuchet MS" panose="020B060302020202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a:stretch>
              <a:fillRect/>
            </a:stretch>
          </p:blipFill>
          <p:spPr>
            <a:xfrm>
              <a:off x="466725" y="6410325"/>
              <a:ext cx="3705225" cy="295275"/>
            </a:xfrm>
            <a:prstGeom prst="rect">
              <a:avLst/>
            </a:prstGeom>
          </p:spPr>
        </p:pic>
        <p:pic>
          <p:nvPicPr>
            <p:cNvPr id="20" name="object 20"/>
            <p:cNvPicPr/>
            <p:nvPr/>
          </p:nvPicPr>
          <p:blipFill>
            <a:blip r:embed="rId4"/>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a:t>3</a:t>
            </a:fld>
            <a:endParaRPr spc="-50"/>
          </a:p>
        </p:txBody>
      </p:sp>
      <p:sp>
        <p:nvSpPr>
          <p:cNvPr id="23" name="TextBox 22">
            <a:extLst>
              <a:ext uri="{FF2B5EF4-FFF2-40B4-BE49-F238E27FC236}">
                <a16:creationId xmlns:a16="http://schemas.microsoft.com/office/drawing/2014/main" id="{C3383759-0361-4257-2F6B-26C8E136A019}"/>
              </a:ext>
            </a:extLst>
          </p:cNvPr>
          <p:cNvSpPr txBox="1"/>
          <p:nvPr/>
        </p:nvSpPr>
        <p:spPr>
          <a:xfrm>
            <a:off x="1778044" y="1570037"/>
            <a:ext cx="6925020" cy="4093428"/>
          </a:xfrm>
          <a:prstGeom prst="rect">
            <a:avLst/>
          </a:prstGeom>
          <a:noFill/>
        </p:spPr>
        <p:txBody>
          <a:bodyPr wrap="square" rtlCol="0">
            <a:spAutoFit/>
          </a:bodyPr>
          <a:lstStyle/>
          <a:p>
            <a:pPr marL="285750" indent="-285750">
              <a:buFont typeface="Arial" pitchFamily="34" charset="0"/>
              <a:buChar char="•"/>
            </a:pPr>
            <a:r>
              <a:rPr lang="en-GB" sz="3200" dirty="0">
                <a:latin typeface="Trebuchet MS" panose="020B0603020202020204" pitchFamily="34" charset="0"/>
              </a:rPr>
              <a:t>Problem statement</a:t>
            </a:r>
          </a:p>
          <a:p>
            <a:pPr marL="285750" indent="-285750">
              <a:buFont typeface="Arial" pitchFamily="34" charset="0"/>
              <a:buChar char="•"/>
            </a:pPr>
            <a:r>
              <a:rPr lang="en-GB" sz="3200" dirty="0">
                <a:latin typeface="Trebuchet MS" panose="020B0603020202020204" pitchFamily="34" charset="0"/>
              </a:rPr>
              <a:t>Project overview</a:t>
            </a:r>
          </a:p>
          <a:p>
            <a:pPr marL="285750" indent="-285750">
              <a:buFont typeface="Arial" pitchFamily="34" charset="0"/>
              <a:buChar char="•"/>
            </a:pPr>
            <a:r>
              <a:rPr lang="en-GB" sz="3200" dirty="0">
                <a:latin typeface="Trebuchet MS" panose="020B0603020202020204" pitchFamily="34" charset="0"/>
              </a:rPr>
              <a:t>End users</a:t>
            </a:r>
          </a:p>
          <a:p>
            <a:pPr marL="285750" indent="-285750">
              <a:buFont typeface="Arial" pitchFamily="34" charset="0"/>
              <a:buChar char="•"/>
            </a:pPr>
            <a:r>
              <a:rPr lang="en-GB" sz="3200" dirty="0">
                <a:latin typeface="Trebuchet MS" panose="020B0603020202020204" pitchFamily="34" charset="0"/>
              </a:rPr>
              <a:t>Solution and value proposition</a:t>
            </a:r>
          </a:p>
          <a:p>
            <a:pPr marL="285750" indent="-285750">
              <a:buFont typeface="Arial" pitchFamily="34" charset="0"/>
              <a:buChar char="•"/>
            </a:pPr>
            <a:r>
              <a:rPr lang="en-GB" sz="3200" dirty="0">
                <a:latin typeface="Trebuchet MS" panose="020B0603020202020204" pitchFamily="34" charset="0"/>
              </a:rPr>
              <a:t>“WOW” factor in the project</a:t>
            </a:r>
          </a:p>
          <a:p>
            <a:pPr marL="285750" indent="-285750">
              <a:buFont typeface="Arial" pitchFamily="34" charset="0"/>
              <a:buChar char="•"/>
            </a:pPr>
            <a:r>
              <a:rPr lang="en-GB" sz="3200" dirty="0">
                <a:latin typeface="Trebuchet MS" panose="020B0603020202020204" pitchFamily="34" charset="0"/>
              </a:rPr>
              <a:t>Modelling and results</a:t>
            </a:r>
          </a:p>
          <a:p>
            <a:pPr marL="285750" indent="-285750">
              <a:buFont typeface="Arial" pitchFamily="34" charset="0"/>
              <a:buChar char="•"/>
            </a:pPr>
            <a:r>
              <a:rPr lang="en-GB" sz="3200" dirty="0">
                <a:latin typeface="Trebuchet MS" panose="020B0603020202020204" pitchFamily="34" charset="0"/>
              </a:rPr>
              <a:t>Dashboard</a:t>
            </a:r>
          </a:p>
          <a:p>
            <a:pPr marL="285750" indent="-285750">
              <a:buFont typeface="Arial" pitchFamily="34" charset="0"/>
              <a:buChar char="•"/>
            </a:pPr>
            <a:endParaRPr lang="en-GB" dirty="0"/>
          </a:p>
          <a:p>
            <a:pPr marL="285750" indent="-285750">
              <a:buFont typeface="Arial" pitchFamily="34" charset="0"/>
              <a:buChar char="•"/>
            </a:pPr>
            <a:endParaRPr lang="en-I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a:t>4</a:t>
            </a:fld>
            <a:endParaRPr spc="-50"/>
          </a:p>
        </p:txBody>
      </p:sp>
      <p:sp>
        <p:nvSpPr>
          <p:cNvPr id="11" name="TextBox 10">
            <a:extLst>
              <a:ext uri="{FF2B5EF4-FFF2-40B4-BE49-F238E27FC236}">
                <a16:creationId xmlns:a16="http://schemas.microsoft.com/office/drawing/2014/main" id="{19CB6EA6-4293-5AEA-82C1-0628E40E597C}"/>
              </a:ext>
            </a:extLst>
          </p:cNvPr>
          <p:cNvSpPr txBox="1"/>
          <p:nvPr/>
        </p:nvSpPr>
        <p:spPr>
          <a:xfrm>
            <a:off x="801415" y="2247158"/>
            <a:ext cx="6589985" cy="3170099"/>
          </a:xfrm>
          <a:prstGeom prst="rect">
            <a:avLst/>
          </a:prstGeom>
          <a:noFill/>
        </p:spPr>
        <p:txBody>
          <a:bodyPr wrap="square" rtlCol="0">
            <a:spAutoFit/>
          </a:bodyPr>
          <a:lstStyle/>
          <a:p>
            <a:r>
              <a:rPr lang="en-GB" sz="2000" b="0" i="0">
                <a:solidFill>
                  <a:srgbClr val="0D0D0D"/>
                </a:solidFill>
                <a:effectLst/>
                <a:latin typeface="Söhne"/>
              </a:rPr>
              <a:t>The aim of this project is to develop a predictive model that can accurately assess the risk levels associated with maternal health during pregnancy. The model will utilize various maternal health indicators and demographic factors to classify pregnant individuals into different risk categories: low risk, moderate risk, and high risk. By accurately predicting maternal health risk levels, healthcare providers can proactively identify high-risk pregnancies and implement targeted interventions to improve maternal and fetal outcomes.</a:t>
            </a:r>
            <a:endParaRPr lang="en-IN" sz="20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a:stretch>
              <a:fillRect/>
            </a:stretch>
          </p:blipFill>
          <p:spPr>
            <a:xfrm>
              <a:off x="8658225" y="2647950"/>
              <a:ext cx="3533775" cy="3810000"/>
            </a:xfrm>
            <a:prstGeom prst="rect">
              <a:avLst/>
            </a:prstGeom>
          </p:spPr>
        </p:pic>
      </p:grpSp>
      <p:sp>
        <p:nvSpPr>
          <p:cNvPr id="6" name="object 6"/>
          <p:cNvSpPr/>
          <p:nvPr/>
        </p:nvSpPr>
        <p:spPr>
          <a:xfrm>
            <a:off x="6978747" y="16307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sz="4250"/>
              <a:t>	</a:t>
            </a:r>
            <a:r>
              <a:rPr sz="4250" spc="-10"/>
              <a:t>OVERVIEW</a:t>
            </a:r>
            <a:endParaRPr sz="4250"/>
          </a:p>
        </p:txBody>
      </p:sp>
      <p:pic>
        <p:nvPicPr>
          <p:cNvPr id="8" name="object 8"/>
          <p:cNvPicPr/>
          <p:nvPr/>
        </p:nvPicPr>
        <p:blipFill>
          <a:blip r:embed="rId3"/>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a:t>5</a:t>
            </a:fld>
            <a:endParaRPr spc="-50"/>
          </a:p>
        </p:txBody>
      </p:sp>
      <p:sp>
        <p:nvSpPr>
          <p:cNvPr id="11" name="TextBox 10">
            <a:extLst>
              <a:ext uri="{FF2B5EF4-FFF2-40B4-BE49-F238E27FC236}">
                <a16:creationId xmlns:a16="http://schemas.microsoft.com/office/drawing/2014/main" id="{BE1E25D2-8A6C-7D9C-481C-265AB41BA0B4}"/>
              </a:ext>
            </a:extLst>
          </p:cNvPr>
          <p:cNvSpPr txBox="1"/>
          <p:nvPr/>
        </p:nvSpPr>
        <p:spPr>
          <a:xfrm>
            <a:off x="735110" y="1898585"/>
            <a:ext cx="6400800" cy="4555093"/>
          </a:xfrm>
          <a:prstGeom prst="rect">
            <a:avLst/>
          </a:prstGeom>
          <a:noFill/>
        </p:spPr>
        <p:txBody>
          <a:bodyPr wrap="square" rtlCol="0">
            <a:spAutoFit/>
          </a:bodyPr>
          <a:lstStyle/>
          <a:p>
            <a:pPr algn="l">
              <a:buFont typeface="Arial" pitchFamily="34" charset="0"/>
              <a:buChar char="•"/>
            </a:pPr>
            <a:r>
              <a:rPr lang="en-GB" sz="1600" b="1" i="0">
                <a:solidFill>
                  <a:srgbClr val="0D0D0D"/>
                </a:solidFill>
                <a:effectLst/>
                <a:latin typeface="Söhne"/>
              </a:rPr>
              <a:t>Objective:</a:t>
            </a:r>
            <a:r>
              <a:rPr lang="en-GB" sz="1600" b="0" i="0">
                <a:solidFill>
                  <a:srgbClr val="0D0D0D"/>
                </a:solidFill>
                <a:effectLst/>
                <a:latin typeface="Söhne"/>
              </a:rPr>
              <a:t> Develop a predictive model for assessing maternal health risk during pregnancy.</a:t>
            </a:r>
          </a:p>
          <a:p>
            <a:pPr algn="l">
              <a:buFont typeface="Arial" pitchFamily="34" charset="0"/>
              <a:buChar char="•"/>
            </a:pPr>
            <a:r>
              <a:rPr lang="en-GB" sz="1600" b="1" i="0">
                <a:solidFill>
                  <a:srgbClr val="0D0D0D"/>
                </a:solidFill>
                <a:effectLst/>
                <a:latin typeface="Söhne"/>
              </a:rPr>
              <a:t>Scope:</a:t>
            </a:r>
            <a:r>
              <a:rPr lang="en-GB" sz="1600" b="0" i="0">
                <a:solidFill>
                  <a:srgbClr val="0D0D0D"/>
                </a:solidFill>
                <a:effectLst/>
                <a:latin typeface="Söhne"/>
              </a:rPr>
              <a:t> Analyze maternal health indicators and demographic factors using machine learning techniques.</a:t>
            </a:r>
          </a:p>
          <a:p>
            <a:pPr algn="l">
              <a:buFont typeface="Arial" pitchFamily="34" charset="0"/>
              <a:buChar char="•"/>
            </a:pPr>
            <a:r>
              <a:rPr lang="en-GB" sz="1600" b="1" i="0">
                <a:solidFill>
                  <a:srgbClr val="0D0D0D"/>
                </a:solidFill>
                <a:effectLst/>
                <a:latin typeface="Söhne"/>
              </a:rPr>
              <a:t>Methodology:</a:t>
            </a:r>
            <a:r>
              <a:rPr lang="en-GB" sz="1600" b="0" i="0">
                <a:solidFill>
                  <a:srgbClr val="0D0D0D"/>
                </a:solidFill>
                <a:effectLst/>
                <a:latin typeface="Söhne"/>
              </a:rPr>
              <a:t> Preprocess data, build predictive model, evaluate performance metrics.</a:t>
            </a:r>
          </a:p>
          <a:p>
            <a:pPr algn="l">
              <a:buFont typeface="Arial" pitchFamily="34" charset="0"/>
              <a:buChar char="•"/>
            </a:pPr>
            <a:r>
              <a:rPr lang="en-GB" sz="1600" b="1" i="0">
                <a:solidFill>
                  <a:srgbClr val="0D0D0D"/>
                </a:solidFill>
                <a:effectLst/>
                <a:latin typeface="Söhne"/>
              </a:rPr>
              <a:t>Expected Outcomes:</a:t>
            </a:r>
            <a:r>
              <a:rPr lang="en-GB" sz="1600" b="0" i="0">
                <a:solidFill>
                  <a:srgbClr val="0D0D0D"/>
                </a:solidFill>
                <a:effectLst/>
                <a:latin typeface="Söhne"/>
              </a:rPr>
              <a:t> Trained model, evaluation metrics, insights into risk factors.</a:t>
            </a:r>
          </a:p>
          <a:p>
            <a:pPr algn="l">
              <a:buFont typeface="Arial" pitchFamily="34" charset="0"/>
              <a:buChar char="•"/>
            </a:pPr>
            <a:r>
              <a:rPr lang="en-GB" sz="1600" b="1" i="0">
                <a:solidFill>
                  <a:srgbClr val="0D0D0D"/>
                </a:solidFill>
                <a:effectLst/>
                <a:latin typeface="Söhne"/>
              </a:rPr>
              <a:t>Audience:</a:t>
            </a:r>
            <a:r>
              <a:rPr lang="en-GB" sz="1600" b="0" i="0">
                <a:solidFill>
                  <a:srgbClr val="0D0D0D"/>
                </a:solidFill>
                <a:effectLst/>
                <a:latin typeface="Söhne"/>
              </a:rPr>
              <a:t> Healthcare providers, researchers, policymakers, pregnant individuals.</a:t>
            </a:r>
          </a:p>
          <a:p>
            <a:pPr algn="l">
              <a:buFont typeface="Arial" pitchFamily="34" charset="0"/>
              <a:buChar char="•"/>
            </a:pPr>
            <a:r>
              <a:rPr lang="en-GB" sz="1600" b="1" i="0">
                <a:solidFill>
                  <a:srgbClr val="0D0D0D"/>
                </a:solidFill>
                <a:effectLst/>
                <a:latin typeface="Söhne"/>
              </a:rPr>
              <a:t>Impact:</a:t>
            </a:r>
            <a:r>
              <a:rPr lang="en-GB" sz="1600" b="0" i="0">
                <a:solidFill>
                  <a:srgbClr val="0D0D0D"/>
                </a:solidFill>
                <a:effectLst/>
                <a:latin typeface="Söhne"/>
              </a:rPr>
              <a:t> Improve maternal healthcare outcomes, reduce maternal mortality.</a:t>
            </a:r>
          </a:p>
          <a:p>
            <a:pPr algn="l">
              <a:buFont typeface="Arial" pitchFamily="34" charset="0"/>
              <a:buChar char="•"/>
            </a:pPr>
            <a:r>
              <a:rPr lang="en-GB" sz="1600" b="1" i="0">
                <a:solidFill>
                  <a:srgbClr val="0D0D0D"/>
                </a:solidFill>
                <a:effectLst/>
                <a:latin typeface="Söhne"/>
              </a:rPr>
              <a:t>Future Directions:</a:t>
            </a:r>
            <a:r>
              <a:rPr lang="en-GB" sz="1600" b="0" i="0">
                <a:solidFill>
                  <a:srgbClr val="0D0D0D"/>
                </a:solidFill>
                <a:effectLst/>
                <a:latin typeface="Söhne"/>
              </a:rPr>
              <a:t> Integration into clinical practice, further research on risk factors.</a:t>
            </a:r>
          </a:p>
          <a:p>
            <a:pPr algn="l">
              <a:buFont typeface="Arial" pitchFamily="34" charset="0"/>
              <a:buChar char="•"/>
            </a:pPr>
            <a:r>
              <a:rPr lang="en-GB" sz="1600" b="1" i="0">
                <a:solidFill>
                  <a:srgbClr val="0D0D0D"/>
                </a:solidFill>
                <a:effectLst/>
                <a:latin typeface="Söhne"/>
              </a:rPr>
              <a:t>Conclusion:</a:t>
            </a:r>
            <a:r>
              <a:rPr lang="en-GB" sz="1600" b="0" i="0">
                <a:solidFill>
                  <a:srgbClr val="0D0D0D"/>
                </a:solidFill>
                <a:effectLst/>
                <a:latin typeface="Söhne"/>
              </a:rPr>
              <a:t> Maternal health risk prediction project aims to develop a predictive model for assessing maternal health risk during pregnancy, with potential to impact outcomes and drive future research.</a:t>
            </a:r>
          </a:p>
          <a:p>
            <a:endParaRPr lang="en-IN"/>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a:t>6</a:t>
            </a:fld>
            <a:endParaRPr spc="-50"/>
          </a:p>
        </p:txBody>
      </p:sp>
      <p:sp>
        <p:nvSpPr>
          <p:cNvPr id="9" name="TextBox 8">
            <a:extLst>
              <a:ext uri="{FF2B5EF4-FFF2-40B4-BE49-F238E27FC236}">
                <a16:creationId xmlns:a16="http://schemas.microsoft.com/office/drawing/2014/main" id="{FCA640D8-3236-5E4E-B536-41E2CA13845A}"/>
              </a:ext>
            </a:extLst>
          </p:cNvPr>
          <p:cNvSpPr txBox="1"/>
          <p:nvPr/>
        </p:nvSpPr>
        <p:spPr>
          <a:xfrm>
            <a:off x="833437" y="2036313"/>
            <a:ext cx="6019800" cy="3139321"/>
          </a:xfrm>
          <a:prstGeom prst="rect">
            <a:avLst/>
          </a:prstGeom>
          <a:noFill/>
        </p:spPr>
        <p:txBody>
          <a:bodyPr wrap="square" rtlCol="0">
            <a:spAutoFit/>
          </a:bodyPr>
          <a:lstStyle/>
          <a:p>
            <a:pPr algn="l">
              <a:buFont typeface="+mj-lt"/>
              <a:buAutoNum type="arabicPeriod"/>
            </a:pPr>
            <a:r>
              <a:rPr lang="en-GB" b="1" i="0">
                <a:solidFill>
                  <a:srgbClr val="0D0D0D"/>
                </a:solidFill>
                <a:effectLst/>
                <a:latin typeface="Söhne"/>
              </a:rPr>
              <a:t>Healthcare Providers:</a:t>
            </a:r>
            <a:r>
              <a:rPr lang="en-GB" b="0" i="0">
                <a:solidFill>
                  <a:srgbClr val="0D0D0D"/>
                </a:solidFill>
                <a:effectLst/>
                <a:latin typeface="Söhne"/>
              </a:rPr>
              <a:t> Early identification of high-risk pregnancies for tailored interventions.</a:t>
            </a:r>
          </a:p>
          <a:p>
            <a:pPr algn="l">
              <a:buFont typeface="+mj-lt"/>
              <a:buAutoNum type="arabicPeriod"/>
            </a:pPr>
            <a:r>
              <a:rPr lang="en-GB" b="1" i="0">
                <a:solidFill>
                  <a:srgbClr val="0D0D0D"/>
                </a:solidFill>
                <a:effectLst/>
                <a:latin typeface="Söhne"/>
              </a:rPr>
              <a:t>Pregnant Individuals:</a:t>
            </a:r>
            <a:r>
              <a:rPr lang="en-GB" b="0" i="0">
                <a:solidFill>
                  <a:srgbClr val="0D0D0D"/>
                </a:solidFill>
                <a:effectLst/>
                <a:latin typeface="Söhne"/>
              </a:rPr>
              <a:t> Personalized risk assessment for informed decision-making.</a:t>
            </a:r>
          </a:p>
          <a:p>
            <a:pPr algn="l">
              <a:buFont typeface="+mj-lt"/>
              <a:buAutoNum type="arabicPeriod"/>
            </a:pPr>
            <a:r>
              <a:rPr lang="en-GB" b="1" i="0">
                <a:solidFill>
                  <a:srgbClr val="0D0D0D"/>
                </a:solidFill>
                <a:effectLst/>
                <a:latin typeface="Söhne"/>
              </a:rPr>
              <a:t>Healthcare Systems:</a:t>
            </a:r>
            <a:r>
              <a:rPr lang="en-GB" b="0" i="0">
                <a:solidFill>
                  <a:srgbClr val="0D0D0D"/>
                </a:solidFill>
                <a:effectLst/>
                <a:latin typeface="Söhne"/>
              </a:rPr>
              <a:t> Streamlined workflows and proactive interventions for high-risk cases.</a:t>
            </a:r>
          </a:p>
          <a:p>
            <a:pPr algn="l">
              <a:buFont typeface="+mj-lt"/>
              <a:buAutoNum type="arabicPeriod"/>
            </a:pPr>
            <a:r>
              <a:rPr lang="en-GB" b="1" i="0">
                <a:solidFill>
                  <a:srgbClr val="0D0D0D"/>
                </a:solidFill>
                <a:effectLst/>
                <a:latin typeface="Söhne"/>
              </a:rPr>
              <a:t>Public Health Agencies:</a:t>
            </a:r>
            <a:r>
              <a:rPr lang="en-GB" b="0" i="0">
                <a:solidFill>
                  <a:srgbClr val="0D0D0D"/>
                </a:solidFill>
                <a:effectLst/>
                <a:latin typeface="Söhne"/>
              </a:rPr>
              <a:t> Informed policies and initiatives to address maternal health disparities.</a:t>
            </a:r>
          </a:p>
          <a:p>
            <a:pPr algn="l">
              <a:buFont typeface="+mj-lt"/>
              <a:buAutoNum type="arabicPeriod"/>
            </a:pPr>
            <a:r>
              <a:rPr lang="en-GB" b="1" i="0">
                <a:solidFill>
                  <a:srgbClr val="0D0D0D"/>
                </a:solidFill>
                <a:effectLst/>
                <a:latin typeface="Söhne"/>
              </a:rPr>
              <a:t>Researchers and Academia:</a:t>
            </a:r>
            <a:r>
              <a:rPr lang="en-GB" b="0" i="0">
                <a:solidFill>
                  <a:srgbClr val="0D0D0D"/>
                </a:solidFill>
                <a:effectLst/>
                <a:latin typeface="Söhne"/>
              </a:rPr>
              <a:t> Tool for advancing knowledge and evidence-based practices in maternal health.</a:t>
            </a:r>
          </a:p>
          <a:p>
            <a:endParaRPr lang="en-I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0" y="1476375"/>
            <a:ext cx="2438400" cy="3019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4676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a:t>7</a:t>
            </a:fld>
            <a:endParaRPr spc="-50"/>
          </a:p>
        </p:txBody>
      </p:sp>
      <p:sp>
        <p:nvSpPr>
          <p:cNvPr id="10" name="TextBox 9">
            <a:extLst>
              <a:ext uri="{FF2B5EF4-FFF2-40B4-BE49-F238E27FC236}">
                <a16:creationId xmlns:a16="http://schemas.microsoft.com/office/drawing/2014/main" id="{F20EC91E-D1EA-B5EF-3DD6-7E83BBD05BD7}"/>
              </a:ext>
            </a:extLst>
          </p:cNvPr>
          <p:cNvSpPr txBox="1"/>
          <p:nvPr/>
        </p:nvSpPr>
        <p:spPr>
          <a:xfrm>
            <a:off x="2743200" y="2000250"/>
            <a:ext cx="5334000" cy="4801314"/>
          </a:xfrm>
          <a:prstGeom prst="rect">
            <a:avLst/>
          </a:prstGeom>
          <a:noFill/>
        </p:spPr>
        <p:txBody>
          <a:bodyPr wrap="square" rtlCol="0">
            <a:spAutoFit/>
          </a:bodyPr>
          <a:lstStyle/>
          <a:p>
            <a:pPr algn="l">
              <a:buFont typeface="Arial" pitchFamily="34" charset="0"/>
              <a:buChar char="•"/>
            </a:pPr>
            <a:r>
              <a:rPr lang="en-GB" sz="1600" b="1" i="0">
                <a:solidFill>
                  <a:srgbClr val="0D0D0D"/>
                </a:solidFill>
                <a:effectLst/>
                <a:latin typeface="Söhne"/>
              </a:rPr>
              <a:t>Solution:</a:t>
            </a:r>
            <a:endParaRPr lang="en-GB" sz="1600" b="0" i="0">
              <a:solidFill>
                <a:srgbClr val="0D0D0D"/>
              </a:solidFill>
              <a:effectLst/>
              <a:latin typeface="Söhne"/>
            </a:endParaRPr>
          </a:p>
          <a:p>
            <a:pPr marL="742950" lvl="1" indent="-285750" algn="l">
              <a:buFont typeface="Arial" pitchFamily="34" charset="0"/>
              <a:buChar char="•"/>
            </a:pPr>
            <a:r>
              <a:rPr lang="en-GB" sz="1600" b="0" i="0">
                <a:solidFill>
                  <a:srgbClr val="0D0D0D"/>
                </a:solidFill>
                <a:effectLst/>
                <a:latin typeface="Söhne"/>
              </a:rPr>
              <a:t>Develop a predictive model for assessing maternal health risks during pregnancy.</a:t>
            </a:r>
          </a:p>
          <a:p>
            <a:pPr marL="742950" lvl="1" indent="-285750" algn="l">
              <a:buFont typeface="Arial" pitchFamily="34" charset="0"/>
              <a:buChar char="•"/>
            </a:pPr>
            <a:r>
              <a:rPr lang="en-GB" sz="1600" b="0" i="0">
                <a:solidFill>
                  <a:srgbClr val="0D0D0D"/>
                </a:solidFill>
                <a:effectLst/>
                <a:latin typeface="Söhne"/>
              </a:rPr>
              <a:t>Utilize machine learning techniques and maternal health indicators for accurate predictions.</a:t>
            </a:r>
          </a:p>
          <a:p>
            <a:pPr marL="742950" lvl="1" indent="-285750" algn="l">
              <a:buFont typeface="Arial" pitchFamily="34" charset="0"/>
              <a:buChar char="•"/>
            </a:pPr>
            <a:r>
              <a:rPr lang="en-GB" sz="1600" b="0" i="0">
                <a:solidFill>
                  <a:srgbClr val="0D0D0D"/>
                </a:solidFill>
                <a:effectLst/>
                <a:latin typeface="Söhne"/>
              </a:rPr>
              <a:t>Implement user-friendly interface for seamless integration into healthcare systems.</a:t>
            </a:r>
          </a:p>
          <a:p>
            <a:pPr algn="l">
              <a:buFont typeface="Arial" pitchFamily="34" charset="0"/>
              <a:buChar char="•"/>
            </a:pPr>
            <a:r>
              <a:rPr lang="en-GB" sz="1600" b="1" i="0">
                <a:solidFill>
                  <a:srgbClr val="0D0D0D"/>
                </a:solidFill>
                <a:effectLst/>
                <a:latin typeface="Söhne"/>
              </a:rPr>
              <a:t>Value Proposition:</a:t>
            </a:r>
            <a:endParaRPr lang="en-GB" sz="1600" b="0" i="0">
              <a:solidFill>
                <a:srgbClr val="0D0D0D"/>
              </a:solidFill>
              <a:effectLst/>
              <a:latin typeface="Söhne"/>
            </a:endParaRPr>
          </a:p>
          <a:p>
            <a:pPr marL="742950" lvl="1" indent="-285750" algn="l">
              <a:buFont typeface="Arial" pitchFamily="34" charset="0"/>
              <a:buChar char="•"/>
            </a:pPr>
            <a:r>
              <a:rPr lang="en-GB" sz="1600" b="0" i="0">
                <a:solidFill>
                  <a:srgbClr val="0D0D0D"/>
                </a:solidFill>
                <a:effectLst/>
                <a:latin typeface="Söhne"/>
              </a:rPr>
              <a:t>Improved Maternal Outcomes: Early risk identification for proactive interventions.</a:t>
            </a:r>
          </a:p>
          <a:p>
            <a:pPr marL="742950" lvl="1" indent="-285750" algn="l">
              <a:buFont typeface="Arial" pitchFamily="34" charset="0"/>
              <a:buChar char="•"/>
            </a:pPr>
            <a:r>
              <a:rPr lang="en-GB" sz="1600" b="0" i="0">
                <a:solidFill>
                  <a:srgbClr val="0D0D0D"/>
                </a:solidFill>
                <a:effectLst/>
                <a:latin typeface="Söhne"/>
              </a:rPr>
              <a:t>Personalized Care: Informed decision-making for pregnant individuals.</a:t>
            </a:r>
          </a:p>
          <a:p>
            <a:pPr marL="742950" lvl="1" indent="-285750" algn="l">
              <a:buFont typeface="Arial" pitchFamily="34" charset="0"/>
              <a:buChar char="•"/>
            </a:pPr>
            <a:r>
              <a:rPr lang="en-GB" sz="1600" b="0" i="0">
                <a:solidFill>
                  <a:srgbClr val="0D0D0D"/>
                </a:solidFill>
                <a:effectLst/>
                <a:latin typeface="Söhne"/>
              </a:rPr>
              <a:t>Efficient Healthcare Delivery: Streamlined workflows for healthcare providers.</a:t>
            </a:r>
          </a:p>
          <a:p>
            <a:pPr marL="742950" lvl="1" indent="-285750" algn="l">
              <a:buFont typeface="Arial" pitchFamily="34" charset="0"/>
              <a:buChar char="•"/>
            </a:pPr>
            <a:r>
              <a:rPr lang="en-GB" sz="1600" b="0" i="0">
                <a:solidFill>
                  <a:srgbClr val="0D0D0D"/>
                </a:solidFill>
                <a:effectLst/>
                <a:latin typeface="Söhne"/>
              </a:rPr>
              <a:t>Public Health Impact: Informed policies to address maternal health disparities.</a:t>
            </a:r>
          </a:p>
          <a:p>
            <a:pPr marL="742950" lvl="1" indent="-285750" algn="l">
              <a:buFont typeface="Arial" pitchFamily="34" charset="0"/>
              <a:buChar char="•"/>
            </a:pPr>
            <a:r>
              <a:rPr lang="en-GB" sz="1600" b="0" i="0">
                <a:solidFill>
                  <a:srgbClr val="0D0D0D"/>
                </a:solidFill>
                <a:effectLst/>
                <a:latin typeface="Söhne"/>
              </a:rPr>
              <a:t>Knowledge Advancement: Tool for research and evidence-based practices in maternal health.</a:t>
            </a:r>
          </a:p>
          <a:p>
            <a:endParaRPr lang="en-IN"/>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a:stretch>
            <a:fillRect/>
          </a:stretch>
        </p:blipFill>
        <p:spPr>
          <a:xfrm>
            <a:off x="66675" y="3962400"/>
            <a:ext cx="2314575" cy="2838448"/>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a:t>8</a:t>
            </a:fld>
            <a:endParaRPr spc="-25"/>
          </a:p>
        </p:txBody>
      </p:sp>
      <p:sp>
        <p:nvSpPr>
          <p:cNvPr id="9" name="TextBox 8">
            <a:extLst>
              <a:ext uri="{FF2B5EF4-FFF2-40B4-BE49-F238E27FC236}">
                <a16:creationId xmlns:a16="http://schemas.microsoft.com/office/drawing/2014/main" id="{708A6494-37E7-723E-B6D2-90FD9EE6A547}"/>
              </a:ext>
            </a:extLst>
          </p:cNvPr>
          <p:cNvSpPr txBox="1"/>
          <p:nvPr/>
        </p:nvSpPr>
        <p:spPr>
          <a:xfrm>
            <a:off x="2209800" y="1507806"/>
            <a:ext cx="5791200" cy="4801314"/>
          </a:xfrm>
          <a:prstGeom prst="rect">
            <a:avLst/>
          </a:prstGeom>
          <a:noFill/>
        </p:spPr>
        <p:txBody>
          <a:bodyPr wrap="square" rtlCol="0">
            <a:spAutoFit/>
          </a:bodyPr>
          <a:lstStyle/>
          <a:p>
            <a:pPr algn="l">
              <a:buFont typeface="+mj-lt"/>
              <a:buAutoNum type="arabicPeriod"/>
            </a:pPr>
            <a:r>
              <a:rPr lang="en-GB" sz="1600" b="1" i="0">
                <a:solidFill>
                  <a:srgbClr val="0D0D0D"/>
                </a:solidFill>
                <a:effectLst/>
                <a:latin typeface="Söhne"/>
              </a:rPr>
              <a:t>Cutting-Edge Technology</a:t>
            </a:r>
            <a:r>
              <a:rPr lang="en-GB" sz="1600" b="0" i="0">
                <a:solidFill>
                  <a:srgbClr val="0D0D0D"/>
                </a:solidFill>
                <a:effectLst/>
                <a:latin typeface="Söhne"/>
              </a:rPr>
              <a:t>: Utilizing advanced machine learning for predictive maternal health risk assessment, showcasing innovation in healthcare.</a:t>
            </a:r>
          </a:p>
          <a:p>
            <a:pPr algn="l">
              <a:buFont typeface="+mj-lt"/>
              <a:buAutoNum type="arabicPeriod"/>
            </a:pPr>
            <a:r>
              <a:rPr lang="en-GB" sz="1600" b="1" i="0">
                <a:solidFill>
                  <a:srgbClr val="0D0D0D"/>
                </a:solidFill>
                <a:effectLst/>
                <a:latin typeface="Söhne"/>
              </a:rPr>
              <a:t>Comprehensive Approach: </a:t>
            </a:r>
            <a:r>
              <a:rPr lang="en-GB" sz="1600" b="0" i="0">
                <a:solidFill>
                  <a:srgbClr val="0D0D0D"/>
                </a:solidFill>
                <a:effectLst/>
                <a:latin typeface="Söhne"/>
              </a:rPr>
              <a:t>Integrating diverse health indicators for holistic risk assessment, demonstrating thorough understanding of maternal health complexities.</a:t>
            </a:r>
          </a:p>
          <a:p>
            <a:pPr algn="l">
              <a:buFont typeface="+mj-lt"/>
              <a:buAutoNum type="arabicPeriod"/>
            </a:pPr>
            <a:r>
              <a:rPr lang="en-GB" sz="1600" b="1" i="0">
                <a:solidFill>
                  <a:srgbClr val="0D0D0D"/>
                </a:solidFill>
                <a:effectLst/>
                <a:latin typeface="Söhne"/>
              </a:rPr>
              <a:t>Empowering Pregnant Individuals: </a:t>
            </a:r>
            <a:r>
              <a:rPr lang="en-GB" sz="1600" b="0" i="0">
                <a:solidFill>
                  <a:srgbClr val="0D0D0D"/>
                </a:solidFill>
                <a:effectLst/>
                <a:latin typeface="Söhne"/>
              </a:rPr>
              <a:t>Providing personalized risk assessments for informed decision-making, enhancing patient engagement and well-being.</a:t>
            </a:r>
          </a:p>
          <a:p>
            <a:pPr algn="l">
              <a:buFont typeface="+mj-lt"/>
              <a:buAutoNum type="arabicPeriod"/>
            </a:pPr>
            <a:r>
              <a:rPr lang="en-GB" sz="1600" b="1" i="0">
                <a:solidFill>
                  <a:srgbClr val="0D0D0D"/>
                </a:solidFill>
                <a:effectLst/>
                <a:latin typeface="Söhne"/>
              </a:rPr>
              <a:t>Proactive Healthcare: </a:t>
            </a:r>
            <a:r>
              <a:rPr lang="en-GB" sz="1600" b="0" i="0">
                <a:solidFill>
                  <a:srgbClr val="0D0D0D"/>
                </a:solidFill>
                <a:effectLst/>
                <a:latin typeface="Söhne"/>
              </a:rPr>
              <a:t>Early identification of high-risk pregnancies enables timely interventions, potentially saving lives and improving outcomes.</a:t>
            </a:r>
          </a:p>
          <a:p>
            <a:pPr algn="l">
              <a:buFont typeface="+mj-lt"/>
              <a:buAutoNum type="arabicPeriod"/>
            </a:pPr>
            <a:r>
              <a:rPr lang="en-GB" sz="1600" b="1" i="0">
                <a:solidFill>
                  <a:srgbClr val="0D0D0D"/>
                </a:solidFill>
                <a:effectLst/>
                <a:latin typeface="Söhne"/>
              </a:rPr>
              <a:t>Public Health Impact: </a:t>
            </a:r>
            <a:r>
              <a:rPr lang="en-GB" sz="1600" b="0" i="0">
                <a:solidFill>
                  <a:srgbClr val="0D0D0D"/>
                </a:solidFill>
                <a:effectLst/>
                <a:latin typeface="Söhne"/>
              </a:rPr>
              <a:t>Informing policies to address disparities and promote equity in maternal healthcare, signaling commitment to societal well-being.</a:t>
            </a:r>
          </a:p>
          <a:p>
            <a:pPr algn="l">
              <a:buFont typeface="+mj-lt"/>
              <a:buAutoNum type="arabicPeriod"/>
            </a:pPr>
            <a:r>
              <a:rPr lang="en-GB" sz="1600" b="1" i="0">
                <a:solidFill>
                  <a:srgbClr val="0D0D0D"/>
                </a:solidFill>
                <a:effectLst/>
                <a:latin typeface="Söhne"/>
              </a:rPr>
              <a:t>Advancing Research: </a:t>
            </a:r>
            <a:r>
              <a:rPr lang="en-GB" sz="1600" b="0" i="0">
                <a:solidFill>
                  <a:srgbClr val="0D0D0D"/>
                </a:solidFill>
                <a:effectLst/>
                <a:latin typeface="Söhne"/>
              </a:rPr>
              <a:t>Serving as a tool for research and innovation in maternal health, driving progress and improving understanding of the field.</a:t>
            </a:r>
          </a:p>
          <a:p>
            <a:endParaRPr lang="en-IN"/>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8580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a:t>9</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sp>
        <p:nvSpPr>
          <p:cNvPr id="10" name="TextBox 9">
            <a:extLst>
              <a:ext uri="{FF2B5EF4-FFF2-40B4-BE49-F238E27FC236}">
                <a16:creationId xmlns:a16="http://schemas.microsoft.com/office/drawing/2014/main" id="{0955A4BE-27AB-9239-9CB9-138C55CA64B5}"/>
              </a:ext>
            </a:extLst>
          </p:cNvPr>
          <p:cNvSpPr txBox="1"/>
          <p:nvPr/>
        </p:nvSpPr>
        <p:spPr>
          <a:xfrm>
            <a:off x="990600" y="1600200"/>
            <a:ext cx="6629400" cy="4247317"/>
          </a:xfrm>
          <a:prstGeom prst="rect">
            <a:avLst/>
          </a:prstGeom>
          <a:noFill/>
        </p:spPr>
        <p:txBody>
          <a:bodyPr wrap="square" rtlCol="0">
            <a:spAutoFit/>
          </a:bodyPr>
          <a:lstStyle/>
          <a:p>
            <a:pPr algn="l">
              <a:buFont typeface="+mj-lt"/>
              <a:buAutoNum type="arabicPeriod"/>
            </a:pPr>
            <a:r>
              <a:rPr lang="en-GB" b="1" i="0">
                <a:solidFill>
                  <a:srgbClr val="0D0D0D"/>
                </a:solidFill>
                <a:effectLst/>
                <a:latin typeface="Söhne"/>
              </a:rPr>
              <a:t>Data Preparation:</a:t>
            </a:r>
            <a:r>
              <a:rPr lang="en-GB" b="0" i="0">
                <a:solidFill>
                  <a:srgbClr val="0D0D0D"/>
                </a:solidFill>
                <a:effectLst/>
                <a:latin typeface="Söhne"/>
              </a:rPr>
              <a:t> Cleaned and engineered features from maternal health indicators.</a:t>
            </a:r>
          </a:p>
          <a:p>
            <a:pPr algn="l">
              <a:buFont typeface="+mj-lt"/>
              <a:buAutoNum type="arabicPeriod"/>
            </a:pPr>
            <a:r>
              <a:rPr lang="en-GB" b="1" i="0">
                <a:solidFill>
                  <a:srgbClr val="0D0D0D"/>
                </a:solidFill>
                <a:effectLst/>
                <a:latin typeface="Söhne"/>
              </a:rPr>
              <a:t>Model Selection:</a:t>
            </a:r>
            <a:r>
              <a:rPr lang="en-GB" b="0" i="0">
                <a:solidFill>
                  <a:srgbClr val="0D0D0D"/>
                </a:solidFill>
                <a:effectLst/>
                <a:latin typeface="Söhne"/>
              </a:rPr>
              <a:t> Chosen algorithms tailored to maternal health data complexity.</a:t>
            </a:r>
          </a:p>
          <a:p>
            <a:pPr algn="l">
              <a:buFont typeface="+mj-lt"/>
              <a:buAutoNum type="arabicPeriod"/>
            </a:pPr>
            <a:r>
              <a:rPr lang="en-GB" b="1" i="0">
                <a:solidFill>
                  <a:srgbClr val="0D0D0D"/>
                </a:solidFill>
                <a:effectLst/>
                <a:latin typeface="Söhne"/>
              </a:rPr>
              <a:t>Model Development:</a:t>
            </a:r>
            <a:r>
              <a:rPr lang="en-GB" b="0" i="0">
                <a:solidFill>
                  <a:srgbClr val="0D0D0D"/>
                </a:solidFill>
                <a:effectLst/>
                <a:latin typeface="Söhne"/>
              </a:rPr>
              <a:t> Configured neural network architecture with appropriate layers and activation functions.</a:t>
            </a:r>
          </a:p>
          <a:p>
            <a:pPr algn="l">
              <a:buFont typeface="+mj-lt"/>
              <a:buAutoNum type="arabicPeriod"/>
            </a:pPr>
            <a:r>
              <a:rPr lang="en-GB" b="1" i="0">
                <a:solidFill>
                  <a:srgbClr val="0D0D0D"/>
                </a:solidFill>
                <a:effectLst/>
                <a:latin typeface="Söhne"/>
              </a:rPr>
              <a:t>Model Training:</a:t>
            </a:r>
            <a:r>
              <a:rPr lang="en-GB" b="0" i="0">
                <a:solidFill>
                  <a:srgbClr val="0D0D0D"/>
                </a:solidFill>
                <a:effectLst/>
                <a:latin typeface="Söhne"/>
              </a:rPr>
              <a:t> Trained model with optimized parameters and monitored performance with validation.</a:t>
            </a:r>
          </a:p>
          <a:p>
            <a:pPr algn="l">
              <a:buFont typeface="+mj-lt"/>
              <a:buAutoNum type="arabicPeriod"/>
            </a:pPr>
            <a:r>
              <a:rPr lang="en-GB" b="1" i="0">
                <a:solidFill>
                  <a:srgbClr val="0D0D0D"/>
                </a:solidFill>
                <a:effectLst/>
                <a:latin typeface="Söhne"/>
              </a:rPr>
              <a:t>Model Evaluation:</a:t>
            </a:r>
            <a:r>
              <a:rPr lang="en-GB" b="0" i="0">
                <a:solidFill>
                  <a:srgbClr val="0D0D0D"/>
                </a:solidFill>
                <a:effectLst/>
                <a:latin typeface="Söhne"/>
              </a:rPr>
              <a:t> Assessed performance using accuracy, precision, recall, and F1-score.</a:t>
            </a:r>
          </a:p>
          <a:p>
            <a:pPr algn="l">
              <a:buFont typeface="+mj-lt"/>
              <a:buAutoNum type="arabicPeriod"/>
            </a:pPr>
            <a:r>
              <a:rPr lang="en-GB" b="1" i="0">
                <a:solidFill>
                  <a:srgbClr val="0D0D0D"/>
                </a:solidFill>
                <a:effectLst/>
                <a:latin typeface="Söhne"/>
              </a:rPr>
              <a:t>Interpretability:</a:t>
            </a:r>
            <a:r>
              <a:rPr lang="en-GB" b="0" i="0">
                <a:solidFill>
                  <a:srgbClr val="0D0D0D"/>
                </a:solidFill>
                <a:effectLst/>
                <a:latin typeface="Söhne"/>
              </a:rPr>
              <a:t> Enhanced model interpretability for transparent predictions.</a:t>
            </a:r>
          </a:p>
          <a:p>
            <a:pPr algn="l">
              <a:buFont typeface="+mj-lt"/>
              <a:buAutoNum type="arabicPeriod"/>
            </a:pPr>
            <a:r>
              <a:rPr lang="en-GB" b="1" i="0">
                <a:solidFill>
                  <a:srgbClr val="0D0D0D"/>
                </a:solidFill>
                <a:effectLst/>
                <a:latin typeface="Söhne"/>
              </a:rPr>
              <a:t>Future Directions:</a:t>
            </a:r>
            <a:r>
              <a:rPr lang="en-GB" b="0" i="0">
                <a:solidFill>
                  <a:srgbClr val="0D0D0D"/>
                </a:solidFill>
                <a:effectLst/>
                <a:latin typeface="Söhne"/>
              </a:rPr>
              <a:t> Explore enhancements for better performance and incorporate additional data sources.</a:t>
            </a:r>
          </a:p>
          <a:p>
            <a:endParaRPr lang="en-IN"/>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7.0.17"/>
  <p:tag name="AS_OS" val="Microsoft Windows NT 10.0.17763.0"/>
  <p:tag name="AS_RELEASE_DATE" val="2024.01.14"/>
  <p:tag name="AS_TITLE" val="Aspose.Slides for .NET6"/>
  <p:tag name="AS_VERSION" val="24.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webextension1.xml><?xml version="1.0" encoding="utf-8"?>
<we:webextension xmlns:we="http://schemas.microsoft.com/office/webextensions/webextension/2010/11" id="{12be1cfd-287b-4b7d-a3b6-3e44af6d4848}">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30/bMBD+V6o8R5PzO+ENCtMe2IQo4mXi4RKfg8GNI8dhdKj/++ykjNHRMhhCCfDU5Hw933ff3fmS3DiUN7WAxTeYo7Pj7El5OQd1OfEc16nuy1jIGI0oTZIiIyQkiZcnRkvWmsuqcXZuHA2qRH3KmxaENWiE389cB4Q4gtLeMRANuk6NqpEVCP4Te2WzpFWLS9fB61pIBdbkTINGa/bKqJt744r3KTA7QqH5Fc6w0L30GGup9O296zT9VefS/TVrrNtwKisNvDKGrQwLmsRhxDAPWOpnaRz6uZUzLvRKJV8cXNfK4DEoF7UNy9R4V0rFCxBO57fCplltMpWinXdXB/fkM9mqAo+RdUuV5nphLH01lpQJx+QLgtDnk2PeXE72QcNkhtowsTRxOVLSRK1Tt8uHeIWiWziXP6YKjQXq7JCl+9u9XXoFVWGk677tlqXCEm7jcfB6ju+W2Ik+t9WKDvI3gjMjaXhVilVq3HF20gOjsmr19ByUtsmXXxhqLUPmb1JRVHuLjqR9rm459901MAOLwPLsNqWN5sUfubvKsB7Qq6XU2dIu0ogxP4aCBAGJ44ilLIkfLYkB5pzRUvrYNpL/z7wCFB1fzm2JgOXadSIvpWBaHpKYeEkcIU1hjFTvzdYQeu+G44egr8gNIo/GXpoFeQ4sA3OAF2Mk9wl17H4c0c9PJEkXJzivX6Bb5qBGekpv7ZgDPKuBBgAkzWNMfUKjiJAkGWON/3vyDbuG1pvx2ADsc2i0FLzYOxo5ktnijQB5yTFWK8Q51Pf7srXjRz4jLAjC1Pd9D6MsYMHHY/ArltcDA+ugkWwsr+dM3oJXONKBYSujgxwZIp96WZrmLCmYn6ekiMJwjCPDpr64tZIG2bIefzIVbWN2Q9q7ONJS2ULYIAslD8IMAo9lGcliagqmyHCMhbJhtn5Hr0g2BqB/URL75qkpgThBEpIcfZbg48PPAIl+0TN5nFRvC0FPNsE8IyFL/ARy9JI0K1I6RrKfNEq+UbYfGb6Wy66P34Fy5qjKrofLVjc1FHgEFXYA694qx/6r4HUNFUW6ulb295Ab3/rQnYJobdS6b5pOt0232S/IACN1Ux0AAA==&quot;"/>
    <we:property name="creatorSessionId" value="&quot;66d4024f-8954-4056-bdd3-4ea53fee2eb8&quot;"/>
    <we:property name="creatorTenantId" value="&quot;0265e8b6-1055-43d8-9b8a-99232db5513e&quot;"/>
    <we:property name="creatorUserId" value="&quot;1003200358790205&quot;"/>
    <we:property name="datasetId" value="&quot;4c927575-289e-4116-84de-1438831ef4bb&quot;"/>
    <we:property name="embedUrl" value="&quot;/reportEmbed?reportId=88511d88-1eb8-47d2-911a-25d6ad338d60&amp;config=eyJjbHVzdGVyVXJsIjoiaHR0cHM6Ly9XQUJJLUlORElBLUNFTlRSQUwtQS1QUklNQVJZLXJlZGlyZWN0LmFuYWx5c2lzLndpbmRvd3MubmV0IiwiZW1iZWRGZWF0dXJlcyI6eyJ1c2FnZU1ldHJpY3NWTmV4dCI6dHJ1ZSwiZGlzYWJsZUFuZ3VsYXJKU0Jvb3RzdHJhcFJlcG9ydEVtYmVkIjp0cnVlfX0%3D&amp;disableSensitivityBanner=true&quot;"/>
    <we:property name="initialStateBookmark" value="&quot;H4sIAAAAAAAAA+1Z32/TMBD+V6o8V8hJml+8td0QEgymFu0FTegSnzMzN44cZ1DQ/nfOSQcM1hXQQInGU5Oz47vv+86+a/LZ47KpFWxfwQa9p95C68sNmMuJ7029amd7/frFyXz14t2r+ckxmXVtpa4a7+lnz4Ip0Z7JpgXlViDj2/OpB0qdQunuBKgGp16NptEVKPkJ+8k0ZE2L11MPP9ZKG3BLri1YdMte0XS6J9/+k5A8QmHlFa6xsL11hbU29uZ+6jX9VRfS7TG3WOdwqSsLsqKFnY1hnrGZSIIEcvSTNCtS7uxCKrubkm+PP9aG8BDKbe14mPMrqArkXhe0wabZeZiXpcESbhwe3xpcatVu7rCvdWsKXKHohior7ZZ8nBADhoiaPEdQ9mKyks3l5AgsTNZoSZRrYuzUaOKzm34kobFayWJx2g09a6sdbt/dXugPS4O0JIFj1+dkaWRVqp0G38h50wMswDhwOn9P7DkS6AFtOJrFtuPhSJobWoPpD3AGygGBJlMcsCRJIE6QzViOgUgwHKPc6+2jV/s+Cnqx83CWQeiLLGNZzNNcFBmOUeyF5ts3uKkfrdT7CeiFjgLuZykJnBQiyFNWRLPZGIWmWcauXOk7qPT0K44lmUptZEFy/wjlr0brhl/iFSrvTxJRtQ15Q96HuLwg5ONLzHsEuz6/6VZo/vvv2pKdXj2sfyYQ7RMaDKJAMBGGszQIAh+jLBSHy98gE2w65H38W83YoJE8aJ+hqOse6UY/0FoOcKsDDwFYmseYBoxHEaPGd4w1cU/tZyPbSIv1yAHs3wFjQ7L3TBsbkH3dxx04Dp7N1iBuoL59Mne9dRj5PPbTLMxzEBnwiBdjPEd+g6yB99aDzslfP64PpmQOZqTdwj25NsheIfJTDvEsQBYzP4kj5CmMcY//VGQf0SuSO6D3L0d4JEQQQ8HCkMVxJFKRxGMU9yGr3Tg1vvdYcSYseBLPIoF5KNIgS2lL5///3j944PPyIXKQ66q1Iy1wdzIwwNLWVbdv3HobNGX3CUC3tqmhwFOosAur7heR2M2jTIOKI99dG/f7UlIovY5noFonYfdN0+uckLQyV3jgAfel0+vC6qL7AizkAbV0HQAA&quot;"/>
    <we:property name="isFiltersActionButtonVisible" value="true"/>
    <we:property name="isVisualContainerHeaderHidden" value="false"/>
    <we:property name="pageDisplayName" value="&quot;Page 1&quot;"/>
    <we:property name="pageName" value="&quot;ReportSection&quot;"/>
    <we:property name="reportEmbeddedTime" value="&quot;2024-04-05T05:54:41.966Z&quot;"/>
    <we:property name="reportName" value="&quot;Maternal_health_risk&quot;"/>
    <we:property name="reportState" value="&quot;CONNECTED&quot;"/>
    <we:property name="reportUrl" value="&quot;/groups/me/reports/88511d88-1eb8-47d2-911a-25d6ad338d60/ReportSection?bookmarkGuid=6894ae84-0829-4444-9bd2-fa8a1b61f928&amp;bookmarkUsage=1&amp;ctid=0265e8b6-1055-43d8-9b8a-99232db5513e&amp;fromEntryPoint=expor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14</TotalTime>
  <Words>687</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11</vt:i4>
      </vt:variant>
    </vt:vector>
  </HeadingPairs>
  <TitlesOfParts>
    <vt:vector size="22" baseType="lpstr">
      <vt:lpstr>Arial</vt:lpstr>
      <vt:lpstr>Calibri</vt:lpstr>
      <vt:lpstr>Calibri Light</vt:lpstr>
      <vt:lpstr>Segoe UI Light</vt:lpstr>
      <vt:lpstr>Söhne</vt:lpstr>
      <vt:lpstr>Trebuchet MS</vt:lpstr>
      <vt:lpstr>Office Theme</vt:lpstr>
      <vt:lpstr>Office Theme</vt:lpstr>
      <vt:lpstr>Office Theme</vt:lpstr>
      <vt:lpstr>Office Theme</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lpstr>Microsoft Power 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Nithyalakshmi Gurupackiam</cp:lastModifiedBy>
  <cp:revision>2</cp:revision>
  <cp:lastPrinted>2024-04-05T05:59:13Z</cp:lastPrinted>
  <dcterms:created xsi:type="dcterms:W3CDTF">2024-04-05T05:59:13Z</dcterms:created>
  <dcterms:modified xsi:type="dcterms:W3CDTF">2024-04-05T06:15:44Z</dcterms:modified>
</cp:coreProperties>
</file>