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70" r:id="rId9"/>
    <p:sldId id="260" r:id="rId10"/>
    <p:sldId id="261" r:id="rId11"/>
    <p:sldId id="262" r:id="rId12"/>
    <p:sldId id="263" r:id="rId13"/>
    <p:sldId id="264" r:id="rId14"/>
    <p:sldId id="271" r:id="rId15"/>
    <p:sldId id="265" r:id="rId16"/>
    <p:sldId id="266" r:id="rId17"/>
    <p:sldId id="272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3" d="100"/>
          <a:sy n="113" d="100"/>
        </p:scale>
        <p:origin x="-562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51A38-1BAE-43A9-A75A-1BB9EAAE0B6B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E074A-DF2F-46BD-B811-22AE0E427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05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10/20/2023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10/20/2023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55194" y="1822222"/>
            <a:ext cx="8147370" cy="1068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stellar" pitchFamily="18" charset="0"/>
                <a:ea typeface="Cascadia Mono SemiBold" pitchFamily="49" charset="0"/>
                <a:cs typeface="Cascadia Mono SemiBold" pitchFamily="49" charset="0"/>
              </a:rPr>
              <a:t>Comprehensive Digital Marketing For Axis Bank</a:t>
            </a:r>
            <a:endParaRPr lang="en-US" sz="3000" dirty="0">
              <a:latin typeface="Castellar" pitchFamily="18" charset="0"/>
              <a:ea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5231147" y="3439012"/>
            <a:ext cx="4572000" cy="18255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D.Jayasri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Nithya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Santhoshini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( Team Leader )</a:t>
            </a: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D.Aparna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E.Lakshmi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Tirupatamma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P.John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Moses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49258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Email Marketing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045969" y="1235098"/>
            <a:ext cx="7749375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Email marketing enables Axis Bank to communicate directly with customers and prospects.</a:t>
            </a:r>
            <a:endParaRPr lang="en-US" dirty="0"/>
          </a:p>
          <a:p>
            <a:pPr marL="342900" indent="-342900">
              <a:buSzPct val="100000"/>
              <a:buChar char="•"/>
            </a:pPr>
            <a:endParaRPr lang="en-US" dirty="0"/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Personalized and targeted email campaigns can promote new products, offers, and services.</a:t>
            </a:r>
            <a:endParaRPr lang="en-US" dirty="0"/>
          </a:p>
          <a:p>
            <a:pPr marL="342900" indent="-342900">
              <a:buSzPct val="100000"/>
              <a:buChar char="•"/>
            </a:pPr>
            <a:endParaRPr lang="en-US" dirty="0"/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Analyzing email metrics, such as open rates and click-through rates, helps in optimizing email marketing strategies.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051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Content Marketing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082150" y="1143000"/>
            <a:ext cx="7653988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Creating valuable and relevant content, such as blog posts and videos, positions Axis Bank as an industry thought leader.</a:t>
            </a:r>
            <a:endParaRPr lang="en-US" dirty="0"/>
          </a:p>
          <a:p>
            <a:pPr marL="342900" indent="-342900">
              <a:buSzPct val="100000"/>
              <a:buChar char="•"/>
            </a:pPr>
            <a:endParaRPr lang="en-US" dirty="0"/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Content marketing fosters customer trust and loyalty while attracting new prospects.</a:t>
            </a:r>
            <a:endParaRPr lang="en-US" dirty="0"/>
          </a:p>
          <a:p>
            <a:pPr marL="342900" indent="-342900">
              <a:buSzPct val="100000"/>
              <a:buChar char="•"/>
            </a:pPr>
            <a:endParaRPr lang="en-US" dirty="0"/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content distribution strategies, including guest posting and influencer collaborations, expands the reach of Axis Bank's digital marketing efforts.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49258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Mobile Marketing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049258" y="1248255"/>
            <a:ext cx="7680302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With the increasing use of smartphones, Axis Bank should optimize its digital marketing strategies for mobile devices.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Developing a mobile app with features like easy account access and personalized notifications enhances customer convenience.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Implementing SMS marketing campaigns and mobile advertising further boost customer engagement.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75571" y="228600"/>
            <a:ext cx="7002725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spc="-30" dirty="0"/>
              <a:t>Content</a:t>
            </a:r>
            <a:r>
              <a:rPr lang="en-US" sz="2400" b="1" spc="-45" dirty="0"/>
              <a:t> </a:t>
            </a:r>
            <a:r>
              <a:rPr lang="en-US" sz="2400" b="1" spc="-25" dirty="0"/>
              <a:t>Ideas</a:t>
            </a:r>
            <a:r>
              <a:rPr lang="en-US" sz="2400" b="1" spc="-60" dirty="0"/>
              <a:t> </a:t>
            </a:r>
            <a:r>
              <a:rPr lang="en-US" sz="2400" b="1" spc="-50" dirty="0"/>
              <a:t>and</a:t>
            </a:r>
            <a:r>
              <a:rPr lang="en-US" sz="2400" b="1" spc="-65" dirty="0"/>
              <a:t> </a:t>
            </a:r>
            <a:r>
              <a:rPr lang="en-US" sz="2400" b="1" spc="-25" dirty="0"/>
              <a:t>Marketing</a:t>
            </a:r>
            <a:r>
              <a:rPr lang="en-US" sz="2400" b="1" spc="-90" dirty="0"/>
              <a:t> </a:t>
            </a:r>
            <a:r>
              <a:rPr lang="en-US" sz="2400" b="1" spc="-35" dirty="0"/>
              <a:t>Strategies</a:t>
            </a:r>
            <a:endParaRPr lang="en-US" sz="2400" b="1" dirty="0"/>
          </a:p>
        </p:txBody>
      </p:sp>
      <p:sp>
        <p:nvSpPr>
          <p:cNvPr id="3" name="Text 1"/>
          <p:cNvSpPr/>
          <p:nvPr/>
        </p:nvSpPr>
        <p:spPr>
          <a:xfrm>
            <a:off x="1128198" y="1202205"/>
            <a:ext cx="8015802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Creating content ideas and devising effective marketing strategies is a dynamic process that involves continuous learning and adaptation. Throughout this journey, several challenges and valuable lessons can be encountered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1.Understanding the Audience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One of the primary challenges is comprehending the target audience's preferences, needs, and pain points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2. Generating Unique Ideas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Coming up with fresh and innovative content ideas can be difficult, especially in saturated markets.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3. Consistency and Quality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Maintaining a consistent flow of high-quality content can be demanding. Setting up an editorial calendar and adhering to a content creation schedule helps in maintaining quality and meeting deadlines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75571" y="228599"/>
            <a:ext cx="7002725" cy="300140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4. Content Promotion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Even the best content may not gain traction without proper promotion. Crafting effective marketing strategies to reach the target audience across various channels is crucial for success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5. Collaboration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Collaborating with influencers or other brands can amplify the reach of content and strengthen marketing efforts.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content ideas and marketing strategies process is an iterative and learning-oriented journey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sz="2800" dirty="0"/>
          </a:p>
          <a:p>
            <a:endParaRPr lang="en-US" sz="2400" b="1" dirty="0"/>
          </a:p>
        </p:txBody>
      </p:sp>
      <p:sp>
        <p:nvSpPr>
          <p:cNvPr id="3" name="Text 1"/>
          <p:cNvSpPr/>
          <p:nvPr/>
        </p:nvSpPr>
        <p:spPr>
          <a:xfrm>
            <a:off x="1128198" y="1202205"/>
            <a:ext cx="8015802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8215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Analytics and Insights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092018" y="1327195"/>
            <a:ext cx="7578336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Implementing data analytics tools helps Axis Bank measure the effectiveness of digital marketing campaigns.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Analyzing customer behavior, conversion rates, and ROI provides valuable insights for refining marketing strategies.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 data-driven approach enables Axis Bank to make informed decisions and allocate resources efficiently.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88729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072283" y="1143000"/>
            <a:ext cx="7486238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Comprehensive digital marketing strategies are crucial for Axis Bank to stay competitive in the digital era.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By leveraging website optimization, social media marketing, email marketing, and other tactics, Axis Bank can enhance brand awareness, customer engagement, and business growth.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Regularly monitoring and adapting digital marketing efforts based on analytics and customer feedback is essential for long-term success.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88729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80185" y="2164299"/>
            <a:ext cx="7486238" cy="19554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buSzPct val="100000"/>
            </a:pPr>
            <a:r>
              <a:rPr lang="en-US" sz="4800" b="1" dirty="0" smtClean="0">
                <a:solidFill>
                  <a:srgbClr val="000000"/>
                </a:solidFill>
                <a:latin typeface="Castellar" pitchFamily="18" charset="0"/>
                <a:ea typeface="Optima" pitchFamily="34" charset="-122"/>
                <a:cs typeface="Times New Roman" pitchFamily="18" charset="0"/>
              </a:rPr>
              <a:t>THANK YOU</a:t>
            </a:r>
            <a:endParaRPr lang="en-US" sz="4800" b="1" dirty="0">
              <a:latin typeface="Castellar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74874" y="32004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Comprehensive Digital Marketing for Axis Bank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083957" y="1497637"/>
            <a:ext cx="7500878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Digital marketing plays a crucial role in promoting Axis Bank's products and services.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By leveraging digital channels, Axis Bank can reach a wider audience and enhance customer engagement.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Comprehensive digital marketing strategies encompass various tactics to achieve marketing goals.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68993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Axis Bank's Target Audience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121620" y="1267989"/>
            <a:ext cx="7765822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Identifying the target audience helps in tailoring digital marketing efforts effectively.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Axis Bank's target audience includes individuals, businesses, and specific market segments.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Understanding the needs, preferences, and demographics of the target audience is essential for successful digital marketing</a:t>
            </a: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68993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068993" y="124990"/>
            <a:ext cx="7818449" cy="4343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400" b="1" spc="-10" dirty="0" err="1" smtClean="0">
                <a:latin typeface="Optima"/>
                <a:cs typeface="Roboto"/>
              </a:rPr>
              <a:t>Competetior</a:t>
            </a:r>
            <a:r>
              <a:rPr lang="en-US" sz="2400" b="1" spc="-10" dirty="0" smtClean="0">
                <a:latin typeface="Optima"/>
                <a:cs typeface="Roboto"/>
              </a:rPr>
              <a:t> Analysis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b="1" spc="-10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b="1" spc="-1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spc="-7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spc="-4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spc="-7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spc="-6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spc="-6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spc="-7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spc="2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spc="-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spc="-5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 ICICI BANK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b="1" spc="-5" dirty="0" smtClean="0">
                <a:latin typeface="Times New Roman" pitchFamily="18" charset="0"/>
                <a:cs typeface="Times New Roman" pitchFamily="18" charset="0"/>
              </a:rPr>
              <a:t>USP </a:t>
            </a:r>
            <a:r>
              <a:rPr lang="en-US" b="1" spc="-5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ICICI is the most efficient and tech Savvy bank in the Indian banking industry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b="1" spc="-5" dirty="0">
                <a:latin typeface="Times New Roman" pitchFamily="18" charset="0"/>
                <a:cs typeface="Times New Roman" pitchFamily="18" charset="0"/>
              </a:rPr>
              <a:t>Online Communication :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 Provided toll free number and chat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box.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spc="-5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spc="-7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spc="-4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spc="-7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spc="-6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spc="-6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spc="-7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spc="2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spc="-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spc="-5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HDFC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BANK</a:t>
            </a:r>
            <a:endParaRPr lang="en-US" spc="-5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 pitchFamily="18" charset="0"/>
                <a:cs typeface="Times New Roman" pitchFamily="18" charset="0"/>
              </a:rPr>
              <a:t>USP :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HDFC is one of the leading brands in the banking &amp; financial services sector. HDFC SWOT analysis evaluates the brand by its strengths &amp; weaknesses which are the internal factors along with opportunities &amp; threats which are the external factors</a:t>
            </a:r>
            <a:r>
              <a:rPr lang="en-US" b="1" spc="-5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 pitchFamily="18" charset="0"/>
                <a:cs typeface="Times New Roman" pitchFamily="18" charset="0"/>
              </a:rPr>
              <a:t>Online Communication :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Provided official website URL and chat box</a:t>
            </a:r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6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68993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068993" y="143079"/>
            <a:ext cx="7765822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spc="-7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spc="-4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spc="-7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spc="-6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spc="-6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spc="-7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spc="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spc="-5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IDFC FIRST BANK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 pitchFamily="18" charset="0"/>
                <a:cs typeface="Times New Roman" pitchFamily="18" charset="0"/>
              </a:rPr>
              <a:t>USP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: At the heart of IDFC FIRST Bank has a simple belief – customer centricity. The brand's USP is its positioning and this is articulated in 3 simple words- ALWAYS YOU FIRST.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 pitchFamily="18" charset="0"/>
                <a:cs typeface="Times New Roman" pitchFamily="18" charset="0"/>
              </a:rPr>
              <a:t>Online Communication :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Provided contact number and email id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78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68993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068993" y="143079"/>
            <a:ext cx="7765822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15" dirty="0" smtClean="0">
                <a:latin typeface="Optima"/>
              </a:rPr>
              <a:t>SEO</a:t>
            </a:r>
            <a:r>
              <a:rPr lang="en-IN" sz="2400" b="1" spc="-60" dirty="0" smtClean="0">
                <a:latin typeface="Optima"/>
              </a:rPr>
              <a:t> </a:t>
            </a:r>
            <a:r>
              <a:rPr lang="en-IN" sz="2400" b="1" spc="-5" dirty="0">
                <a:latin typeface="Optima"/>
              </a:rPr>
              <a:t>&amp;</a:t>
            </a:r>
            <a:r>
              <a:rPr lang="en-IN" sz="2400" b="1" spc="25" dirty="0">
                <a:latin typeface="Optima"/>
              </a:rPr>
              <a:t> </a:t>
            </a:r>
            <a:r>
              <a:rPr lang="en-IN" sz="2400" b="1" spc="-5" dirty="0" smtClean="0">
                <a:latin typeface="Optima"/>
              </a:rPr>
              <a:t>Keyword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spc="-5" dirty="0">
              <a:latin typeface="Optima"/>
              <a:cs typeface="Times New Roman" pitchFamily="18" charset="0"/>
            </a:endParaRPr>
          </a:p>
          <a:p>
            <a:pPr marL="622300" indent="-419100">
              <a:lnSpc>
                <a:spcPts val="2240"/>
              </a:lnSpc>
              <a:spcBef>
                <a:spcPts val="100"/>
              </a:spcBef>
              <a:buFont typeface="Lucida Sans Unicode"/>
              <a:buChar char="●"/>
              <a:tabLst>
                <a:tab pos="621665" algn="l"/>
                <a:tab pos="622300" algn="l"/>
              </a:tabLst>
            </a:pPr>
            <a:r>
              <a:rPr lang="en-US" b="1" spc="-8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spc="-6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9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spc="-7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b="1" spc="-8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spc="-6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spc="-5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9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6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pc="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85" dirty="0">
                <a:latin typeface="Times New Roman" pitchFamily="18" charset="0"/>
                <a:cs typeface="Times New Roman" pitchFamily="18" charset="0"/>
              </a:rPr>
              <a:t>ud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pc="3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4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pc="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8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pc="-7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8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4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pc="-1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pc="-8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pc="10" dirty="0">
                <a:latin typeface="Times New Roman" pitchFamily="18" charset="0"/>
                <a:cs typeface="Times New Roman" pitchFamily="18" charset="0"/>
              </a:rPr>
              <a:t>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22300" marR="5080" indent="-419100">
              <a:lnSpc>
                <a:spcPts val="2200"/>
              </a:lnSpc>
              <a:spcBef>
                <a:spcPts val="100"/>
              </a:spcBef>
              <a:buFont typeface="Lucida Sans Unicode"/>
              <a:buChar char="●"/>
              <a:tabLst>
                <a:tab pos="621665" algn="l"/>
                <a:tab pos="622300" algn="l"/>
              </a:tabLst>
            </a:pPr>
            <a:r>
              <a:rPr lang="en-US" b="1" spc="-35" dirty="0">
                <a:latin typeface="Times New Roman" pitchFamily="18" charset="0"/>
                <a:cs typeface="Times New Roman" pitchFamily="18" charset="0"/>
              </a:rPr>
              <a:t>Keyword </a:t>
            </a:r>
            <a:r>
              <a:rPr lang="en-US" b="1" spc="-30" dirty="0">
                <a:latin typeface="Times New Roman" pitchFamily="18" charset="0"/>
                <a:cs typeface="Times New Roman" pitchFamily="18" charset="0"/>
              </a:rPr>
              <a:t>Research: </a:t>
            </a:r>
            <a:r>
              <a:rPr lang="en-US" spc="-30" dirty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Research Objectives,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Brainstorm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Seed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Keywords, Utilize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5" dirty="0">
                <a:latin typeface="Times New Roman" pitchFamily="18" charset="0"/>
                <a:cs typeface="Times New Roman" pitchFamily="18" charset="0"/>
              </a:rPr>
              <a:t>Keyword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Research </a:t>
            </a:r>
            <a:r>
              <a:rPr lang="en-US" spc="-20" dirty="0">
                <a:latin typeface="Times New Roman" pitchFamily="18" charset="0"/>
                <a:cs typeface="Times New Roman" pitchFamily="18" charset="0"/>
              </a:rPr>
              <a:t>Tools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pc="-50" dirty="0" err="1">
                <a:latin typeface="Times New Roman" pitchFamily="18" charset="0"/>
                <a:cs typeface="Times New Roman" pitchFamily="18" charset="0"/>
              </a:rPr>
              <a:t>SEMrush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pc="-50" dirty="0" err="1">
                <a:latin typeface="Times New Roman" pitchFamily="18" charset="0"/>
                <a:cs typeface="Times New Roman" pitchFamily="18" charset="0"/>
              </a:rPr>
              <a:t>Moz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5" dirty="0">
                <a:latin typeface="Times New Roman" pitchFamily="18" charset="0"/>
                <a:cs typeface="Times New Roman" pitchFamily="18" charset="0"/>
              </a:rPr>
              <a:t>Keyword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Explorer),Analyze 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Competitor </a:t>
            </a:r>
            <a:r>
              <a:rPr lang="en-US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Keywords, </a:t>
            </a:r>
            <a:r>
              <a:rPr lang="en-US" spc="-85" dirty="0">
                <a:latin typeface="Times New Roman" pitchFamily="18" charset="0"/>
                <a:cs typeface="Times New Roman" pitchFamily="18" charset="0"/>
              </a:rPr>
              <a:t>Long-tail </a:t>
            </a:r>
            <a:r>
              <a:rPr lang="en-US" spc="-55" dirty="0">
                <a:latin typeface="Times New Roman" pitchFamily="18" charset="0"/>
                <a:cs typeface="Times New Roman" pitchFamily="18" charset="0"/>
              </a:rPr>
              <a:t>Keyword 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Exploration </a:t>
            </a:r>
            <a:r>
              <a:rPr lang="en-US" spc="-20" dirty="0">
                <a:latin typeface="Times New Roman" pitchFamily="18" charset="0"/>
                <a:cs typeface="Times New Roman" pitchFamily="18" charset="0"/>
              </a:rPr>
              <a:t>(specific,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longer phrases)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align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pc="-4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7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-1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7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-9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8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pc="-9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-9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-6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6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pc="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8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pc="-1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9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pc="-6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pc="-8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pc="-8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8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8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-85" dirty="0">
                <a:latin typeface="Times New Roman" pitchFamily="18" charset="0"/>
                <a:cs typeface="Times New Roman" pitchFamily="18" charset="0"/>
              </a:rPr>
              <a:t>gh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-2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pc="-8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pc="-6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-7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-1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-8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8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-8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pc="-8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22300" indent="-419100">
              <a:lnSpc>
                <a:spcPts val="2140"/>
              </a:lnSpc>
              <a:buFont typeface="Lucida Sans Unicode"/>
              <a:buChar char="●"/>
              <a:tabLst>
                <a:tab pos="621665" algn="l"/>
                <a:tab pos="622300" algn="l"/>
              </a:tabLst>
            </a:pPr>
            <a:r>
              <a:rPr lang="en-US" b="1" spc="-1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b="1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10" dirty="0"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b="1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45" dirty="0">
                <a:latin typeface="Times New Roman" pitchFamily="18" charset="0"/>
                <a:cs typeface="Times New Roman" pitchFamily="18" charset="0"/>
              </a:rPr>
              <a:t>Optimization:</a:t>
            </a:r>
            <a:r>
              <a:rPr lang="en-US" b="1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30" dirty="0">
                <a:latin typeface="Times New Roman" pitchFamily="18" charset="0"/>
                <a:cs typeface="Times New Roman" pitchFamily="18" charset="0"/>
              </a:rPr>
              <a:t>Meta</a:t>
            </a:r>
            <a:r>
              <a:rPr lang="en-US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70" dirty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 optimization</a:t>
            </a:r>
            <a:r>
              <a:rPr lang="en-US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optimization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700" marR="427355">
              <a:lnSpc>
                <a:spcPts val="2200"/>
              </a:lnSpc>
              <a:spcBef>
                <a:spcPts val="2260"/>
              </a:spcBef>
            </a:pP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Reflect</a:t>
            </a:r>
            <a:r>
              <a:rPr lang="en-US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6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conducting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65" dirty="0">
                <a:latin typeface="Times New Roman" pitchFamily="18" charset="0"/>
                <a:cs typeface="Times New Roman" pitchFamily="18" charset="0"/>
              </a:rPr>
              <a:t>keyword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 research</a:t>
            </a:r>
            <a:r>
              <a:rPr lang="en-US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SEO</a:t>
            </a:r>
            <a:r>
              <a:rPr lang="en-US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recommendations </a:t>
            </a:r>
            <a:r>
              <a:rPr lang="en-US" spc="-4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provided.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700" marR="94615">
              <a:lnSpc>
                <a:spcPts val="2200"/>
              </a:lnSpc>
              <a:spcBef>
                <a:spcPts val="5"/>
              </a:spcBef>
            </a:pPr>
            <a:r>
              <a:rPr lang="en-US" spc="-55" dirty="0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challenges </a:t>
            </a:r>
            <a:r>
              <a:rPr lang="en-US" spc="-20" dirty="0">
                <a:latin typeface="Times New Roman" pitchFamily="18" charset="0"/>
                <a:cs typeface="Times New Roman" pitchFamily="18" charset="0"/>
              </a:rPr>
              <a:t>faced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5" dirty="0"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phase,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3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3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key </a:t>
            </a:r>
            <a:r>
              <a:rPr lang="en-US" spc="-4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insights</a:t>
            </a:r>
            <a:r>
              <a:rPr lang="en-US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gained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2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US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keyword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process.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latin typeface="Optim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68993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Website Optimization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90052" y="1318974"/>
            <a:ext cx="7851341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Axis Bank's website should be user-friendly, visually appealing, and optimized for search engines.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Implementing SEO techniques enhances visibility and organic traffic to the website.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Regularly updating website content and ensuring a seamless user experience improves customer satisfaction.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68993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spc="-30" dirty="0">
                <a:latin typeface="Optima"/>
                <a:ea typeface="Optima"/>
              </a:rPr>
              <a:t>Content</a:t>
            </a:r>
            <a:r>
              <a:rPr lang="en-US" sz="2400" b="1" spc="-45" dirty="0">
                <a:latin typeface="Optima"/>
                <a:ea typeface="Optima"/>
              </a:rPr>
              <a:t> </a:t>
            </a:r>
            <a:r>
              <a:rPr lang="en-US" sz="2400" b="1" spc="-25" dirty="0">
                <a:latin typeface="Optima"/>
                <a:ea typeface="Optima"/>
              </a:rPr>
              <a:t>Ideas</a:t>
            </a:r>
            <a:r>
              <a:rPr lang="en-US" sz="2400" b="1" spc="-60" dirty="0">
                <a:latin typeface="Optima"/>
                <a:ea typeface="Optima"/>
              </a:rPr>
              <a:t> </a:t>
            </a:r>
            <a:r>
              <a:rPr lang="en-US" sz="2400" b="1" spc="-50" dirty="0">
                <a:latin typeface="Optima"/>
                <a:ea typeface="Optima"/>
              </a:rPr>
              <a:t>and</a:t>
            </a:r>
            <a:r>
              <a:rPr lang="en-US" sz="2400" b="1" spc="-65" dirty="0">
                <a:latin typeface="Optima"/>
                <a:ea typeface="Optima"/>
              </a:rPr>
              <a:t> </a:t>
            </a:r>
            <a:r>
              <a:rPr lang="en-US" sz="2400" b="1" spc="-25" dirty="0">
                <a:latin typeface="Optima"/>
                <a:ea typeface="Optima"/>
              </a:rPr>
              <a:t>Marketing</a:t>
            </a:r>
            <a:r>
              <a:rPr lang="en-US" sz="2400" b="1" spc="-90" dirty="0">
                <a:latin typeface="Optima"/>
                <a:ea typeface="Optima"/>
              </a:rPr>
              <a:t> </a:t>
            </a:r>
            <a:r>
              <a:rPr lang="en-US" sz="2400" b="1" spc="-35" dirty="0">
                <a:latin typeface="Optima"/>
                <a:ea typeface="Optima"/>
              </a:rPr>
              <a:t>Strategies</a:t>
            </a:r>
            <a:endParaRPr lang="en-US" sz="2400" b="1" dirty="0">
              <a:latin typeface="Optima"/>
              <a:ea typeface="Optima"/>
            </a:endParaRPr>
          </a:p>
        </p:txBody>
      </p:sp>
      <p:sp>
        <p:nvSpPr>
          <p:cNvPr id="3" name="Text 1"/>
          <p:cNvSpPr/>
          <p:nvPr/>
        </p:nvSpPr>
        <p:spPr>
          <a:xfrm>
            <a:off x="990052" y="1318974"/>
            <a:ext cx="7851341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7537" y="1391665"/>
            <a:ext cx="7025749" cy="205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marR="5080" indent="-419100">
              <a:lnSpc>
                <a:spcPts val="2200"/>
              </a:lnSpc>
              <a:spcBef>
                <a:spcPts val="240"/>
              </a:spcBef>
              <a:buFont typeface="Lucida Sans Unicode"/>
              <a:buChar char="●"/>
              <a:tabLst>
                <a:tab pos="431165" algn="l"/>
                <a:tab pos="431800" algn="l"/>
              </a:tabLst>
            </a:pPr>
            <a:r>
              <a:rPr lang="en-US" b="1" spc="-30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b="1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10" dirty="0"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b="1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30" dirty="0">
                <a:latin typeface="Times New Roman" pitchFamily="18" charset="0"/>
                <a:cs typeface="Times New Roman" pitchFamily="18" charset="0"/>
              </a:rPr>
              <a:t>Generation</a:t>
            </a:r>
            <a:r>
              <a:rPr lang="en-US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5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b="1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40" dirty="0">
                <a:latin typeface="Times New Roman" pitchFamily="18" charset="0"/>
                <a:cs typeface="Times New Roman" pitchFamily="18" charset="0"/>
              </a:rPr>
              <a:t>Strategy:</a:t>
            </a:r>
            <a:r>
              <a:rPr lang="en-US" b="1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25" dirty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calendar</a:t>
            </a:r>
            <a:r>
              <a:rPr lang="en-US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remaining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65" dirty="0">
                <a:latin typeface="Times New Roman" pitchFamily="18" charset="0"/>
                <a:cs typeface="Times New Roman" pitchFamily="18" charset="0"/>
              </a:rPr>
              <a:t>month</a:t>
            </a:r>
            <a:r>
              <a:rPr lang="en-US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2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July</a:t>
            </a:r>
            <a:r>
              <a:rPr lang="en-US" spc="-70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pc="-4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5" dirty="0">
                <a:latin typeface="Times New Roman" pitchFamily="18" charset="0"/>
                <a:cs typeface="Times New Roman" pitchFamily="18" charset="0"/>
              </a:rPr>
              <a:t>brainstorming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content themes, 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exploring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formats like 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blog 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posts,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videos, </a:t>
            </a:r>
            <a:r>
              <a:rPr lang="en-US" spc="-40" dirty="0" err="1">
                <a:latin typeface="Times New Roman" pitchFamily="18" charset="0"/>
                <a:cs typeface="Times New Roman" pitchFamily="18" charset="0"/>
              </a:rPr>
              <a:t>infographics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podcasts,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and interactive quizzes, and 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scheduling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publication 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dates </a:t>
            </a:r>
            <a:r>
              <a:rPr lang="en-US" spc="-55" dirty="0">
                <a:latin typeface="Times New Roman" pitchFamily="18" charset="0"/>
                <a:cs typeface="Times New Roman" pitchFamily="18" charset="0"/>
              </a:rPr>
              <a:t>mainly </a:t>
            </a:r>
            <a:r>
              <a:rPr lang="en-US" spc="-6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Facebook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0" dirty="0" err="1">
                <a:latin typeface="Times New Roman" pitchFamily="18" charset="0"/>
                <a:cs typeface="Times New Roman" pitchFamily="18" charset="0"/>
              </a:rPr>
              <a:t>Instagram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31800">
              <a:lnSpc>
                <a:spcPct val="100000"/>
              </a:lnSpc>
              <a:spcBef>
                <a:spcPts val="5"/>
              </a:spcBef>
            </a:pP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 include</a:t>
            </a:r>
            <a:r>
              <a:rPr lang="en-US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strategy,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aim</a:t>
            </a:r>
            <a:r>
              <a:rPr lang="en-US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20" dirty="0"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behind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posts</a:t>
            </a:r>
            <a:r>
              <a:rPr lang="en-US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pc="-50" dirty="0">
                <a:latin typeface="Times New Roman" pitchFamily="18" charset="0"/>
                <a:cs typeface="Times New Roman" pitchFamily="18" charset="0"/>
              </a:rPr>
              <a:t>story</a:t>
            </a:r>
            <a:endParaRPr lang="en-US" spc="-5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08463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Social Media Marketing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049258" y="1134777"/>
            <a:ext cx="7489528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Utilizing social media platforms like Facebook, Twitter, and LinkedIn enables Axis Bank to engage with customers.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Creating compelling content, running targeted ad campaigns, and monitoring social media metrics help in building brand awareness and loyalty.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Leveraging social media influencers and user-generated content can amplify the reach and impact of digital marketing efforts.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72</TotalTime>
  <Words>908</Words>
  <Application>Microsoft Office PowerPoint</Application>
  <PresentationFormat>On-screen Show (16:9)</PresentationFormat>
  <Paragraphs>114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Digital Marketing For Axis Bank</dc:title>
  <dc:subject>Comprehensive Digital Marketing For Axis Bank</dc:subject>
  <dc:creator>SlideMake.com</dc:creator>
  <cp:lastModifiedBy>DELL</cp:lastModifiedBy>
  <cp:revision>5</cp:revision>
  <dcterms:created xsi:type="dcterms:W3CDTF">2023-10-20T18:18:12Z</dcterms:created>
  <dcterms:modified xsi:type="dcterms:W3CDTF">2023-10-20T19:30:57Z</dcterms:modified>
</cp:coreProperties>
</file>