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15"/>
  </p:notesMasterIdLst>
  <p:sldIdLst>
    <p:sldId id="256" r:id="rId2"/>
    <p:sldId id="260" r:id="rId3"/>
    <p:sldId id="261" r:id="rId4"/>
    <p:sldId id="262" r:id="rId5"/>
    <p:sldId id="263" r:id="rId6"/>
    <p:sldId id="264" r:id="rId7"/>
    <p:sldId id="265" r:id="rId8"/>
    <p:sldId id="266" r:id="rId9"/>
    <p:sldId id="268" r:id="rId10"/>
    <p:sldId id="269" r:id="rId11"/>
    <p:sldId id="270"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9536" autoAdjust="0"/>
  </p:normalViewPr>
  <p:slideViewPr>
    <p:cSldViewPr snapToGrid="0">
      <p:cViewPr varScale="1">
        <p:scale>
          <a:sx n="74" d="100"/>
          <a:sy n="74" d="100"/>
        </p:scale>
        <p:origin x="1290" y="72"/>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5/3/2016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Headings </a:t>
            </a:r>
          </a:p>
          <a:p>
            <a:r>
              <a:rPr lang="en-US" baseline="0" dirty="0" smtClean="0"/>
              <a:t>(Font size for the title of the PPT can vary between 30-34, Arial Headings,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18, Arial Headings</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10</a:t>
            </a:fld>
            <a:endParaRPr lang="en-US"/>
          </a:p>
        </p:txBody>
      </p:sp>
    </p:spTree>
    <p:extLst>
      <p:ext uri="{BB962C8B-B14F-4D97-AF65-F5344CB8AC3E}">
        <p14:creationId xmlns:p14="http://schemas.microsoft.com/office/powerpoint/2010/main" val="174961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11</a:t>
            </a:fld>
            <a:endParaRPr lang="en-US"/>
          </a:p>
        </p:txBody>
      </p:sp>
    </p:spTree>
    <p:extLst>
      <p:ext uri="{BB962C8B-B14F-4D97-AF65-F5344CB8AC3E}">
        <p14:creationId xmlns:p14="http://schemas.microsoft.com/office/powerpoint/2010/main" val="211814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12</a:t>
            </a:fld>
            <a:endParaRPr lang="en-US"/>
          </a:p>
        </p:txBody>
      </p:sp>
    </p:spTree>
    <p:extLst>
      <p:ext uri="{BB962C8B-B14F-4D97-AF65-F5344CB8AC3E}">
        <p14:creationId xmlns:p14="http://schemas.microsoft.com/office/powerpoint/2010/main" val="1988333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13</a:t>
            </a:fld>
            <a:endParaRPr lang="en-US"/>
          </a:p>
        </p:txBody>
      </p:sp>
    </p:spTree>
    <p:extLst>
      <p:ext uri="{BB962C8B-B14F-4D97-AF65-F5344CB8AC3E}">
        <p14:creationId xmlns:p14="http://schemas.microsoft.com/office/powerpoint/2010/main" val="400879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2</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a:p>
        </p:txBody>
      </p:sp>
    </p:spTree>
    <p:extLst>
      <p:ext uri="{BB962C8B-B14F-4D97-AF65-F5344CB8AC3E}">
        <p14:creationId xmlns:p14="http://schemas.microsoft.com/office/powerpoint/2010/main" val="408513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4</a:t>
            </a:fld>
            <a:endParaRPr lang="en-US"/>
          </a:p>
        </p:txBody>
      </p:sp>
    </p:spTree>
    <p:extLst>
      <p:ext uri="{BB962C8B-B14F-4D97-AF65-F5344CB8AC3E}">
        <p14:creationId xmlns:p14="http://schemas.microsoft.com/office/powerpoint/2010/main" val="180486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5</a:t>
            </a:fld>
            <a:endParaRPr lang="en-US"/>
          </a:p>
        </p:txBody>
      </p:sp>
    </p:spTree>
    <p:extLst>
      <p:ext uri="{BB962C8B-B14F-4D97-AF65-F5344CB8AC3E}">
        <p14:creationId xmlns:p14="http://schemas.microsoft.com/office/powerpoint/2010/main" val="160779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6</a:t>
            </a:fld>
            <a:endParaRPr lang="en-US"/>
          </a:p>
        </p:txBody>
      </p:sp>
    </p:spTree>
    <p:extLst>
      <p:ext uri="{BB962C8B-B14F-4D97-AF65-F5344CB8AC3E}">
        <p14:creationId xmlns:p14="http://schemas.microsoft.com/office/powerpoint/2010/main" val="289717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7</a:t>
            </a:fld>
            <a:endParaRPr lang="en-US"/>
          </a:p>
        </p:txBody>
      </p:sp>
    </p:spTree>
    <p:extLst>
      <p:ext uri="{BB962C8B-B14F-4D97-AF65-F5344CB8AC3E}">
        <p14:creationId xmlns:p14="http://schemas.microsoft.com/office/powerpoint/2010/main" val="61060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8</a:t>
            </a:fld>
            <a:endParaRPr lang="en-US"/>
          </a:p>
        </p:txBody>
      </p:sp>
    </p:spTree>
    <p:extLst>
      <p:ext uri="{BB962C8B-B14F-4D97-AF65-F5344CB8AC3E}">
        <p14:creationId xmlns:p14="http://schemas.microsoft.com/office/powerpoint/2010/main" val="262326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Heading</a:t>
            </a:r>
          </a:p>
          <a:p>
            <a:endParaRPr lang="en-US" baseline="0" dirty="0" smtClean="0"/>
          </a:p>
          <a:p>
            <a:r>
              <a:rPr lang="en-US" baseline="0" dirty="0" smtClean="0"/>
              <a:t>Slide Content – Should not reduce beyond Arial body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9</a:t>
            </a:fld>
            <a:endParaRPr lang="en-US"/>
          </a:p>
        </p:txBody>
      </p:sp>
    </p:spTree>
    <p:extLst>
      <p:ext uri="{BB962C8B-B14F-4D97-AF65-F5344CB8AC3E}">
        <p14:creationId xmlns:p14="http://schemas.microsoft.com/office/powerpoint/2010/main" val="446652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775285"/>
            <a:ext cx="25908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err="1" smtClean="0"/>
              <a:t>Escenic</a:t>
            </a:r>
            <a:r>
              <a:rPr lang="en-US" sz="2400" dirty="0" smtClean="0"/>
              <a:t> Content Studio</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5097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smtClean="0"/>
              <a:t>Assignment of Content </a:t>
            </a:r>
            <a:r>
              <a:rPr lang="en-US" dirty="0"/>
              <a:t>to Widgets</a:t>
            </a:r>
          </a:p>
        </p:txBody>
      </p:sp>
      <p:sp>
        <p:nvSpPr>
          <p:cNvPr id="5" name="Content Placeholder 4"/>
          <p:cNvSpPr>
            <a:spLocks noGrp="1"/>
          </p:cNvSpPr>
          <p:nvPr>
            <p:ph idx="1"/>
          </p:nvPr>
        </p:nvSpPr>
        <p:spPr>
          <a:xfrm>
            <a:off x="360608" y="874507"/>
            <a:ext cx="8326192" cy="5564929"/>
          </a:xfrm>
        </p:spPr>
        <p:txBody>
          <a:bodyPr/>
          <a:lstStyle/>
          <a:p>
            <a:r>
              <a:rPr lang="en-US" sz="1400" dirty="0" smtClean="0"/>
              <a:t>The </a:t>
            </a:r>
            <a:r>
              <a:rPr lang="en-US" sz="1400" dirty="0"/>
              <a:t>widgets are assigned with content.</a:t>
            </a:r>
          </a:p>
          <a:p>
            <a:r>
              <a:rPr lang="en-US" sz="1400" dirty="0"/>
              <a:t>The content inside the widget is configurable</a:t>
            </a:r>
          </a:p>
          <a:p>
            <a:r>
              <a:rPr lang="en-US" sz="1400" dirty="0"/>
              <a:t>Layout group file holds the section and the widgets under each section</a:t>
            </a:r>
          </a:p>
          <a:p>
            <a:r>
              <a:rPr lang="en-US" sz="1400" dirty="0"/>
              <a:t>Each widget is available as link and can be tested in the browser.</a:t>
            </a:r>
          </a:p>
          <a:p>
            <a:r>
              <a:rPr lang="en-US" sz="1400" dirty="0"/>
              <a:t>Modifying a layout-group file is manually done</a:t>
            </a:r>
          </a:p>
        </p:txBody>
      </p:sp>
      <p:pic>
        <p:nvPicPr>
          <p:cNvPr id="7" name="Picture 6"/>
          <p:cNvPicPr/>
          <p:nvPr/>
        </p:nvPicPr>
        <p:blipFill>
          <a:blip r:embed="rId3"/>
          <a:stretch>
            <a:fillRect/>
          </a:stretch>
        </p:blipFill>
        <p:spPr>
          <a:xfrm>
            <a:off x="457200" y="2677754"/>
            <a:ext cx="5943600" cy="3279775"/>
          </a:xfrm>
          <a:prstGeom prst="rect">
            <a:avLst/>
          </a:prstGeom>
        </p:spPr>
      </p:pic>
    </p:spTree>
    <p:extLst>
      <p:ext uri="{BB962C8B-B14F-4D97-AF65-F5344CB8AC3E}">
        <p14:creationId xmlns:p14="http://schemas.microsoft.com/office/powerpoint/2010/main" val="3970809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Custom Styling/JS/JSP</a:t>
            </a:r>
          </a:p>
        </p:txBody>
      </p:sp>
      <p:sp>
        <p:nvSpPr>
          <p:cNvPr id="5" name="Content Placeholder 4"/>
          <p:cNvSpPr>
            <a:spLocks noGrp="1"/>
          </p:cNvSpPr>
          <p:nvPr>
            <p:ph idx="1"/>
          </p:nvPr>
        </p:nvSpPr>
        <p:spPr>
          <a:xfrm>
            <a:off x="360608" y="874507"/>
            <a:ext cx="8326192" cy="5564929"/>
          </a:xfrm>
        </p:spPr>
        <p:txBody>
          <a:bodyPr/>
          <a:lstStyle/>
          <a:p>
            <a:r>
              <a:rPr lang="en-US" sz="1400" dirty="0"/>
              <a:t>The basic layout happens through WF.</a:t>
            </a:r>
          </a:p>
          <a:p>
            <a:r>
              <a:rPr lang="en-US" sz="1400" dirty="0"/>
              <a:t> </a:t>
            </a:r>
            <a:r>
              <a:rPr lang="en-US" sz="1400" dirty="0" smtClean="0"/>
              <a:t>In </a:t>
            </a:r>
            <a:r>
              <a:rPr lang="en-US" sz="1400" dirty="0"/>
              <a:t>the backend WF holds JSP /JS and CSS files.</a:t>
            </a:r>
          </a:p>
          <a:p>
            <a:r>
              <a:rPr lang="en-US" sz="1400" dirty="0" smtClean="0"/>
              <a:t> Each </a:t>
            </a:r>
            <a:r>
              <a:rPr lang="en-US" sz="1400" dirty="0"/>
              <a:t>and every publication has a custom stylesheet (.less file)</a:t>
            </a:r>
          </a:p>
        </p:txBody>
      </p:sp>
      <p:pic>
        <p:nvPicPr>
          <p:cNvPr id="6" name="Picture 5"/>
          <p:cNvPicPr/>
          <p:nvPr/>
        </p:nvPicPr>
        <p:blipFill>
          <a:blip r:embed="rId3"/>
          <a:stretch>
            <a:fillRect/>
          </a:stretch>
        </p:blipFill>
        <p:spPr>
          <a:xfrm>
            <a:off x="457200" y="1869221"/>
            <a:ext cx="5943600" cy="3042285"/>
          </a:xfrm>
          <a:prstGeom prst="rect">
            <a:avLst/>
          </a:prstGeom>
        </p:spPr>
      </p:pic>
    </p:spTree>
    <p:extLst>
      <p:ext uri="{BB962C8B-B14F-4D97-AF65-F5344CB8AC3E}">
        <p14:creationId xmlns:p14="http://schemas.microsoft.com/office/powerpoint/2010/main" val="2160004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Custom Styling/JS/JSP</a:t>
            </a:r>
          </a:p>
        </p:txBody>
      </p:sp>
      <p:sp>
        <p:nvSpPr>
          <p:cNvPr id="5" name="Content Placeholder 4"/>
          <p:cNvSpPr>
            <a:spLocks noGrp="1"/>
          </p:cNvSpPr>
          <p:nvPr>
            <p:ph idx="1"/>
          </p:nvPr>
        </p:nvSpPr>
        <p:spPr>
          <a:xfrm>
            <a:off x="360608" y="874507"/>
            <a:ext cx="8326192" cy="5564929"/>
          </a:xfrm>
        </p:spPr>
        <p:txBody>
          <a:bodyPr/>
          <a:lstStyle/>
          <a:p>
            <a:endParaRPr lang="en-US" sz="1400" dirty="0"/>
          </a:p>
        </p:txBody>
      </p:sp>
      <p:pic>
        <p:nvPicPr>
          <p:cNvPr id="7" name="Picture 6"/>
          <p:cNvPicPr/>
          <p:nvPr/>
        </p:nvPicPr>
        <p:blipFill>
          <a:blip r:embed="rId3"/>
          <a:stretch>
            <a:fillRect/>
          </a:stretch>
        </p:blipFill>
        <p:spPr>
          <a:xfrm>
            <a:off x="457200" y="1605969"/>
            <a:ext cx="5943600" cy="3105150"/>
          </a:xfrm>
          <a:prstGeom prst="rect">
            <a:avLst/>
          </a:prstGeom>
        </p:spPr>
      </p:pic>
    </p:spTree>
    <p:extLst>
      <p:ext uri="{BB962C8B-B14F-4D97-AF65-F5344CB8AC3E}">
        <p14:creationId xmlns:p14="http://schemas.microsoft.com/office/powerpoint/2010/main" val="221102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Custom Styling/JS/JSP</a:t>
            </a:r>
          </a:p>
        </p:txBody>
      </p:sp>
      <p:sp>
        <p:nvSpPr>
          <p:cNvPr id="5" name="Content Placeholder 4"/>
          <p:cNvSpPr>
            <a:spLocks noGrp="1"/>
          </p:cNvSpPr>
          <p:nvPr>
            <p:ph idx="1"/>
          </p:nvPr>
        </p:nvSpPr>
        <p:spPr>
          <a:xfrm>
            <a:off x="360608" y="874507"/>
            <a:ext cx="8326192" cy="5564929"/>
          </a:xfrm>
        </p:spPr>
        <p:txBody>
          <a:bodyPr/>
          <a:lstStyle/>
          <a:p>
            <a:endParaRPr lang="en-US" sz="1400" dirty="0"/>
          </a:p>
        </p:txBody>
      </p:sp>
      <p:pic>
        <p:nvPicPr>
          <p:cNvPr id="6" name="Picture 5"/>
          <p:cNvPicPr/>
          <p:nvPr/>
        </p:nvPicPr>
        <p:blipFill>
          <a:blip r:embed="rId3"/>
          <a:stretch>
            <a:fillRect/>
          </a:stretch>
        </p:blipFill>
        <p:spPr>
          <a:xfrm>
            <a:off x="1600200" y="1935162"/>
            <a:ext cx="5943600" cy="2987675"/>
          </a:xfrm>
          <a:prstGeom prst="rect">
            <a:avLst/>
          </a:prstGeom>
        </p:spPr>
      </p:pic>
    </p:spTree>
    <p:extLst>
      <p:ext uri="{BB962C8B-B14F-4D97-AF65-F5344CB8AC3E}">
        <p14:creationId xmlns:p14="http://schemas.microsoft.com/office/powerpoint/2010/main" val="2655116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Escenic</a:t>
            </a:r>
            <a:r>
              <a:rPr lang="en-US" dirty="0" smtClean="0"/>
              <a:t> CS Tool Bar</a:t>
            </a:r>
            <a:endParaRPr lang="en-US" dirty="0"/>
          </a:p>
        </p:txBody>
      </p:sp>
      <p:sp>
        <p:nvSpPr>
          <p:cNvPr id="5" name="Content Placeholder 4"/>
          <p:cNvSpPr>
            <a:spLocks noGrp="1"/>
          </p:cNvSpPr>
          <p:nvPr>
            <p:ph idx="1"/>
          </p:nvPr>
        </p:nvSpPr>
        <p:spPr>
          <a:xfrm>
            <a:off x="360608" y="874507"/>
            <a:ext cx="8326192" cy="5564929"/>
          </a:xfrm>
        </p:spPr>
        <p:txBody>
          <a:bodyPr/>
          <a:lstStyle/>
          <a:p>
            <a:r>
              <a:rPr lang="en-US" sz="1600" dirty="0"/>
              <a:t>Search button - Search/filter content based on date/status</a:t>
            </a:r>
          </a:p>
          <a:p>
            <a:r>
              <a:rPr lang="en-US" sz="1600" dirty="0"/>
              <a:t>Publication button – Lists various publications</a:t>
            </a:r>
          </a:p>
          <a:p>
            <a:r>
              <a:rPr lang="en-US" sz="1600" dirty="0"/>
              <a:t>Clipboard – Has the content for the user who has logged in</a:t>
            </a:r>
            <a:r>
              <a:rPr lang="en-US" sz="1600" dirty="0" smtClean="0"/>
              <a:t>.</a:t>
            </a:r>
            <a:endParaRPr lang="en-US" sz="1600" dirty="0">
              <a:solidFill>
                <a:schemeClr val="bg2">
                  <a:lumMod val="50000"/>
                </a:schemeClr>
              </a:solidFill>
              <a:latin typeface="Calibri" panose="020F0502020204030204" pitchFamily="34" charset="0"/>
            </a:endParaRPr>
          </a:p>
        </p:txBody>
      </p:sp>
      <p:pic>
        <p:nvPicPr>
          <p:cNvPr id="6" name="Picture 5"/>
          <p:cNvPicPr/>
          <p:nvPr/>
        </p:nvPicPr>
        <p:blipFill>
          <a:blip r:embed="rId3"/>
          <a:stretch>
            <a:fillRect/>
          </a:stretch>
        </p:blipFill>
        <p:spPr>
          <a:xfrm>
            <a:off x="457200" y="2233823"/>
            <a:ext cx="5943600" cy="3472180"/>
          </a:xfrm>
          <a:prstGeom prst="rect">
            <a:avLst/>
          </a:prstGeom>
        </p:spPr>
      </p:pic>
    </p:spTree>
    <p:extLst>
      <p:ext uri="{BB962C8B-B14F-4D97-AF65-F5344CB8AC3E}">
        <p14:creationId xmlns:p14="http://schemas.microsoft.com/office/powerpoint/2010/main" val="186209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CCI Story as CS Article</a:t>
            </a:r>
            <a:endParaRPr lang="en-US" dirty="0"/>
          </a:p>
        </p:txBody>
      </p:sp>
      <p:sp>
        <p:nvSpPr>
          <p:cNvPr id="5" name="Content Placeholder 4"/>
          <p:cNvSpPr>
            <a:spLocks noGrp="1"/>
          </p:cNvSpPr>
          <p:nvPr>
            <p:ph idx="1"/>
          </p:nvPr>
        </p:nvSpPr>
        <p:spPr>
          <a:xfrm>
            <a:off x="360608" y="874507"/>
            <a:ext cx="8326192" cy="5564929"/>
          </a:xfrm>
        </p:spPr>
        <p:txBody>
          <a:bodyPr/>
          <a:lstStyle/>
          <a:p>
            <a:r>
              <a:rPr lang="en-US" sz="1600" dirty="0"/>
              <a:t>Story created in NG is available as article in CS.</a:t>
            </a:r>
          </a:p>
          <a:p>
            <a:pPr marL="0" indent="0">
              <a:buNone/>
            </a:pPr>
            <a:r>
              <a:rPr lang="en-US" sz="1600" dirty="0" smtClean="0"/>
              <a:t>.</a:t>
            </a:r>
            <a:endParaRPr lang="en-US" sz="1600" dirty="0">
              <a:solidFill>
                <a:schemeClr val="bg2">
                  <a:lumMod val="50000"/>
                </a:schemeClr>
              </a:solidFill>
              <a:latin typeface="Calibri" panose="020F0502020204030204" pitchFamily="34" charset="0"/>
            </a:endParaRPr>
          </a:p>
        </p:txBody>
      </p:sp>
      <p:pic>
        <p:nvPicPr>
          <p:cNvPr id="7" name="Picture 6"/>
          <p:cNvPicPr/>
          <p:nvPr/>
        </p:nvPicPr>
        <p:blipFill>
          <a:blip r:embed="rId3"/>
          <a:stretch>
            <a:fillRect/>
          </a:stretch>
        </p:blipFill>
        <p:spPr>
          <a:xfrm>
            <a:off x="457200" y="1696760"/>
            <a:ext cx="5943600" cy="3515995"/>
          </a:xfrm>
          <a:prstGeom prst="rect">
            <a:avLst/>
          </a:prstGeom>
        </p:spPr>
      </p:pic>
    </p:spTree>
    <p:extLst>
      <p:ext uri="{BB962C8B-B14F-4D97-AF65-F5344CB8AC3E}">
        <p14:creationId xmlns:p14="http://schemas.microsoft.com/office/powerpoint/2010/main" val="169850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1678"/>
            <a:ext cx="8229600" cy="1015663"/>
          </a:xfrm>
        </p:spPr>
        <p:txBody>
          <a:bodyPr/>
          <a:lstStyle/>
          <a:p>
            <a:r>
              <a:rPr lang="en-US" dirty="0"/>
              <a:t>Creation of Page Layout</a:t>
            </a:r>
            <a:br>
              <a:rPr lang="en-US" dirty="0"/>
            </a:br>
            <a:endParaRPr lang="en-US" dirty="0"/>
          </a:p>
        </p:txBody>
      </p:sp>
      <p:sp>
        <p:nvSpPr>
          <p:cNvPr id="5" name="Content Placeholder 4"/>
          <p:cNvSpPr>
            <a:spLocks noGrp="1"/>
          </p:cNvSpPr>
          <p:nvPr>
            <p:ph idx="1"/>
          </p:nvPr>
        </p:nvSpPr>
        <p:spPr>
          <a:xfrm>
            <a:off x="360608" y="874507"/>
            <a:ext cx="8326192" cy="5564929"/>
          </a:xfrm>
        </p:spPr>
        <p:txBody>
          <a:bodyPr/>
          <a:lstStyle/>
          <a:p>
            <a:r>
              <a:rPr lang="en-US" sz="1400" dirty="0"/>
              <a:t>Template/Page Layout is available under </a:t>
            </a:r>
            <a:r>
              <a:rPr lang="en-US" sz="1400" dirty="0" err="1"/>
              <a:t>config.default</a:t>
            </a:r>
            <a:endParaRPr lang="en-US" sz="1400" dirty="0"/>
          </a:p>
          <a:p>
            <a:r>
              <a:rPr lang="en-US" sz="1400" dirty="0"/>
              <a:t>Template files start with </a:t>
            </a:r>
            <a:r>
              <a:rPr lang="en-US" sz="1400" dirty="0" err="1"/>
              <a:t>config.default</a:t>
            </a:r>
            <a:r>
              <a:rPr lang="en-US" sz="1400" dirty="0"/>
              <a:t> as naming convention</a:t>
            </a:r>
          </a:p>
          <a:p>
            <a:r>
              <a:rPr lang="en-US" sz="1400" dirty="0" smtClean="0"/>
              <a:t>Each and every </a:t>
            </a:r>
            <a:r>
              <a:rPr lang="en-US" sz="1400" dirty="0"/>
              <a:t>page is a collection of various sections.</a:t>
            </a:r>
          </a:p>
          <a:p>
            <a:r>
              <a:rPr lang="en-US" sz="1400" dirty="0"/>
              <a:t>Each and every template has its own regions where the Widgets can be placed.</a:t>
            </a:r>
          </a:p>
          <a:p>
            <a:r>
              <a:rPr lang="en-US" sz="1400" dirty="0"/>
              <a:t>Content created through NG is available in the main area of the template.</a:t>
            </a:r>
          </a:p>
          <a:p>
            <a:r>
              <a:rPr lang="en-US" sz="1400" dirty="0"/>
              <a:t>Each and every content that get placed in the template are widgets.</a:t>
            </a:r>
          </a:p>
          <a:p>
            <a:r>
              <a:rPr lang="en-US" sz="1400" dirty="0"/>
              <a:t>No separate IDE for template creation/modification but to use CS itself</a:t>
            </a:r>
          </a:p>
          <a:p>
            <a:r>
              <a:rPr lang="en-US" sz="1400" dirty="0" err="1"/>
              <a:t>Config.default.article</a:t>
            </a:r>
            <a:r>
              <a:rPr lang="en-US" sz="1400" dirty="0"/>
              <a:t> holds the layout for the particular article</a:t>
            </a:r>
          </a:p>
          <a:p>
            <a:r>
              <a:rPr lang="en-US" sz="1400" dirty="0"/>
              <a:t>Each and every section inside an article is assigned with a particular template.</a:t>
            </a:r>
          </a:p>
          <a:p>
            <a:pPr marL="0" indent="0">
              <a:buNone/>
            </a:pPr>
            <a:r>
              <a:rPr lang="en-US" sz="1600" dirty="0" smtClean="0"/>
              <a:t>.</a:t>
            </a:r>
            <a:endParaRPr lang="en-US" sz="1600" dirty="0">
              <a:solidFill>
                <a:schemeClr val="bg2">
                  <a:lumMod val="50000"/>
                </a:schemeClr>
              </a:solidFill>
              <a:latin typeface="Calibri" panose="020F0502020204030204" pitchFamily="34" charset="0"/>
            </a:endParaRPr>
          </a:p>
        </p:txBody>
      </p:sp>
      <p:pic>
        <p:nvPicPr>
          <p:cNvPr id="6" name="Picture 5"/>
          <p:cNvPicPr/>
          <p:nvPr/>
        </p:nvPicPr>
        <p:blipFill>
          <a:blip r:embed="rId3"/>
          <a:stretch>
            <a:fillRect/>
          </a:stretch>
        </p:blipFill>
        <p:spPr>
          <a:xfrm>
            <a:off x="457200" y="3618865"/>
            <a:ext cx="5943600" cy="3239135"/>
          </a:xfrm>
          <a:prstGeom prst="rect">
            <a:avLst/>
          </a:prstGeom>
        </p:spPr>
      </p:pic>
    </p:spTree>
    <p:extLst>
      <p:ext uri="{BB962C8B-B14F-4D97-AF65-F5344CB8AC3E}">
        <p14:creationId xmlns:p14="http://schemas.microsoft.com/office/powerpoint/2010/main" val="285538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Creation of Section Layout</a:t>
            </a:r>
          </a:p>
        </p:txBody>
      </p:sp>
      <p:sp>
        <p:nvSpPr>
          <p:cNvPr id="5" name="Content Placeholder 4"/>
          <p:cNvSpPr>
            <a:spLocks noGrp="1"/>
          </p:cNvSpPr>
          <p:nvPr>
            <p:ph idx="1"/>
          </p:nvPr>
        </p:nvSpPr>
        <p:spPr>
          <a:xfrm>
            <a:off x="360608" y="874507"/>
            <a:ext cx="8326192" cy="5564929"/>
          </a:xfrm>
        </p:spPr>
        <p:txBody>
          <a:bodyPr/>
          <a:lstStyle/>
          <a:p>
            <a:r>
              <a:rPr lang="en-US" sz="1400" dirty="0" smtClean="0"/>
              <a:t>    To </a:t>
            </a:r>
            <a:r>
              <a:rPr lang="en-US" sz="1400" dirty="0"/>
              <a:t>have more content inside a section we can create rows of column based layout.</a:t>
            </a:r>
          </a:p>
          <a:p>
            <a:r>
              <a:rPr lang="en-US" sz="1400" dirty="0"/>
              <a:t>	By Default WF looks for the specific template </a:t>
            </a:r>
            <a:r>
              <a:rPr lang="en-US" sz="1400" dirty="0" smtClean="0"/>
              <a:t>of  a </a:t>
            </a:r>
            <a:r>
              <a:rPr lang="en-US" sz="1400" smtClean="0"/>
              <a:t>particular section.</a:t>
            </a:r>
            <a:endParaRPr lang="en-US" sz="1400" dirty="0"/>
          </a:p>
          <a:p>
            <a:r>
              <a:rPr lang="en-US" sz="1400" dirty="0"/>
              <a:t>	If it is not found then the default section template is considered by </a:t>
            </a:r>
            <a:r>
              <a:rPr lang="en-US" sz="1400" dirty="0" err="1"/>
              <a:t>Escenic</a:t>
            </a:r>
            <a:r>
              <a:rPr lang="en-US" sz="1400" dirty="0"/>
              <a:t> WF.</a:t>
            </a:r>
          </a:p>
          <a:p>
            <a:r>
              <a:rPr lang="en-US" sz="1400" dirty="0"/>
              <a:t>	Section specific template can be created using </a:t>
            </a:r>
            <a:r>
              <a:rPr lang="en-US" sz="1400" dirty="0" err="1"/>
              <a:t>config.default</a:t>
            </a:r>
            <a:r>
              <a:rPr lang="en-US" sz="1400" dirty="0"/>
              <a:t>.&lt;section name&gt; under </a:t>
            </a:r>
            <a:r>
              <a:rPr lang="en-US" sz="1400" dirty="0" err="1"/>
              <a:t>config.default</a:t>
            </a:r>
            <a:endParaRPr lang="en-US" sz="1400" dirty="0"/>
          </a:p>
          <a:p>
            <a:r>
              <a:rPr lang="en-US" sz="1400" dirty="0"/>
              <a:t>	Menus in the page come from a separate section </a:t>
            </a:r>
            <a:r>
              <a:rPr lang="en-US" sz="1400" dirty="0" err="1"/>
              <a:t>config.default.master.masthead</a:t>
            </a:r>
            <a:endParaRPr lang="en-US" sz="1400" dirty="0"/>
          </a:p>
          <a:p>
            <a:r>
              <a:rPr lang="en-US" sz="1400" dirty="0"/>
              <a:t>	The individual menu items are available </a:t>
            </a:r>
            <a:r>
              <a:rPr lang="en-US" sz="1400" dirty="0" smtClean="0"/>
              <a:t>in a XML </a:t>
            </a:r>
            <a:r>
              <a:rPr lang="en-US" sz="1400" dirty="0"/>
              <a:t>file</a:t>
            </a:r>
          </a:p>
          <a:p>
            <a:r>
              <a:rPr lang="en-US" sz="1400" dirty="0"/>
              <a:t>	For gallery slick  a </a:t>
            </a:r>
            <a:r>
              <a:rPr lang="en-US" sz="1400" dirty="0" err="1"/>
              <a:t>jquery</a:t>
            </a:r>
            <a:r>
              <a:rPr lang="en-US" sz="1400" dirty="0"/>
              <a:t> plugin is used as it is </a:t>
            </a:r>
            <a:r>
              <a:rPr lang="en-US" sz="1400" dirty="0" smtClean="0"/>
              <a:t>responsive</a:t>
            </a:r>
            <a:endParaRPr lang="en-US" sz="1400" dirty="0"/>
          </a:p>
          <a:p>
            <a:pPr marL="0" indent="0">
              <a:buNone/>
            </a:pPr>
            <a:r>
              <a:rPr lang="en-US" sz="1600" dirty="0" smtClean="0"/>
              <a:t>.</a:t>
            </a:r>
            <a:endParaRPr lang="en-US" sz="1600" dirty="0">
              <a:solidFill>
                <a:schemeClr val="bg2">
                  <a:lumMod val="50000"/>
                </a:schemeClr>
              </a:solidFill>
              <a:latin typeface="Calibri" panose="020F0502020204030204" pitchFamily="34" charset="0"/>
            </a:endParaRPr>
          </a:p>
        </p:txBody>
      </p:sp>
      <p:pic>
        <p:nvPicPr>
          <p:cNvPr id="7" name="Picture 6"/>
          <p:cNvPicPr/>
          <p:nvPr/>
        </p:nvPicPr>
        <p:blipFill>
          <a:blip r:embed="rId3"/>
          <a:stretch>
            <a:fillRect/>
          </a:stretch>
        </p:blipFill>
        <p:spPr>
          <a:xfrm>
            <a:off x="360608" y="3059359"/>
            <a:ext cx="5943600" cy="3289300"/>
          </a:xfrm>
          <a:prstGeom prst="rect">
            <a:avLst/>
          </a:prstGeom>
        </p:spPr>
      </p:pic>
    </p:spTree>
    <p:extLst>
      <p:ext uri="{BB962C8B-B14F-4D97-AF65-F5344CB8AC3E}">
        <p14:creationId xmlns:p14="http://schemas.microsoft.com/office/powerpoint/2010/main" val="956645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Creation of Section Layout</a:t>
            </a:r>
          </a:p>
        </p:txBody>
      </p:sp>
      <p:pic>
        <p:nvPicPr>
          <p:cNvPr id="6" name="Content Placeholder 5"/>
          <p:cNvPicPr>
            <a:picLocks noGrp="1"/>
          </p:cNvPicPr>
          <p:nvPr>
            <p:ph idx="1"/>
          </p:nvPr>
        </p:nvPicPr>
        <p:blipFill>
          <a:blip r:embed="rId3"/>
          <a:stretch>
            <a:fillRect/>
          </a:stretch>
        </p:blipFill>
        <p:spPr>
          <a:xfrm>
            <a:off x="167179" y="882093"/>
            <a:ext cx="6136784" cy="3761388"/>
          </a:xfrm>
          <a:prstGeom prst="rect">
            <a:avLst/>
          </a:prstGeom>
        </p:spPr>
      </p:pic>
    </p:spTree>
    <p:extLst>
      <p:ext uri="{BB962C8B-B14F-4D97-AF65-F5344CB8AC3E}">
        <p14:creationId xmlns:p14="http://schemas.microsoft.com/office/powerpoint/2010/main" val="9709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Creation of Section Layout</a:t>
            </a:r>
          </a:p>
        </p:txBody>
      </p:sp>
      <p:sp>
        <p:nvSpPr>
          <p:cNvPr id="2" name="Content Placeholder 1"/>
          <p:cNvSpPr>
            <a:spLocks noGrp="1"/>
          </p:cNvSpPr>
          <p:nvPr>
            <p:ph idx="1"/>
          </p:nvPr>
        </p:nvSpPr>
        <p:spPr/>
        <p:txBody>
          <a:bodyPr/>
          <a:lstStyle/>
          <a:p>
            <a:endParaRPr lang="en-US"/>
          </a:p>
        </p:txBody>
      </p:sp>
      <p:pic>
        <p:nvPicPr>
          <p:cNvPr id="5" name="Picture 4"/>
          <p:cNvPicPr/>
          <p:nvPr/>
        </p:nvPicPr>
        <p:blipFill>
          <a:blip r:embed="rId3"/>
          <a:stretch>
            <a:fillRect/>
          </a:stretch>
        </p:blipFill>
        <p:spPr>
          <a:xfrm>
            <a:off x="457200" y="1256337"/>
            <a:ext cx="5943600" cy="3237230"/>
          </a:xfrm>
          <a:prstGeom prst="rect">
            <a:avLst/>
          </a:prstGeom>
        </p:spPr>
      </p:pic>
    </p:spTree>
    <p:extLst>
      <p:ext uri="{BB962C8B-B14F-4D97-AF65-F5344CB8AC3E}">
        <p14:creationId xmlns:p14="http://schemas.microsoft.com/office/powerpoint/2010/main" val="379503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Creation of Section Layout</a:t>
            </a:r>
          </a:p>
        </p:txBody>
      </p:sp>
      <p:pic>
        <p:nvPicPr>
          <p:cNvPr id="6" name="Content Placeholder 5"/>
          <p:cNvPicPr>
            <a:picLocks noGrp="1"/>
          </p:cNvPicPr>
          <p:nvPr>
            <p:ph idx="1"/>
          </p:nvPr>
        </p:nvPicPr>
        <p:blipFill>
          <a:blip r:embed="rId3"/>
          <a:stretch>
            <a:fillRect/>
          </a:stretch>
        </p:blipFill>
        <p:spPr>
          <a:xfrm>
            <a:off x="457200" y="1632544"/>
            <a:ext cx="8229600" cy="4172349"/>
          </a:xfrm>
          <a:prstGeom prst="rect">
            <a:avLst/>
          </a:prstGeom>
        </p:spPr>
      </p:pic>
    </p:spTree>
    <p:extLst>
      <p:ext uri="{BB962C8B-B14F-4D97-AF65-F5344CB8AC3E}">
        <p14:creationId xmlns:p14="http://schemas.microsoft.com/office/powerpoint/2010/main" val="44767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9154"/>
            <a:ext cx="8229600" cy="553998"/>
          </a:xfrm>
        </p:spPr>
        <p:txBody>
          <a:bodyPr/>
          <a:lstStyle/>
          <a:p>
            <a:r>
              <a:rPr lang="en-US" dirty="0"/>
              <a:t>Assignment of Widgets to Sections</a:t>
            </a:r>
          </a:p>
        </p:txBody>
      </p:sp>
      <p:sp>
        <p:nvSpPr>
          <p:cNvPr id="5" name="Content Placeholder 4"/>
          <p:cNvSpPr>
            <a:spLocks noGrp="1"/>
          </p:cNvSpPr>
          <p:nvPr>
            <p:ph idx="1"/>
          </p:nvPr>
        </p:nvSpPr>
        <p:spPr>
          <a:xfrm>
            <a:off x="360608" y="874507"/>
            <a:ext cx="8326192" cy="5564929"/>
          </a:xfrm>
        </p:spPr>
        <p:txBody>
          <a:bodyPr/>
          <a:lstStyle/>
          <a:p>
            <a:r>
              <a:rPr lang="en-US" sz="1400" dirty="0" smtClean="0"/>
              <a:t>    </a:t>
            </a:r>
            <a:r>
              <a:rPr lang="en-US" sz="1400" dirty="0"/>
              <a:t>Already existing widgets are available to all publications.</a:t>
            </a:r>
          </a:p>
          <a:p>
            <a:r>
              <a:rPr lang="en-US" sz="1400" dirty="0"/>
              <a:t>	Each and every publication would assign the widgets to the particular section.</a:t>
            </a:r>
          </a:p>
          <a:p>
            <a:r>
              <a:rPr lang="en-US" sz="1400" dirty="0"/>
              <a:t>	No drag and drop for ordering the widgets.</a:t>
            </a:r>
          </a:p>
          <a:p>
            <a:r>
              <a:rPr lang="en-US" sz="1400" dirty="0"/>
              <a:t>	Based on the creation of widgets, the ordering happens on the WF</a:t>
            </a:r>
          </a:p>
          <a:p>
            <a:r>
              <a:rPr lang="en-US" sz="1400" dirty="0" smtClean="0"/>
              <a:t>     Widget </a:t>
            </a:r>
            <a:r>
              <a:rPr lang="en-US" sz="1400" dirty="0"/>
              <a:t>once created are assigned with the particular section template.</a:t>
            </a:r>
          </a:p>
          <a:p>
            <a:r>
              <a:rPr lang="en-US" sz="1400" dirty="0" smtClean="0"/>
              <a:t>     We </a:t>
            </a:r>
            <a:r>
              <a:rPr lang="en-US" sz="1400" dirty="0"/>
              <a:t>have different </a:t>
            </a:r>
            <a:r>
              <a:rPr lang="en-US" sz="1400" dirty="0" err="1"/>
              <a:t>config</a:t>
            </a:r>
            <a:r>
              <a:rPr lang="en-US" sz="1400" dirty="0"/>
              <a:t> section for every publication or the market</a:t>
            </a:r>
          </a:p>
          <a:p>
            <a:r>
              <a:rPr lang="en-US" sz="1400" dirty="0" smtClean="0"/>
              <a:t>     Each </a:t>
            </a:r>
            <a:r>
              <a:rPr lang="en-US" sz="1400" dirty="0"/>
              <a:t>section have separate templates/</a:t>
            </a:r>
            <a:r>
              <a:rPr lang="en-US" sz="1400" dirty="0" err="1"/>
              <a:t>config</a:t>
            </a:r>
            <a:r>
              <a:rPr lang="en-US" sz="1400" dirty="0"/>
              <a:t> files for them</a:t>
            </a:r>
          </a:p>
        </p:txBody>
      </p:sp>
      <p:pic>
        <p:nvPicPr>
          <p:cNvPr id="6" name="Picture 5"/>
          <p:cNvPicPr/>
          <p:nvPr/>
        </p:nvPicPr>
        <p:blipFill>
          <a:blip r:embed="rId3"/>
          <a:stretch>
            <a:fillRect/>
          </a:stretch>
        </p:blipFill>
        <p:spPr>
          <a:xfrm>
            <a:off x="360608" y="3272406"/>
            <a:ext cx="5943600" cy="3275330"/>
          </a:xfrm>
          <a:prstGeom prst="rect">
            <a:avLst/>
          </a:prstGeom>
        </p:spPr>
      </p:pic>
    </p:spTree>
    <p:extLst>
      <p:ext uri="{BB962C8B-B14F-4D97-AF65-F5344CB8AC3E}">
        <p14:creationId xmlns:p14="http://schemas.microsoft.com/office/powerpoint/2010/main" val="674785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orate_Presentation_Template_2015_Confidential_4-3.pptx" id="{2D74EC4A-EE62-464C-BBBD-43B26BCB3349}" vid="{1E0DC03B-5F79-4DC3-9A72-4319C25146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74</TotalTime>
  <Words>1786</Words>
  <Application>Microsoft Office PowerPoint</Application>
  <PresentationFormat>On-screen Show (4:3)</PresentationFormat>
  <Paragraphs>203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Webdings</vt:lpstr>
      <vt:lpstr>Wingdings</vt:lpstr>
      <vt:lpstr>Wipro 2014 PPT Theme</vt:lpstr>
      <vt:lpstr>Escenic Content Studio</vt:lpstr>
      <vt:lpstr>Escenic CS Tool Bar</vt:lpstr>
      <vt:lpstr>CCI Story as CS Article</vt:lpstr>
      <vt:lpstr>Creation of Page Layout </vt:lpstr>
      <vt:lpstr>Creation of Section Layout</vt:lpstr>
      <vt:lpstr>Creation of Section Layout</vt:lpstr>
      <vt:lpstr>Creation of Section Layout</vt:lpstr>
      <vt:lpstr>Creation of Section Layout</vt:lpstr>
      <vt:lpstr>Assignment of Widgets to Sections</vt:lpstr>
      <vt:lpstr>Assignment of Content to Widgets</vt:lpstr>
      <vt:lpstr>Custom Styling/JS/JSP</vt:lpstr>
      <vt:lpstr>Custom Styling/JS/JSP</vt:lpstr>
      <vt:lpstr>Custom Styling/JS/JSP</vt:lpstr>
    </vt:vector>
  </TitlesOfParts>
  <Company>WIPRO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D (Media)</dc:creator>
  <cp:lastModifiedBy>Ramathilagam Kumar (BAS)</cp:lastModifiedBy>
  <cp:revision>38</cp:revision>
  <dcterms:created xsi:type="dcterms:W3CDTF">2016-05-02T20:50:20Z</dcterms:created>
  <dcterms:modified xsi:type="dcterms:W3CDTF">2016-05-03T01:42:25Z</dcterms:modified>
</cp:coreProperties>
</file>