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7" r:id="rId2"/>
    <p:sldId id="258" r:id="rId3"/>
    <p:sldId id="256" r:id="rId4"/>
    <p:sldId id="269" r:id="rId5"/>
    <p:sldId id="260" r:id="rId6"/>
    <p:sldId id="262" r:id="rId7"/>
    <p:sldId id="265" r:id="rId8"/>
    <p:sldId id="259" r:id="rId9"/>
    <p:sldId id="266" r:id="rId10"/>
    <p:sldId id="267" r:id="rId11"/>
    <p:sldId id="268" r:id="rId12"/>
    <p:sldId id="261" r:id="rId13"/>
    <p:sldId id="263" r:id="rId14"/>
    <p:sldId id="270" r:id="rId15"/>
  </p:sldIdLst>
  <p:sldSz cx="9144000" cy="5143500" type="screen16x9"/>
  <p:notesSz cx="6858000" cy="9144000"/>
  <p:embeddedFontLst>
    <p:embeddedFont>
      <p:font typeface="Bookman Old Style" panose="02050604050505020204" pitchFamily="18"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Trebuchet MS" panose="020B0603020202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snapToGrid="0">
      <p:cViewPr varScale="1">
        <p:scale>
          <a:sx n="113" d="100"/>
          <a:sy n="113" d="100"/>
        </p:scale>
        <p:origin x="907" y="6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56"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9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268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857400"/>
          </a:xfrm>
        </p:spPr>
        <p:txBody>
          <a:bodyPr/>
          <a:lstStyle/>
          <a:p>
            <a:r>
              <a:rPr lang="en-US" sz="1800" b="1" dirty="0">
                <a:effectLst/>
                <a:latin typeface="Times New Roman" panose="02020603050405020304" pitchFamily="18" charset="0"/>
                <a:ea typeface="Cambria" panose="02040503050406030204" pitchFamily="18" charset="0"/>
              </a:rPr>
              <a:t>MISINFORMATION MITIGATION USING NLP</a:t>
            </a:r>
            <a:endParaRPr lang="en-US" sz="3600" b="1" dirty="0">
              <a:latin typeface="Bookman Old Style" panose="02050604050505020204" pitchFamily="18" charset="0"/>
            </a:endParaRPr>
          </a:p>
        </p:txBody>
      </p:sp>
      <p:sp>
        <p:nvSpPr>
          <p:cNvPr id="3" name="TextBox 2"/>
          <p:cNvSpPr txBox="1"/>
          <p:nvPr/>
        </p:nvSpPr>
        <p:spPr>
          <a:xfrm>
            <a:off x="267766" y="3265616"/>
            <a:ext cx="3709501" cy="954107"/>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NITHYA SAIRY(20EG105440)</a:t>
            </a:r>
          </a:p>
          <a:p>
            <a:pPr marL="342900" indent="-342900">
              <a:buFont typeface="+mj-lt"/>
              <a:buAutoNum type="arabicPeriod"/>
            </a:pPr>
            <a:r>
              <a:rPr lang="en-US" dirty="0">
                <a:latin typeface="Bookman Old Style" panose="02050604050505020204" pitchFamily="18" charset="0"/>
              </a:rPr>
              <a:t>BHAVANA TULASI(20EG105447)</a:t>
            </a:r>
          </a:p>
          <a:p>
            <a:pPr marL="342900" indent="-342900">
              <a:buFont typeface="+mj-lt"/>
              <a:buAutoNum type="arabicPeriod"/>
            </a:pPr>
            <a:r>
              <a:rPr lang="en-US" dirty="0">
                <a:latin typeface="Bookman Old Style" panose="02050604050505020204" pitchFamily="18" charset="0"/>
              </a:rPr>
              <a:t>LATHA ESLAVATHA(20EG105409)</a:t>
            </a:r>
          </a:p>
        </p:txBody>
      </p:sp>
      <p:sp>
        <p:nvSpPr>
          <p:cNvPr id="8" name="TextBox 7"/>
          <p:cNvSpPr txBox="1"/>
          <p:nvPr/>
        </p:nvSpPr>
        <p:spPr>
          <a:xfrm>
            <a:off x="5470632" y="3373337"/>
            <a:ext cx="2987568"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s-ES" dirty="0" err="1">
                <a:latin typeface="Bookman Old Style" panose="02050604050505020204" pitchFamily="18" charset="0"/>
              </a:rPr>
              <a:t>Dr.B.V.V.Siva</a:t>
            </a:r>
            <a:r>
              <a:rPr lang="es-ES" dirty="0">
                <a:latin typeface="Bookman Old Style" panose="02050604050505020204" pitchFamily="18" charset="0"/>
              </a:rPr>
              <a:t> </a:t>
            </a:r>
            <a:r>
              <a:rPr lang="es-ES" dirty="0" err="1">
                <a:latin typeface="Bookman Old Style" panose="02050604050505020204" pitchFamily="18" charset="0"/>
              </a:rPr>
              <a:t>Prasad</a:t>
            </a:r>
            <a:endParaRPr lang="es-ES" dirty="0">
              <a:latin typeface="Bookman Old Style" panose="02050604050505020204" pitchFamily="18" charset="0"/>
            </a:endParaRPr>
          </a:p>
          <a:p>
            <a:r>
              <a:rPr lang="en-US" dirty="0">
                <a:latin typeface="Bookman Old Style" panose="02050604050505020204" pitchFamily="18" charset="0"/>
              </a:rPr>
              <a:t> </a:t>
            </a:r>
            <a:r>
              <a:rPr lang="en-US" sz="1400" b="0" i="0" u="none" strike="noStrike" cap="none" dirty="0">
                <a:solidFill>
                  <a:srgbClr val="000000"/>
                </a:solidFill>
                <a:latin typeface="Bookman Old Style"/>
                <a:ea typeface="Bookman Old Style"/>
                <a:cs typeface="Bookman Old Style"/>
                <a:sym typeface="Bookman Old Style"/>
              </a:rPr>
              <a:t>Associate  Professor</a:t>
            </a: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8D307B03-A364-0B69-B6BD-5187B3EFA8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39" y="749156"/>
            <a:ext cx="3758313" cy="2565543"/>
          </a:xfrm>
          <a:prstGeom prst="rect">
            <a:avLst/>
          </a:prstGeom>
        </p:spPr>
      </p:pic>
      <p:pic>
        <p:nvPicPr>
          <p:cNvPr id="5" name="Picture 4">
            <a:extLst>
              <a:ext uri="{FF2B5EF4-FFF2-40B4-BE49-F238E27FC236}">
                <a16:creationId xmlns:a16="http://schemas.microsoft.com/office/drawing/2014/main" id="{F7C16CDE-38A2-DE50-2279-48C959C00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1660" y="711923"/>
            <a:ext cx="3840400" cy="2602776"/>
          </a:xfrm>
          <a:prstGeom prst="rect">
            <a:avLst/>
          </a:prstGeom>
        </p:spPr>
      </p:pic>
    </p:spTree>
    <p:extLst>
      <p:ext uri="{BB962C8B-B14F-4D97-AF65-F5344CB8AC3E}">
        <p14:creationId xmlns:p14="http://schemas.microsoft.com/office/powerpoint/2010/main" val="280476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D9B7C919-3D42-1ACC-AC0F-6DA6D46F7F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71700" y="895350"/>
            <a:ext cx="3362325" cy="3352800"/>
          </a:xfrm>
          <a:prstGeom prst="rect">
            <a:avLst/>
          </a:prstGeom>
        </p:spPr>
      </p:pic>
    </p:spTree>
    <p:extLst>
      <p:ext uri="{BB962C8B-B14F-4D97-AF65-F5344CB8AC3E}">
        <p14:creationId xmlns:p14="http://schemas.microsoft.com/office/powerpoint/2010/main" val="32496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 </a:t>
            </a:r>
          </a:p>
        </p:txBody>
      </p:sp>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dirty="0"/>
              <a:t>Department of Computer Science and Engineering</a:t>
            </a:r>
          </a:p>
        </p:txBody>
      </p:sp>
      <p:sp>
        <p:nvSpPr>
          <p:cNvPr id="12" name="TextBox 11">
            <a:extLst>
              <a:ext uri="{FF2B5EF4-FFF2-40B4-BE49-F238E27FC236}">
                <a16:creationId xmlns:a16="http://schemas.microsoft.com/office/drawing/2014/main" id="{B96A94BE-B17C-F294-024F-4F2C507E557E}"/>
              </a:ext>
            </a:extLst>
          </p:cNvPr>
          <p:cNvSpPr txBox="1"/>
          <p:nvPr/>
        </p:nvSpPr>
        <p:spPr>
          <a:xfrm>
            <a:off x="118110" y="1157838"/>
            <a:ext cx="8888730" cy="2677656"/>
          </a:xfrm>
          <a:prstGeom prst="rect">
            <a:avLst/>
          </a:prstGeom>
          <a:noFill/>
        </p:spPr>
        <p:txBody>
          <a:bodyPr wrap="square">
            <a:spAutoFit/>
          </a:bodyPr>
          <a:lstStyle/>
          <a:p>
            <a:pPr marL="342900" indent="-342900" eaLnBrk="0" fontAlgn="base" hangingPunct="0">
              <a:spcBef>
                <a:spcPct val="0"/>
              </a:spcBef>
              <a:spcAft>
                <a:spcPct val="0"/>
              </a:spcAft>
              <a:buClrTx/>
              <a:buAutoNum type="arabicPeriod"/>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thorough investigation has demonstrated NLP's outstanding capacity to identify and mitigate disinformation from a variety of sources, such as news articles, social media sites, and online discussion boards.</a:t>
            </a:r>
          </a:p>
          <a:p>
            <a:pPr marL="342900" indent="-342900" eaLnBrk="0" fontAlgn="base" hangingPunct="0">
              <a:spcBef>
                <a:spcPct val="0"/>
              </a:spcBef>
              <a:spcAft>
                <a:spcPct val="0"/>
              </a:spcAft>
              <a:buClrTx/>
              <a:buAutoNum type="arabicPeriod"/>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ClrTx/>
              <a:buAutoNum type="arabicPeriod"/>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results show that our NLP model is capable of capturing a significant amount of important disinformation from a variety of sources, with an impressive recall score.</a:t>
            </a:r>
          </a:p>
          <a:p>
            <a:pPr marL="342900" indent="-342900" eaLnBrk="0" fontAlgn="base" hangingPunct="0">
              <a:spcBef>
                <a:spcPct val="0"/>
              </a:spcBef>
              <a:spcAft>
                <a:spcPct val="0"/>
              </a:spcAft>
              <a:buClrTx/>
              <a:buAutoNum type="arabicPeriod"/>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ClrTx/>
              <a:buAutoNum type="arabicPeriod"/>
            </a:pPr>
            <a:r>
              <a:rPr lang="en-US" altLang="en-US" dirty="0">
                <a:solidFill>
                  <a:schemeClr val="tx1"/>
                </a:solidFill>
                <a:latin typeface="Times New Roman" panose="02020603050405020304" pitchFamily="18" charset="0"/>
                <a:cs typeface="Times New Roman" panose="02020603050405020304" pitchFamily="18" charset="0"/>
              </a:rPr>
              <a:t> Our suggested method shows more comprehensiveness and accuracy than current approaches, but comes with a minor trade-off in terms of the amount of time needed to generate summaries.</a:t>
            </a:r>
          </a:p>
          <a:p>
            <a:pPr marL="342900" indent="-342900" eaLnBrk="0" fontAlgn="base" hangingPunct="0">
              <a:spcBef>
                <a:spcPct val="0"/>
              </a:spcBef>
              <a:spcAft>
                <a:spcPct val="0"/>
              </a:spcAft>
              <a:buClrTx/>
              <a:buAutoNum type="arabicPeriod"/>
            </a:pPr>
            <a:endParaRPr lang="en-US" altLang="en-US" dirty="0">
              <a:solidFill>
                <a:schemeClr val="tx1"/>
              </a:solidFill>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ClrTx/>
              <a:buAutoNum type="arabicPeriod"/>
            </a:pPr>
            <a:r>
              <a:rPr lang="en-US" altLang="en-US" dirty="0">
                <a:solidFill>
                  <a:schemeClr val="tx1"/>
                </a:solidFill>
                <a:latin typeface="Times New Roman" panose="02020603050405020304" pitchFamily="18" charset="0"/>
                <a:cs typeface="Times New Roman" panose="02020603050405020304" pitchFamily="18" charset="0"/>
              </a:rPr>
              <a:t>To ensure impartiality and justice in information verification procedures, we have developed novel strategies to reduce biases in NLP-based misinformation detection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32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graphicFrame>
        <p:nvGraphicFramePr>
          <p:cNvPr id="6" name="Table 5">
            <a:extLst>
              <a:ext uri="{FF2B5EF4-FFF2-40B4-BE49-F238E27FC236}">
                <a16:creationId xmlns:a16="http://schemas.microsoft.com/office/drawing/2014/main" id="{68801B0F-A441-6FC7-EDA7-4799FCCA0EA9}"/>
              </a:ext>
            </a:extLst>
          </p:cNvPr>
          <p:cNvGraphicFramePr>
            <a:graphicFrameLocks noGrp="1"/>
          </p:cNvGraphicFramePr>
          <p:nvPr>
            <p:extLst>
              <p:ext uri="{D42A27DB-BD31-4B8C-83A1-F6EECF244321}">
                <p14:modId xmlns:p14="http://schemas.microsoft.com/office/powerpoint/2010/main" val="294849173"/>
              </p:ext>
            </p:extLst>
          </p:nvPr>
        </p:nvGraphicFramePr>
        <p:xfrm>
          <a:off x="379307" y="1038287"/>
          <a:ext cx="8627534" cy="3362263"/>
        </p:xfrm>
        <a:graphic>
          <a:graphicData uri="http://schemas.openxmlformats.org/drawingml/2006/table">
            <a:tbl>
              <a:tblPr firstRow="1" firstCol="1" lastRow="1" lastCol="1" bandRow="1" bandCol="1">
                <a:tableStyleId>{1D3205E1-8B83-452B-8570-0B3C4014EAE2}</a:tableStyleId>
              </a:tblPr>
              <a:tblGrid>
                <a:gridCol w="1139277">
                  <a:extLst>
                    <a:ext uri="{9D8B030D-6E8A-4147-A177-3AD203B41FA5}">
                      <a16:colId xmlns:a16="http://schemas.microsoft.com/office/drawing/2014/main" val="2981155948"/>
                    </a:ext>
                  </a:extLst>
                </a:gridCol>
                <a:gridCol w="2510833">
                  <a:extLst>
                    <a:ext uri="{9D8B030D-6E8A-4147-A177-3AD203B41FA5}">
                      <a16:colId xmlns:a16="http://schemas.microsoft.com/office/drawing/2014/main" val="3267805198"/>
                    </a:ext>
                  </a:extLst>
                </a:gridCol>
                <a:gridCol w="2544016">
                  <a:extLst>
                    <a:ext uri="{9D8B030D-6E8A-4147-A177-3AD203B41FA5}">
                      <a16:colId xmlns:a16="http://schemas.microsoft.com/office/drawing/2014/main" val="303945800"/>
                    </a:ext>
                  </a:extLst>
                </a:gridCol>
                <a:gridCol w="2433408">
                  <a:extLst>
                    <a:ext uri="{9D8B030D-6E8A-4147-A177-3AD203B41FA5}">
                      <a16:colId xmlns:a16="http://schemas.microsoft.com/office/drawing/2014/main" val="248232014"/>
                    </a:ext>
                  </a:extLst>
                </a:gridCol>
              </a:tblGrid>
              <a:tr h="837201">
                <a:tc>
                  <a:txBody>
                    <a:bodyPr/>
                    <a:lstStyle/>
                    <a:p>
                      <a:pPr marL="72390">
                        <a:lnSpc>
                          <a:spcPts val="1395"/>
                        </a:lnSpc>
                      </a:pPr>
                      <a:r>
                        <a:rPr lang="en-US" sz="1200" dirty="0">
                          <a:effectLst/>
                        </a:rPr>
                        <a:t>Parameter</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2390" marR="0" lvl="0" indent="0" algn="l" defTabSz="914400" rtl="0" eaLnBrk="1" fontAlgn="auto" latinLnBrk="0" hangingPunct="1">
                        <a:lnSpc>
                          <a:spcPts val="1395"/>
                        </a:lnSpc>
                        <a:spcBef>
                          <a:spcPts val="0"/>
                        </a:spcBef>
                        <a:spcAft>
                          <a:spcPts val="0"/>
                        </a:spcAft>
                        <a:buClr>
                          <a:srgbClr val="000000"/>
                        </a:buClr>
                        <a:buSzTx/>
                        <a:buFont typeface="Arial"/>
                        <a:buNone/>
                        <a:tabLst/>
                        <a:defRPr/>
                      </a:pPr>
                      <a:r>
                        <a:rPr lang="en-US" sz="1100" u="none" strike="noStrike" cap="none" dirty="0">
                          <a:latin typeface="Bookman Old Style"/>
                          <a:ea typeface="Bookman Old Style"/>
                          <a:cs typeface="Bookman Old Style"/>
                          <a:sym typeface="Bookman Old Style"/>
                        </a:rPr>
                        <a:t>Mathematical Formula</a:t>
                      </a:r>
                    </a:p>
                    <a:p>
                      <a:pPr marL="72390">
                        <a:lnSpc>
                          <a:spcPts val="1395"/>
                        </a:lnSpc>
                      </a:pP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3025">
                        <a:lnSpc>
                          <a:spcPts val="1395"/>
                        </a:lnSpc>
                      </a:pPr>
                      <a:r>
                        <a:rPr lang="en-US" sz="1200">
                          <a:effectLst/>
                        </a:rPr>
                        <a:t>Proposed</a:t>
                      </a:r>
                      <a:r>
                        <a:rPr lang="en-US" sz="1200" spc="100">
                          <a:effectLst/>
                        </a:rPr>
                        <a:t> </a:t>
                      </a:r>
                      <a:r>
                        <a:rPr lang="en-US" sz="1200">
                          <a:effectLst/>
                        </a:rPr>
                        <a:t>methods</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3025">
                        <a:lnSpc>
                          <a:spcPts val="1395"/>
                        </a:lnSpc>
                      </a:pPr>
                      <a:r>
                        <a:rPr lang="en-US" sz="1200">
                          <a:effectLst/>
                        </a:rPr>
                        <a:t>Previous</a:t>
                      </a:r>
                      <a:r>
                        <a:rPr lang="en-US" sz="1200" spc="125">
                          <a:effectLst/>
                        </a:rPr>
                        <a:t> </a:t>
                      </a:r>
                      <a:r>
                        <a:rPr lang="en-US" sz="1200">
                          <a:effectLst/>
                        </a:rPr>
                        <a:t>method</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2879447913"/>
                  </a:ext>
                </a:extLst>
              </a:tr>
              <a:tr h="850660">
                <a:tc>
                  <a:txBody>
                    <a:bodyPr/>
                    <a:lstStyle/>
                    <a:p>
                      <a:pPr marL="72390">
                        <a:lnSpc>
                          <a:spcPts val="1395"/>
                        </a:lnSpc>
                      </a:pPr>
                      <a:r>
                        <a:rPr lang="en-US" sz="1200" dirty="0">
                          <a:effectLst/>
                        </a:rPr>
                        <a:t>Accuracy</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2390">
                        <a:lnSpc>
                          <a:spcPts val="1395"/>
                        </a:lnSpc>
                      </a:pPr>
                      <a:endParaRPr lang="en-IN" sz="1100" dirty="0">
                        <a:effectLst/>
                        <a:latin typeface="Cambria" panose="02040503050406030204" pitchFamily="18" charset="0"/>
                        <a:ea typeface="Cambria" panose="02040503050406030204" pitchFamily="18" charset="0"/>
                        <a:cs typeface="Cambria" panose="02040503050406030204" pitchFamily="18" charset="0"/>
                      </a:endParaRPr>
                    </a:p>
                    <a:p>
                      <a:pPr marL="72390">
                        <a:lnSpc>
                          <a:spcPts val="1395"/>
                        </a:lnSpc>
                      </a:pP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(number of correct predictions) / (total number of predictions) </a:t>
                      </a:r>
                      <a:endParaRPr lang="en-IN" sz="1200" dirty="0">
                        <a:effectLst/>
                        <a:latin typeface="Times New Roman" panose="02020603050405020304" pitchFamily="18" charset="0"/>
                        <a:ea typeface="Cambria" panose="02040503050406030204" pitchFamily="18" charset="0"/>
                        <a:cs typeface="Times New Roman" panose="02020603050405020304" pitchFamily="18" charset="0"/>
                      </a:endParaRPr>
                    </a:p>
                  </a:txBody>
                  <a:tcPr marL="0" marR="0" marT="0" marB="0"/>
                </a:tc>
                <a:tc>
                  <a:txBody>
                    <a:bodyPr/>
                    <a:lstStyle/>
                    <a:p>
                      <a:pPr marL="73025">
                        <a:lnSpc>
                          <a:spcPts val="1395"/>
                        </a:lnSpc>
                      </a:pPr>
                      <a:r>
                        <a:rPr lang="en-US" sz="1200">
                          <a:effectLst/>
                        </a:rPr>
                        <a:t>89.29%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3025">
                        <a:lnSpc>
                          <a:spcPts val="1395"/>
                        </a:lnSpc>
                      </a:pPr>
                      <a:r>
                        <a:rPr lang="en-US" sz="1200">
                          <a:effectLst/>
                        </a:rPr>
                        <a:t>82.14%</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434062328"/>
                  </a:ext>
                </a:extLst>
              </a:tr>
              <a:tr h="837201">
                <a:tc>
                  <a:txBody>
                    <a:bodyPr/>
                    <a:lstStyle/>
                    <a:p>
                      <a:pPr marL="72390">
                        <a:lnSpc>
                          <a:spcPts val="1395"/>
                        </a:lnSpc>
                      </a:pPr>
                      <a:r>
                        <a:rPr lang="en-US" sz="1200" dirty="0">
                          <a:effectLst/>
                        </a:rPr>
                        <a:t>F1-Score</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2390">
                        <a:lnSpc>
                          <a:spcPts val="1395"/>
                        </a:lnSpc>
                      </a:pP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3025">
                        <a:lnSpc>
                          <a:spcPts val="1395"/>
                        </a:lnSpc>
                      </a:pPr>
                      <a:r>
                        <a:rPr lang="en-US" sz="1200" dirty="0">
                          <a:effectLst/>
                        </a:rPr>
                        <a:t>85.71</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3025">
                        <a:lnSpc>
                          <a:spcPts val="1395"/>
                        </a:lnSpc>
                      </a:pPr>
                      <a:r>
                        <a:rPr lang="en-US" sz="1200">
                          <a:effectLst/>
                        </a:rPr>
                        <a:t>76.19%.</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847006131"/>
                  </a:ext>
                </a:extLst>
              </a:tr>
              <a:tr h="837201">
                <a:tc>
                  <a:txBody>
                    <a:bodyPr/>
                    <a:lstStyle/>
                    <a:p>
                      <a:pPr marL="72390">
                        <a:lnSpc>
                          <a:spcPts val="1395"/>
                        </a:lnSpc>
                      </a:pPr>
                      <a:r>
                        <a:rPr lang="en-US" sz="1200" dirty="0">
                          <a:effectLst/>
                        </a:rPr>
                        <a:t>AU-ROC</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2390">
                        <a:lnSpc>
                          <a:spcPts val="1395"/>
                        </a:lnSpc>
                      </a:pPr>
                      <a:r>
                        <a:rPr lang="en-IN" sz="1100" dirty="0">
                          <a:effectLst/>
                          <a:latin typeface="Cambria" panose="02040503050406030204" pitchFamily="18" charset="0"/>
                          <a:ea typeface="Cambria" panose="02040503050406030204" pitchFamily="18" charset="0"/>
                          <a:cs typeface="Cambria" panose="02040503050406030204" pitchFamily="18" charset="0"/>
                        </a:rPr>
                        <a:t> Based on the Graph Generated</a:t>
                      </a:r>
                    </a:p>
                  </a:txBody>
                  <a:tcPr marL="0" marR="0" marT="0" marB="0"/>
                </a:tc>
                <a:tc>
                  <a:txBody>
                    <a:bodyPr/>
                    <a:lstStyle/>
                    <a:p>
                      <a:pPr marL="73025">
                        <a:lnSpc>
                          <a:spcPts val="1395"/>
                        </a:lnSpc>
                        <a:tabLst>
                          <a:tab pos="836295" algn="ctr"/>
                        </a:tabLst>
                      </a:pPr>
                      <a:r>
                        <a:rPr lang="en-US" sz="1200">
                          <a:effectLst/>
                        </a:rPr>
                        <a:t>0.90	</a:t>
                      </a:r>
                      <a:endParaRPr lang="en-IN" sz="110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tc>
                  <a:txBody>
                    <a:bodyPr/>
                    <a:lstStyle/>
                    <a:p>
                      <a:pPr marL="73025">
                        <a:lnSpc>
                          <a:spcPts val="1395"/>
                        </a:lnSpc>
                      </a:pPr>
                      <a:r>
                        <a:rPr lang="en-US" sz="1200" dirty="0">
                          <a:effectLst/>
                        </a:rPr>
                        <a:t>0.75</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a:txBody>
                  <a:tcPr marL="0" marR="0" marT="0" marB="0"/>
                </a:tc>
                <a:extLst>
                  <a:ext uri="{0D108BD9-81ED-4DB2-BD59-A6C34878D82A}">
                    <a16:rowId xmlns:a16="http://schemas.microsoft.com/office/drawing/2014/main" val="3919082853"/>
                  </a:ext>
                </a:extLst>
              </a:tr>
            </a:tbl>
          </a:graphicData>
        </a:graphic>
      </p:graphicFrame>
      <p:pic>
        <p:nvPicPr>
          <p:cNvPr id="8" name="Google Shape;379;p13">
            <a:extLst>
              <a:ext uri="{FF2B5EF4-FFF2-40B4-BE49-F238E27FC236}">
                <a16:creationId xmlns:a16="http://schemas.microsoft.com/office/drawing/2014/main" id="{086F5F0F-0D5E-6F15-E678-ED6C80DBE939}"/>
              </a:ext>
            </a:extLst>
          </p:cNvPr>
          <p:cNvPicPr preferRelativeResize="0"/>
          <p:nvPr/>
        </p:nvPicPr>
        <p:blipFill rotWithShape="1">
          <a:blip r:embed="rId3">
            <a:alphaModFix/>
          </a:blip>
          <a:srcRect b="56417"/>
          <a:stretch/>
        </p:blipFill>
        <p:spPr>
          <a:xfrm>
            <a:off x="1410887" y="2862263"/>
            <a:ext cx="2359825" cy="447275"/>
          </a:xfrm>
          <a:prstGeom prst="rect">
            <a:avLst/>
          </a:prstGeom>
          <a:noFill/>
          <a:ln>
            <a:noFill/>
          </a:ln>
        </p:spPr>
      </p:pic>
    </p:spTree>
    <p:extLst>
      <p:ext uri="{BB962C8B-B14F-4D97-AF65-F5344CB8AC3E}">
        <p14:creationId xmlns:p14="http://schemas.microsoft.com/office/powerpoint/2010/main" val="190410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11" name="TextBox 10">
            <a:extLst>
              <a:ext uri="{FF2B5EF4-FFF2-40B4-BE49-F238E27FC236}">
                <a16:creationId xmlns:a16="http://schemas.microsoft.com/office/drawing/2014/main" id="{6D60A787-3FFC-7E42-D6EB-5A691104C611}"/>
              </a:ext>
            </a:extLst>
          </p:cNvPr>
          <p:cNvSpPr txBox="1"/>
          <p:nvPr/>
        </p:nvSpPr>
        <p:spPr>
          <a:xfrm>
            <a:off x="2590800" y="1935579"/>
            <a:ext cx="4572000" cy="584775"/>
          </a:xfrm>
          <a:prstGeom prst="rect">
            <a:avLst/>
          </a:prstGeom>
          <a:noFill/>
        </p:spPr>
        <p:txBody>
          <a:bodyPr wrap="square">
            <a:spAutoFit/>
          </a:bodyPr>
          <a:lstStyle/>
          <a:p>
            <a:r>
              <a:rPr lang="en-US" sz="3200" dirty="0">
                <a:latin typeface="Bookman Old Style"/>
                <a:ea typeface="Bookman Old Style"/>
                <a:cs typeface="Bookman Old Style"/>
                <a:sym typeface="Bookman Old Style"/>
              </a:rPr>
              <a:t>Thank you</a:t>
            </a:r>
            <a:endParaRPr lang="en-IN" sz="3200" dirty="0"/>
          </a:p>
        </p:txBody>
      </p:sp>
    </p:spTree>
    <p:extLst>
      <p:ext uri="{BB962C8B-B14F-4D97-AF65-F5344CB8AC3E}">
        <p14:creationId xmlns:p14="http://schemas.microsoft.com/office/powerpoint/2010/main" val="949991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379141" y="1173014"/>
            <a:ext cx="8125522" cy="3539430"/>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Misinformation refers to false or inaccurate information spread, often without harmful intentions, whereas disinformation is deliberately misleading or biased information spread with the intent to deceive. </a:t>
            </a:r>
            <a:r>
              <a:rPr lang="en-US" dirty="0">
                <a:solidFill>
                  <a:srgbClr val="0D0D0D"/>
                </a:solidFill>
                <a:latin typeface="Times New Roman" panose="02020603050405020304" pitchFamily="18" charset="0"/>
                <a:cs typeface="Times New Roman" panose="02020603050405020304" pitchFamily="18" charset="0"/>
              </a:rPr>
              <a:t>O</a:t>
            </a:r>
            <a:r>
              <a:rPr lang="en-US" b="0" i="0" dirty="0">
                <a:solidFill>
                  <a:srgbClr val="0D0D0D"/>
                </a:solidFill>
                <a:effectLst/>
                <a:latin typeface="Times New Roman" panose="02020603050405020304" pitchFamily="18" charset="0"/>
                <a:cs typeface="Times New Roman" panose="02020603050405020304" pitchFamily="18" charset="0"/>
              </a:rPr>
              <a:t>ur project focuses on developing a comprehensive framework utilizing advanced Natural Language Processing (NLP) and machine learning techniques to identify, analyze, and mitigate misinformation and disinformation across various digital platforms.</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Advanced NLP and machine learning models that can understand, interpret, and analyze the nuances of human language and multimedia content.</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Applications of </a:t>
            </a:r>
            <a:r>
              <a:rPr lang="en-IN" b="0" i="0" dirty="0">
                <a:solidFill>
                  <a:srgbClr val="0D0D0D"/>
                </a:solidFill>
                <a:effectLst/>
                <a:latin typeface="Times New Roman" panose="02020603050405020304" pitchFamily="18" charset="0"/>
                <a:cs typeface="Times New Roman" panose="02020603050405020304" pitchFamily="18" charset="0"/>
              </a:rPr>
              <a:t>misinformation detection framework:</a:t>
            </a:r>
          </a:p>
          <a:p>
            <a:pPr marL="342900" indent="-342900" algn="l">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Media Outlets</a:t>
            </a:r>
            <a:endParaRPr lang="en-IN" dirty="0">
              <a:solidFill>
                <a:srgbClr val="0D0D0D"/>
              </a:solidFill>
              <a:latin typeface="Times New Roman" panose="02020603050405020304" pitchFamily="18" charset="0"/>
              <a:cs typeface="Times New Roman" panose="02020603050405020304" pitchFamily="18" charset="0"/>
            </a:endParaRPr>
          </a:p>
          <a:p>
            <a:pPr marL="342900" indent="-342900" algn="l">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Social Media Platforms</a:t>
            </a:r>
          </a:p>
          <a:p>
            <a:pPr marL="342900" indent="-342900" algn="l">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Governmental Organizations</a:t>
            </a:r>
            <a:endParaRPr lang="en-IN" b="1" dirty="0">
              <a:solidFill>
                <a:srgbClr val="0D0D0D"/>
              </a:solidFill>
              <a:latin typeface="Times New Roman" panose="02020603050405020304" pitchFamily="18" charset="0"/>
              <a:cs typeface="Times New Roman" panose="02020603050405020304" pitchFamily="18" charset="0"/>
            </a:endParaRPr>
          </a:p>
          <a:p>
            <a:pPr marL="342900" indent="-342900" algn="l">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Educational Tools</a:t>
            </a:r>
          </a:p>
          <a:p>
            <a:pPr marL="342900" indent="-342900" algn="l">
              <a:buAutoNum type="arabicPeriod"/>
            </a:pPr>
            <a:r>
              <a:rPr lang="en-IN" b="1" i="0" dirty="0">
                <a:solidFill>
                  <a:srgbClr val="0D0D0D"/>
                </a:solidFill>
                <a:effectLst/>
                <a:latin typeface="Times New Roman" panose="02020603050405020304" pitchFamily="18" charset="0"/>
                <a:cs typeface="Times New Roman" panose="02020603050405020304" pitchFamily="18" charset="0"/>
              </a:rPr>
              <a:t>Research and Development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541867" y="1307252"/>
            <a:ext cx="8144933" cy="2450543"/>
          </a:xfrm>
          <a:prstGeom prst="rect">
            <a:avLst/>
          </a:prstGeom>
          <a:noFill/>
        </p:spPr>
        <p:txBody>
          <a:bodyPr wrap="square" rtlCol="0">
            <a:spAutoFit/>
          </a:bodyPr>
          <a:lstStyle/>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Misinformation spreads rapidly across digital platforms, undermining public trust and distorting public discourse. This project proposes a Natural Language Processing (NLP)-based solution to tackle the challenge of misinformation. By harnessing the power of NLP techniques such as machine learning algorithms, text analytics, and sentiment analysis, the proposed system aims to automatically detect, categorize, and flag misinformation in real-time. This approach seeks to enhance the accuracy and speed of misinformation identification, enabling platforms and users to respond more effectively. By improving the detection of false narratives and misleading content, the project endeavors to restore integrity to digital information ecosystems, promoting informed decision-making and fostering a healthier public dialogue.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Problem Statement</a:t>
            </a:r>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p:txBody>
          <a:bodyPr/>
          <a:lstStyle/>
          <a:p>
            <a:r>
              <a:rPr lang="en-US"/>
              <a:t>Department of Computer Science and Engineering</a:t>
            </a:r>
          </a:p>
        </p:txBody>
      </p:sp>
      <p:pic>
        <p:nvPicPr>
          <p:cNvPr id="3" name="Picture 2">
            <a:extLst>
              <a:ext uri="{FF2B5EF4-FFF2-40B4-BE49-F238E27FC236}">
                <a16:creationId xmlns:a16="http://schemas.microsoft.com/office/drawing/2014/main" id="{7C0D2354-6E46-28FE-9B19-25A82F05B623}"/>
              </a:ext>
            </a:extLst>
          </p:cNvPr>
          <p:cNvPicPr>
            <a:picLocks noChangeAspect="1"/>
          </p:cNvPicPr>
          <p:nvPr/>
        </p:nvPicPr>
        <p:blipFill>
          <a:blip r:embed="rId3"/>
          <a:stretch>
            <a:fillRect/>
          </a:stretch>
        </p:blipFill>
        <p:spPr>
          <a:xfrm>
            <a:off x="785072" y="1492811"/>
            <a:ext cx="7573860" cy="2157880"/>
          </a:xfrm>
          <a:prstGeom prst="rect">
            <a:avLst/>
          </a:prstGeom>
        </p:spPr>
      </p:pic>
    </p:spTree>
    <p:extLst>
      <p:ext uri="{BB962C8B-B14F-4D97-AF65-F5344CB8AC3E}">
        <p14:creationId xmlns:p14="http://schemas.microsoft.com/office/powerpoint/2010/main" val="16031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8" name="TextBox 7">
            <a:extLst>
              <a:ext uri="{FF2B5EF4-FFF2-40B4-BE49-F238E27FC236}">
                <a16:creationId xmlns:a16="http://schemas.microsoft.com/office/drawing/2014/main" id="{4C8CC503-DEB3-0BF2-DA06-29B693825E16}"/>
              </a:ext>
            </a:extLst>
          </p:cNvPr>
          <p:cNvSpPr txBox="1"/>
          <p:nvPr/>
        </p:nvSpPr>
        <p:spPr>
          <a:xfrm>
            <a:off x="974513" y="942395"/>
            <a:ext cx="6903720" cy="267765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Proposed Method for Misinformation Mitigation Using NLP: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Chunking: Divide text into manageable parts.</a:t>
            </a:r>
          </a:p>
          <a:p>
            <a:r>
              <a:rPr lang="en-IN" dirty="0">
                <a:latin typeface="Times New Roman" panose="02020603050405020304" pitchFamily="18" charset="0"/>
                <a:cs typeface="Times New Roman" panose="02020603050405020304" pitchFamily="18" charset="0"/>
              </a:rPr>
              <a:t>2. Processing: Apply NLP on each chunk.</a:t>
            </a:r>
          </a:p>
          <a:p>
            <a:r>
              <a:rPr lang="en-IN" dirty="0">
                <a:latin typeface="Times New Roman" panose="02020603050405020304" pitchFamily="18" charset="0"/>
                <a:cs typeface="Times New Roman" panose="02020603050405020304" pitchFamily="18" charset="0"/>
              </a:rPr>
              <a:t>3. Feature Extraction: Extract linguistic features.</a:t>
            </a:r>
          </a:p>
          <a:p>
            <a:r>
              <a:rPr lang="en-IN" dirty="0">
                <a:latin typeface="Times New Roman" panose="02020603050405020304" pitchFamily="18" charset="0"/>
                <a:cs typeface="Times New Roman" panose="02020603050405020304" pitchFamily="18" charset="0"/>
              </a:rPr>
              <a:t>4. Model Training: Train classifiers to identify misinformation.</a:t>
            </a:r>
          </a:p>
          <a:p>
            <a:r>
              <a:rPr lang="en-IN" dirty="0">
                <a:latin typeface="Times New Roman" panose="02020603050405020304" pitchFamily="18" charset="0"/>
                <a:cs typeface="Times New Roman" panose="02020603050405020304" pitchFamily="18" charset="0"/>
              </a:rPr>
              <a:t>5. Classification: Classify each chunk.</a:t>
            </a:r>
          </a:p>
          <a:p>
            <a:r>
              <a:rPr lang="en-IN" dirty="0">
                <a:latin typeface="Times New Roman" panose="02020603050405020304" pitchFamily="18" charset="0"/>
                <a:cs typeface="Times New Roman" panose="02020603050405020304" pitchFamily="18" charset="0"/>
              </a:rPr>
              <a:t>6. Aggregation: Combine chunk classifications.</a:t>
            </a:r>
          </a:p>
          <a:p>
            <a:r>
              <a:rPr lang="en-IN" dirty="0">
                <a:latin typeface="Times New Roman" panose="02020603050405020304" pitchFamily="18" charset="0"/>
                <a:cs typeface="Times New Roman" panose="02020603050405020304" pitchFamily="18" charset="0"/>
              </a:rPr>
              <a:t>7. Post-Processing: Refine results and validate claims.</a:t>
            </a:r>
          </a:p>
          <a:p>
            <a:r>
              <a:rPr lang="en-IN" dirty="0">
                <a:latin typeface="Times New Roman" panose="02020603050405020304" pitchFamily="18" charset="0"/>
                <a:cs typeface="Times New Roman" panose="02020603050405020304" pitchFamily="18" charset="0"/>
              </a:rPr>
              <a:t>8. Visualization: Present insights visually.</a:t>
            </a:r>
          </a:p>
          <a:p>
            <a:r>
              <a:rPr lang="en-IN" dirty="0">
                <a:latin typeface="Times New Roman" panose="02020603050405020304" pitchFamily="18" charset="0"/>
                <a:cs typeface="Times New Roman" panose="02020603050405020304" pitchFamily="18" charset="0"/>
              </a:rPr>
              <a:t>9. Continuous Learning: Update models with new data.</a:t>
            </a:r>
          </a:p>
          <a:p>
            <a:r>
              <a:rPr lang="en-IN" dirty="0">
                <a:latin typeface="Times New Roman" panose="02020603050405020304" pitchFamily="18" charset="0"/>
                <a:cs typeface="Times New Roman" panose="02020603050405020304" pitchFamily="18" charset="0"/>
              </a:rPr>
              <a:t>10. Deployment: Integrate into platforms for real-time detection</a:t>
            </a:r>
            <a:r>
              <a:rPr lang="en-IN" dirty="0"/>
              <a:t>.</a:t>
            </a: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7" name="Picture 6">
            <a:extLst>
              <a:ext uri="{FF2B5EF4-FFF2-40B4-BE49-F238E27FC236}">
                <a16:creationId xmlns:a16="http://schemas.microsoft.com/office/drawing/2014/main" id="{FF9514FE-CA42-23BA-9D5F-C2BD1F58FD53}"/>
              </a:ext>
            </a:extLst>
          </p:cNvPr>
          <p:cNvPicPr>
            <a:picLocks noChangeAspect="1"/>
          </p:cNvPicPr>
          <p:nvPr/>
        </p:nvPicPr>
        <p:blipFill>
          <a:blip r:embed="rId3"/>
          <a:stretch>
            <a:fillRect/>
          </a:stretch>
        </p:blipFill>
        <p:spPr>
          <a:xfrm>
            <a:off x="986115" y="623887"/>
            <a:ext cx="6557685" cy="3895725"/>
          </a:xfrm>
          <a:prstGeom prst="rect">
            <a:avLst/>
          </a:prstGeom>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661800" y="205483"/>
            <a:ext cx="6117431" cy="627321"/>
          </a:xfrm>
        </p:spPr>
        <p:txBody>
          <a:bodyPr/>
          <a:lstStyle/>
          <a:p>
            <a:r>
              <a:rPr lang="en-US" sz="3600" dirty="0"/>
              <a:t>Experiment Environment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B794532A-8AB9-26B2-4F2B-6147ABF004C6}"/>
              </a:ext>
            </a:extLst>
          </p:cNvPr>
          <p:cNvSpPr txBox="1"/>
          <p:nvPr/>
        </p:nvSpPr>
        <p:spPr>
          <a:xfrm>
            <a:off x="245794" y="1332693"/>
            <a:ext cx="6829375" cy="2662780"/>
          </a:xfrm>
          <a:prstGeom prst="rect">
            <a:avLst/>
          </a:prstGeom>
          <a:noFill/>
        </p:spPr>
        <p:txBody>
          <a:bodyPr wrap="square">
            <a:spAutoFit/>
          </a:bodyPr>
          <a:lstStyle/>
          <a:p>
            <a:pPr marL="742950" lvl="1" indent="-285750">
              <a:spcBef>
                <a:spcPts val="810"/>
              </a:spcBef>
              <a:buSzPts val="1200"/>
              <a:buFont typeface="Symbol" panose="05050102010706020507" pitchFamily="18" charset="2"/>
              <a:buChar char=""/>
              <a:tabLst>
                <a:tab pos="673100" algn="l"/>
                <a:tab pos="673735" algn="l"/>
              </a:tabLst>
            </a:pPr>
            <a:r>
              <a:rPr lang="en-US" sz="1200" b="1" dirty="0">
                <a:effectLst/>
                <a:latin typeface="Times New Roman" panose="02020603050405020304" pitchFamily="18" charset="0"/>
                <a:ea typeface="Symbol" panose="05050102010706020507" pitchFamily="18" charset="2"/>
                <a:cs typeface="Times New Roman" panose="02020603050405020304" pitchFamily="18" charset="0"/>
              </a:rPr>
              <a:t>Execution  </a:t>
            </a:r>
            <a:r>
              <a:rPr lang="en-US" sz="1200" b="1"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200" b="1" dirty="0">
                <a:effectLst/>
                <a:latin typeface="Times New Roman" panose="02020603050405020304" pitchFamily="18" charset="0"/>
                <a:ea typeface="Symbol" panose="05050102010706020507" pitchFamily="18" charset="2"/>
                <a:cs typeface="Times New Roman" panose="02020603050405020304" pitchFamily="18" charset="0"/>
              </a:rPr>
              <a:t>Environment:</a:t>
            </a:r>
            <a:endParaRPr lang="en-IN" sz="1200" b="1" dirty="0">
              <a:effectLst/>
              <a:latin typeface="Times New Roman" panose="02020603050405020304" pitchFamily="18" charset="0"/>
              <a:ea typeface="Symbol" panose="05050102010706020507" pitchFamily="18" charset="2"/>
              <a:cs typeface="Times New Roman" panose="02020603050405020304" pitchFamily="18" charset="0"/>
            </a:endParaRPr>
          </a:p>
          <a:p>
            <a:pPr marL="777240">
              <a:spcBef>
                <a:spcPts val="225"/>
              </a:spcBef>
              <a:spcAft>
                <a:spcPts val="0"/>
              </a:spcAft>
            </a:pPr>
            <a:r>
              <a:rPr lang="en-US" sz="1200" b="1" dirty="0">
                <a:effectLst/>
                <a:latin typeface="Times New Roman" panose="02020603050405020304" pitchFamily="18" charset="0"/>
                <a:ea typeface="Cambria" panose="02040503050406030204" pitchFamily="18" charset="0"/>
                <a:cs typeface="Times New Roman" panose="02020603050405020304" pitchFamily="18" charset="0"/>
              </a:rPr>
              <a:t>Operating</a:t>
            </a:r>
            <a:r>
              <a:rPr lang="en-US" sz="1200" b="1" spc="21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200" b="1" dirty="0">
                <a:effectLst/>
                <a:latin typeface="Times New Roman" panose="02020603050405020304" pitchFamily="18" charset="0"/>
                <a:ea typeface="Cambria" panose="02040503050406030204" pitchFamily="18" charset="0"/>
                <a:cs typeface="Times New Roman" panose="02020603050405020304" pitchFamily="18" charset="0"/>
              </a:rPr>
              <a:t>System-</a:t>
            </a: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Windows</a:t>
            </a:r>
            <a:r>
              <a:rPr lang="en-US" sz="1200" spc="18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XP/7/11</a:t>
            </a:r>
            <a:endParaRPr lang="en-IN" sz="1100" dirty="0">
              <a:effectLst/>
              <a:latin typeface="Times New Roman" panose="02020603050405020304" pitchFamily="18" charset="0"/>
              <a:ea typeface="Cambria" panose="02040503050406030204" pitchFamily="18" charset="0"/>
              <a:cs typeface="Times New Roman" panose="02020603050405020304" pitchFamily="18" charset="0"/>
            </a:endParaRPr>
          </a:p>
          <a:p>
            <a:pPr marR="3856990">
              <a:lnSpc>
                <a:spcPct val="130000"/>
              </a:lnSpc>
              <a:spcBef>
                <a:spcPts val="200"/>
              </a:spcBef>
              <a:spcAft>
                <a:spcPts val="0"/>
              </a:spcAft>
            </a:pPr>
            <a:r>
              <a:rPr lang="en-US" sz="1200" b="1" dirty="0">
                <a:effectLst/>
                <a:latin typeface="Times New Roman" panose="02020603050405020304" pitchFamily="18" charset="0"/>
                <a:ea typeface="Cambria" panose="02040503050406030204" pitchFamily="18" charset="0"/>
                <a:cs typeface="Times New Roman" panose="02020603050405020304" pitchFamily="18" charset="0"/>
              </a:rPr>
              <a:t>               Coding</a:t>
            </a:r>
            <a:r>
              <a:rPr lang="en-US" sz="1200" b="1" spc="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200" b="1" dirty="0">
                <a:effectLst/>
                <a:latin typeface="Times New Roman" panose="02020603050405020304" pitchFamily="18" charset="0"/>
                <a:ea typeface="Cambria" panose="02040503050406030204" pitchFamily="18" charset="0"/>
                <a:cs typeface="Times New Roman" panose="02020603050405020304" pitchFamily="18" charset="0"/>
              </a:rPr>
              <a:t>Language :python</a:t>
            </a:r>
            <a:endParaRPr lang="en-IN" sz="1100" dirty="0">
              <a:effectLst/>
              <a:latin typeface="Times New Roman" panose="02020603050405020304" pitchFamily="18" charset="0"/>
              <a:ea typeface="Cambria" panose="02040503050406030204" pitchFamily="18" charset="0"/>
              <a:cs typeface="Times New Roman" panose="02020603050405020304" pitchFamily="18" charset="0"/>
            </a:endParaRPr>
          </a:p>
          <a:p>
            <a:pPr marL="777240" marR="3856990">
              <a:lnSpc>
                <a:spcPct val="130000"/>
              </a:lnSpc>
              <a:spcBef>
                <a:spcPts val="200"/>
              </a:spcBef>
              <a:spcAft>
                <a:spcPts val="0"/>
              </a:spcAft>
            </a:pPr>
            <a:r>
              <a:rPr lang="en-US" sz="1200" b="1" dirty="0">
                <a:effectLst/>
                <a:latin typeface="Times New Roman" panose="02020603050405020304" pitchFamily="18" charset="0"/>
                <a:ea typeface="Cambria" panose="02040503050406030204" pitchFamily="18" charset="0"/>
                <a:cs typeface="Times New Roman" panose="02020603050405020304" pitchFamily="18" charset="0"/>
              </a:rPr>
              <a:t>IDE- </a:t>
            </a:r>
            <a:r>
              <a:rPr lang="en-US" sz="1200" dirty="0">
                <a:effectLst/>
                <a:latin typeface="Times New Roman" panose="02020603050405020304" pitchFamily="18" charset="0"/>
                <a:ea typeface="Cambria" panose="02040503050406030204" pitchFamily="18" charset="0"/>
                <a:cs typeface="Times New Roman" panose="02020603050405020304" pitchFamily="18" charset="0"/>
              </a:rPr>
              <a:t>Google </a:t>
            </a:r>
            <a:r>
              <a:rPr lang="en-US" sz="1200" dirty="0" err="1">
                <a:effectLst/>
                <a:latin typeface="Times New Roman" panose="02020603050405020304" pitchFamily="18" charset="0"/>
                <a:ea typeface="Cambria" panose="02040503050406030204" pitchFamily="18" charset="0"/>
                <a:cs typeface="Times New Roman" panose="02020603050405020304" pitchFamily="18" charset="0"/>
              </a:rPr>
              <a:t>colab</a:t>
            </a:r>
            <a:r>
              <a:rPr lang="en-US" sz="1200" spc="5" dirty="0">
                <a:effectLst/>
                <a:latin typeface="Times New Roman" panose="02020603050405020304" pitchFamily="18" charset="0"/>
                <a:ea typeface="Cambria" panose="02040503050406030204" pitchFamily="18" charset="0"/>
                <a:cs typeface="Times New Roman" panose="02020603050405020304" pitchFamily="18" charset="0"/>
              </a:rPr>
              <a:t> </a:t>
            </a:r>
            <a:endParaRPr lang="en-IN" sz="1100" dirty="0">
              <a:effectLst/>
              <a:latin typeface="Times New Roman" panose="02020603050405020304" pitchFamily="18" charset="0"/>
              <a:ea typeface="Cambria" panose="02040503050406030204" pitchFamily="18" charset="0"/>
              <a:cs typeface="Times New Roman" panose="02020603050405020304" pitchFamily="18" charset="0"/>
            </a:endParaRPr>
          </a:p>
          <a:p>
            <a:pPr marL="742950" lvl="1" indent="-285750">
              <a:lnSpc>
                <a:spcPts val="1255"/>
              </a:lnSpc>
              <a:buSzPts val="1200"/>
              <a:buFont typeface="Symbol" panose="05050102010706020507" pitchFamily="18" charset="2"/>
              <a:buChar char=""/>
              <a:tabLst>
                <a:tab pos="673100" algn="l"/>
                <a:tab pos="673735" algn="l"/>
              </a:tabLst>
            </a:pPr>
            <a:r>
              <a:rPr lang="en-US" sz="1200" b="1" dirty="0">
                <a:effectLst/>
                <a:latin typeface="Times New Roman" panose="02020603050405020304" pitchFamily="18" charset="0"/>
                <a:ea typeface="Symbol" panose="05050102010706020507" pitchFamily="18" charset="2"/>
                <a:cs typeface="Times New Roman" panose="02020603050405020304" pitchFamily="18" charset="0"/>
              </a:rPr>
              <a:t>Dataset </a:t>
            </a:r>
            <a:r>
              <a:rPr lang="en-US" sz="1200" b="1" spc="18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200" b="1" dirty="0">
                <a:effectLst/>
                <a:latin typeface="Times New Roman" panose="02020603050405020304" pitchFamily="18" charset="0"/>
                <a:ea typeface="Symbol" panose="05050102010706020507" pitchFamily="18" charset="2"/>
                <a:cs typeface="Times New Roman" panose="02020603050405020304" pitchFamily="18" charset="0"/>
              </a:rPr>
              <a:t>Description:</a:t>
            </a:r>
            <a:endParaRPr lang="en-IN" sz="1200" b="1" dirty="0">
              <a:effectLst/>
              <a:latin typeface="Times New Roman" panose="02020603050405020304" pitchFamily="18" charset="0"/>
              <a:ea typeface="Symbol" panose="05050102010706020507" pitchFamily="18" charset="2"/>
              <a:cs typeface="Times New Roman" panose="02020603050405020304" pitchFamily="18" charset="0"/>
            </a:endParaRPr>
          </a:p>
          <a:p>
            <a:r>
              <a:rPr lang="en-US" sz="110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20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This dataset is a comprehensive collection designed to support the development and 	evaluation of Natural Language Processing (NLP) models for misinformation 	mitigation. It encompasses a wide range of textual data classified across multiple 	dimensions relevant to misinformation analysis, including spam detection, clickbait 	identification, toxicity levels, political leaning, sentiment analysis, and stance 	detection. Each entry in the dataset is meticulously labeled, offering researchers and 	developers a rich foundation for training models capable of navigating the 	complexities of online information.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Screen shorts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AE60A29F-43EF-EA06-AF37-710252906A4E}"/>
              </a:ext>
            </a:extLst>
          </p:cNvPr>
          <p:cNvPicPr>
            <a:picLocks noChangeAspect="1"/>
          </p:cNvPicPr>
          <p:nvPr/>
        </p:nvPicPr>
        <p:blipFill>
          <a:blip r:embed="rId3"/>
          <a:stretch>
            <a:fillRect/>
          </a:stretch>
        </p:blipFill>
        <p:spPr>
          <a:xfrm>
            <a:off x="566979" y="1043094"/>
            <a:ext cx="7357821" cy="3366346"/>
          </a:xfrm>
          <a:prstGeom prst="rect">
            <a:avLst/>
          </a:prstGeom>
        </p:spPr>
      </p:pic>
    </p:spTree>
    <p:extLst>
      <p:ext uri="{BB962C8B-B14F-4D97-AF65-F5344CB8AC3E}">
        <p14:creationId xmlns:p14="http://schemas.microsoft.com/office/powerpoint/2010/main" val="429344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pic>
        <p:nvPicPr>
          <p:cNvPr id="5" name="Picture 4">
            <a:extLst>
              <a:ext uri="{FF2B5EF4-FFF2-40B4-BE49-F238E27FC236}">
                <a16:creationId xmlns:a16="http://schemas.microsoft.com/office/drawing/2014/main" id="{EE82B3B4-9687-D09B-24DC-AEF7483F6707}"/>
              </a:ext>
            </a:extLst>
          </p:cNvPr>
          <p:cNvPicPr>
            <a:picLocks noChangeAspect="1"/>
          </p:cNvPicPr>
          <p:nvPr/>
        </p:nvPicPr>
        <p:blipFill>
          <a:blip r:embed="rId3"/>
          <a:stretch>
            <a:fillRect/>
          </a:stretch>
        </p:blipFill>
        <p:spPr>
          <a:xfrm>
            <a:off x="896690" y="1198880"/>
            <a:ext cx="6875710" cy="2115819"/>
          </a:xfrm>
          <a:prstGeom prst="rect">
            <a:avLst/>
          </a:prstGeom>
        </p:spPr>
      </p:pic>
    </p:spTree>
    <p:extLst>
      <p:ext uri="{BB962C8B-B14F-4D97-AF65-F5344CB8AC3E}">
        <p14:creationId xmlns:p14="http://schemas.microsoft.com/office/powerpoint/2010/main" val="991037418"/>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7586</TotalTime>
  <Words>768</Words>
  <Application>Microsoft Office PowerPoint</Application>
  <PresentationFormat>On-screen Show (16:9)</PresentationFormat>
  <Paragraphs>102</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Trebuchet MS</vt:lpstr>
      <vt:lpstr>Noto Sans Symbols</vt:lpstr>
      <vt:lpstr>Calibri</vt:lpstr>
      <vt:lpstr>Times New Roman</vt:lpstr>
      <vt:lpstr>Bookman Old Style</vt:lpstr>
      <vt:lpstr>Symbol</vt:lpstr>
      <vt:lpstr>Arial</vt:lpstr>
      <vt:lpstr>Cambria</vt:lpstr>
      <vt:lpstr>1_Office Theme</vt:lpstr>
      <vt:lpstr>MISINFORMATION MITIGATION USING NLP</vt:lpstr>
      <vt:lpstr>Introduction</vt:lpstr>
      <vt:lpstr>Problem Statement</vt:lpstr>
      <vt:lpstr>Problem Statement</vt:lpstr>
      <vt:lpstr>Proposed Method</vt:lpstr>
      <vt:lpstr>Proposed Method</vt:lpstr>
      <vt:lpstr>Experiment Environment </vt:lpstr>
      <vt:lpstr>Experiment Screen shorts </vt:lpstr>
      <vt:lpstr>Experiment Results </vt:lpstr>
      <vt:lpstr>Experiment Results </vt:lpstr>
      <vt:lpstr>Experiment Results </vt:lpstr>
      <vt:lpstr>Finding </vt:lpstr>
      <vt:lpstr>Justification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NITHYA SAIRY</cp:lastModifiedBy>
  <cp:revision>18</cp:revision>
  <dcterms:modified xsi:type="dcterms:W3CDTF">2024-03-28T09:04:50Z</dcterms:modified>
</cp:coreProperties>
</file>