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exend"/>
      <p:regular r:id="rId22"/>
      <p:bold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exen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omfortaa-regular.fntdata"/><Relationship Id="rId23" Type="http://schemas.openxmlformats.org/officeDocument/2006/relationships/font" Target="fonts/Lexe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ec931a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6ec931a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6a9c95aab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6a9c95aab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6a9c95aab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6a9c95aab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6a9c95aab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6a9c95aab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6ec931a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6ec931a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6b6dab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6b6dab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6ec931a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6ec931a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6ec931a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6ec931a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6ec931a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6ec931a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779150" y="1237825"/>
            <a:ext cx="7760100" cy="22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Retail Analytics in the Electronics Industry</a:t>
            </a:r>
            <a:endParaRPr b="1" sz="3300"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44650" y="2486425"/>
            <a:ext cx="51897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407375" y="3725300"/>
            <a:ext cx="1949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NITHYA SRI.N</a:t>
            </a:r>
            <a:endParaRPr b="1" i="1"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0" y="60175"/>
            <a:ext cx="8986500" cy="4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Conclusions and recommendations for business improve</a:t>
            </a: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ment: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8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0"/>
              <a:t>Invest in High-Revenue Areas:</a:t>
            </a:r>
            <a:endParaRPr b="1" sz="11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0"/>
              <a:t>             The U.S. and online sales are top revenue generators. Focus more resources here to boost sales even further.</a:t>
            </a:r>
            <a:endParaRPr sz="11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0"/>
              <a:t>Improve Underperforming Markets:</a:t>
            </a:r>
            <a:endParaRPr b="1" sz="11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0"/>
              <a:t>             </a:t>
            </a:r>
            <a:r>
              <a:rPr lang="en" sz="1180"/>
              <a:t>Countries like France and Italy have lower sales. Investigate why and adjust strategies to increase their performance.</a:t>
            </a:r>
            <a:endParaRPr sz="11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0"/>
              <a:t>Optimize Brand Performance:</a:t>
            </a:r>
            <a:endParaRPr b="1" sz="11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0"/>
              <a:t>              Some brands are doing better than others. Study what makes the top brands successful and apply those strategies to improve weaker brands.</a:t>
            </a:r>
            <a:endParaRPr sz="11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0"/>
              <a:t>Right-Size Stores:</a:t>
            </a:r>
            <a:endParaRPr b="1" sz="11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0"/>
              <a:t>            Stores around 2,000 square meters are most efficient. Consider resizing or optimizing stores to match this performance.</a:t>
            </a:r>
            <a:endParaRPr sz="11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0"/>
              <a:t>Expand Product and Brand Offerings:</a:t>
            </a:r>
            <a:endParaRPr b="1" sz="11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0"/>
              <a:t>            Explore new product categories and consider adding more brands to increase market share and meet customer demand.</a:t>
            </a:r>
            <a:endParaRPr sz="11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0"/>
              <a:t>Grow in Potential Markets:</a:t>
            </a:r>
            <a:endParaRPr b="1" sz="118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0"/>
              <a:t>              Countries like Australia and Canada have growth potential. Expand store presence in these regions to capture more customers.</a:t>
            </a:r>
            <a:endParaRPr sz="11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967575" y="687350"/>
            <a:ext cx="75537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Overview: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involves a comprehensive Exploratory Data Analysis (EDA) for Global Electronics, a leading retailer in the consumer electronics industry. The goal is to extract valuable insights to enhance customer satisfaction, optimize operations, and drive overall business growth.</a:t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759975" y="583550"/>
            <a:ext cx="75648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41B47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Customer Insights: </a:t>
            </a:r>
            <a:r>
              <a:rPr lang="en" sz="1600"/>
              <a:t>Analyze demographics and purchase patterns to enhance marketing strategies.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Sales Optimization: </a:t>
            </a:r>
            <a:r>
              <a:rPr lang="en" sz="1600"/>
              <a:t>Improve inventory management and forecasting through sales data analysis.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Product Analysis: </a:t>
            </a:r>
            <a:r>
              <a:rPr lang="en" sz="1600"/>
              <a:t>Identify top-performing products and assess profitability.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Store Performance: </a:t>
            </a:r>
            <a:r>
              <a:rPr lang="en" sz="1600"/>
              <a:t>Evaluate and optimize store operations based on regional performance.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Currency Impact: </a:t>
            </a:r>
            <a:r>
              <a:rPr lang="en" sz="1600"/>
              <a:t>Assess the effect of exchange rates on international sales.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4585" l="5048" r="30231" t="20588"/>
          <a:stretch/>
        </p:blipFill>
        <p:spPr>
          <a:xfrm>
            <a:off x="207600" y="209525"/>
            <a:ext cx="8741574" cy="46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392325" y="231500"/>
            <a:ext cx="2504700" cy="4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20125" y="216575"/>
            <a:ext cx="8699100" cy="47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chemeClr val="lt1"/>
                </a:highlight>
              </a:rPr>
              <a:t>Number of Orders by Customer Gender (Pie Chart):</a:t>
            </a:r>
            <a:endParaRPr b="1" sz="1300">
              <a:highlight>
                <a:schemeClr val="lt1"/>
              </a:highlight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>
                <a:highlight>
                  <a:schemeClr val="lt1"/>
                </a:highlight>
              </a:rPr>
              <a:t>This pie chart shows the distribution of orders by customer gender.</a:t>
            </a:r>
            <a:endParaRPr sz="1300">
              <a:highlight>
                <a:schemeClr val="lt1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>
                <a:highlight>
                  <a:schemeClr val="lt1"/>
                </a:highlight>
              </a:rPr>
              <a:t>51% of orders </a:t>
            </a:r>
            <a:r>
              <a:rPr b="1" lang="en" sz="1300">
                <a:highlight>
                  <a:schemeClr val="lt1"/>
                </a:highlight>
              </a:rPr>
              <a:t>(31,804)</a:t>
            </a:r>
            <a:r>
              <a:rPr lang="en" sz="1300">
                <a:highlight>
                  <a:schemeClr val="lt1"/>
                </a:highlight>
              </a:rPr>
              <a:t> are placed by females, while 49% of orders </a:t>
            </a:r>
            <a:r>
              <a:rPr b="1" lang="en" sz="1300">
                <a:highlight>
                  <a:schemeClr val="lt1"/>
                </a:highlight>
              </a:rPr>
              <a:t>(31,080)</a:t>
            </a:r>
            <a:r>
              <a:rPr lang="en" sz="1300">
                <a:highlight>
                  <a:schemeClr val="lt1"/>
                </a:highlight>
              </a:rPr>
              <a:t> are placed by males.</a:t>
            </a:r>
            <a:endParaRPr sz="13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chemeClr val="lt1"/>
                </a:highlight>
              </a:rPr>
              <a:t>Order Count by Year (Bar Chart):</a:t>
            </a:r>
            <a:endParaRPr b="1" sz="1300">
              <a:highlight>
                <a:schemeClr val="lt1"/>
              </a:highlight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>
                <a:highlight>
                  <a:schemeClr val="lt1"/>
                </a:highlight>
              </a:rPr>
              <a:t>This bar chart shows the distribution of order counts across different years from </a:t>
            </a:r>
            <a:r>
              <a:rPr b="1" lang="en" sz="1300">
                <a:highlight>
                  <a:schemeClr val="lt1"/>
                </a:highlight>
              </a:rPr>
              <a:t>2016 to 2021.</a:t>
            </a:r>
            <a:endParaRPr b="1" sz="1300">
              <a:highlight>
                <a:schemeClr val="lt1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>
                <a:highlight>
                  <a:schemeClr val="lt1"/>
                </a:highlight>
              </a:rPr>
              <a:t>The order counts are depicted as bars with varying heights corresponding to each year.</a:t>
            </a:r>
            <a:endParaRPr sz="1300">
              <a:highlight>
                <a:schemeClr val="lt1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>
                <a:highlight>
                  <a:schemeClr val="lt1"/>
                </a:highlight>
              </a:rPr>
              <a:t>2020 has the highest order count, followed by 2019, while 2016 and 2021 have the lowest.</a:t>
            </a:r>
            <a:endParaRPr sz="13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chemeClr val="lt1"/>
                </a:highlight>
              </a:rPr>
              <a:t>Highest Purchases by Age (Bar Chart):</a:t>
            </a:r>
            <a:endParaRPr b="1" sz="1300">
              <a:highlight>
                <a:schemeClr val="lt1"/>
              </a:highlight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>
                <a:highlight>
                  <a:schemeClr val="lt1"/>
                </a:highlight>
              </a:rPr>
              <a:t>This bar chart breaks down the number of purchases by different age groups.</a:t>
            </a:r>
            <a:endParaRPr sz="1300">
              <a:highlight>
                <a:schemeClr val="lt1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>
                <a:highlight>
                  <a:schemeClr val="lt1"/>
                </a:highlight>
              </a:rPr>
              <a:t>The age group "Above 65" has the highest number of purchases (22K)</a:t>
            </a:r>
            <a:r>
              <a:rPr b="1" lang="en" sz="1300">
                <a:highlight>
                  <a:schemeClr val="lt1"/>
                </a:highlight>
              </a:rPr>
              <a:t>,</a:t>
            </a:r>
            <a:r>
              <a:rPr lang="en" sz="1300">
                <a:highlight>
                  <a:schemeClr val="lt1"/>
                </a:highlight>
              </a:rPr>
              <a:t> followed by the "36-45" group.</a:t>
            </a:r>
            <a:endParaRPr sz="1300">
              <a:highlight>
                <a:schemeClr val="lt1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>
                <a:highlight>
                  <a:schemeClr val="lt1"/>
                </a:highlight>
              </a:rPr>
              <a:t>Other age groups like "26-35," "56-65," "46-55," and "18-25" have lower purchase counts.</a:t>
            </a:r>
            <a:endParaRPr sz="13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chemeClr val="lt1"/>
                </a:highlight>
              </a:rPr>
              <a:t>Total Quantity Sold by Category (Horizontal Bar Chart):</a:t>
            </a:r>
            <a:endParaRPr b="1" sz="1300">
              <a:highlight>
                <a:schemeClr val="lt1"/>
              </a:highlight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>
                <a:highlight>
                  <a:schemeClr val="lt1"/>
                </a:highlight>
              </a:rPr>
              <a:t>"Computers" have the highest quantity sold (44.15K), followed by "Cell phones" (31.48K), and "Music, Movies, and Audio Books" (28.80K).</a:t>
            </a:r>
            <a:endParaRPr sz="1300">
              <a:highlight>
                <a:schemeClr val="lt1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>
                <a:highlight>
                  <a:schemeClr val="lt1"/>
                </a:highlight>
              </a:rPr>
              <a:t>Other categories such as "Audio," "Games and Toys," and "Home Appliances" have lower quantities sold.</a:t>
            </a:r>
            <a:endParaRPr sz="13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14819" l="5455" r="30359" t="20830"/>
          <a:stretch/>
        </p:blipFill>
        <p:spPr>
          <a:xfrm>
            <a:off x="210875" y="186825"/>
            <a:ext cx="8748673" cy="47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52150" y="298600"/>
            <a:ext cx="8639700" cy="4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</a:t>
            </a:r>
            <a:r>
              <a:rPr b="1" lang="en" sz="1300"/>
              <a:t>otal Revenue by Store Country (Horizontal Bar Chart):</a:t>
            </a:r>
            <a:endParaRPr b="1" sz="13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This chart shows the total revenue generated by stores in different countries.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The United States leads with a revenue of 23.76M.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"Online" category which generated 11.4M.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Other countries listed include the United Kingdom, Germany, Canada, Australia, Italy, Netherlands, France.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Total Revenue by Brand (Vertical Bar Chart):</a:t>
            </a:r>
            <a:endParaRPr b="1" sz="13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This chart shows the revenue generated by different brands.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The brand "Adventure Works" leads with the highest revenue.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Total Revenue by Stores Square Meter (Line Chart):</a:t>
            </a:r>
            <a:endParaRPr b="1" sz="13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This chart visualizes the total revenue relative to the square meter size of stores.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It shows peaks around the 2,000 square meter mark.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Number of Stores in Each Country (Tree Map):</a:t>
            </a:r>
            <a:endParaRPr b="1" sz="13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A tree map displays the number of stores in various countries.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The United States has the highest number of stores (26,555), followed by "Online" with 13,165.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19214" l="4934" r="31314" t="24735"/>
          <a:stretch/>
        </p:blipFill>
        <p:spPr>
          <a:xfrm>
            <a:off x="237300" y="271838"/>
            <a:ext cx="8669401" cy="45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15337" l="4933" r="30828" t="20138"/>
          <a:stretch/>
        </p:blipFill>
        <p:spPr>
          <a:xfrm>
            <a:off x="242150" y="231425"/>
            <a:ext cx="8659699" cy="46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