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9"/>
  </p:notesMasterIdLst>
  <p:sldIdLst>
    <p:sldId id="256" r:id="rId2"/>
    <p:sldId id="334" r:id="rId3"/>
    <p:sldId id="257" r:id="rId4"/>
    <p:sldId id="266" r:id="rId5"/>
    <p:sldId id="268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2" r:id="rId15"/>
    <p:sldId id="330" r:id="rId16"/>
    <p:sldId id="331" r:id="rId17"/>
    <p:sldId id="333" r:id="rId1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Livvic" pitchFamily="2" charset="0"/>
      <p:regular r:id="rId24"/>
      <p:bold r:id="rId25"/>
      <p:italic r:id="rId26"/>
      <p:boldItalic r:id="rId27"/>
    </p:embeddedFont>
    <p:embeddedFont>
      <p:font typeface="Poppins SemiBold" panose="00000700000000000000" pitchFamily="2" charset="0"/>
      <p:bold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Condensed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bold r:id="rId39"/>
      <p:italic r:id="rId40"/>
      <p:boldItalic r:id="rId41"/>
    </p:embeddedFont>
    <p:embeddedFont>
      <p:font typeface="Squada One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2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tableStyles" Target="tableStyles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492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041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791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444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86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207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7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656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556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352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23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87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2039098"/>
            <a:ext cx="8229600" cy="1065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Stock Price Prediction using Different Machine Learning Models</a:t>
            </a:r>
            <a:endParaRPr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00" y="2895452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 Compare the Performance of the Models</a:t>
            </a:r>
            <a:endParaRPr sz="1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2;p60">
            <a:extLst>
              <a:ext uri="{FF2B5EF4-FFF2-40B4-BE49-F238E27FC236}">
                <a16:creationId xmlns:a16="http://schemas.microsoft.com/office/drawing/2014/main" id="{F4907335-4A52-413F-9AB1-65A6E889E015}"/>
              </a:ext>
            </a:extLst>
          </p:cNvPr>
          <p:cNvSpPr txBox="1">
            <a:spLocks/>
          </p:cNvSpPr>
          <p:nvPr/>
        </p:nvSpPr>
        <p:spPr>
          <a:xfrm>
            <a:off x="1117600" y="1931376"/>
            <a:ext cx="6908800" cy="128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67304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42;p60">
            <a:extLst>
              <a:ext uri="{FF2B5EF4-FFF2-40B4-BE49-F238E27FC236}">
                <a16:creationId xmlns:a16="http://schemas.microsoft.com/office/drawing/2014/main" id="{B6746502-9631-4473-8478-BD264A574AA9}"/>
              </a:ext>
            </a:extLst>
          </p:cNvPr>
          <p:cNvSpPr txBox="1">
            <a:spLocks/>
          </p:cNvSpPr>
          <p:nvPr/>
        </p:nvSpPr>
        <p:spPr>
          <a:xfrm>
            <a:off x="107108" y="-31336"/>
            <a:ext cx="5981468" cy="85874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METHODOLOGY</a:t>
            </a:r>
          </a:p>
        </p:txBody>
      </p:sp>
      <p:sp>
        <p:nvSpPr>
          <p:cNvPr id="18" name="Google Shape;449;p61">
            <a:extLst>
              <a:ext uri="{FF2B5EF4-FFF2-40B4-BE49-F238E27FC236}">
                <a16:creationId xmlns:a16="http://schemas.microsoft.com/office/drawing/2014/main" id="{0DE25A81-7493-4BDB-A018-4AEA277A37ED}"/>
              </a:ext>
            </a:extLst>
          </p:cNvPr>
          <p:cNvSpPr txBox="1">
            <a:spLocks/>
          </p:cNvSpPr>
          <p:nvPr/>
        </p:nvSpPr>
        <p:spPr>
          <a:xfrm>
            <a:off x="3552626" y="3581171"/>
            <a:ext cx="1830022" cy="3108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Clr>
                <a:schemeClr val="lt1"/>
              </a:buClr>
              <a:buSzPct val="100000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Create Model</a:t>
            </a:r>
          </a:p>
        </p:txBody>
      </p:sp>
      <p:sp>
        <p:nvSpPr>
          <p:cNvPr id="19" name="Google Shape;449;p61">
            <a:extLst>
              <a:ext uri="{FF2B5EF4-FFF2-40B4-BE49-F238E27FC236}">
                <a16:creationId xmlns:a16="http://schemas.microsoft.com/office/drawing/2014/main" id="{62F2A63B-D360-4A6C-8263-53B3AA181082}"/>
              </a:ext>
            </a:extLst>
          </p:cNvPr>
          <p:cNvSpPr txBox="1">
            <a:spLocks/>
          </p:cNvSpPr>
          <p:nvPr/>
        </p:nvSpPr>
        <p:spPr>
          <a:xfrm>
            <a:off x="3552626" y="1593507"/>
            <a:ext cx="1830022" cy="3108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Clr>
                <a:schemeClr val="lt1"/>
              </a:buClr>
              <a:buSzPct val="100000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Instantiate Model</a:t>
            </a:r>
          </a:p>
        </p:txBody>
      </p:sp>
      <p:sp>
        <p:nvSpPr>
          <p:cNvPr id="20" name="Google Shape;449;p61">
            <a:extLst>
              <a:ext uri="{FF2B5EF4-FFF2-40B4-BE49-F238E27FC236}">
                <a16:creationId xmlns:a16="http://schemas.microsoft.com/office/drawing/2014/main" id="{B4E6F097-FEC0-4F2E-9193-F6E82E6FAA0D}"/>
              </a:ext>
            </a:extLst>
          </p:cNvPr>
          <p:cNvSpPr txBox="1">
            <a:spLocks/>
          </p:cNvSpPr>
          <p:nvPr/>
        </p:nvSpPr>
        <p:spPr>
          <a:xfrm>
            <a:off x="3552626" y="2257239"/>
            <a:ext cx="1830022" cy="3108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Clr>
                <a:schemeClr val="lt1"/>
              </a:buClr>
              <a:buSzPct val="100000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Instantiate Loss</a:t>
            </a:r>
          </a:p>
        </p:txBody>
      </p:sp>
      <p:sp>
        <p:nvSpPr>
          <p:cNvPr id="21" name="Google Shape;449;p61">
            <a:extLst>
              <a:ext uri="{FF2B5EF4-FFF2-40B4-BE49-F238E27FC236}">
                <a16:creationId xmlns:a16="http://schemas.microsoft.com/office/drawing/2014/main" id="{AF3020E5-20DB-45D5-A73A-47791434EA9D}"/>
              </a:ext>
            </a:extLst>
          </p:cNvPr>
          <p:cNvSpPr txBox="1">
            <a:spLocks/>
          </p:cNvSpPr>
          <p:nvPr/>
        </p:nvSpPr>
        <p:spPr>
          <a:xfrm>
            <a:off x="3552626" y="2919205"/>
            <a:ext cx="1830022" cy="3108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Clr>
                <a:schemeClr val="lt1"/>
              </a:buClr>
              <a:buSzPct val="100000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Instantiate Optimizer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7B564EA-1D4D-43BC-BA3B-40C9B2C87ABA}"/>
              </a:ext>
            </a:extLst>
          </p:cNvPr>
          <p:cNvSpPr/>
          <p:nvPr/>
        </p:nvSpPr>
        <p:spPr>
          <a:xfrm rot="5400000">
            <a:off x="4356630" y="2034053"/>
            <a:ext cx="222016" cy="9348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08C4052-BB16-44BF-9739-155CF5701823}"/>
              </a:ext>
            </a:extLst>
          </p:cNvPr>
          <p:cNvSpPr/>
          <p:nvPr/>
        </p:nvSpPr>
        <p:spPr>
          <a:xfrm rot="5400000">
            <a:off x="4356630" y="2696019"/>
            <a:ext cx="222015" cy="9348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36BDBC9-CC5C-493E-B80C-2481763B1361}"/>
              </a:ext>
            </a:extLst>
          </p:cNvPr>
          <p:cNvSpPr/>
          <p:nvPr/>
        </p:nvSpPr>
        <p:spPr>
          <a:xfrm rot="5400000">
            <a:off x="4362335" y="3358868"/>
            <a:ext cx="222016" cy="9348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Google Shape;449;p61">
            <a:extLst>
              <a:ext uri="{FF2B5EF4-FFF2-40B4-BE49-F238E27FC236}">
                <a16:creationId xmlns:a16="http://schemas.microsoft.com/office/drawing/2014/main" id="{AB639532-1E11-41C7-BC41-9C4B19166017}"/>
              </a:ext>
            </a:extLst>
          </p:cNvPr>
          <p:cNvSpPr txBox="1">
            <a:spLocks/>
          </p:cNvSpPr>
          <p:nvPr/>
        </p:nvSpPr>
        <p:spPr>
          <a:xfrm>
            <a:off x="6332315" y="2257239"/>
            <a:ext cx="1830022" cy="31084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Clr>
                <a:schemeClr val="lt1"/>
              </a:buClr>
              <a:buSzPct val="100000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Training the Model</a:t>
            </a:r>
          </a:p>
        </p:txBody>
      </p:sp>
      <p:sp>
        <p:nvSpPr>
          <p:cNvPr id="23" name="Google Shape;449;p61">
            <a:extLst>
              <a:ext uri="{FF2B5EF4-FFF2-40B4-BE49-F238E27FC236}">
                <a16:creationId xmlns:a16="http://schemas.microsoft.com/office/drawing/2014/main" id="{C026B69E-5E6F-4291-8E4F-05EAD90C99C2}"/>
              </a:ext>
            </a:extLst>
          </p:cNvPr>
          <p:cNvSpPr txBox="1">
            <a:spLocks/>
          </p:cNvSpPr>
          <p:nvPr/>
        </p:nvSpPr>
        <p:spPr>
          <a:xfrm>
            <a:off x="6332315" y="2919205"/>
            <a:ext cx="1830022" cy="31084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Clr>
                <a:schemeClr val="lt1"/>
              </a:buClr>
              <a:buSzPct val="100000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Prediction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32D4ECB-3645-4625-AEDD-B8D6BD8A17BD}"/>
              </a:ext>
            </a:extLst>
          </p:cNvPr>
          <p:cNvSpPr/>
          <p:nvPr/>
        </p:nvSpPr>
        <p:spPr>
          <a:xfrm rot="5400000">
            <a:off x="7183059" y="2696021"/>
            <a:ext cx="222013" cy="9347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449;p61">
            <a:extLst>
              <a:ext uri="{FF2B5EF4-FFF2-40B4-BE49-F238E27FC236}">
                <a16:creationId xmlns:a16="http://schemas.microsoft.com/office/drawing/2014/main" id="{D665CD70-13A8-44EC-AD3A-25611D8F7FE2}"/>
              </a:ext>
            </a:extLst>
          </p:cNvPr>
          <p:cNvSpPr txBox="1">
            <a:spLocks/>
          </p:cNvSpPr>
          <p:nvPr/>
        </p:nvSpPr>
        <p:spPr>
          <a:xfrm>
            <a:off x="981663" y="774429"/>
            <a:ext cx="1621296" cy="3108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Clr>
                <a:schemeClr val="lt1"/>
              </a:buClr>
              <a:buSzPct val="100000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Import Libraries</a:t>
            </a:r>
          </a:p>
        </p:txBody>
      </p:sp>
      <p:sp>
        <p:nvSpPr>
          <p:cNvPr id="14" name="Google Shape;449;p61">
            <a:extLst>
              <a:ext uri="{FF2B5EF4-FFF2-40B4-BE49-F238E27FC236}">
                <a16:creationId xmlns:a16="http://schemas.microsoft.com/office/drawing/2014/main" id="{64AC4F91-1034-463A-A647-74E207845F86}"/>
              </a:ext>
            </a:extLst>
          </p:cNvPr>
          <p:cNvSpPr txBox="1">
            <a:spLocks/>
          </p:cNvSpPr>
          <p:nvPr/>
        </p:nvSpPr>
        <p:spPr>
          <a:xfrm>
            <a:off x="981663" y="1436395"/>
            <a:ext cx="1621296" cy="4048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Clr>
                <a:schemeClr val="lt1"/>
              </a:buClr>
              <a:buSzPct val="100000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Load data into a Data Frame</a:t>
            </a:r>
          </a:p>
        </p:txBody>
      </p:sp>
      <p:sp>
        <p:nvSpPr>
          <p:cNvPr id="16" name="Google Shape;449;p61">
            <a:extLst>
              <a:ext uri="{FF2B5EF4-FFF2-40B4-BE49-F238E27FC236}">
                <a16:creationId xmlns:a16="http://schemas.microsoft.com/office/drawing/2014/main" id="{3D4CF117-2293-4985-9075-DC21191B9A80}"/>
              </a:ext>
            </a:extLst>
          </p:cNvPr>
          <p:cNvSpPr txBox="1">
            <a:spLocks/>
          </p:cNvSpPr>
          <p:nvPr/>
        </p:nvSpPr>
        <p:spPr>
          <a:xfrm>
            <a:off x="981663" y="3516267"/>
            <a:ext cx="1621296" cy="310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Clr>
                <a:schemeClr val="lt1"/>
              </a:buClr>
              <a:buSzPct val="100000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Analyze the Data</a:t>
            </a:r>
          </a:p>
        </p:txBody>
      </p:sp>
      <p:sp>
        <p:nvSpPr>
          <p:cNvPr id="17" name="Google Shape;449;p61">
            <a:extLst>
              <a:ext uri="{FF2B5EF4-FFF2-40B4-BE49-F238E27FC236}">
                <a16:creationId xmlns:a16="http://schemas.microsoft.com/office/drawing/2014/main" id="{68B55998-FAC1-482F-91DD-F16F33EBB310}"/>
              </a:ext>
            </a:extLst>
          </p:cNvPr>
          <p:cNvSpPr txBox="1">
            <a:spLocks/>
          </p:cNvSpPr>
          <p:nvPr/>
        </p:nvSpPr>
        <p:spPr>
          <a:xfrm>
            <a:off x="981663" y="4178233"/>
            <a:ext cx="1621296" cy="310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Clr>
                <a:schemeClr val="lt1"/>
              </a:buClr>
              <a:buSzPct val="100000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Prepare Dataset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A3D7F7C-46FE-4EFD-8456-E77E99118F05}"/>
              </a:ext>
            </a:extLst>
          </p:cNvPr>
          <p:cNvSpPr/>
          <p:nvPr/>
        </p:nvSpPr>
        <p:spPr>
          <a:xfrm rot="5400000">
            <a:off x="1648622" y="1214092"/>
            <a:ext cx="222016" cy="9348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3EB21DC-1F86-4E8F-890B-6BB849FDD25E}"/>
              </a:ext>
            </a:extLst>
          </p:cNvPr>
          <p:cNvSpPr/>
          <p:nvPr/>
        </p:nvSpPr>
        <p:spPr>
          <a:xfrm rot="5400000">
            <a:off x="1648624" y="1970032"/>
            <a:ext cx="222016" cy="9348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3239B88-5A34-4C58-8632-842A27772F22}"/>
              </a:ext>
            </a:extLst>
          </p:cNvPr>
          <p:cNvSpPr/>
          <p:nvPr/>
        </p:nvSpPr>
        <p:spPr>
          <a:xfrm rot="5400000">
            <a:off x="1656470" y="3957361"/>
            <a:ext cx="222016" cy="9348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Google Shape;449;p61">
            <a:extLst>
              <a:ext uri="{FF2B5EF4-FFF2-40B4-BE49-F238E27FC236}">
                <a16:creationId xmlns:a16="http://schemas.microsoft.com/office/drawing/2014/main" id="{AB660C3E-82A3-4165-AE2D-35F823D5F9CB}"/>
              </a:ext>
            </a:extLst>
          </p:cNvPr>
          <p:cNvSpPr txBox="1">
            <a:spLocks/>
          </p:cNvSpPr>
          <p:nvPr/>
        </p:nvSpPr>
        <p:spPr>
          <a:xfrm>
            <a:off x="981663" y="2854301"/>
            <a:ext cx="1621296" cy="310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Clr>
                <a:schemeClr val="lt1"/>
              </a:buClr>
              <a:buSzPct val="100000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Data Preprocessing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244974C-513C-45C5-BE4D-798FA2833D63}"/>
              </a:ext>
            </a:extLst>
          </p:cNvPr>
          <p:cNvSpPr/>
          <p:nvPr/>
        </p:nvSpPr>
        <p:spPr>
          <a:xfrm rot="5400000">
            <a:off x="1648624" y="3293964"/>
            <a:ext cx="222016" cy="9348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Google Shape;449;p61">
            <a:extLst>
              <a:ext uri="{FF2B5EF4-FFF2-40B4-BE49-F238E27FC236}">
                <a16:creationId xmlns:a16="http://schemas.microsoft.com/office/drawing/2014/main" id="{BA485CD4-8A3D-4719-9677-4A85A83F9551}"/>
              </a:ext>
            </a:extLst>
          </p:cNvPr>
          <p:cNvSpPr txBox="1">
            <a:spLocks/>
          </p:cNvSpPr>
          <p:nvPr/>
        </p:nvSpPr>
        <p:spPr>
          <a:xfrm>
            <a:off x="981663" y="2192335"/>
            <a:ext cx="1621296" cy="310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Clr>
                <a:schemeClr val="lt1"/>
              </a:buClr>
              <a:buSzPct val="100000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Data Cleaning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025A49A-4BD8-426B-B264-C254E870DC45}"/>
              </a:ext>
            </a:extLst>
          </p:cNvPr>
          <p:cNvSpPr/>
          <p:nvPr/>
        </p:nvSpPr>
        <p:spPr>
          <a:xfrm rot="5400000">
            <a:off x="1656470" y="2631998"/>
            <a:ext cx="222016" cy="9348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1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2" grpId="0" animBg="1"/>
      <p:bldP spid="23" grpId="0" animBg="1"/>
      <p:bldP spid="29" grpId="0" animBg="1"/>
      <p:bldP spid="7" grpId="0" animBg="1"/>
      <p:bldP spid="14" grpId="0" animBg="1"/>
      <p:bldP spid="16" grpId="0" animBg="1"/>
      <p:bldP spid="17" grpId="0" animBg="1"/>
      <p:bldP spid="2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2;p60">
            <a:extLst>
              <a:ext uri="{FF2B5EF4-FFF2-40B4-BE49-F238E27FC236}">
                <a16:creationId xmlns:a16="http://schemas.microsoft.com/office/drawing/2014/main" id="{F4907335-4A52-413F-9AB1-65A6E889E015}"/>
              </a:ext>
            </a:extLst>
          </p:cNvPr>
          <p:cNvSpPr txBox="1">
            <a:spLocks/>
          </p:cNvSpPr>
          <p:nvPr/>
        </p:nvSpPr>
        <p:spPr>
          <a:xfrm>
            <a:off x="1117600" y="1931376"/>
            <a:ext cx="6908800" cy="128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25503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2;p60">
            <a:extLst>
              <a:ext uri="{FF2B5EF4-FFF2-40B4-BE49-F238E27FC236}">
                <a16:creationId xmlns:a16="http://schemas.microsoft.com/office/drawing/2014/main" id="{F4907335-4A52-413F-9AB1-65A6E889E015}"/>
              </a:ext>
            </a:extLst>
          </p:cNvPr>
          <p:cNvSpPr txBox="1">
            <a:spLocks/>
          </p:cNvSpPr>
          <p:nvPr/>
        </p:nvSpPr>
        <p:spPr>
          <a:xfrm>
            <a:off x="1117600" y="1931376"/>
            <a:ext cx="6908800" cy="128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44607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42;p60">
            <a:extLst>
              <a:ext uri="{FF2B5EF4-FFF2-40B4-BE49-F238E27FC236}">
                <a16:creationId xmlns:a16="http://schemas.microsoft.com/office/drawing/2014/main" id="{B6746502-9631-4473-8478-BD264A574AA9}"/>
              </a:ext>
            </a:extLst>
          </p:cNvPr>
          <p:cNvSpPr txBox="1">
            <a:spLocks/>
          </p:cNvSpPr>
          <p:nvPr/>
        </p:nvSpPr>
        <p:spPr>
          <a:xfrm>
            <a:off x="333363" y="180773"/>
            <a:ext cx="5981468" cy="85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APPLICATION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BB9C6-BFDC-4738-BFBB-38F80D3BABC1}"/>
              </a:ext>
            </a:extLst>
          </p:cNvPr>
          <p:cNvGrpSpPr/>
          <p:nvPr/>
        </p:nvGrpSpPr>
        <p:grpSpPr>
          <a:xfrm>
            <a:off x="329088" y="1435908"/>
            <a:ext cx="8485825" cy="2271684"/>
            <a:chOff x="291667" y="1447140"/>
            <a:chExt cx="8485825" cy="2271684"/>
          </a:xfrm>
        </p:grpSpPr>
        <p:pic>
          <p:nvPicPr>
            <p:cNvPr id="30" name="Picture 29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CA9C3F6-4DF4-44CC-A5A6-9E21894FF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10"/>
            <a:stretch/>
          </p:blipFill>
          <p:spPr bwMode="auto">
            <a:xfrm>
              <a:off x="291667" y="1447140"/>
              <a:ext cx="4205491" cy="22716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1" name="Picture 3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7F8E7BE9-2BF9-42CC-881F-B9109891B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63"/>
            <a:stretch/>
          </p:blipFill>
          <p:spPr bwMode="auto">
            <a:xfrm>
              <a:off x="4572000" y="1447140"/>
              <a:ext cx="4205492" cy="2249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8621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2;p60">
            <a:extLst>
              <a:ext uri="{FF2B5EF4-FFF2-40B4-BE49-F238E27FC236}">
                <a16:creationId xmlns:a16="http://schemas.microsoft.com/office/drawing/2014/main" id="{F4907335-4A52-413F-9AB1-65A6E889E015}"/>
              </a:ext>
            </a:extLst>
          </p:cNvPr>
          <p:cNvSpPr txBox="1">
            <a:spLocks/>
          </p:cNvSpPr>
          <p:nvPr/>
        </p:nvSpPr>
        <p:spPr>
          <a:xfrm>
            <a:off x="1117600" y="1931376"/>
            <a:ext cx="6908800" cy="128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4263590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42;p60">
            <a:extLst>
              <a:ext uri="{FF2B5EF4-FFF2-40B4-BE49-F238E27FC236}">
                <a16:creationId xmlns:a16="http://schemas.microsoft.com/office/drawing/2014/main" id="{B6746502-9631-4473-8478-BD264A574AA9}"/>
              </a:ext>
            </a:extLst>
          </p:cNvPr>
          <p:cNvSpPr txBox="1">
            <a:spLocks/>
          </p:cNvSpPr>
          <p:nvPr/>
        </p:nvSpPr>
        <p:spPr>
          <a:xfrm>
            <a:off x="333363" y="180773"/>
            <a:ext cx="5981468" cy="85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RESULTS AND DISCUSSION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182BF1-A47B-428A-8CC3-BA84476FF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87322"/>
              </p:ext>
            </p:extLst>
          </p:nvPr>
        </p:nvGraphicFramePr>
        <p:xfrm>
          <a:off x="333363" y="1469390"/>
          <a:ext cx="858910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129692">
                  <a:extLst>
                    <a:ext uri="{9D8B030D-6E8A-4147-A177-3AD203B41FA5}">
                      <a16:colId xmlns:a16="http://schemas.microsoft.com/office/drawing/2014/main" val="521771417"/>
                    </a:ext>
                  </a:extLst>
                </a:gridCol>
                <a:gridCol w="1086339">
                  <a:extLst>
                    <a:ext uri="{9D8B030D-6E8A-4147-A177-3AD203B41FA5}">
                      <a16:colId xmlns:a16="http://schemas.microsoft.com/office/drawing/2014/main" val="2632289655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3796236387"/>
                    </a:ext>
                  </a:extLst>
                </a:gridCol>
                <a:gridCol w="1431518">
                  <a:extLst>
                    <a:ext uri="{9D8B030D-6E8A-4147-A177-3AD203B41FA5}">
                      <a16:colId xmlns:a16="http://schemas.microsoft.com/office/drawing/2014/main" val="3739508723"/>
                    </a:ext>
                  </a:extLst>
                </a:gridCol>
                <a:gridCol w="1431518">
                  <a:extLst>
                    <a:ext uri="{9D8B030D-6E8A-4147-A177-3AD203B41FA5}">
                      <a16:colId xmlns:a16="http://schemas.microsoft.com/office/drawing/2014/main" val="1450811055"/>
                    </a:ext>
                  </a:extLst>
                </a:gridCol>
                <a:gridCol w="1431518">
                  <a:extLst>
                    <a:ext uri="{9D8B030D-6E8A-4147-A177-3AD203B41FA5}">
                      <a16:colId xmlns:a16="http://schemas.microsoft.com/office/drawing/2014/main" val="2471695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MAE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MSE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 Loss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28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Linear Regression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0.061703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0.010497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0.102454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0.999571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72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Logistic Regression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0.70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0.542662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29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Decision Tree Regression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0.103461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0.034138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0.184767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0.998595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11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Bayesian Ridge Regression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0.146670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0.051846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0.227698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0.997867</a:t>
                      </a:r>
                      <a:endParaRPr lang="en-US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23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2;p60">
            <a:extLst>
              <a:ext uri="{FF2B5EF4-FFF2-40B4-BE49-F238E27FC236}">
                <a16:creationId xmlns:a16="http://schemas.microsoft.com/office/drawing/2014/main" id="{F4907335-4A52-413F-9AB1-65A6E889E015}"/>
              </a:ext>
            </a:extLst>
          </p:cNvPr>
          <p:cNvSpPr txBox="1">
            <a:spLocks/>
          </p:cNvSpPr>
          <p:nvPr/>
        </p:nvSpPr>
        <p:spPr>
          <a:xfrm>
            <a:off x="1117600" y="1931376"/>
            <a:ext cx="6908800" cy="128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7828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2;p60">
            <a:extLst>
              <a:ext uri="{FF2B5EF4-FFF2-40B4-BE49-F238E27FC236}">
                <a16:creationId xmlns:a16="http://schemas.microsoft.com/office/drawing/2014/main" id="{B0E7F29B-6322-79E5-F36C-A311CF9F3321}"/>
              </a:ext>
            </a:extLst>
          </p:cNvPr>
          <p:cNvSpPr txBox="1">
            <a:spLocks/>
          </p:cNvSpPr>
          <p:nvPr/>
        </p:nvSpPr>
        <p:spPr>
          <a:xfrm>
            <a:off x="770762" y="299728"/>
            <a:ext cx="3801238" cy="85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Group Members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EBEC0B7-5E41-DFF7-23C6-D4AAED32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214812"/>
              </p:ext>
            </p:extLst>
          </p:nvPr>
        </p:nvGraphicFramePr>
        <p:xfrm>
          <a:off x="1225685" y="149954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22624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0508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0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IT18233704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N.R. Yamasinghe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30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IT18156652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M.D.D.M. Cooray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57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IT18213072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Y.S. Ranasinghe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6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IT18209280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D.M.Y.S. Dissanayake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9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38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2671381" y="1371833"/>
            <a:ext cx="4942250" cy="2542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Introduction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  <a:cs typeface="Poppins SemiBold" panose="00000700000000000000" pitchFamily="2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Dataset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  <a:cs typeface="Poppins SemiBold" panose="00000700000000000000" pitchFamily="2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Selected Machine Learning Algorithms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  <a:cs typeface="Poppins SemiBold" panose="00000700000000000000" pitchFamily="2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Methodology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  <a:cs typeface="Poppins SemiBold" panose="00000700000000000000" pitchFamily="2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-US" sz="1400" dirty="0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Implementation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  <a:cs typeface="Poppins SemiBold" panose="00000700000000000000" pitchFamily="2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Application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Results and Discussion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" name="Google Shape;442;p60">
            <a:extLst>
              <a:ext uri="{FF2B5EF4-FFF2-40B4-BE49-F238E27FC236}">
                <a16:creationId xmlns:a16="http://schemas.microsoft.com/office/drawing/2014/main" id="{21970F76-D4CC-4456-8124-9B2DC3BD8C93}"/>
              </a:ext>
            </a:extLst>
          </p:cNvPr>
          <p:cNvSpPr txBox="1">
            <a:spLocks/>
          </p:cNvSpPr>
          <p:nvPr/>
        </p:nvSpPr>
        <p:spPr>
          <a:xfrm>
            <a:off x="770762" y="299728"/>
            <a:ext cx="3801238" cy="85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Table of Contents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C1C31-25D6-44B8-8411-8C08CAF05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124" y="2194560"/>
            <a:ext cx="3416836" cy="2786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2;p60">
            <a:extLst>
              <a:ext uri="{FF2B5EF4-FFF2-40B4-BE49-F238E27FC236}">
                <a16:creationId xmlns:a16="http://schemas.microsoft.com/office/drawing/2014/main" id="{F4907335-4A52-413F-9AB1-65A6E889E015}"/>
              </a:ext>
            </a:extLst>
          </p:cNvPr>
          <p:cNvSpPr txBox="1">
            <a:spLocks/>
          </p:cNvSpPr>
          <p:nvPr/>
        </p:nvSpPr>
        <p:spPr>
          <a:xfrm>
            <a:off x="2448560" y="2142377"/>
            <a:ext cx="4246880" cy="85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2;p60">
            <a:extLst>
              <a:ext uri="{FF2B5EF4-FFF2-40B4-BE49-F238E27FC236}">
                <a16:creationId xmlns:a16="http://schemas.microsoft.com/office/drawing/2014/main" id="{20F6DF42-CFA6-4212-A8B9-D7E6B0703452}"/>
              </a:ext>
            </a:extLst>
          </p:cNvPr>
          <p:cNvSpPr txBox="1">
            <a:spLocks/>
          </p:cNvSpPr>
          <p:nvPr/>
        </p:nvSpPr>
        <p:spPr>
          <a:xfrm>
            <a:off x="333363" y="180773"/>
            <a:ext cx="3486000" cy="85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INTRODUCTION</a:t>
            </a:r>
          </a:p>
        </p:txBody>
      </p:sp>
      <p:pic>
        <p:nvPicPr>
          <p:cNvPr id="7" name="Picture 6" descr="A person working on the computer&#10;&#10;Description automatically generated with low confidence">
            <a:extLst>
              <a:ext uri="{FF2B5EF4-FFF2-40B4-BE49-F238E27FC236}">
                <a16:creationId xmlns:a16="http://schemas.microsoft.com/office/drawing/2014/main" id="{1FF048D8-5555-46C6-9DE7-515E4BE0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79" y="2255520"/>
            <a:ext cx="5235278" cy="3111500"/>
          </a:xfrm>
          <a:prstGeom prst="rect">
            <a:avLst/>
          </a:prstGeom>
        </p:spPr>
      </p:pic>
      <p:sp>
        <p:nvSpPr>
          <p:cNvPr id="17" name="Google Shape;449;p61">
            <a:extLst>
              <a:ext uri="{FF2B5EF4-FFF2-40B4-BE49-F238E27FC236}">
                <a16:creationId xmlns:a16="http://schemas.microsoft.com/office/drawing/2014/main" id="{2A162458-76FD-4EA7-A449-5D4DBDEF7EA3}"/>
              </a:ext>
            </a:extLst>
          </p:cNvPr>
          <p:cNvSpPr txBox="1">
            <a:spLocks/>
          </p:cNvSpPr>
          <p:nvPr/>
        </p:nvSpPr>
        <p:spPr>
          <a:xfrm>
            <a:off x="1608489" y="1500554"/>
            <a:ext cx="4942250" cy="1969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438150" indent="-285750">
              <a:lnSpc>
                <a:spcPct val="150000"/>
              </a:lnSpc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What is Stock Market?</a:t>
            </a:r>
          </a:p>
          <a:p>
            <a:pPr marL="438150" indent="-285750">
              <a:lnSpc>
                <a:spcPct val="150000"/>
              </a:lnSpc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Importance of Stock Market</a:t>
            </a:r>
          </a:p>
          <a:p>
            <a:pPr marL="438150" indent="-285750">
              <a:lnSpc>
                <a:spcPct val="150000"/>
              </a:lnSpc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Stock Price Prediction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2;p60">
            <a:extLst>
              <a:ext uri="{FF2B5EF4-FFF2-40B4-BE49-F238E27FC236}">
                <a16:creationId xmlns:a16="http://schemas.microsoft.com/office/drawing/2014/main" id="{F4907335-4A52-413F-9AB1-65A6E889E015}"/>
              </a:ext>
            </a:extLst>
          </p:cNvPr>
          <p:cNvSpPr txBox="1">
            <a:spLocks/>
          </p:cNvSpPr>
          <p:nvPr/>
        </p:nvSpPr>
        <p:spPr>
          <a:xfrm>
            <a:off x="2448560" y="2142377"/>
            <a:ext cx="4246880" cy="85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936950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ACD92D2D-C027-4AB0-8F74-2EE67E75F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153" y="-18261"/>
            <a:ext cx="1256812" cy="125681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91976A-7302-403A-87B3-DD3ED8BFF942}"/>
              </a:ext>
            </a:extLst>
          </p:cNvPr>
          <p:cNvGrpSpPr/>
          <p:nvPr/>
        </p:nvGrpSpPr>
        <p:grpSpPr>
          <a:xfrm>
            <a:off x="502250" y="1269560"/>
            <a:ext cx="8139499" cy="2604379"/>
            <a:chOff x="575466" y="1269560"/>
            <a:chExt cx="8139499" cy="2604379"/>
          </a:xfrm>
        </p:grpSpPr>
        <p:pic>
          <p:nvPicPr>
            <p:cNvPr id="11" name="Picture 10" descr="Table&#10;&#10;Description automatically generated">
              <a:extLst>
                <a:ext uri="{FF2B5EF4-FFF2-40B4-BE49-F238E27FC236}">
                  <a16:creationId xmlns:a16="http://schemas.microsoft.com/office/drawing/2014/main" id="{B045A40E-5481-4358-8235-46F0B487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466" y="1269560"/>
              <a:ext cx="5402701" cy="26043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 descr="Table&#10;&#10;Description automatically generated">
              <a:extLst>
                <a:ext uri="{FF2B5EF4-FFF2-40B4-BE49-F238E27FC236}">
                  <a16:creationId xmlns:a16="http://schemas.microsoft.com/office/drawing/2014/main" id="{636AF30D-1E29-40ED-B218-734C93A40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2174" y="1269560"/>
              <a:ext cx="2642791" cy="26043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5" name="Google Shape;442;p60">
            <a:extLst>
              <a:ext uri="{FF2B5EF4-FFF2-40B4-BE49-F238E27FC236}">
                <a16:creationId xmlns:a16="http://schemas.microsoft.com/office/drawing/2014/main" id="{B6746502-9631-4473-8478-BD264A574AA9}"/>
              </a:ext>
            </a:extLst>
          </p:cNvPr>
          <p:cNvSpPr txBox="1">
            <a:spLocks/>
          </p:cNvSpPr>
          <p:nvPr/>
        </p:nvSpPr>
        <p:spPr>
          <a:xfrm>
            <a:off x="333363" y="180773"/>
            <a:ext cx="3486000" cy="85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99038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2;p60">
            <a:extLst>
              <a:ext uri="{FF2B5EF4-FFF2-40B4-BE49-F238E27FC236}">
                <a16:creationId xmlns:a16="http://schemas.microsoft.com/office/drawing/2014/main" id="{F4907335-4A52-413F-9AB1-65A6E889E015}"/>
              </a:ext>
            </a:extLst>
          </p:cNvPr>
          <p:cNvSpPr txBox="1">
            <a:spLocks/>
          </p:cNvSpPr>
          <p:nvPr/>
        </p:nvSpPr>
        <p:spPr>
          <a:xfrm>
            <a:off x="1117600" y="1931376"/>
            <a:ext cx="6908800" cy="128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MACHINE LEARNING ARCHITECTURES</a:t>
            </a:r>
          </a:p>
        </p:txBody>
      </p:sp>
    </p:spTree>
    <p:extLst>
      <p:ext uri="{BB962C8B-B14F-4D97-AF65-F5344CB8AC3E}">
        <p14:creationId xmlns:p14="http://schemas.microsoft.com/office/powerpoint/2010/main" val="45948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42;p60">
            <a:extLst>
              <a:ext uri="{FF2B5EF4-FFF2-40B4-BE49-F238E27FC236}">
                <a16:creationId xmlns:a16="http://schemas.microsoft.com/office/drawing/2014/main" id="{B6746502-9631-4473-8478-BD264A574AA9}"/>
              </a:ext>
            </a:extLst>
          </p:cNvPr>
          <p:cNvSpPr txBox="1">
            <a:spLocks/>
          </p:cNvSpPr>
          <p:nvPr/>
        </p:nvSpPr>
        <p:spPr>
          <a:xfrm>
            <a:off x="333363" y="180773"/>
            <a:ext cx="5981468" cy="85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MACHINE LEARNING ARCHITECTURES</a:t>
            </a:r>
          </a:p>
        </p:txBody>
      </p:sp>
      <p:sp>
        <p:nvSpPr>
          <p:cNvPr id="7" name="Google Shape;449;p61">
            <a:extLst>
              <a:ext uri="{FF2B5EF4-FFF2-40B4-BE49-F238E27FC236}">
                <a16:creationId xmlns:a16="http://schemas.microsoft.com/office/drawing/2014/main" id="{D665CD70-13A8-44EC-AD3A-25611D8F7FE2}"/>
              </a:ext>
            </a:extLst>
          </p:cNvPr>
          <p:cNvSpPr txBox="1">
            <a:spLocks/>
          </p:cNvSpPr>
          <p:nvPr/>
        </p:nvSpPr>
        <p:spPr>
          <a:xfrm>
            <a:off x="2437660" y="1665653"/>
            <a:ext cx="4268680" cy="181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438150" indent="-285750">
              <a:lnSpc>
                <a:spcPct val="150000"/>
              </a:lnSpc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Linear Regression</a:t>
            </a:r>
          </a:p>
          <a:p>
            <a:pPr marL="438150" indent="-285750">
              <a:lnSpc>
                <a:spcPct val="150000"/>
              </a:lnSpc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Logistic Regression</a:t>
            </a:r>
          </a:p>
          <a:p>
            <a:pPr marL="438150" indent="-285750">
              <a:lnSpc>
                <a:spcPct val="150000"/>
              </a:lnSpc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Bayesian Ridge Regression</a:t>
            </a:r>
          </a:p>
          <a:p>
            <a:pPr marL="438150" indent="-285750">
              <a:lnSpc>
                <a:spcPct val="150000"/>
              </a:lnSpc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Decision Tree Regression</a:t>
            </a:r>
          </a:p>
        </p:txBody>
      </p:sp>
    </p:spTree>
    <p:extLst>
      <p:ext uri="{BB962C8B-B14F-4D97-AF65-F5344CB8AC3E}">
        <p14:creationId xmlns:p14="http://schemas.microsoft.com/office/powerpoint/2010/main" val="299775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180</Words>
  <Application>Microsoft Office PowerPoint</Application>
  <PresentationFormat>On-screen Show (16:9)</PresentationFormat>
  <Paragraphs>84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Poppins SemiBold</vt:lpstr>
      <vt:lpstr>Arial</vt:lpstr>
      <vt:lpstr>Roboto</vt:lpstr>
      <vt:lpstr>Livvic</vt:lpstr>
      <vt:lpstr>Roboto Condensed Light</vt:lpstr>
      <vt:lpstr>Fira Sans Extra Condensed Medium</vt:lpstr>
      <vt:lpstr>Squada One</vt:lpstr>
      <vt:lpstr>Roboto Condensed</vt:lpstr>
      <vt:lpstr>Tech Startup by Slidesgo</vt:lpstr>
      <vt:lpstr>Stock Price Prediction using Different Machine Learning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Different Machine Learning Models</dc:title>
  <cp:lastModifiedBy>Yamasinghe N.R. it18233704</cp:lastModifiedBy>
  <cp:revision>30</cp:revision>
  <dcterms:modified xsi:type="dcterms:W3CDTF">2022-05-29T06:27:33Z</dcterms:modified>
</cp:coreProperties>
</file>