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49801" y="1102322"/>
            <a:ext cx="11001097" cy="292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340888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2740660" cy="2314575"/>
          </a:xfrm>
          <a:custGeom>
            <a:avLst/>
            <a:gdLst/>
            <a:ahLst/>
            <a:cxnLst/>
            <a:rect l="l" t="t" r="r" b="b"/>
            <a:pathLst>
              <a:path w="2740660" h="2314575">
                <a:moveTo>
                  <a:pt x="2740301" y="0"/>
                </a:moveTo>
                <a:lnTo>
                  <a:pt x="2677093" y="32654"/>
                </a:lnTo>
                <a:lnTo>
                  <a:pt x="2636239" y="55176"/>
                </a:lnTo>
                <a:lnTo>
                  <a:pt x="2595995" y="78404"/>
                </a:lnTo>
                <a:lnTo>
                  <a:pt x="2556344" y="102315"/>
                </a:lnTo>
                <a:lnTo>
                  <a:pt x="2517266" y="126889"/>
                </a:lnTo>
                <a:lnTo>
                  <a:pt x="2478744" y="152106"/>
                </a:lnTo>
                <a:lnTo>
                  <a:pt x="2440761" y="177944"/>
                </a:lnTo>
                <a:lnTo>
                  <a:pt x="2403298" y="204384"/>
                </a:lnTo>
                <a:lnTo>
                  <a:pt x="2366337" y="231403"/>
                </a:lnTo>
                <a:lnTo>
                  <a:pt x="2329861" y="258983"/>
                </a:lnTo>
                <a:lnTo>
                  <a:pt x="2293851" y="287100"/>
                </a:lnTo>
                <a:lnTo>
                  <a:pt x="2258290" y="315737"/>
                </a:lnTo>
                <a:lnTo>
                  <a:pt x="2223159" y="344870"/>
                </a:lnTo>
                <a:lnTo>
                  <a:pt x="2188441" y="374480"/>
                </a:lnTo>
                <a:lnTo>
                  <a:pt x="2154117" y="404546"/>
                </a:lnTo>
                <a:lnTo>
                  <a:pt x="2120170" y="435047"/>
                </a:lnTo>
                <a:lnTo>
                  <a:pt x="2086582" y="465963"/>
                </a:lnTo>
                <a:lnTo>
                  <a:pt x="2053335" y="497272"/>
                </a:lnTo>
                <a:lnTo>
                  <a:pt x="2020411" y="528954"/>
                </a:lnTo>
                <a:lnTo>
                  <a:pt x="1987792" y="560989"/>
                </a:lnTo>
                <a:lnTo>
                  <a:pt x="1955460" y="593355"/>
                </a:lnTo>
                <a:lnTo>
                  <a:pt x="1923397" y="626032"/>
                </a:lnTo>
                <a:lnTo>
                  <a:pt x="1891585" y="659000"/>
                </a:lnTo>
                <a:lnTo>
                  <a:pt x="1860006" y="692236"/>
                </a:lnTo>
                <a:lnTo>
                  <a:pt x="1828643" y="725722"/>
                </a:lnTo>
                <a:lnTo>
                  <a:pt x="1797477" y="759435"/>
                </a:lnTo>
                <a:lnTo>
                  <a:pt x="1766490" y="793355"/>
                </a:lnTo>
                <a:lnTo>
                  <a:pt x="1735665" y="827462"/>
                </a:lnTo>
                <a:lnTo>
                  <a:pt x="1704984" y="861735"/>
                </a:lnTo>
                <a:lnTo>
                  <a:pt x="1674428" y="896153"/>
                </a:lnTo>
                <a:lnTo>
                  <a:pt x="1643979" y="930695"/>
                </a:lnTo>
                <a:lnTo>
                  <a:pt x="1613621" y="965341"/>
                </a:lnTo>
                <a:lnTo>
                  <a:pt x="1583334" y="1000070"/>
                </a:lnTo>
                <a:lnTo>
                  <a:pt x="1553101" y="1034860"/>
                </a:lnTo>
                <a:lnTo>
                  <a:pt x="1522903" y="1069693"/>
                </a:lnTo>
                <a:lnTo>
                  <a:pt x="1492724" y="1104546"/>
                </a:lnTo>
                <a:lnTo>
                  <a:pt x="1462545" y="1139400"/>
                </a:lnTo>
                <a:lnTo>
                  <a:pt x="1432348" y="1174232"/>
                </a:lnTo>
                <a:lnTo>
                  <a:pt x="1402115" y="1209024"/>
                </a:lnTo>
                <a:lnTo>
                  <a:pt x="1371828" y="1243753"/>
                </a:lnTo>
                <a:lnTo>
                  <a:pt x="1341470" y="1278400"/>
                </a:lnTo>
                <a:lnTo>
                  <a:pt x="1311022" y="1312942"/>
                </a:lnTo>
                <a:lnTo>
                  <a:pt x="1280466" y="1347361"/>
                </a:lnTo>
                <a:lnTo>
                  <a:pt x="1249784" y="1381634"/>
                </a:lnTo>
                <a:lnTo>
                  <a:pt x="1218959" y="1415741"/>
                </a:lnTo>
                <a:lnTo>
                  <a:pt x="1187973" y="1449662"/>
                </a:lnTo>
                <a:lnTo>
                  <a:pt x="1156807" y="1483376"/>
                </a:lnTo>
                <a:lnTo>
                  <a:pt x="1125444" y="1516862"/>
                </a:lnTo>
                <a:lnTo>
                  <a:pt x="1093865" y="1550099"/>
                </a:lnTo>
                <a:lnTo>
                  <a:pt x="1062054" y="1583066"/>
                </a:lnTo>
                <a:lnTo>
                  <a:pt x="1029991" y="1615744"/>
                </a:lnTo>
                <a:lnTo>
                  <a:pt x="997659" y="1648110"/>
                </a:lnTo>
                <a:lnTo>
                  <a:pt x="965040" y="1680145"/>
                </a:lnTo>
                <a:lnTo>
                  <a:pt x="932116" y="1711828"/>
                </a:lnTo>
                <a:lnTo>
                  <a:pt x="898869" y="1743138"/>
                </a:lnTo>
                <a:lnTo>
                  <a:pt x="865281" y="1774054"/>
                </a:lnTo>
                <a:lnTo>
                  <a:pt x="831334" y="1804555"/>
                </a:lnTo>
                <a:lnTo>
                  <a:pt x="797011" y="1834621"/>
                </a:lnTo>
                <a:lnTo>
                  <a:pt x="762293" y="1864232"/>
                </a:lnTo>
                <a:lnTo>
                  <a:pt x="727162" y="1893365"/>
                </a:lnTo>
                <a:lnTo>
                  <a:pt x="691600" y="1922002"/>
                </a:lnTo>
                <a:lnTo>
                  <a:pt x="655591" y="1950120"/>
                </a:lnTo>
                <a:lnTo>
                  <a:pt x="619114" y="1977699"/>
                </a:lnTo>
                <a:lnTo>
                  <a:pt x="582154" y="2004719"/>
                </a:lnTo>
                <a:lnTo>
                  <a:pt x="544691" y="2031158"/>
                </a:lnTo>
                <a:lnTo>
                  <a:pt x="506707" y="2056997"/>
                </a:lnTo>
                <a:lnTo>
                  <a:pt x="468186" y="2082214"/>
                </a:lnTo>
                <a:lnTo>
                  <a:pt x="429108" y="2106788"/>
                </a:lnTo>
                <a:lnTo>
                  <a:pt x="389456" y="2130700"/>
                </a:lnTo>
                <a:lnTo>
                  <a:pt x="349212" y="2153927"/>
                </a:lnTo>
                <a:lnTo>
                  <a:pt x="308359" y="2176450"/>
                </a:lnTo>
                <a:lnTo>
                  <a:pt x="266877" y="2198247"/>
                </a:lnTo>
                <a:lnTo>
                  <a:pt x="224749" y="2219299"/>
                </a:lnTo>
                <a:lnTo>
                  <a:pt x="181958" y="2239584"/>
                </a:lnTo>
                <a:lnTo>
                  <a:pt x="138485" y="2259081"/>
                </a:lnTo>
                <a:lnTo>
                  <a:pt x="94312" y="2277770"/>
                </a:lnTo>
                <a:lnTo>
                  <a:pt x="49421" y="2295630"/>
                </a:lnTo>
                <a:lnTo>
                  <a:pt x="3795" y="2312640"/>
                </a:lnTo>
                <a:lnTo>
                  <a:pt x="0" y="2313961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362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38648" y="2265229"/>
            <a:ext cx="5223403" cy="152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61806" y="3414751"/>
            <a:ext cx="13577087" cy="2998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algn="ctr" marL="927100" marR="5080">
              <a:lnSpc>
                <a:spcPct val="99900"/>
              </a:lnSpc>
              <a:spcBef>
                <a:spcPts val="114"/>
              </a:spcBef>
            </a:pPr>
            <a:r>
              <a:rPr dirty="0" spc="-120"/>
              <a:t>.The</a:t>
            </a:r>
            <a:r>
              <a:rPr dirty="0" spc="-204"/>
              <a:t> </a:t>
            </a:r>
            <a:r>
              <a:rPr dirty="0" spc="-70"/>
              <a:t>National</a:t>
            </a:r>
            <a:r>
              <a:rPr dirty="0" spc="-200"/>
              <a:t> </a:t>
            </a:r>
            <a:r>
              <a:rPr dirty="0" spc="10"/>
              <a:t>Small</a:t>
            </a:r>
            <a:r>
              <a:rPr dirty="0" spc="-200"/>
              <a:t> </a:t>
            </a:r>
            <a:r>
              <a:rPr dirty="0" spc="-105"/>
              <a:t>Industries </a:t>
            </a:r>
            <a:r>
              <a:rPr dirty="0" spc="-1385"/>
              <a:t> </a:t>
            </a:r>
            <a:r>
              <a:rPr dirty="0" spc="-80"/>
              <a:t>Corporation</a:t>
            </a:r>
            <a:r>
              <a:rPr dirty="0" spc="-210"/>
              <a:t> </a:t>
            </a:r>
            <a:r>
              <a:rPr dirty="0" spc="-95"/>
              <a:t>is</a:t>
            </a:r>
            <a:r>
              <a:rPr dirty="0" spc="-204"/>
              <a:t> </a:t>
            </a:r>
            <a:r>
              <a:rPr dirty="0" spc="-100"/>
              <a:t>supporting</a:t>
            </a:r>
            <a:r>
              <a:rPr dirty="0" spc="-210"/>
              <a:t> </a:t>
            </a:r>
            <a:r>
              <a:rPr dirty="0" spc="-75"/>
              <a:t>and </a:t>
            </a:r>
            <a:r>
              <a:rPr dirty="0" spc="-1385"/>
              <a:t> </a:t>
            </a:r>
            <a:r>
              <a:rPr dirty="0" spc="-120"/>
              <a:t>promoting</a:t>
            </a:r>
            <a:r>
              <a:rPr dirty="0" spc="-195"/>
              <a:t> </a:t>
            </a:r>
            <a:r>
              <a:rPr dirty="0" spc="-75"/>
              <a:t>small</a:t>
            </a:r>
            <a:r>
              <a:rPr dirty="0" spc="-190"/>
              <a:t> </a:t>
            </a:r>
            <a:r>
              <a:rPr dirty="0" spc="-135"/>
              <a:t>businesses.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15736" y="5698668"/>
            <a:ext cx="4164965" cy="16383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 indent="-635">
              <a:lnSpc>
                <a:spcPct val="100899"/>
              </a:lnSpc>
              <a:spcBef>
                <a:spcPts val="80"/>
              </a:spcBef>
            </a:pPr>
            <a:r>
              <a:rPr dirty="0" sz="3500" spc="-75">
                <a:latin typeface="Georgia"/>
                <a:cs typeface="Georgia"/>
              </a:rPr>
              <a:t>akshaya-21881A0525 </a:t>
            </a:r>
            <a:r>
              <a:rPr dirty="0" sz="3500" spc="-70">
                <a:latin typeface="Georgia"/>
                <a:cs typeface="Georgia"/>
              </a:rPr>
              <a:t> </a:t>
            </a:r>
            <a:r>
              <a:rPr dirty="0" sz="3500" spc="-65">
                <a:latin typeface="Georgia"/>
                <a:cs typeface="Georgia"/>
              </a:rPr>
              <a:t>nithya-21881A0531 </a:t>
            </a:r>
            <a:r>
              <a:rPr dirty="0" sz="3500" spc="-60">
                <a:latin typeface="Georgia"/>
                <a:cs typeface="Georgia"/>
              </a:rPr>
              <a:t> </a:t>
            </a:r>
            <a:r>
              <a:rPr dirty="0" sz="3500" spc="-80">
                <a:latin typeface="Georgia"/>
                <a:cs typeface="Georgia"/>
              </a:rPr>
              <a:t>pranathi-21881A0507</a:t>
            </a:r>
            <a:endParaRPr sz="3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8267" y="3503231"/>
            <a:ext cx="6502235" cy="34208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055995" marR="5080">
              <a:lnSpc>
                <a:spcPct val="99900"/>
              </a:lnSpc>
              <a:spcBef>
                <a:spcPts val="105"/>
              </a:spcBef>
            </a:pPr>
            <a:r>
              <a:rPr dirty="0" spc="-120"/>
              <a:t>T</a:t>
            </a:r>
            <a:r>
              <a:rPr dirty="0" spc="114"/>
              <a:t>h</a:t>
            </a:r>
            <a:r>
              <a:rPr dirty="0" spc="25"/>
              <a:t>e</a:t>
            </a:r>
            <a:r>
              <a:rPr dirty="0" spc="-245"/>
              <a:t> </a:t>
            </a:r>
            <a:r>
              <a:rPr dirty="0" spc="175">
                <a:solidFill>
                  <a:srgbClr val="000000"/>
                </a:solidFill>
              </a:rPr>
              <a:t>N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30">
                <a:solidFill>
                  <a:srgbClr val="000000"/>
                </a:solidFill>
              </a:rPr>
              <a:t>t</a:t>
            </a:r>
            <a:r>
              <a:rPr dirty="0" spc="-20">
                <a:solidFill>
                  <a:srgbClr val="000000"/>
                </a:solidFill>
              </a:rPr>
              <a:t>i</a:t>
            </a:r>
            <a:r>
              <a:rPr dirty="0" spc="50">
                <a:solidFill>
                  <a:srgbClr val="000000"/>
                </a:solidFill>
              </a:rPr>
              <a:t>o</a:t>
            </a:r>
            <a:r>
              <a:rPr dirty="0" spc="114">
                <a:solidFill>
                  <a:srgbClr val="000000"/>
                </a:solidFill>
              </a:rPr>
              <a:t>n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-15">
                <a:solidFill>
                  <a:srgbClr val="000000"/>
                </a:solidFill>
              </a:rPr>
              <a:t>l</a:t>
            </a:r>
            <a:r>
              <a:rPr dirty="0" spc="-250">
                <a:solidFill>
                  <a:srgbClr val="000000"/>
                </a:solidFill>
              </a:rPr>
              <a:t> </a:t>
            </a:r>
            <a:r>
              <a:rPr dirty="0" spc="-195">
                <a:solidFill>
                  <a:srgbClr val="000000"/>
                </a:solidFill>
              </a:rPr>
              <a:t>S</a:t>
            </a:r>
            <a:r>
              <a:rPr dirty="0" spc="240">
                <a:solidFill>
                  <a:srgbClr val="000000"/>
                </a:solidFill>
              </a:rPr>
              <a:t>m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-20">
                <a:solidFill>
                  <a:srgbClr val="000000"/>
                </a:solidFill>
              </a:rPr>
              <a:t>l</a:t>
            </a:r>
            <a:r>
              <a:rPr dirty="0" spc="-15">
                <a:solidFill>
                  <a:srgbClr val="000000"/>
                </a:solidFill>
              </a:rPr>
              <a:t>l</a:t>
            </a:r>
            <a:r>
              <a:rPr dirty="0" spc="-250">
                <a:solidFill>
                  <a:srgbClr val="000000"/>
                </a:solidFill>
              </a:rPr>
              <a:t> </a:t>
            </a:r>
            <a:r>
              <a:rPr dirty="0" spc="-335">
                <a:solidFill>
                  <a:srgbClr val="000000"/>
                </a:solidFill>
              </a:rPr>
              <a:t>I</a:t>
            </a:r>
            <a:r>
              <a:rPr dirty="0" spc="114">
                <a:solidFill>
                  <a:srgbClr val="000000"/>
                </a:solidFill>
              </a:rPr>
              <a:t>n</a:t>
            </a:r>
            <a:r>
              <a:rPr dirty="0" spc="145">
                <a:solidFill>
                  <a:srgbClr val="000000"/>
                </a:solidFill>
              </a:rPr>
              <a:t>d</a:t>
            </a:r>
            <a:r>
              <a:rPr dirty="0" spc="105">
                <a:solidFill>
                  <a:srgbClr val="000000"/>
                </a:solidFill>
              </a:rPr>
              <a:t>u</a:t>
            </a:r>
            <a:r>
              <a:rPr dirty="0" spc="-95">
                <a:solidFill>
                  <a:srgbClr val="000000"/>
                </a:solidFill>
              </a:rPr>
              <a:t>s</a:t>
            </a:r>
            <a:r>
              <a:rPr dirty="0" spc="30">
                <a:solidFill>
                  <a:srgbClr val="000000"/>
                </a:solidFill>
              </a:rPr>
              <a:t>t</a:t>
            </a:r>
            <a:r>
              <a:rPr dirty="0" spc="-95">
                <a:solidFill>
                  <a:srgbClr val="000000"/>
                </a:solidFill>
              </a:rPr>
              <a:t>r</a:t>
            </a:r>
            <a:r>
              <a:rPr dirty="0" spc="-20">
                <a:solidFill>
                  <a:srgbClr val="000000"/>
                </a:solidFill>
              </a:rPr>
              <a:t>i</a:t>
            </a:r>
            <a:r>
              <a:rPr dirty="0" spc="20">
                <a:solidFill>
                  <a:srgbClr val="000000"/>
                </a:solidFill>
              </a:rPr>
              <a:t>e</a:t>
            </a:r>
            <a:r>
              <a:rPr dirty="0" spc="-90">
                <a:solidFill>
                  <a:srgbClr val="000000"/>
                </a:solidFill>
              </a:rPr>
              <a:t>s</a:t>
            </a:r>
            <a:r>
              <a:rPr dirty="0" spc="-25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C</a:t>
            </a:r>
            <a:r>
              <a:rPr dirty="0" spc="50">
                <a:solidFill>
                  <a:srgbClr val="000000"/>
                </a:solidFill>
              </a:rPr>
              <a:t>o</a:t>
            </a:r>
            <a:r>
              <a:rPr dirty="0" spc="-95">
                <a:solidFill>
                  <a:srgbClr val="000000"/>
                </a:solidFill>
              </a:rPr>
              <a:t>r</a:t>
            </a:r>
            <a:r>
              <a:rPr dirty="0" spc="145">
                <a:solidFill>
                  <a:srgbClr val="000000"/>
                </a:solidFill>
              </a:rPr>
              <a:t>p</a:t>
            </a:r>
            <a:r>
              <a:rPr dirty="0" spc="50">
                <a:solidFill>
                  <a:srgbClr val="000000"/>
                </a:solidFill>
              </a:rPr>
              <a:t>o</a:t>
            </a:r>
            <a:r>
              <a:rPr dirty="0" spc="-200">
                <a:solidFill>
                  <a:srgbClr val="000000"/>
                </a:solidFill>
              </a:rPr>
              <a:t>r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30">
                <a:solidFill>
                  <a:srgbClr val="000000"/>
                </a:solidFill>
              </a:rPr>
              <a:t>t</a:t>
            </a:r>
            <a:r>
              <a:rPr dirty="0" spc="-20">
                <a:solidFill>
                  <a:srgbClr val="000000"/>
                </a:solidFill>
              </a:rPr>
              <a:t>i</a:t>
            </a:r>
            <a:r>
              <a:rPr dirty="0" spc="50">
                <a:solidFill>
                  <a:srgbClr val="000000"/>
                </a:solidFill>
              </a:rPr>
              <a:t>o</a:t>
            </a:r>
            <a:r>
              <a:rPr dirty="0" spc="85">
                <a:solidFill>
                  <a:srgbClr val="000000"/>
                </a:solidFill>
              </a:rPr>
              <a:t>n  </a:t>
            </a:r>
            <a:r>
              <a:rPr dirty="0" spc="145"/>
              <a:t>p</a:t>
            </a:r>
            <a:r>
              <a:rPr dirty="0" spc="-20"/>
              <a:t>l</a:t>
            </a:r>
            <a:r>
              <a:rPr dirty="0" spc="-60"/>
              <a:t>a</a:t>
            </a:r>
            <a:r>
              <a:rPr dirty="0" spc="-155"/>
              <a:t>y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-30"/>
              <a:t>a</a:t>
            </a:r>
            <a:r>
              <a:rPr dirty="0" spc="-250"/>
              <a:t> </a:t>
            </a:r>
            <a:r>
              <a:rPr dirty="0" spc="110"/>
              <a:t>c</a:t>
            </a:r>
            <a:r>
              <a:rPr dirty="0" spc="-75"/>
              <a:t>r</a:t>
            </a:r>
            <a:r>
              <a:rPr dirty="0" spc="105"/>
              <a:t>u</a:t>
            </a:r>
            <a:r>
              <a:rPr dirty="0" spc="90"/>
              <a:t>c</a:t>
            </a:r>
            <a:r>
              <a:rPr dirty="0" spc="-20"/>
              <a:t>i</a:t>
            </a:r>
            <a:r>
              <a:rPr dirty="0" spc="-35"/>
              <a:t>a</a:t>
            </a:r>
            <a:r>
              <a:rPr dirty="0" spc="-15"/>
              <a:t>l</a:t>
            </a:r>
            <a:r>
              <a:rPr dirty="0" spc="-250"/>
              <a:t> </a:t>
            </a:r>
            <a:r>
              <a:rPr dirty="0" spc="-110"/>
              <a:t>r</a:t>
            </a:r>
            <a:r>
              <a:rPr dirty="0" spc="50"/>
              <a:t>o</a:t>
            </a:r>
            <a:r>
              <a:rPr dirty="0" spc="-20"/>
              <a:t>l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-20"/>
              <a:t>i</a:t>
            </a:r>
            <a:r>
              <a:rPr dirty="0" spc="120"/>
              <a:t>n</a:t>
            </a:r>
            <a:r>
              <a:rPr dirty="0" spc="-250"/>
              <a:t> </a:t>
            </a:r>
            <a:r>
              <a:rPr dirty="0" spc="-95"/>
              <a:t>s</a:t>
            </a:r>
            <a:r>
              <a:rPr dirty="0" spc="105"/>
              <a:t>u</a:t>
            </a:r>
            <a:r>
              <a:rPr dirty="0" spc="145"/>
              <a:t>pp</a:t>
            </a:r>
            <a:r>
              <a:rPr dirty="0" spc="50"/>
              <a:t>o</a:t>
            </a:r>
            <a:r>
              <a:rPr dirty="0" spc="-30"/>
              <a:t>r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70"/>
              <a:t>g</a:t>
            </a:r>
            <a:r>
              <a:rPr dirty="0" spc="-245"/>
              <a:t> </a:t>
            </a:r>
            <a:r>
              <a:rPr dirty="0" sz="2850" spc="-50" i="1">
                <a:latin typeface="Verdana"/>
                <a:cs typeface="Verdana"/>
              </a:rPr>
              <a:t>l</a:t>
            </a:r>
            <a:r>
              <a:rPr dirty="0" sz="2850" spc="-10" i="1">
                <a:latin typeface="Verdana"/>
                <a:cs typeface="Verdana"/>
              </a:rPr>
              <a:t>o</a:t>
            </a:r>
            <a:r>
              <a:rPr dirty="0" sz="2850" spc="60" i="1">
                <a:latin typeface="Verdana"/>
                <a:cs typeface="Verdana"/>
              </a:rPr>
              <a:t>c</a:t>
            </a:r>
            <a:r>
              <a:rPr dirty="0" sz="2850" spc="-95" i="1">
                <a:latin typeface="Verdana"/>
                <a:cs typeface="Verdana"/>
              </a:rPr>
              <a:t>a</a:t>
            </a:r>
            <a:r>
              <a:rPr dirty="0" sz="2850" spc="-50" i="1">
                <a:latin typeface="Verdana"/>
                <a:cs typeface="Verdana"/>
              </a:rPr>
              <a:t>l  </a:t>
            </a:r>
            <a:r>
              <a:rPr dirty="0" sz="2850" spc="-40" i="1">
                <a:latin typeface="Verdana"/>
                <a:cs typeface="Verdana"/>
              </a:rPr>
              <a:t>e</a:t>
            </a:r>
            <a:r>
              <a:rPr dirty="0" sz="2850" spc="35" i="1">
                <a:latin typeface="Verdana"/>
                <a:cs typeface="Verdana"/>
              </a:rPr>
              <a:t>c</a:t>
            </a:r>
            <a:r>
              <a:rPr dirty="0" sz="2850" spc="-10" i="1">
                <a:latin typeface="Verdana"/>
                <a:cs typeface="Verdana"/>
              </a:rPr>
              <a:t>o</a:t>
            </a:r>
            <a:r>
              <a:rPr dirty="0" sz="2850" spc="50" i="1">
                <a:latin typeface="Verdana"/>
                <a:cs typeface="Verdana"/>
              </a:rPr>
              <a:t>n</a:t>
            </a:r>
            <a:r>
              <a:rPr dirty="0" sz="2850" spc="-10" i="1">
                <a:latin typeface="Verdana"/>
                <a:cs typeface="Verdana"/>
              </a:rPr>
              <a:t>o</a:t>
            </a:r>
            <a:r>
              <a:rPr dirty="0" sz="2850" spc="145" i="1">
                <a:latin typeface="Verdana"/>
                <a:cs typeface="Verdana"/>
              </a:rPr>
              <a:t>m</a:t>
            </a:r>
            <a:r>
              <a:rPr dirty="0" sz="2850" spc="-50" i="1">
                <a:latin typeface="Verdana"/>
                <a:cs typeface="Verdana"/>
              </a:rPr>
              <a:t>i</a:t>
            </a:r>
            <a:r>
              <a:rPr dirty="0" sz="2850" spc="-40" i="1">
                <a:latin typeface="Verdana"/>
                <a:cs typeface="Verdana"/>
              </a:rPr>
              <a:t>e</a:t>
            </a:r>
            <a:r>
              <a:rPr dirty="0" sz="2850" spc="-145" i="1">
                <a:latin typeface="Verdana"/>
                <a:cs typeface="Verdana"/>
              </a:rPr>
              <a:t>s</a:t>
            </a:r>
            <a:r>
              <a:rPr dirty="0" sz="2850" spc="-280" i="1">
                <a:latin typeface="Verdana"/>
                <a:cs typeface="Verdana"/>
              </a:rPr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-110"/>
              <a:t>r</a:t>
            </a:r>
            <a:r>
              <a:rPr dirty="0" spc="50"/>
              <a:t>o</a:t>
            </a:r>
            <a:r>
              <a:rPr dirty="0" spc="105"/>
              <a:t>u</a:t>
            </a:r>
            <a:r>
              <a:rPr dirty="0" spc="165"/>
              <a:t>g</a:t>
            </a:r>
            <a:r>
              <a:rPr dirty="0" spc="120"/>
              <a:t>h</a:t>
            </a:r>
            <a:r>
              <a:rPr dirty="0" spc="-250"/>
              <a:t> </a:t>
            </a:r>
            <a:r>
              <a:rPr dirty="0" spc="-180"/>
              <a:t>v</a:t>
            </a:r>
            <a:r>
              <a:rPr dirty="0" spc="-35"/>
              <a:t>a</a:t>
            </a:r>
            <a:r>
              <a:rPr dirty="0" spc="-95"/>
              <a:t>r</a:t>
            </a:r>
            <a:r>
              <a:rPr dirty="0" spc="-20"/>
              <a:t>i</a:t>
            </a:r>
            <a:r>
              <a:rPr dirty="0" spc="50"/>
              <a:t>o</a:t>
            </a:r>
            <a:r>
              <a:rPr dirty="0" spc="105"/>
              <a:t>u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-20"/>
              <a:t>i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-35"/>
              <a:t>a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-180"/>
              <a:t>v</a:t>
            </a:r>
            <a:r>
              <a:rPr dirty="0" spc="20"/>
              <a:t>e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05"/>
              <a:t>d  </a:t>
            </a:r>
            <a:r>
              <a:rPr dirty="0" spc="-30"/>
              <a:t>programs. This </a:t>
            </a:r>
            <a:r>
              <a:rPr dirty="0" spc="20"/>
              <a:t>presentation </a:t>
            </a:r>
            <a:r>
              <a:rPr dirty="0" spc="25"/>
              <a:t>will </a:t>
            </a:r>
            <a:r>
              <a:rPr dirty="0" spc="-15"/>
              <a:t>explore </a:t>
            </a:r>
            <a:r>
              <a:rPr dirty="0" spc="-1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-20"/>
              <a:t>i</a:t>
            </a:r>
            <a:r>
              <a:rPr dirty="0" spc="240"/>
              <a:t>m</a:t>
            </a:r>
            <a:r>
              <a:rPr dirty="0" spc="140"/>
              <a:t>p</a:t>
            </a:r>
            <a:r>
              <a:rPr dirty="0" spc="-35"/>
              <a:t>a</a:t>
            </a:r>
            <a:r>
              <a:rPr dirty="0" spc="130"/>
              <a:t>c</a:t>
            </a:r>
            <a:r>
              <a:rPr dirty="0" spc="35"/>
              <a:t>t</a:t>
            </a:r>
            <a:r>
              <a:rPr dirty="0" spc="-250"/>
              <a:t> </a:t>
            </a:r>
            <a:r>
              <a:rPr dirty="0" spc="50"/>
              <a:t>o</a:t>
            </a:r>
            <a:r>
              <a:rPr dirty="0" spc="-35"/>
              <a:t>f</a:t>
            </a:r>
            <a:r>
              <a:rPr dirty="0" spc="-250"/>
              <a:t> </a:t>
            </a:r>
            <a:r>
              <a:rPr dirty="0" spc="175"/>
              <a:t>N</a:t>
            </a:r>
            <a:r>
              <a:rPr dirty="0" spc="-195"/>
              <a:t>S</a:t>
            </a:r>
            <a:r>
              <a:rPr dirty="0" spc="-335"/>
              <a:t>I</a:t>
            </a:r>
            <a:r>
              <a:rPr dirty="0" spc="60"/>
              <a:t>C</a:t>
            </a:r>
            <a:r>
              <a:rPr dirty="0" spc="-250"/>
              <a:t> </a:t>
            </a:r>
            <a:r>
              <a:rPr dirty="0" spc="-20"/>
              <a:t>i</a:t>
            </a:r>
            <a:r>
              <a:rPr dirty="0" spc="120"/>
              <a:t>n</a:t>
            </a:r>
            <a:r>
              <a:rPr dirty="0" spc="-250"/>
              <a:t> </a:t>
            </a:r>
            <a:r>
              <a:rPr dirty="0" spc="20"/>
              <a:t>e</a:t>
            </a:r>
            <a:r>
              <a:rPr dirty="0" spc="240"/>
              <a:t>m</a:t>
            </a:r>
            <a:r>
              <a:rPr dirty="0" spc="145"/>
              <a:t>p</a:t>
            </a:r>
            <a:r>
              <a:rPr dirty="0" spc="10"/>
              <a:t>o</a:t>
            </a:r>
            <a:r>
              <a:rPr dirty="0" spc="125"/>
              <a:t>w</a:t>
            </a:r>
            <a:r>
              <a:rPr dirty="0" spc="20"/>
              <a:t>e</a:t>
            </a:r>
            <a:r>
              <a:rPr dirty="0" spc="-95"/>
              <a:t>r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70"/>
              <a:t>g</a:t>
            </a:r>
            <a:r>
              <a:rPr dirty="0" spc="-250"/>
              <a:t> </a:t>
            </a:r>
            <a:r>
              <a:rPr dirty="0" spc="-95"/>
              <a:t>s</a:t>
            </a:r>
            <a:r>
              <a:rPr dirty="0" spc="240"/>
              <a:t>m</a:t>
            </a:r>
            <a:r>
              <a:rPr dirty="0" spc="-35"/>
              <a:t>a</a:t>
            </a:r>
            <a:r>
              <a:rPr dirty="0" spc="-20"/>
              <a:t>l</a:t>
            </a:r>
            <a:r>
              <a:rPr dirty="0" spc="-20"/>
              <a:t>l  </a:t>
            </a:r>
            <a:r>
              <a:rPr dirty="0" spc="10"/>
              <a:t>industries</a:t>
            </a:r>
            <a:r>
              <a:rPr dirty="0" spc="-250"/>
              <a:t> </a:t>
            </a:r>
            <a:r>
              <a:rPr dirty="0" spc="80"/>
              <a:t>and</a:t>
            </a:r>
            <a:r>
              <a:rPr dirty="0" spc="-250"/>
              <a:t> </a:t>
            </a:r>
            <a:r>
              <a:rPr dirty="0" spc="20"/>
              <a:t>driving</a:t>
            </a:r>
            <a:r>
              <a:rPr dirty="0" spc="-250"/>
              <a:t> </a:t>
            </a:r>
            <a:r>
              <a:rPr dirty="0" spc="80"/>
              <a:t>economic</a:t>
            </a:r>
            <a:r>
              <a:rPr dirty="0" spc="-250"/>
              <a:t> </a:t>
            </a:r>
            <a:r>
              <a:rPr dirty="0"/>
              <a:t>growth.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76459" y="1429499"/>
            <a:ext cx="4043679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80">
                <a:latin typeface="Cambria"/>
                <a:cs typeface="Cambria"/>
              </a:rPr>
              <a:t>Introduction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8267" y="3515791"/>
            <a:ext cx="818908" cy="2637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6055995" marR="5080">
              <a:lnSpc>
                <a:spcPct val="100899"/>
              </a:lnSpc>
              <a:spcBef>
                <a:spcPts val="75"/>
              </a:spcBef>
            </a:pPr>
            <a:r>
              <a:rPr dirty="0" spc="5"/>
              <a:t>The </a:t>
            </a:r>
            <a:r>
              <a:rPr dirty="0" spc="-75">
                <a:solidFill>
                  <a:srgbClr val="000000"/>
                </a:solidFill>
              </a:rPr>
              <a:t>NSIC </a:t>
            </a:r>
            <a:r>
              <a:rPr dirty="0" spc="-5"/>
              <a:t>provides </a:t>
            </a:r>
            <a:r>
              <a:rPr dirty="0" spc="20"/>
              <a:t>ﬁnancial </a:t>
            </a:r>
            <a:r>
              <a:rPr dirty="0" spc="-50"/>
              <a:t>assistance, </a:t>
            </a:r>
            <a:r>
              <a:rPr dirty="0" spc="-45"/>
              <a:t> </a:t>
            </a:r>
            <a:r>
              <a:rPr dirty="0" spc="240"/>
              <a:t>m</a:t>
            </a:r>
            <a:r>
              <a:rPr dirty="0" spc="-35"/>
              <a:t>a</a:t>
            </a:r>
            <a:r>
              <a:rPr dirty="0" spc="-95"/>
              <a:t>r</a:t>
            </a:r>
            <a:r>
              <a:rPr dirty="0" spc="-35"/>
              <a:t>k</a:t>
            </a:r>
            <a:r>
              <a:rPr dirty="0" spc="20"/>
              <a:t>e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70"/>
              <a:t>g</a:t>
            </a:r>
            <a:r>
              <a:rPr dirty="0" spc="-250"/>
              <a:t> </a:t>
            </a:r>
            <a:r>
              <a:rPr dirty="0" spc="-95"/>
              <a:t>s</a:t>
            </a:r>
            <a:r>
              <a:rPr dirty="0" spc="105"/>
              <a:t>u</a:t>
            </a:r>
            <a:r>
              <a:rPr dirty="0" spc="145"/>
              <a:t>pp</a:t>
            </a:r>
            <a:r>
              <a:rPr dirty="0" spc="50"/>
              <a:t>o</a:t>
            </a:r>
            <a:r>
              <a:rPr dirty="0" spc="-30"/>
              <a:t>r</a:t>
            </a:r>
            <a:r>
              <a:rPr dirty="0" spc="60"/>
              <a:t>t</a:t>
            </a:r>
            <a:r>
              <a:rPr dirty="0" spc="-420"/>
              <a:t>,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110"/>
              <a:t>c</a:t>
            </a:r>
            <a:r>
              <a:rPr dirty="0" spc="-35"/>
              <a:t>a</a:t>
            </a:r>
            <a:r>
              <a:rPr dirty="0" spc="140"/>
              <a:t>p</a:t>
            </a:r>
            <a:r>
              <a:rPr dirty="0" spc="-35"/>
              <a:t>a</a:t>
            </a:r>
            <a:r>
              <a:rPr dirty="0" spc="90"/>
              <a:t>c</a:t>
            </a:r>
            <a:r>
              <a:rPr dirty="0" spc="-20"/>
              <a:t>i</a:t>
            </a:r>
            <a:r>
              <a:rPr dirty="0" spc="5"/>
              <a:t>t</a:t>
            </a:r>
            <a:r>
              <a:rPr dirty="0" spc="-135"/>
              <a:t>y</a:t>
            </a:r>
            <a:r>
              <a:rPr dirty="0" spc="-250"/>
              <a:t> </a:t>
            </a:r>
            <a:r>
              <a:rPr dirty="0" spc="145"/>
              <a:t>b</a:t>
            </a:r>
            <a:r>
              <a:rPr dirty="0" spc="105"/>
              <a:t>u</a:t>
            </a:r>
            <a:r>
              <a:rPr dirty="0" spc="-20"/>
              <a:t>il</a:t>
            </a:r>
            <a:r>
              <a:rPr dirty="0" spc="145"/>
              <a:t>d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20"/>
              <a:t>g  </a:t>
            </a:r>
            <a:r>
              <a:rPr dirty="0" spc="-20"/>
              <a:t>t</a:t>
            </a:r>
            <a:r>
              <a:rPr dirty="0" spc="55"/>
              <a:t>o</a:t>
            </a:r>
            <a:r>
              <a:rPr dirty="0" spc="-250"/>
              <a:t> </a:t>
            </a:r>
            <a:r>
              <a:rPr dirty="0" sz="2850" spc="-150" i="1">
                <a:latin typeface="Verdana"/>
                <a:cs typeface="Verdana"/>
              </a:rPr>
              <a:t>s</a:t>
            </a:r>
            <a:r>
              <a:rPr dirty="0" sz="2850" spc="145" i="1">
                <a:latin typeface="Verdana"/>
                <a:cs typeface="Verdana"/>
              </a:rPr>
              <a:t>m</a:t>
            </a:r>
            <a:r>
              <a:rPr dirty="0" sz="2850" spc="-95" i="1">
                <a:latin typeface="Verdana"/>
                <a:cs typeface="Verdana"/>
              </a:rPr>
              <a:t>a</a:t>
            </a:r>
            <a:r>
              <a:rPr dirty="0" sz="2850" spc="-50" i="1">
                <a:latin typeface="Verdana"/>
                <a:cs typeface="Verdana"/>
              </a:rPr>
              <a:t>l</a:t>
            </a:r>
            <a:r>
              <a:rPr dirty="0" sz="2850" spc="-45" i="1">
                <a:latin typeface="Verdana"/>
                <a:cs typeface="Verdana"/>
              </a:rPr>
              <a:t>l</a:t>
            </a:r>
            <a:r>
              <a:rPr dirty="0" sz="2850" spc="-285" i="1">
                <a:latin typeface="Verdana"/>
                <a:cs typeface="Verdana"/>
              </a:rPr>
              <a:t> </a:t>
            </a:r>
            <a:r>
              <a:rPr dirty="0" sz="2850" spc="-50" i="1">
                <a:latin typeface="Verdana"/>
                <a:cs typeface="Verdana"/>
              </a:rPr>
              <a:t>i</a:t>
            </a:r>
            <a:r>
              <a:rPr dirty="0" sz="2850" spc="50" i="1">
                <a:latin typeface="Verdana"/>
                <a:cs typeface="Verdana"/>
              </a:rPr>
              <a:t>n</a:t>
            </a:r>
            <a:r>
              <a:rPr dirty="0" sz="2850" spc="85" i="1">
                <a:latin typeface="Verdana"/>
                <a:cs typeface="Verdana"/>
              </a:rPr>
              <a:t>d</a:t>
            </a:r>
            <a:r>
              <a:rPr dirty="0" sz="2850" spc="40" i="1">
                <a:latin typeface="Verdana"/>
                <a:cs typeface="Verdana"/>
              </a:rPr>
              <a:t>u</a:t>
            </a:r>
            <a:r>
              <a:rPr dirty="0" sz="2850" spc="-150" i="1">
                <a:latin typeface="Verdana"/>
                <a:cs typeface="Verdana"/>
              </a:rPr>
              <a:t>s</a:t>
            </a:r>
            <a:r>
              <a:rPr dirty="0" sz="2850" spc="-10" i="1">
                <a:latin typeface="Verdana"/>
                <a:cs typeface="Verdana"/>
              </a:rPr>
              <a:t>t</a:t>
            </a:r>
            <a:r>
              <a:rPr dirty="0" sz="2850" spc="-140" i="1">
                <a:latin typeface="Verdana"/>
                <a:cs typeface="Verdana"/>
              </a:rPr>
              <a:t>r</a:t>
            </a:r>
            <a:r>
              <a:rPr dirty="0" sz="2850" spc="-50" i="1">
                <a:latin typeface="Verdana"/>
                <a:cs typeface="Verdana"/>
              </a:rPr>
              <a:t>i</a:t>
            </a:r>
            <a:r>
              <a:rPr dirty="0" sz="2850" spc="-40" i="1">
                <a:latin typeface="Verdana"/>
                <a:cs typeface="Verdana"/>
              </a:rPr>
              <a:t>e</a:t>
            </a:r>
            <a:r>
              <a:rPr dirty="0" sz="2850" spc="-145" i="1">
                <a:latin typeface="Verdana"/>
                <a:cs typeface="Verdana"/>
              </a:rPr>
              <a:t>s</a:t>
            </a:r>
            <a:r>
              <a:rPr dirty="0" spc="-420"/>
              <a:t>.</a:t>
            </a:r>
            <a:r>
              <a:rPr dirty="0" spc="-250"/>
              <a:t> </a:t>
            </a:r>
            <a:r>
              <a:rPr dirty="0" spc="185"/>
              <a:t>B</a:t>
            </a:r>
            <a:r>
              <a:rPr dirty="0" spc="-135"/>
              <a:t>y</a:t>
            </a:r>
            <a:r>
              <a:rPr dirty="0" spc="-250"/>
              <a:t> </a:t>
            </a:r>
            <a:r>
              <a:rPr dirty="0" spc="145"/>
              <a:t>p</a:t>
            </a:r>
            <a:r>
              <a:rPr dirty="0" spc="-110"/>
              <a:t>r</a:t>
            </a:r>
            <a:r>
              <a:rPr dirty="0" spc="50"/>
              <a:t>o</a:t>
            </a:r>
            <a:r>
              <a:rPr dirty="0" spc="240"/>
              <a:t>m</a:t>
            </a:r>
            <a:r>
              <a:rPr dirty="0" spc="50"/>
              <a:t>o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20"/>
              <a:t>g  </a:t>
            </a:r>
            <a:r>
              <a:rPr dirty="0" spc="25"/>
              <a:t>entrepreneurship </a:t>
            </a:r>
            <a:r>
              <a:rPr dirty="0" spc="80"/>
              <a:t>and </a:t>
            </a:r>
            <a:r>
              <a:rPr dirty="0" spc="35"/>
              <a:t>providing </a:t>
            </a:r>
            <a:r>
              <a:rPr dirty="0" spc="-5"/>
              <a:t>access </a:t>
            </a:r>
            <a:r>
              <a:rPr dirty="0" spc="15"/>
              <a:t>to </a:t>
            </a:r>
            <a:r>
              <a:rPr dirty="0" spc="-955"/>
              <a:t> </a:t>
            </a:r>
            <a:r>
              <a:rPr dirty="0" spc="-20"/>
              <a:t>t</a:t>
            </a:r>
            <a:r>
              <a:rPr dirty="0" spc="20"/>
              <a:t>e</a:t>
            </a:r>
            <a:r>
              <a:rPr dirty="0" spc="90"/>
              <a:t>c</a:t>
            </a:r>
            <a:r>
              <a:rPr dirty="0" spc="114"/>
              <a:t>hn</a:t>
            </a:r>
            <a:r>
              <a:rPr dirty="0" spc="50"/>
              <a:t>o</a:t>
            </a:r>
            <a:r>
              <a:rPr dirty="0" spc="-20"/>
              <a:t>l</a:t>
            </a:r>
            <a:r>
              <a:rPr dirty="0" spc="50"/>
              <a:t>o</a:t>
            </a:r>
            <a:r>
              <a:rPr dirty="0" spc="165"/>
              <a:t>g</a:t>
            </a:r>
            <a:r>
              <a:rPr dirty="0" spc="-135"/>
              <a:t>y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-200"/>
              <a:t>r</a:t>
            </a:r>
            <a:r>
              <a:rPr dirty="0" spc="-35"/>
              <a:t>a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65"/>
              <a:t>g</a:t>
            </a:r>
            <a:r>
              <a:rPr dirty="0" spc="-420"/>
              <a:t>,</a:t>
            </a:r>
            <a:r>
              <a:rPr dirty="0" spc="-250"/>
              <a:t> </a:t>
            </a:r>
            <a:r>
              <a:rPr dirty="0" spc="175"/>
              <a:t>N</a:t>
            </a:r>
            <a:r>
              <a:rPr dirty="0" spc="-195"/>
              <a:t>S</a:t>
            </a:r>
            <a:r>
              <a:rPr dirty="0" spc="-335"/>
              <a:t>I</a:t>
            </a:r>
            <a:r>
              <a:rPr dirty="0" spc="60"/>
              <a:t>C</a:t>
            </a:r>
            <a:r>
              <a:rPr dirty="0" spc="-250"/>
              <a:t> </a:t>
            </a:r>
            <a:r>
              <a:rPr dirty="0" spc="20"/>
              <a:t>e</a:t>
            </a:r>
            <a:r>
              <a:rPr dirty="0" spc="240"/>
              <a:t>m</a:t>
            </a:r>
            <a:r>
              <a:rPr dirty="0" spc="145"/>
              <a:t>p</a:t>
            </a:r>
            <a:r>
              <a:rPr dirty="0" spc="10"/>
              <a:t>o</a:t>
            </a:r>
            <a:r>
              <a:rPr dirty="0" spc="125"/>
              <a:t>w</a:t>
            </a:r>
            <a:r>
              <a:rPr dirty="0" spc="20"/>
              <a:t>e</a:t>
            </a:r>
            <a:r>
              <a:rPr dirty="0" spc="-80"/>
              <a:t>r</a:t>
            </a:r>
            <a:r>
              <a:rPr dirty="0" spc="-70"/>
              <a:t>s  </a:t>
            </a:r>
            <a:r>
              <a:rPr dirty="0" spc="-20"/>
              <a:t>l</a:t>
            </a:r>
            <a:r>
              <a:rPr dirty="0" spc="50"/>
              <a:t>o</a:t>
            </a:r>
            <a:r>
              <a:rPr dirty="0" spc="110"/>
              <a:t>c</a:t>
            </a:r>
            <a:r>
              <a:rPr dirty="0" spc="-35"/>
              <a:t>a</a:t>
            </a:r>
            <a:r>
              <a:rPr dirty="0" spc="-15"/>
              <a:t>l</a:t>
            </a:r>
            <a:r>
              <a:rPr dirty="0" spc="-250"/>
              <a:t> </a:t>
            </a:r>
            <a:r>
              <a:rPr dirty="0" spc="145"/>
              <a:t>b</a:t>
            </a:r>
            <a:r>
              <a:rPr dirty="0" spc="105"/>
              <a:t>u</a:t>
            </a:r>
            <a:r>
              <a:rPr dirty="0" spc="-95"/>
              <a:t>s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20"/>
              <a:t>e</a:t>
            </a:r>
            <a:r>
              <a:rPr dirty="0" spc="-95"/>
              <a:t>ss</a:t>
            </a:r>
            <a:r>
              <a:rPr dirty="0" spc="20"/>
              <a:t>e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-20"/>
              <a:t>t</a:t>
            </a:r>
            <a:r>
              <a:rPr dirty="0" spc="55"/>
              <a:t>o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-95"/>
              <a:t>r</a:t>
            </a:r>
            <a:r>
              <a:rPr dirty="0" spc="-20"/>
              <a:t>i</a:t>
            </a:r>
            <a:r>
              <a:rPr dirty="0" spc="-180"/>
              <a:t>v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85"/>
              <a:t>c</a:t>
            </a:r>
            <a:r>
              <a:rPr dirty="0" spc="50"/>
              <a:t>o</a:t>
            </a:r>
            <a:r>
              <a:rPr dirty="0" spc="114"/>
              <a:t>n</a:t>
            </a:r>
            <a:r>
              <a:rPr dirty="0" spc="30"/>
              <a:t>t</a:t>
            </a:r>
            <a:r>
              <a:rPr dirty="0" spc="-95"/>
              <a:t>r</a:t>
            </a:r>
            <a:r>
              <a:rPr dirty="0" spc="-20"/>
              <a:t>i</a:t>
            </a:r>
            <a:r>
              <a:rPr dirty="0" spc="145"/>
              <a:t>b</a:t>
            </a:r>
            <a:r>
              <a:rPr dirty="0" spc="105"/>
              <a:t>u</a:t>
            </a:r>
            <a:r>
              <a:rPr dirty="0" spc="-20"/>
              <a:t>t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-20"/>
              <a:t>t</a:t>
            </a:r>
            <a:r>
              <a:rPr dirty="0" spc="40"/>
              <a:t>o 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20"/>
              <a:t>e</a:t>
            </a:r>
            <a:r>
              <a:rPr dirty="0" spc="85"/>
              <a:t>c</a:t>
            </a:r>
            <a:r>
              <a:rPr dirty="0" spc="50"/>
              <a:t>o</a:t>
            </a:r>
            <a:r>
              <a:rPr dirty="0" spc="114"/>
              <a:t>n</a:t>
            </a:r>
            <a:r>
              <a:rPr dirty="0" spc="50"/>
              <a:t>o</a:t>
            </a:r>
            <a:r>
              <a:rPr dirty="0" spc="215"/>
              <a:t>m</a:t>
            </a:r>
            <a:r>
              <a:rPr dirty="0" spc="-229"/>
              <a:t>y</a:t>
            </a:r>
            <a:r>
              <a:rPr dirty="0" spc="-420"/>
              <a:t>.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1734" y="1429499"/>
            <a:ext cx="393954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5">
                <a:latin typeface="Cambria"/>
                <a:cs typeface="Cambria"/>
              </a:rPr>
              <a:t>Role</a:t>
            </a:r>
            <a:r>
              <a:rPr dirty="0" sz="6000" spc="-220">
                <a:latin typeface="Cambria"/>
                <a:cs typeface="Cambria"/>
              </a:rPr>
              <a:t> </a:t>
            </a:r>
            <a:r>
              <a:rPr dirty="0" sz="6000" spc="-80">
                <a:latin typeface="Cambria"/>
                <a:cs typeface="Cambria"/>
              </a:rPr>
              <a:t>of</a:t>
            </a:r>
            <a:r>
              <a:rPr dirty="0" sz="6000" spc="-220">
                <a:latin typeface="Cambria"/>
                <a:cs typeface="Cambria"/>
              </a:rPr>
              <a:t> </a:t>
            </a:r>
            <a:r>
              <a:rPr dirty="0" sz="6000" spc="55">
                <a:latin typeface="Cambria"/>
                <a:cs typeface="Cambria"/>
              </a:rPr>
              <a:t>NSIC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4827646"/>
            <a:ext cx="18300700" cy="5472430"/>
            <a:chOff x="-12500" y="4827646"/>
            <a:chExt cx="18300700" cy="547243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9752685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09674" y="1515974"/>
            <a:ext cx="732980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5">
                <a:latin typeface="Cambria"/>
                <a:cs typeface="Cambria"/>
              </a:rPr>
              <a:t>Impact</a:t>
            </a:r>
            <a:r>
              <a:rPr dirty="0" sz="6000" spc="-225">
                <a:latin typeface="Cambria"/>
                <a:cs typeface="Cambria"/>
              </a:rPr>
              <a:t> </a:t>
            </a:r>
            <a:r>
              <a:rPr dirty="0" sz="6000" spc="-100">
                <a:latin typeface="Cambria"/>
                <a:cs typeface="Cambria"/>
              </a:rPr>
              <a:t>on</a:t>
            </a:r>
            <a:r>
              <a:rPr dirty="0" sz="6000" spc="-220">
                <a:latin typeface="Cambria"/>
                <a:cs typeface="Cambria"/>
              </a:rPr>
              <a:t> </a:t>
            </a:r>
            <a:r>
              <a:rPr dirty="0" sz="6000" spc="-130">
                <a:latin typeface="Cambria"/>
                <a:cs typeface="Cambria"/>
              </a:rPr>
              <a:t>Employment</a:t>
            </a:r>
            <a:endParaRPr sz="6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7250" y="3420110"/>
            <a:ext cx="7207250" cy="2569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5"/>
              </a:spcBef>
            </a:pP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NSIC's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initiatives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lead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creation 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pp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850" spc="-50" i="1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850" spc="-10" i="1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850" spc="60" i="1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850" spc="-95" i="1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850" spc="-50" i="1">
                <a:solidFill>
                  <a:srgbClr val="332C2C"/>
                </a:solidFill>
                <a:latin typeface="Verdana"/>
                <a:cs typeface="Verdana"/>
              </a:rPr>
              <a:t>l  </a:t>
            </a:r>
            <a:r>
              <a:rPr dirty="0" sz="2850" spc="40" i="1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850" spc="-10" i="1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850" spc="145" i="1">
                <a:solidFill>
                  <a:srgbClr val="332C2C"/>
                </a:solidFill>
                <a:latin typeface="Verdana"/>
                <a:cs typeface="Verdana"/>
              </a:rPr>
              <a:t>mm</a:t>
            </a:r>
            <a:r>
              <a:rPr dirty="0" sz="2850" spc="40" i="1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850" spc="50" i="1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850" spc="-50" i="1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850" spc="-10" i="1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850" spc="-50" i="1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850" spc="-40" i="1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850" spc="-145" i="1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8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1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 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75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335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o 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g 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ili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4883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4827646"/>
            <a:ext cx="18300700" cy="5472430"/>
            <a:chOff x="-12500" y="4827646"/>
            <a:chExt cx="18300700" cy="547243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9752685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08912" y="1515974"/>
            <a:ext cx="445960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35"/>
              <a:t>Marke</a:t>
            </a:r>
            <a:r>
              <a:rPr dirty="0" sz="6000" spc="20"/>
              <a:t>t</a:t>
            </a:r>
            <a:r>
              <a:rPr dirty="0" sz="6000" spc="-365"/>
              <a:t> </a:t>
            </a:r>
            <a:r>
              <a:rPr dirty="0" sz="6000" spc="-130"/>
              <a:t>Access</a:t>
            </a:r>
            <a:endParaRPr sz="60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0646" y="3508590"/>
            <a:ext cx="2479167" cy="27586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617291" y="3420110"/>
            <a:ext cx="7517130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NSIC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facilitates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latin typeface="Verdana"/>
                <a:cs typeface="Verdana"/>
              </a:rPr>
              <a:t>market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5">
                <a:latin typeface="Verdana"/>
                <a:cs typeface="Verdana"/>
              </a:rPr>
              <a:t>access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small </a:t>
            </a:r>
            <a:r>
              <a:rPr dirty="0" sz="2750" spc="-9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45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h  </a:t>
            </a: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opportunities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showcase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their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products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dirty="0" sz="2750" spc="14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market.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4883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12747" y="3418979"/>
            <a:ext cx="7509509" cy="258064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50"/>
              </a:spcBef>
            </a:pPr>
            <a:r>
              <a:rPr dirty="0" sz="2750" spc="175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335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'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850" spc="60" i="1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850" spc="-95" i="1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850" spc="80" i="1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850" spc="-95" i="1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850" spc="40" i="1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850" spc="-50" i="1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850" spc="-35" i="1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850" spc="-195" i="1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850" spc="-285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850" spc="85" i="1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850" spc="40" i="1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850" spc="-50" i="1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dirty="0" sz="2850" spc="85" i="1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850" spc="-50" i="1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850" spc="50" i="1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850" spc="114" i="1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850" spc="-285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q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ill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09">
                <a:solidFill>
                  <a:srgbClr val="332C2C"/>
                </a:solidFill>
                <a:latin typeface="Verdana"/>
                <a:cs typeface="Verdana"/>
              </a:rPr>
              <a:t>,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3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q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1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development.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80308" y="1444498"/>
            <a:ext cx="561467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0"/>
              <a:t>Capacit</a:t>
            </a:r>
            <a:r>
              <a:rPr dirty="0" sz="6000" spc="35"/>
              <a:t>y</a:t>
            </a:r>
            <a:r>
              <a:rPr dirty="0" sz="6000" spc="-370"/>
              <a:t> </a:t>
            </a:r>
            <a:r>
              <a:rPr dirty="0" sz="6000" spc="35"/>
              <a:t>Building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4883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752686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8262" y="3503333"/>
            <a:ext cx="6502285" cy="34208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15249" y="3414852"/>
            <a:ext cx="7517130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75">
                <a:latin typeface="Verdana"/>
                <a:cs typeface="Verdana"/>
              </a:rPr>
              <a:t>N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15">
                <a:latin typeface="Verdana"/>
                <a:cs typeface="Verdana"/>
              </a:rPr>
              <a:t>l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195">
                <a:latin typeface="Verdana"/>
                <a:cs typeface="Verdana"/>
              </a:rPr>
              <a:t>S</a:t>
            </a:r>
            <a:r>
              <a:rPr dirty="0" sz="2750" spc="240">
                <a:latin typeface="Verdana"/>
                <a:cs typeface="Verdana"/>
              </a:rPr>
              <a:t>m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-15">
                <a:latin typeface="Verdana"/>
                <a:cs typeface="Verdana"/>
              </a:rPr>
              <a:t>l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335">
                <a:latin typeface="Verdana"/>
                <a:cs typeface="Verdana"/>
              </a:rPr>
              <a:t>I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145">
                <a:latin typeface="Verdana"/>
                <a:cs typeface="Verdana"/>
              </a:rPr>
              <a:t>d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95">
                <a:latin typeface="Verdana"/>
                <a:cs typeface="Verdana"/>
              </a:rPr>
              <a:t>s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95">
                <a:latin typeface="Verdana"/>
                <a:cs typeface="Verdana"/>
              </a:rPr>
              <a:t>r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20">
                <a:latin typeface="Verdana"/>
                <a:cs typeface="Verdana"/>
              </a:rPr>
              <a:t>e</a:t>
            </a:r>
            <a:r>
              <a:rPr dirty="0" sz="2750" spc="-90">
                <a:latin typeface="Verdana"/>
                <a:cs typeface="Verdana"/>
              </a:rPr>
              <a:t>s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5">
                <a:latin typeface="Verdana"/>
                <a:cs typeface="Verdana"/>
              </a:rPr>
              <a:t>C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-95">
                <a:latin typeface="Verdana"/>
                <a:cs typeface="Verdana"/>
              </a:rPr>
              <a:t>r</a:t>
            </a:r>
            <a:r>
              <a:rPr dirty="0" sz="2750" spc="145">
                <a:latin typeface="Verdana"/>
                <a:cs typeface="Verdana"/>
              </a:rPr>
              <a:t>p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-200">
                <a:latin typeface="Verdana"/>
                <a:cs typeface="Verdana"/>
              </a:rPr>
              <a:t>r</a:t>
            </a:r>
            <a:r>
              <a:rPr dirty="0" sz="2750" spc="-35">
                <a:latin typeface="Verdana"/>
                <a:cs typeface="Verdana"/>
              </a:rPr>
              <a:t>a</a:t>
            </a:r>
            <a:r>
              <a:rPr dirty="0" sz="2750" spc="30">
                <a:latin typeface="Verdana"/>
                <a:cs typeface="Verdana"/>
              </a:rPr>
              <a:t>t</a:t>
            </a:r>
            <a:r>
              <a:rPr dirty="0" sz="2750" spc="-20">
                <a:latin typeface="Verdana"/>
                <a:cs typeface="Verdana"/>
              </a:rPr>
              <a:t>i</a:t>
            </a:r>
            <a:r>
              <a:rPr dirty="0" sz="2750" spc="50">
                <a:latin typeface="Verdana"/>
                <a:cs typeface="Verdana"/>
              </a:rPr>
              <a:t>o</a:t>
            </a:r>
            <a:r>
              <a:rPr dirty="0" sz="2750" spc="85">
                <a:latin typeface="Verdana"/>
                <a:cs typeface="Verdana"/>
              </a:rPr>
              <a:t>n 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 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pp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g 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small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industries.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Through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its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various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initiatives,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NSIC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contributes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job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creation, </a:t>
            </a:r>
            <a:r>
              <a:rPr dirty="0" sz="2750" spc="-9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market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expansion,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overall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economic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development.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5340" y="1429588"/>
            <a:ext cx="35756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60"/>
              <a:t>Conclusion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097915">
              <a:lnSpc>
                <a:spcPct val="100000"/>
              </a:lnSpc>
              <a:spcBef>
                <a:spcPts val="90"/>
              </a:spcBef>
            </a:pPr>
            <a:r>
              <a:rPr dirty="0" spc="-545"/>
              <a:t>T</a:t>
            </a:r>
            <a:r>
              <a:rPr dirty="0" spc="535"/>
              <a:t>h</a:t>
            </a:r>
            <a:r>
              <a:rPr dirty="0" spc="275"/>
              <a:t>a</a:t>
            </a:r>
            <a:r>
              <a:rPr dirty="0" spc="515"/>
              <a:t>n</a:t>
            </a:r>
            <a:r>
              <a:rPr dirty="0" spc="-80"/>
              <a:t>k</a:t>
            </a:r>
            <a:r>
              <a:rPr dirty="0" spc="40"/>
              <a:t>s</a:t>
            </a:r>
            <a:r>
              <a:rPr dirty="0" spc="-685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2024-06-13T10:11:37Z</dcterms:created>
  <dcterms:modified xsi:type="dcterms:W3CDTF">2024-06-13T10:11:37Z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2024-06-13T00:00:00Z</vt:filetime>
  </property>
</Properties>
</file>