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x="18288000" cy="10287000"/>
  <p:notesSz cx="6858000" cy="9144000"/>
  <p:embeddedFontLst>
    <p:embeddedFont>
      <p:font typeface="Arial Bold" charset="1" panose="020B0802020202020204"/>
      <p:regular r:id="rId21"/>
    </p:embeddedFont>
    <p:embeddedFont>
      <p:font typeface="Arial" charset="1" panose="020B0502020202020204"/>
      <p:regular r:id="rId22"/>
    </p:embeddedFont>
    <p:embeddedFont>
      <p:font typeface="ITC Franklin Gothic LT Semi-Bold" charset="1" panose="020B0704030502020204"/>
      <p:regular r:id="rId2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jpe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jpeg" Type="http://schemas.openxmlformats.org/officeDocument/2006/relationships/image"/><Relationship Id="rId3" Target="../media/image11.jpe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jpeg" Type="http://schemas.openxmlformats.org/officeDocument/2006/relationships/image"/><Relationship Id="rId4" Target="../media/image3.jpe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jpeg" Type="http://schemas.openxmlformats.org/officeDocument/2006/relationships/image"/><Relationship Id="rId3" Target="../media/image5.jpe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jpeg" Type="http://schemas.openxmlformats.org/officeDocument/2006/relationships/image"/><Relationship Id="rId3" Target="../media/image7.jpe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jpe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69801" y="685800"/>
            <a:ext cx="5554980" cy="142496"/>
            <a:chOff x="0" y="0"/>
            <a:chExt cx="7406640" cy="189994"/>
          </a:xfrm>
        </p:grpSpPr>
        <p:sp>
          <p:nvSpPr>
            <p:cNvPr name="Freeform 3" id="3"/>
            <p:cNvSpPr/>
            <p:nvPr/>
          </p:nvSpPr>
          <p:spPr>
            <a:xfrm flipH="false" flipV="false" rot="0">
              <a:off x="0" y="0"/>
              <a:ext cx="7406640" cy="189992"/>
            </a:xfrm>
            <a:custGeom>
              <a:avLst/>
              <a:gdLst/>
              <a:ahLst/>
              <a:cxnLst/>
              <a:rect r="r" b="b" t="t" l="l"/>
              <a:pathLst>
                <a:path h="189992" w="7406640">
                  <a:moveTo>
                    <a:pt x="0" y="0"/>
                  </a:moveTo>
                  <a:lnTo>
                    <a:pt x="7406640" y="0"/>
                  </a:lnTo>
                  <a:lnTo>
                    <a:pt x="7406640" y="189992"/>
                  </a:lnTo>
                  <a:lnTo>
                    <a:pt x="0" y="189992"/>
                  </a:lnTo>
                  <a:close/>
                </a:path>
              </a:pathLst>
            </a:custGeom>
            <a:solidFill>
              <a:srgbClr val="465359"/>
            </a:solidFill>
          </p:spPr>
        </p:sp>
      </p:grpSp>
      <p:grpSp>
        <p:nvGrpSpPr>
          <p:cNvPr name="Group 4" id="4"/>
          <p:cNvGrpSpPr/>
          <p:nvPr/>
        </p:nvGrpSpPr>
        <p:grpSpPr>
          <a:xfrm rot="0">
            <a:off x="12063220" y="680464"/>
            <a:ext cx="5554980" cy="147831"/>
            <a:chOff x="0" y="0"/>
            <a:chExt cx="7406640" cy="197108"/>
          </a:xfrm>
        </p:grpSpPr>
        <p:sp>
          <p:nvSpPr>
            <p:cNvPr name="Freeform 5" id="5"/>
            <p:cNvSpPr/>
            <p:nvPr/>
          </p:nvSpPr>
          <p:spPr>
            <a:xfrm flipH="false" flipV="false" rot="0">
              <a:off x="0" y="0"/>
              <a:ext cx="7406640" cy="197104"/>
            </a:xfrm>
            <a:custGeom>
              <a:avLst/>
              <a:gdLst/>
              <a:ahLst/>
              <a:cxnLst/>
              <a:rect r="r" b="b" t="t" l="l"/>
              <a:pathLst>
                <a:path h="197104" w="7406640">
                  <a:moveTo>
                    <a:pt x="0" y="0"/>
                  </a:moveTo>
                  <a:lnTo>
                    <a:pt x="7406640" y="0"/>
                  </a:lnTo>
                  <a:lnTo>
                    <a:pt x="7406640" y="197104"/>
                  </a:lnTo>
                  <a:lnTo>
                    <a:pt x="0" y="197104"/>
                  </a:lnTo>
                  <a:close/>
                </a:path>
              </a:pathLst>
            </a:custGeom>
            <a:solidFill>
              <a:srgbClr val="969FA7"/>
            </a:solidFill>
          </p:spPr>
        </p:sp>
      </p:grpSp>
      <p:grpSp>
        <p:nvGrpSpPr>
          <p:cNvPr name="Group 6" id="6"/>
          <p:cNvGrpSpPr/>
          <p:nvPr/>
        </p:nvGrpSpPr>
        <p:grpSpPr>
          <a:xfrm rot="0">
            <a:off x="6362745" y="685800"/>
            <a:ext cx="5554980" cy="137160"/>
            <a:chOff x="0" y="0"/>
            <a:chExt cx="7406640" cy="182880"/>
          </a:xfrm>
        </p:grpSpPr>
        <p:sp>
          <p:nvSpPr>
            <p:cNvPr name="Freeform 7" id="7"/>
            <p:cNvSpPr/>
            <p:nvPr/>
          </p:nvSpPr>
          <p:spPr>
            <a:xfrm flipH="false" flipV="false" rot="0">
              <a:off x="0" y="0"/>
              <a:ext cx="7406640" cy="182880"/>
            </a:xfrm>
            <a:custGeom>
              <a:avLst/>
              <a:gdLst/>
              <a:ahLst/>
              <a:cxnLst/>
              <a:rect r="r" b="b" t="t" l="l"/>
              <a:pathLst>
                <a:path h="182880" w="7406640">
                  <a:moveTo>
                    <a:pt x="0" y="0"/>
                  </a:moveTo>
                  <a:lnTo>
                    <a:pt x="7406640" y="0"/>
                  </a:lnTo>
                  <a:lnTo>
                    <a:pt x="7406640" y="182880"/>
                  </a:lnTo>
                  <a:lnTo>
                    <a:pt x="0" y="182880"/>
                  </a:lnTo>
                  <a:close/>
                </a:path>
              </a:pathLst>
            </a:custGeom>
            <a:solidFill>
              <a:srgbClr val="1CADE4"/>
            </a:solidFill>
          </p:spPr>
        </p:sp>
      </p:grpSp>
      <p:grpSp>
        <p:nvGrpSpPr>
          <p:cNvPr name="Group 8" id="8"/>
          <p:cNvGrpSpPr>
            <a:grpSpLocks noChangeAspect="true"/>
          </p:cNvGrpSpPr>
          <p:nvPr/>
        </p:nvGrpSpPr>
        <p:grpSpPr>
          <a:xfrm rot="0">
            <a:off x="15727505" y="9656865"/>
            <a:ext cx="1688707" cy="547689"/>
            <a:chOff x="0" y="0"/>
            <a:chExt cx="2251610" cy="730252"/>
          </a:xfrm>
        </p:grpSpPr>
        <p:sp>
          <p:nvSpPr>
            <p:cNvPr name="Freeform 9" id="9" descr="Logo  Description automatically generated"/>
            <p:cNvSpPr/>
            <p:nvPr/>
          </p:nvSpPr>
          <p:spPr>
            <a:xfrm flipH="false" flipV="false" rot="0">
              <a:off x="0" y="0"/>
              <a:ext cx="2251583" cy="730250"/>
            </a:xfrm>
            <a:custGeom>
              <a:avLst/>
              <a:gdLst/>
              <a:ahLst/>
              <a:cxnLst/>
              <a:rect r="r" b="b" t="t" l="l"/>
              <a:pathLst>
                <a:path h="730250" w="2251583">
                  <a:moveTo>
                    <a:pt x="0" y="0"/>
                  </a:moveTo>
                  <a:lnTo>
                    <a:pt x="2251583" y="0"/>
                  </a:lnTo>
                  <a:lnTo>
                    <a:pt x="2251583" y="730250"/>
                  </a:lnTo>
                  <a:lnTo>
                    <a:pt x="0" y="730250"/>
                  </a:lnTo>
                  <a:lnTo>
                    <a:pt x="0" y="0"/>
                  </a:lnTo>
                  <a:close/>
                </a:path>
              </a:pathLst>
            </a:custGeom>
            <a:blipFill>
              <a:blip r:embed="rId2"/>
              <a:stretch>
                <a:fillRect l="0" t="-141" r="-1" b="-141"/>
              </a:stretch>
            </a:blipFill>
          </p:spPr>
        </p:sp>
      </p:grpSp>
      <p:grpSp>
        <p:nvGrpSpPr>
          <p:cNvPr name="Group 10" id="10"/>
          <p:cNvGrpSpPr/>
          <p:nvPr/>
        </p:nvGrpSpPr>
        <p:grpSpPr>
          <a:xfrm rot="0">
            <a:off x="669803" y="4649641"/>
            <a:ext cx="16948398" cy="5007224"/>
            <a:chOff x="0" y="0"/>
            <a:chExt cx="22597864" cy="6676298"/>
          </a:xfrm>
        </p:grpSpPr>
        <p:sp>
          <p:nvSpPr>
            <p:cNvPr name="Freeform 11" id="11"/>
            <p:cNvSpPr/>
            <p:nvPr/>
          </p:nvSpPr>
          <p:spPr>
            <a:xfrm flipH="false" flipV="false" rot="0">
              <a:off x="0" y="0"/>
              <a:ext cx="22597872" cy="6676263"/>
            </a:xfrm>
            <a:custGeom>
              <a:avLst/>
              <a:gdLst/>
              <a:ahLst/>
              <a:cxnLst/>
              <a:rect r="r" b="b" t="t" l="l"/>
              <a:pathLst>
                <a:path h="6676263" w="22597872">
                  <a:moveTo>
                    <a:pt x="0" y="0"/>
                  </a:moveTo>
                  <a:lnTo>
                    <a:pt x="22597872" y="0"/>
                  </a:lnTo>
                  <a:lnTo>
                    <a:pt x="22597872" y="6676263"/>
                  </a:lnTo>
                  <a:lnTo>
                    <a:pt x="0" y="6676263"/>
                  </a:lnTo>
                  <a:close/>
                </a:path>
              </a:pathLst>
            </a:custGeom>
            <a:solidFill>
              <a:srgbClr val="465359"/>
            </a:solidFill>
          </p:spPr>
        </p:sp>
      </p:grpSp>
      <p:grpSp>
        <p:nvGrpSpPr>
          <p:cNvPr name="Group 12" id="12"/>
          <p:cNvGrpSpPr/>
          <p:nvPr/>
        </p:nvGrpSpPr>
        <p:grpSpPr>
          <a:xfrm rot="0">
            <a:off x="2038662" y="2732452"/>
            <a:ext cx="13716000" cy="1466667"/>
            <a:chOff x="0" y="0"/>
            <a:chExt cx="18288000" cy="1955556"/>
          </a:xfrm>
        </p:grpSpPr>
        <p:sp>
          <p:nvSpPr>
            <p:cNvPr name="Freeform 13" id="13"/>
            <p:cNvSpPr/>
            <p:nvPr/>
          </p:nvSpPr>
          <p:spPr>
            <a:xfrm flipH="false" flipV="false" rot="0">
              <a:off x="0" y="0"/>
              <a:ext cx="18288000" cy="1955556"/>
            </a:xfrm>
            <a:custGeom>
              <a:avLst/>
              <a:gdLst/>
              <a:ahLst/>
              <a:cxnLst/>
              <a:rect r="r" b="b" t="t" l="l"/>
              <a:pathLst>
                <a:path h="1955556" w="18288000">
                  <a:moveTo>
                    <a:pt x="0" y="0"/>
                  </a:moveTo>
                  <a:lnTo>
                    <a:pt x="18288000" y="0"/>
                  </a:lnTo>
                  <a:lnTo>
                    <a:pt x="18288000" y="1955556"/>
                  </a:lnTo>
                  <a:lnTo>
                    <a:pt x="0" y="1955556"/>
                  </a:lnTo>
                  <a:close/>
                </a:path>
              </a:pathLst>
            </a:custGeom>
            <a:solidFill>
              <a:srgbClr val="000000">
                <a:alpha val="0"/>
              </a:srgbClr>
            </a:solidFill>
          </p:spPr>
        </p:sp>
        <p:sp>
          <p:nvSpPr>
            <p:cNvPr name="TextBox 14" id="14"/>
            <p:cNvSpPr txBox="true"/>
            <p:nvPr/>
          </p:nvSpPr>
          <p:spPr>
            <a:xfrm>
              <a:off x="0" y="-104775"/>
              <a:ext cx="18288000" cy="2060331"/>
            </a:xfrm>
            <a:prstGeom prst="rect">
              <a:avLst/>
            </a:prstGeom>
          </p:spPr>
          <p:txBody>
            <a:bodyPr anchor="b" rtlCol="false" tIns="0" lIns="0" bIns="0" rIns="0"/>
            <a:lstStyle/>
            <a:p>
              <a:pPr algn="ctr">
                <a:lnSpc>
                  <a:spcPts val="6480"/>
                </a:lnSpc>
              </a:pPr>
              <a:r>
                <a:rPr lang="en-US" sz="5400" b="true">
                  <a:solidFill>
                    <a:srgbClr val="1CADE4"/>
                  </a:solidFill>
                  <a:latin typeface="Arial Bold"/>
                  <a:ea typeface="Arial Bold"/>
                  <a:cs typeface="Arial Bold"/>
                  <a:sym typeface="Arial Bold"/>
                </a:rPr>
                <a:t>EMPLOYEE  SALARY PREDICTION</a:t>
              </a:r>
            </a:p>
          </p:txBody>
        </p:sp>
      </p:grpSp>
      <p:sp>
        <p:nvSpPr>
          <p:cNvPr name="TextBox 15" id="15"/>
          <p:cNvSpPr txBox="true"/>
          <p:nvPr/>
        </p:nvSpPr>
        <p:spPr>
          <a:xfrm rot="0">
            <a:off x="-403233" y="1501952"/>
            <a:ext cx="18907092" cy="880972"/>
          </a:xfrm>
          <a:prstGeom prst="rect">
            <a:avLst/>
          </a:prstGeom>
        </p:spPr>
        <p:txBody>
          <a:bodyPr anchor="t" rtlCol="false" tIns="0" lIns="0" bIns="0" rIns="0">
            <a:spAutoFit/>
          </a:bodyPr>
          <a:lstStyle/>
          <a:p>
            <a:pPr algn="ctr">
              <a:lnSpc>
                <a:spcPts val="5759"/>
              </a:lnSpc>
            </a:pPr>
            <a:r>
              <a:rPr lang="en-US" sz="4800" b="true">
                <a:solidFill>
                  <a:srgbClr val="1482AC"/>
                </a:solidFill>
                <a:latin typeface="Arial Bold"/>
                <a:ea typeface="Arial Bold"/>
                <a:cs typeface="Arial Bold"/>
                <a:sym typeface="Arial Bold"/>
              </a:rPr>
              <a:t>CAPSTONE PROJECT</a:t>
            </a:r>
          </a:p>
        </p:txBody>
      </p:sp>
      <p:sp>
        <p:nvSpPr>
          <p:cNvPr name="TextBox 16" id="16"/>
          <p:cNvSpPr txBox="true"/>
          <p:nvPr/>
        </p:nvSpPr>
        <p:spPr>
          <a:xfrm rot="0">
            <a:off x="4767734" y="6858592"/>
            <a:ext cx="11787394" cy="1895475"/>
          </a:xfrm>
          <a:prstGeom prst="rect">
            <a:avLst/>
          </a:prstGeom>
        </p:spPr>
        <p:txBody>
          <a:bodyPr anchor="t" rtlCol="false" tIns="0" lIns="0" bIns="0" rIns="0">
            <a:spAutoFit/>
          </a:bodyPr>
          <a:lstStyle/>
          <a:p>
            <a:pPr algn="l">
              <a:lnSpc>
                <a:spcPts val="3600"/>
              </a:lnSpc>
            </a:pPr>
            <a:r>
              <a:rPr lang="en-US" sz="3000" b="true">
                <a:solidFill>
                  <a:srgbClr val="68C3E5"/>
                </a:solidFill>
                <a:latin typeface="Arial Bold"/>
                <a:ea typeface="Arial Bold"/>
                <a:cs typeface="Arial Bold"/>
                <a:sym typeface="Arial Bold"/>
              </a:rPr>
              <a:t>Presented By:</a:t>
            </a:r>
          </a:p>
          <a:p>
            <a:pPr algn="l">
              <a:lnSpc>
                <a:spcPts val="3600"/>
              </a:lnSpc>
            </a:pPr>
            <a:r>
              <a:rPr lang="en-US" sz="3000" b="true">
                <a:solidFill>
                  <a:srgbClr val="68C3E5"/>
                </a:solidFill>
                <a:latin typeface="Arial Bold"/>
                <a:ea typeface="Arial Bold"/>
                <a:cs typeface="Arial Bold"/>
                <a:sym typeface="Arial Bold"/>
              </a:rPr>
              <a:t>Name of student - Nithyashree.V</a:t>
            </a:r>
          </a:p>
          <a:p>
            <a:pPr algn="l">
              <a:lnSpc>
                <a:spcPts val="3600"/>
              </a:lnSpc>
            </a:pPr>
            <a:r>
              <a:rPr lang="en-US" sz="3000" b="true">
                <a:solidFill>
                  <a:srgbClr val="68C3E5"/>
                </a:solidFill>
                <a:latin typeface="Arial Bold"/>
                <a:ea typeface="Arial Bold"/>
                <a:cs typeface="Arial Bold"/>
                <a:sym typeface="Arial Bold"/>
              </a:rPr>
              <a:t>College Name-  Rajalakshmi Institute of technology</a:t>
            </a:r>
          </a:p>
          <a:p>
            <a:pPr algn="l">
              <a:lnSpc>
                <a:spcPts val="3600"/>
              </a:lnSpc>
            </a:pPr>
            <a:r>
              <a:rPr lang="en-US" sz="3000" b="true">
                <a:solidFill>
                  <a:srgbClr val="68C3E5"/>
                </a:solidFill>
                <a:latin typeface="Arial Bold"/>
                <a:ea typeface="Arial Bold"/>
                <a:cs typeface="Arial Bold"/>
                <a:sym typeface="Arial Bold"/>
              </a:rPr>
              <a:t>Department - Computer science and Engineering </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49451" y="1028700"/>
            <a:ext cx="18786902" cy="8031374"/>
          </a:xfrm>
          <a:custGeom>
            <a:avLst/>
            <a:gdLst/>
            <a:ahLst/>
            <a:cxnLst/>
            <a:rect r="r" b="b" t="t" l="l"/>
            <a:pathLst>
              <a:path h="8031374" w="18786902">
                <a:moveTo>
                  <a:pt x="0" y="0"/>
                </a:moveTo>
                <a:lnTo>
                  <a:pt x="18786902" y="0"/>
                </a:lnTo>
                <a:lnTo>
                  <a:pt x="18786902" y="8031374"/>
                </a:lnTo>
                <a:lnTo>
                  <a:pt x="0" y="8031374"/>
                </a:lnTo>
                <a:lnTo>
                  <a:pt x="0" y="0"/>
                </a:lnTo>
                <a:close/>
              </a:path>
            </a:pathLst>
          </a:custGeom>
          <a:blipFill>
            <a:blip r:embed="rId2"/>
            <a:stretch>
              <a:fillRect l="-4075" t="0" r="-1335" b="0"/>
            </a:stretch>
          </a:blipFill>
        </p:spPr>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650029" y="440017"/>
            <a:ext cx="11973306" cy="5345596"/>
          </a:xfrm>
          <a:custGeom>
            <a:avLst/>
            <a:gdLst/>
            <a:ahLst/>
            <a:cxnLst/>
            <a:rect r="r" b="b" t="t" l="l"/>
            <a:pathLst>
              <a:path h="5345596" w="11973306">
                <a:moveTo>
                  <a:pt x="0" y="0"/>
                </a:moveTo>
                <a:lnTo>
                  <a:pt x="11973307" y="0"/>
                </a:lnTo>
                <a:lnTo>
                  <a:pt x="11973307" y="5345595"/>
                </a:lnTo>
                <a:lnTo>
                  <a:pt x="0" y="5345595"/>
                </a:lnTo>
                <a:lnTo>
                  <a:pt x="0" y="0"/>
                </a:lnTo>
                <a:close/>
              </a:path>
            </a:pathLst>
          </a:custGeom>
          <a:blipFill>
            <a:blip r:embed="rId2"/>
            <a:stretch>
              <a:fillRect l="-5740" t="0" r="0" b="0"/>
            </a:stretch>
          </a:blipFill>
        </p:spPr>
      </p:sp>
      <p:sp>
        <p:nvSpPr>
          <p:cNvPr name="Freeform 3" id="3"/>
          <p:cNvSpPr/>
          <p:nvPr/>
        </p:nvSpPr>
        <p:spPr>
          <a:xfrm flipH="false" flipV="false" rot="0">
            <a:off x="6636682" y="5143500"/>
            <a:ext cx="10622618" cy="5505060"/>
          </a:xfrm>
          <a:custGeom>
            <a:avLst/>
            <a:gdLst/>
            <a:ahLst/>
            <a:cxnLst/>
            <a:rect r="r" b="b" t="t" l="l"/>
            <a:pathLst>
              <a:path h="5505060" w="10622618">
                <a:moveTo>
                  <a:pt x="0" y="0"/>
                </a:moveTo>
                <a:lnTo>
                  <a:pt x="10622618" y="0"/>
                </a:lnTo>
                <a:lnTo>
                  <a:pt x="10622618" y="5505060"/>
                </a:lnTo>
                <a:lnTo>
                  <a:pt x="0" y="5505060"/>
                </a:lnTo>
                <a:lnTo>
                  <a:pt x="0" y="0"/>
                </a:lnTo>
                <a:close/>
              </a:path>
            </a:pathLst>
          </a:custGeom>
          <a:blipFill>
            <a:blip r:embed="rId3"/>
            <a:stretch>
              <a:fillRect l="-3936" t="0" r="0" b="0"/>
            </a:stretch>
          </a:blipFill>
        </p:spPr>
      </p:sp>
      <p:sp>
        <p:nvSpPr>
          <p:cNvPr name="TextBox 4" id="4"/>
          <p:cNvSpPr txBox="true"/>
          <p:nvPr/>
        </p:nvSpPr>
        <p:spPr>
          <a:xfrm rot="0">
            <a:off x="650029" y="7329292"/>
            <a:ext cx="5028679" cy="1019175"/>
          </a:xfrm>
          <a:prstGeom prst="rect">
            <a:avLst/>
          </a:prstGeom>
        </p:spPr>
        <p:txBody>
          <a:bodyPr anchor="t" rtlCol="false" tIns="0" lIns="0" bIns="0" rIns="0">
            <a:spAutoFit/>
          </a:bodyPr>
          <a:lstStyle/>
          <a:p>
            <a:pPr algn="ctr">
              <a:lnSpc>
                <a:spcPts val="7128"/>
              </a:lnSpc>
              <a:spcBef>
                <a:spcPct val="0"/>
              </a:spcBef>
            </a:pPr>
            <a:r>
              <a:rPr lang="en-US" b="true" sz="5940">
                <a:solidFill>
                  <a:srgbClr val="000000"/>
                </a:solidFill>
                <a:latin typeface="Arial Bold"/>
                <a:ea typeface="Arial Bold"/>
                <a:cs typeface="Arial Bold"/>
                <a:sym typeface="Arial Bold"/>
              </a:rPr>
              <a:t>﻿End of coding</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69801" y="685800"/>
            <a:ext cx="5554980" cy="142496"/>
            <a:chOff x="0" y="0"/>
            <a:chExt cx="7406640" cy="189994"/>
          </a:xfrm>
        </p:grpSpPr>
        <p:sp>
          <p:nvSpPr>
            <p:cNvPr name="Freeform 3" id="3"/>
            <p:cNvSpPr/>
            <p:nvPr/>
          </p:nvSpPr>
          <p:spPr>
            <a:xfrm flipH="false" flipV="false" rot="0">
              <a:off x="0" y="0"/>
              <a:ext cx="7406640" cy="189992"/>
            </a:xfrm>
            <a:custGeom>
              <a:avLst/>
              <a:gdLst/>
              <a:ahLst/>
              <a:cxnLst/>
              <a:rect r="r" b="b" t="t" l="l"/>
              <a:pathLst>
                <a:path h="189992" w="7406640">
                  <a:moveTo>
                    <a:pt x="0" y="0"/>
                  </a:moveTo>
                  <a:lnTo>
                    <a:pt x="7406640" y="0"/>
                  </a:lnTo>
                  <a:lnTo>
                    <a:pt x="7406640" y="189992"/>
                  </a:lnTo>
                  <a:lnTo>
                    <a:pt x="0" y="189992"/>
                  </a:lnTo>
                  <a:close/>
                </a:path>
              </a:pathLst>
            </a:custGeom>
            <a:solidFill>
              <a:srgbClr val="465359"/>
            </a:solidFill>
          </p:spPr>
        </p:sp>
      </p:grpSp>
      <p:grpSp>
        <p:nvGrpSpPr>
          <p:cNvPr name="Group 4" id="4"/>
          <p:cNvGrpSpPr/>
          <p:nvPr/>
        </p:nvGrpSpPr>
        <p:grpSpPr>
          <a:xfrm rot="0">
            <a:off x="12063220" y="680464"/>
            <a:ext cx="5554980" cy="147831"/>
            <a:chOff x="0" y="0"/>
            <a:chExt cx="7406640" cy="197108"/>
          </a:xfrm>
        </p:grpSpPr>
        <p:sp>
          <p:nvSpPr>
            <p:cNvPr name="Freeform 5" id="5"/>
            <p:cNvSpPr/>
            <p:nvPr/>
          </p:nvSpPr>
          <p:spPr>
            <a:xfrm flipH="false" flipV="false" rot="0">
              <a:off x="0" y="0"/>
              <a:ext cx="7406640" cy="197104"/>
            </a:xfrm>
            <a:custGeom>
              <a:avLst/>
              <a:gdLst/>
              <a:ahLst/>
              <a:cxnLst/>
              <a:rect r="r" b="b" t="t" l="l"/>
              <a:pathLst>
                <a:path h="197104" w="7406640">
                  <a:moveTo>
                    <a:pt x="0" y="0"/>
                  </a:moveTo>
                  <a:lnTo>
                    <a:pt x="7406640" y="0"/>
                  </a:lnTo>
                  <a:lnTo>
                    <a:pt x="7406640" y="197104"/>
                  </a:lnTo>
                  <a:lnTo>
                    <a:pt x="0" y="197104"/>
                  </a:lnTo>
                  <a:close/>
                </a:path>
              </a:pathLst>
            </a:custGeom>
            <a:solidFill>
              <a:srgbClr val="969FA7"/>
            </a:solidFill>
          </p:spPr>
        </p:sp>
      </p:grpSp>
      <p:grpSp>
        <p:nvGrpSpPr>
          <p:cNvPr name="Group 6" id="6"/>
          <p:cNvGrpSpPr/>
          <p:nvPr/>
        </p:nvGrpSpPr>
        <p:grpSpPr>
          <a:xfrm rot="0">
            <a:off x="6362745" y="685800"/>
            <a:ext cx="5554980" cy="137160"/>
            <a:chOff x="0" y="0"/>
            <a:chExt cx="7406640" cy="182880"/>
          </a:xfrm>
        </p:grpSpPr>
        <p:sp>
          <p:nvSpPr>
            <p:cNvPr name="Freeform 7" id="7"/>
            <p:cNvSpPr/>
            <p:nvPr/>
          </p:nvSpPr>
          <p:spPr>
            <a:xfrm flipH="false" flipV="false" rot="0">
              <a:off x="0" y="0"/>
              <a:ext cx="7406640" cy="182880"/>
            </a:xfrm>
            <a:custGeom>
              <a:avLst/>
              <a:gdLst/>
              <a:ahLst/>
              <a:cxnLst/>
              <a:rect r="r" b="b" t="t" l="l"/>
              <a:pathLst>
                <a:path h="182880" w="7406640">
                  <a:moveTo>
                    <a:pt x="0" y="0"/>
                  </a:moveTo>
                  <a:lnTo>
                    <a:pt x="7406640" y="0"/>
                  </a:lnTo>
                  <a:lnTo>
                    <a:pt x="7406640" y="182880"/>
                  </a:lnTo>
                  <a:lnTo>
                    <a:pt x="0" y="182880"/>
                  </a:lnTo>
                  <a:close/>
                </a:path>
              </a:pathLst>
            </a:custGeom>
            <a:solidFill>
              <a:srgbClr val="1CADE4"/>
            </a:solidFill>
          </p:spPr>
        </p:sp>
      </p:grpSp>
      <p:grpSp>
        <p:nvGrpSpPr>
          <p:cNvPr name="Group 8" id="8"/>
          <p:cNvGrpSpPr>
            <a:grpSpLocks noChangeAspect="true"/>
          </p:cNvGrpSpPr>
          <p:nvPr/>
        </p:nvGrpSpPr>
        <p:grpSpPr>
          <a:xfrm rot="0">
            <a:off x="15727505" y="9656865"/>
            <a:ext cx="1688707" cy="547689"/>
            <a:chOff x="0" y="0"/>
            <a:chExt cx="2251610" cy="730252"/>
          </a:xfrm>
        </p:grpSpPr>
        <p:sp>
          <p:nvSpPr>
            <p:cNvPr name="Freeform 9" id="9" descr="Logo  Description automatically generated"/>
            <p:cNvSpPr/>
            <p:nvPr/>
          </p:nvSpPr>
          <p:spPr>
            <a:xfrm flipH="false" flipV="false" rot="0">
              <a:off x="0" y="0"/>
              <a:ext cx="2251583" cy="730250"/>
            </a:xfrm>
            <a:custGeom>
              <a:avLst/>
              <a:gdLst/>
              <a:ahLst/>
              <a:cxnLst/>
              <a:rect r="r" b="b" t="t" l="l"/>
              <a:pathLst>
                <a:path h="730250" w="2251583">
                  <a:moveTo>
                    <a:pt x="0" y="0"/>
                  </a:moveTo>
                  <a:lnTo>
                    <a:pt x="2251583" y="0"/>
                  </a:lnTo>
                  <a:lnTo>
                    <a:pt x="2251583" y="730250"/>
                  </a:lnTo>
                  <a:lnTo>
                    <a:pt x="0" y="730250"/>
                  </a:lnTo>
                  <a:lnTo>
                    <a:pt x="0" y="0"/>
                  </a:lnTo>
                  <a:close/>
                </a:path>
              </a:pathLst>
            </a:custGeom>
            <a:blipFill>
              <a:blip r:embed="rId2"/>
              <a:stretch>
                <a:fillRect l="0" t="-141" r="-1" b="-141"/>
              </a:stretch>
            </a:blipFill>
          </p:spPr>
        </p:sp>
      </p:grpSp>
      <p:grpSp>
        <p:nvGrpSpPr>
          <p:cNvPr name="Group 10" id="10"/>
          <p:cNvGrpSpPr/>
          <p:nvPr/>
        </p:nvGrpSpPr>
        <p:grpSpPr>
          <a:xfrm rot="0">
            <a:off x="714876" y="1028700"/>
            <a:ext cx="16544424" cy="1101014"/>
            <a:chOff x="0" y="0"/>
            <a:chExt cx="22059232" cy="1468018"/>
          </a:xfrm>
        </p:grpSpPr>
        <p:sp>
          <p:nvSpPr>
            <p:cNvPr name="Freeform 11" id="11"/>
            <p:cNvSpPr/>
            <p:nvPr/>
          </p:nvSpPr>
          <p:spPr>
            <a:xfrm flipH="false" flipV="false" rot="0">
              <a:off x="0" y="0"/>
              <a:ext cx="22059232" cy="1468018"/>
            </a:xfrm>
            <a:custGeom>
              <a:avLst/>
              <a:gdLst/>
              <a:ahLst/>
              <a:cxnLst/>
              <a:rect r="r" b="b" t="t" l="l"/>
              <a:pathLst>
                <a:path h="1468018" w="22059232">
                  <a:moveTo>
                    <a:pt x="0" y="0"/>
                  </a:moveTo>
                  <a:lnTo>
                    <a:pt x="22059232" y="0"/>
                  </a:lnTo>
                  <a:lnTo>
                    <a:pt x="22059232" y="1468018"/>
                  </a:lnTo>
                  <a:lnTo>
                    <a:pt x="0" y="1468018"/>
                  </a:lnTo>
                  <a:close/>
                </a:path>
              </a:pathLst>
            </a:custGeom>
            <a:solidFill>
              <a:srgbClr val="000000">
                <a:alpha val="0"/>
              </a:srgbClr>
            </a:solidFill>
          </p:spPr>
        </p:sp>
        <p:sp>
          <p:nvSpPr>
            <p:cNvPr name="TextBox 12" id="12"/>
            <p:cNvSpPr txBox="true"/>
            <p:nvPr/>
          </p:nvSpPr>
          <p:spPr>
            <a:xfrm>
              <a:off x="0" y="-114300"/>
              <a:ext cx="22059232" cy="1582318"/>
            </a:xfrm>
            <a:prstGeom prst="rect">
              <a:avLst/>
            </a:prstGeom>
          </p:spPr>
          <p:txBody>
            <a:bodyPr anchor="b" rtlCol="false" tIns="0" lIns="0" bIns="0" rIns="0"/>
            <a:lstStyle/>
            <a:p>
              <a:pPr algn="l">
                <a:lnSpc>
                  <a:spcPts val="7128"/>
                </a:lnSpc>
              </a:pPr>
              <a:r>
                <a:rPr lang="en-US" sz="5940" b="true">
                  <a:solidFill>
                    <a:srgbClr val="1CADE4"/>
                  </a:solidFill>
                  <a:latin typeface="Arial Bold"/>
                  <a:ea typeface="Arial Bold"/>
                  <a:cs typeface="Arial Bold"/>
                  <a:sym typeface="Arial Bold"/>
                </a:rPr>
                <a:t>Conclusion</a:t>
              </a:r>
            </a:p>
          </p:txBody>
        </p:sp>
      </p:grpSp>
      <p:sp>
        <p:nvSpPr>
          <p:cNvPr name="TextBox 13" id="13"/>
          <p:cNvSpPr txBox="true"/>
          <p:nvPr/>
        </p:nvSpPr>
        <p:spPr>
          <a:xfrm rot="0">
            <a:off x="0" y="2053514"/>
            <a:ext cx="19347740" cy="2324100"/>
          </a:xfrm>
          <a:prstGeom prst="rect">
            <a:avLst/>
          </a:prstGeom>
        </p:spPr>
        <p:txBody>
          <a:bodyPr anchor="t" rtlCol="false" tIns="0" lIns="0" bIns="0" rIns="0">
            <a:spAutoFit/>
          </a:bodyPr>
          <a:lstStyle/>
          <a:p>
            <a:pPr algn="ctr">
              <a:lnSpc>
                <a:spcPts val="4439"/>
              </a:lnSpc>
            </a:pPr>
            <a:r>
              <a:rPr lang="en-US" sz="3699" b="true">
                <a:solidFill>
                  <a:srgbClr val="000000"/>
                </a:solidFill>
                <a:latin typeface="Arial Bold"/>
                <a:ea typeface="Arial Bold"/>
                <a:cs typeface="Arial Bold"/>
                <a:sym typeface="Arial Bold"/>
              </a:rPr>
              <a:t>Findings Effectiveness : </a:t>
            </a:r>
            <a:r>
              <a:rPr lang="en-US" sz="3699">
                <a:solidFill>
                  <a:srgbClr val="000000"/>
                </a:solidFill>
                <a:latin typeface="Arial"/>
                <a:ea typeface="Arial"/>
                <a:cs typeface="Arial"/>
                <a:sym typeface="Arial"/>
              </a:rPr>
              <a:t>The</a:t>
            </a:r>
            <a:r>
              <a:rPr lang="en-US" sz="3699" b="true">
                <a:solidFill>
                  <a:srgbClr val="000000"/>
                </a:solidFill>
                <a:latin typeface="Arial Bold"/>
                <a:ea typeface="Arial Bold"/>
                <a:cs typeface="Arial Bold"/>
                <a:sym typeface="Arial Bold"/>
              </a:rPr>
              <a:t> </a:t>
            </a:r>
            <a:r>
              <a:rPr lang="en-US" sz="3699">
                <a:solidFill>
                  <a:srgbClr val="000000"/>
                </a:solidFill>
                <a:latin typeface="Arial"/>
                <a:ea typeface="Arial"/>
                <a:cs typeface="Arial"/>
                <a:sym typeface="Arial"/>
              </a:rPr>
              <a:t>mode successfully predicted whether an individual earns more than 50k based on various demographic features logistic regression gave decent accuracy and and was easy to implement and intrepret</a:t>
            </a:r>
          </a:p>
          <a:p>
            <a:pPr algn="ctr">
              <a:lnSpc>
                <a:spcPts val="4439"/>
              </a:lnSpc>
              <a:spcBef>
                <a:spcPct val="0"/>
              </a:spcBef>
            </a:pPr>
          </a:p>
        </p:txBody>
      </p:sp>
      <p:sp>
        <p:nvSpPr>
          <p:cNvPr name="TextBox 14" id="14"/>
          <p:cNvSpPr txBox="true"/>
          <p:nvPr/>
        </p:nvSpPr>
        <p:spPr>
          <a:xfrm rot="0">
            <a:off x="427636" y="4034714"/>
            <a:ext cx="16144223" cy="1762125"/>
          </a:xfrm>
          <a:prstGeom prst="rect">
            <a:avLst/>
          </a:prstGeom>
        </p:spPr>
        <p:txBody>
          <a:bodyPr anchor="t" rtlCol="false" tIns="0" lIns="0" bIns="0" rIns="0">
            <a:spAutoFit/>
          </a:bodyPr>
          <a:lstStyle/>
          <a:p>
            <a:pPr algn="ctr">
              <a:lnSpc>
                <a:spcPts val="4439"/>
              </a:lnSpc>
            </a:pPr>
            <a:r>
              <a:rPr lang="en-US" sz="3699" b="true">
                <a:solidFill>
                  <a:srgbClr val="000000"/>
                </a:solidFill>
                <a:latin typeface="Arial Bold"/>
                <a:ea typeface="Arial Bold"/>
                <a:cs typeface="Arial Bold"/>
                <a:sym typeface="Arial Bold"/>
              </a:rPr>
              <a:t>Challenges faced : </a:t>
            </a:r>
            <a:r>
              <a:rPr lang="en-US" sz="3699">
                <a:solidFill>
                  <a:srgbClr val="000000"/>
                </a:solidFill>
                <a:latin typeface="Arial"/>
                <a:ea typeface="Arial"/>
                <a:cs typeface="Arial"/>
                <a:sym typeface="Arial"/>
              </a:rPr>
              <a:t>Dataset  had missing values and inconsistent formats which required preprocessing </a:t>
            </a:r>
          </a:p>
          <a:p>
            <a:pPr algn="ctr">
              <a:lnSpc>
                <a:spcPts val="4439"/>
              </a:lnSpc>
              <a:spcBef>
                <a:spcPct val="0"/>
              </a:spcBef>
            </a:pPr>
            <a:r>
              <a:rPr lang="en-US" sz="3699">
                <a:solidFill>
                  <a:srgbClr val="000000"/>
                </a:solidFill>
                <a:latin typeface="Arial"/>
                <a:ea typeface="Arial"/>
                <a:cs typeface="Arial"/>
                <a:sym typeface="Arial"/>
              </a:rPr>
              <a:t>Enocding categorical variables was crucial to avoid model errors </a:t>
            </a:r>
          </a:p>
        </p:txBody>
      </p:sp>
      <p:sp>
        <p:nvSpPr>
          <p:cNvPr name="TextBox 15" id="15"/>
          <p:cNvSpPr txBox="true"/>
          <p:nvPr/>
        </p:nvSpPr>
        <p:spPr>
          <a:xfrm rot="0">
            <a:off x="778893" y="6208815"/>
            <a:ext cx="15792966" cy="2886075"/>
          </a:xfrm>
          <a:prstGeom prst="rect">
            <a:avLst/>
          </a:prstGeom>
        </p:spPr>
        <p:txBody>
          <a:bodyPr anchor="t" rtlCol="false" tIns="0" lIns="0" bIns="0" rIns="0">
            <a:spAutoFit/>
          </a:bodyPr>
          <a:lstStyle/>
          <a:p>
            <a:pPr algn="ctr">
              <a:lnSpc>
                <a:spcPts val="4439"/>
              </a:lnSpc>
              <a:spcBef>
                <a:spcPct val="0"/>
              </a:spcBef>
            </a:pPr>
            <a:r>
              <a:rPr lang="en-US" b="true" sz="3699">
                <a:solidFill>
                  <a:srgbClr val="000000"/>
                </a:solidFill>
                <a:latin typeface="Arial Bold"/>
                <a:ea typeface="Arial Bold"/>
                <a:cs typeface="Arial Bold"/>
                <a:sym typeface="Arial Bold"/>
              </a:rPr>
              <a:t>Conclusion : </a:t>
            </a:r>
            <a:r>
              <a:rPr lang="en-US" sz="3699">
                <a:solidFill>
                  <a:srgbClr val="000000"/>
                </a:solidFill>
                <a:latin typeface="Arial"/>
                <a:ea typeface="Arial"/>
                <a:cs typeface="Arial"/>
                <a:sym typeface="Arial"/>
              </a:rPr>
              <a:t>This project offered practical experience in applying machine learning to a real-world classification problem using the Adult Income dataset. It enhanced our understanding of data preprocessing, model building, and evaluation.  The solution was effective and insightful, demonstrating the potential of ML in social and economic predictions</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69801" y="685800"/>
            <a:ext cx="5554980" cy="142496"/>
            <a:chOff x="0" y="0"/>
            <a:chExt cx="7406640" cy="189994"/>
          </a:xfrm>
        </p:grpSpPr>
        <p:sp>
          <p:nvSpPr>
            <p:cNvPr name="Freeform 3" id="3"/>
            <p:cNvSpPr/>
            <p:nvPr/>
          </p:nvSpPr>
          <p:spPr>
            <a:xfrm flipH="false" flipV="false" rot="0">
              <a:off x="0" y="0"/>
              <a:ext cx="7406640" cy="189992"/>
            </a:xfrm>
            <a:custGeom>
              <a:avLst/>
              <a:gdLst/>
              <a:ahLst/>
              <a:cxnLst/>
              <a:rect r="r" b="b" t="t" l="l"/>
              <a:pathLst>
                <a:path h="189992" w="7406640">
                  <a:moveTo>
                    <a:pt x="0" y="0"/>
                  </a:moveTo>
                  <a:lnTo>
                    <a:pt x="7406640" y="0"/>
                  </a:lnTo>
                  <a:lnTo>
                    <a:pt x="7406640" y="189992"/>
                  </a:lnTo>
                  <a:lnTo>
                    <a:pt x="0" y="189992"/>
                  </a:lnTo>
                  <a:close/>
                </a:path>
              </a:pathLst>
            </a:custGeom>
            <a:solidFill>
              <a:srgbClr val="465359"/>
            </a:solidFill>
          </p:spPr>
        </p:sp>
      </p:grpSp>
      <p:grpSp>
        <p:nvGrpSpPr>
          <p:cNvPr name="Group 4" id="4"/>
          <p:cNvGrpSpPr/>
          <p:nvPr/>
        </p:nvGrpSpPr>
        <p:grpSpPr>
          <a:xfrm rot="0">
            <a:off x="12063220" y="680464"/>
            <a:ext cx="5554980" cy="147831"/>
            <a:chOff x="0" y="0"/>
            <a:chExt cx="7406640" cy="197108"/>
          </a:xfrm>
        </p:grpSpPr>
        <p:sp>
          <p:nvSpPr>
            <p:cNvPr name="Freeform 5" id="5"/>
            <p:cNvSpPr/>
            <p:nvPr/>
          </p:nvSpPr>
          <p:spPr>
            <a:xfrm flipH="false" flipV="false" rot="0">
              <a:off x="0" y="0"/>
              <a:ext cx="7406640" cy="197104"/>
            </a:xfrm>
            <a:custGeom>
              <a:avLst/>
              <a:gdLst/>
              <a:ahLst/>
              <a:cxnLst/>
              <a:rect r="r" b="b" t="t" l="l"/>
              <a:pathLst>
                <a:path h="197104" w="7406640">
                  <a:moveTo>
                    <a:pt x="0" y="0"/>
                  </a:moveTo>
                  <a:lnTo>
                    <a:pt x="7406640" y="0"/>
                  </a:lnTo>
                  <a:lnTo>
                    <a:pt x="7406640" y="197104"/>
                  </a:lnTo>
                  <a:lnTo>
                    <a:pt x="0" y="197104"/>
                  </a:lnTo>
                  <a:close/>
                </a:path>
              </a:pathLst>
            </a:custGeom>
            <a:solidFill>
              <a:srgbClr val="969FA7"/>
            </a:solidFill>
          </p:spPr>
        </p:sp>
      </p:grpSp>
      <p:grpSp>
        <p:nvGrpSpPr>
          <p:cNvPr name="Group 6" id="6"/>
          <p:cNvGrpSpPr/>
          <p:nvPr/>
        </p:nvGrpSpPr>
        <p:grpSpPr>
          <a:xfrm rot="0">
            <a:off x="6362745" y="685800"/>
            <a:ext cx="5554980" cy="137160"/>
            <a:chOff x="0" y="0"/>
            <a:chExt cx="7406640" cy="182880"/>
          </a:xfrm>
        </p:grpSpPr>
        <p:sp>
          <p:nvSpPr>
            <p:cNvPr name="Freeform 7" id="7"/>
            <p:cNvSpPr/>
            <p:nvPr/>
          </p:nvSpPr>
          <p:spPr>
            <a:xfrm flipH="false" flipV="false" rot="0">
              <a:off x="0" y="0"/>
              <a:ext cx="7406640" cy="182880"/>
            </a:xfrm>
            <a:custGeom>
              <a:avLst/>
              <a:gdLst/>
              <a:ahLst/>
              <a:cxnLst/>
              <a:rect r="r" b="b" t="t" l="l"/>
              <a:pathLst>
                <a:path h="182880" w="7406640">
                  <a:moveTo>
                    <a:pt x="0" y="0"/>
                  </a:moveTo>
                  <a:lnTo>
                    <a:pt x="7406640" y="0"/>
                  </a:lnTo>
                  <a:lnTo>
                    <a:pt x="7406640" y="182880"/>
                  </a:lnTo>
                  <a:lnTo>
                    <a:pt x="0" y="182880"/>
                  </a:lnTo>
                  <a:close/>
                </a:path>
              </a:pathLst>
            </a:custGeom>
            <a:solidFill>
              <a:srgbClr val="1CADE4"/>
            </a:solidFill>
          </p:spPr>
        </p:sp>
      </p:grpSp>
      <p:grpSp>
        <p:nvGrpSpPr>
          <p:cNvPr name="Group 8" id="8"/>
          <p:cNvGrpSpPr>
            <a:grpSpLocks noChangeAspect="true"/>
          </p:cNvGrpSpPr>
          <p:nvPr/>
        </p:nvGrpSpPr>
        <p:grpSpPr>
          <a:xfrm rot="0">
            <a:off x="15727505" y="9656865"/>
            <a:ext cx="1688707" cy="547689"/>
            <a:chOff x="0" y="0"/>
            <a:chExt cx="2251610" cy="730252"/>
          </a:xfrm>
        </p:grpSpPr>
        <p:sp>
          <p:nvSpPr>
            <p:cNvPr name="Freeform 9" id="9" descr="Logo  Description automatically generated"/>
            <p:cNvSpPr/>
            <p:nvPr/>
          </p:nvSpPr>
          <p:spPr>
            <a:xfrm flipH="false" flipV="false" rot="0">
              <a:off x="0" y="0"/>
              <a:ext cx="2251583" cy="730250"/>
            </a:xfrm>
            <a:custGeom>
              <a:avLst/>
              <a:gdLst/>
              <a:ahLst/>
              <a:cxnLst/>
              <a:rect r="r" b="b" t="t" l="l"/>
              <a:pathLst>
                <a:path h="730250" w="2251583">
                  <a:moveTo>
                    <a:pt x="0" y="0"/>
                  </a:moveTo>
                  <a:lnTo>
                    <a:pt x="2251583" y="0"/>
                  </a:lnTo>
                  <a:lnTo>
                    <a:pt x="2251583" y="730250"/>
                  </a:lnTo>
                  <a:lnTo>
                    <a:pt x="0" y="730250"/>
                  </a:lnTo>
                  <a:lnTo>
                    <a:pt x="0" y="0"/>
                  </a:lnTo>
                  <a:close/>
                </a:path>
              </a:pathLst>
            </a:custGeom>
            <a:blipFill>
              <a:blip r:embed="rId2"/>
              <a:stretch>
                <a:fillRect l="0" t="-141" r="-1" b="-141"/>
              </a:stretch>
            </a:blipFill>
          </p:spPr>
        </p:sp>
      </p:grpSp>
      <p:grpSp>
        <p:nvGrpSpPr>
          <p:cNvPr name="Group 10" id="10"/>
          <p:cNvGrpSpPr/>
          <p:nvPr/>
        </p:nvGrpSpPr>
        <p:grpSpPr>
          <a:xfrm rot="0">
            <a:off x="803505" y="1266988"/>
            <a:ext cx="16544424" cy="795444"/>
            <a:chOff x="0" y="0"/>
            <a:chExt cx="22059232" cy="1060592"/>
          </a:xfrm>
        </p:grpSpPr>
        <p:sp>
          <p:nvSpPr>
            <p:cNvPr name="Freeform 11" id="11"/>
            <p:cNvSpPr/>
            <p:nvPr/>
          </p:nvSpPr>
          <p:spPr>
            <a:xfrm flipH="false" flipV="false" rot="0">
              <a:off x="0" y="0"/>
              <a:ext cx="22059232" cy="1060592"/>
            </a:xfrm>
            <a:custGeom>
              <a:avLst/>
              <a:gdLst/>
              <a:ahLst/>
              <a:cxnLst/>
              <a:rect r="r" b="b" t="t" l="l"/>
              <a:pathLst>
                <a:path h="1060592" w="22059232">
                  <a:moveTo>
                    <a:pt x="0" y="0"/>
                  </a:moveTo>
                  <a:lnTo>
                    <a:pt x="22059232" y="0"/>
                  </a:lnTo>
                  <a:lnTo>
                    <a:pt x="22059232" y="1060592"/>
                  </a:lnTo>
                  <a:lnTo>
                    <a:pt x="0" y="1060592"/>
                  </a:lnTo>
                  <a:close/>
                </a:path>
              </a:pathLst>
            </a:custGeom>
            <a:solidFill>
              <a:srgbClr val="000000">
                <a:alpha val="0"/>
              </a:srgbClr>
            </a:solidFill>
          </p:spPr>
        </p:sp>
        <p:sp>
          <p:nvSpPr>
            <p:cNvPr name="TextBox 12" id="12"/>
            <p:cNvSpPr txBox="true"/>
            <p:nvPr/>
          </p:nvSpPr>
          <p:spPr>
            <a:xfrm>
              <a:off x="0" y="9525"/>
              <a:ext cx="22059232" cy="1051067"/>
            </a:xfrm>
            <a:prstGeom prst="rect">
              <a:avLst/>
            </a:prstGeom>
          </p:spPr>
          <p:txBody>
            <a:bodyPr anchor="b" rtlCol="false" tIns="0" lIns="0" bIns="0" rIns="0"/>
            <a:lstStyle/>
            <a:p>
              <a:pPr algn="l">
                <a:lnSpc>
                  <a:spcPts val="4752"/>
                </a:lnSpc>
              </a:pPr>
              <a:r>
                <a:rPr lang="en-US" sz="4950" b="true">
                  <a:solidFill>
                    <a:srgbClr val="1CADE4"/>
                  </a:solidFill>
                  <a:latin typeface="Arial Bold"/>
                  <a:ea typeface="Arial Bold"/>
                  <a:cs typeface="Arial Bold"/>
                  <a:sym typeface="Arial Bold"/>
                </a:rPr>
                <a:t>Future scope(Optional)</a:t>
              </a:r>
            </a:p>
          </p:txBody>
        </p:sp>
      </p:grpSp>
      <p:sp>
        <p:nvSpPr>
          <p:cNvPr name="TextBox 13" id="13"/>
          <p:cNvSpPr txBox="true"/>
          <p:nvPr/>
        </p:nvSpPr>
        <p:spPr>
          <a:xfrm rot="0">
            <a:off x="0" y="2405332"/>
            <a:ext cx="18151434" cy="6524625"/>
          </a:xfrm>
          <a:prstGeom prst="rect">
            <a:avLst/>
          </a:prstGeom>
        </p:spPr>
        <p:txBody>
          <a:bodyPr anchor="t" rtlCol="false" tIns="0" lIns="0" bIns="0" rIns="0">
            <a:spAutoFit/>
          </a:bodyPr>
          <a:lstStyle/>
          <a:p>
            <a:pPr algn="ctr">
              <a:lnSpc>
                <a:spcPts val="5640"/>
              </a:lnSpc>
            </a:pPr>
          </a:p>
          <a:p>
            <a:pPr algn="ctr">
              <a:lnSpc>
                <a:spcPts val="5640"/>
              </a:lnSpc>
            </a:pPr>
            <a:r>
              <a:rPr lang="en-US" sz="4700">
                <a:solidFill>
                  <a:srgbClr val="000000"/>
                </a:solidFill>
                <a:latin typeface="Arial"/>
                <a:ea typeface="Arial"/>
                <a:cs typeface="Arial"/>
                <a:sym typeface="Arial"/>
              </a:rPr>
              <a:t>1.Improve data  accuracy using advanced models (e.g., Random Forest, XGBoost).</a:t>
            </a:r>
          </a:p>
          <a:p>
            <a:pPr algn="ctr">
              <a:lnSpc>
                <a:spcPts val="5640"/>
              </a:lnSpc>
            </a:pPr>
            <a:r>
              <a:rPr lang="en-US" sz="4700">
                <a:solidFill>
                  <a:srgbClr val="000000"/>
                </a:solidFill>
                <a:latin typeface="Arial"/>
                <a:ea typeface="Arial"/>
                <a:cs typeface="Arial"/>
                <a:sym typeface="Arial"/>
              </a:rPr>
              <a:t>2.Automate data processing and streamline model updates.</a:t>
            </a:r>
          </a:p>
          <a:p>
            <a:pPr algn="ctr">
              <a:lnSpc>
                <a:spcPts val="5640"/>
              </a:lnSpc>
            </a:pPr>
            <a:r>
              <a:rPr lang="en-US" sz="4700">
                <a:solidFill>
                  <a:srgbClr val="000000"/>
                </a:solidFill>
                <a:latin typeface="Arial"/>
                <a:ea typeface="Arial"/>
                <a:cs typeface="Arial"/>
                <a:sym typeface="Arial"/>
              </a:rPr>
              <a:t>3.Deploy model using cloud services or a simple web app.</a:t>
            </a:r>
          </a:p>
          <a:p>
            <a:pPr algn="ctr">
              <a:lnSpc>
                <a:spcPts val="5640"/>
              </a:lnSpc>
            </a:pPr>
            <a:r>
              <a:rPr lang="en-US" sz="4700">
                <a:solidFill>
                  <a:srgbClr val="000000"/>
                </a:solidFill>
                <a:latin typeface="Arial"/>
                <a:ea typeface="Arial"/>
                <a:cs typeface="Arial"/>
                <a:sym typeface="Arial"/>
              </a:rPr>
              <a:t>4.Add interpretability tools (like SHAP) for better transparency.</a:t>
            </a:r>
          </a:p>
          <a:p>
            <a:pPr algn="ctr">
              <a:lnSpc>
                <a:spcPts val="5640"/>
              </a:lnSpc>
            </a:pPr>
            <a:r>
              <a:rPr lang="en-US" sz="4700">
                <a:solidFill>
                  <a:srgbClr val="000000"/>
                </a:solidFill>
                <a:latin typeface="Arial"/>
                <a:ea typeface="Arial"/>
                <a:cs typeface="Arial"/>
                <a:sym typeface="Arial"/>
              </a:rPr>
              <a:t>5.Ensure scalability, security, and ethical data handling.</a:t>
            </a:r>
          </a:p>
          <a:p>
            <a:pPr algn="ctr">
              <a:lnSpc>
                <a:spcPts val="5640"/>
              </a:lnSpc>
            </a:pPr>
          </a:p>
          <a:p>
            <a:pPr algn="ctr">
              <a:lnSpc>
                <a:spcPts val="5640"/>
              </a:lnSpc>
              <a:spcBef>
                <a:spcPct val="0"/>
              </a:spcBef>
            </a:pP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69801" y="685800"/>
            <a:ext cx="5554980" cy="142496"/>
            <a:chOff x="0" y="0"/>
            <a:chExt cx="7406640" cy="189994"/>
          </a:xfrm>
        </p:grpSpPr>
        <p:sp>
          <p:nvSpPr>
            <p:cNvPr name="Freeform 3" id="3"/>
            <p:cNvSpPr/>
            <p:nvPr/>
          </p:nvSpPr>
          <p:spPr>
            <a:xfrm flipH="false" flipV="false" rot="0">
              <a:off x="0" y="0"/>
              <a:ext cx="7406640" cy="189992"/>
            </a:xfrm>
            <a:custGeom>
              <a:avLst/>
              <a:gdLst/>
              <a:ahLst/>
              <a:cxnLst/>
              <a:rect r="r" b="b" t="t" l="l"/>
              <a:pathLst>
                <a:path h="189992" w="7406640">
                  <a:moveTo>
                    <a:pt x="0" y="0"/>
                  </a:moveTo>
                  <a:lnTo>
                    <a:pt x="7406640" y="0"/>
                  </a:lnTo>
                  <a:lnTo>
                    <a:pt x="7406640" y="189992"/>
                  </a:lnTo>
                  <a:lnTo>
                    <a:pt x="0" y="189992"/>
                  </a:lnTo>
                  <a:close/>
                </a:path>
              </a:pathLst>
            </a:custGeom>
            <a:solidFill>
              <a:srgbClr val="465359"/>
            </a:solidFill>
          </p:spPr>
        </p:sp>
      </p:grpSp>
      <p:grpSp>
        <p:nvGrpSpPr>
          <p:cNvPr name="Group 4" id="4"/>
          <p:cNvGrpSpPr/>
          <p:nvPr/>
        </p:nvGrpSpPr>
        <p:grpSpPr>
          <a:xfrm rot="0">
            <a:off x="12063220" y="680464"/>
            <a:ext cx="5554980" cy="147831"/>
            <a:chOff x="0" y="0"/>
            <a:chExt cx="7406640" cy="197108"/>
          </a:xfrm>
        </p:grpSpPr>
        <p:sp>
          <p:nvSpPr>
            <p:cNvPr name="Freeform 5" id="5"/>
            <p:cNvSpPr/>
            <p:nvPr/>
          </p:nvSpPr>
          <p:spPr>
            <a:xfrm flipH="false" flipV="false" rot="0">
              <a:off x="0" y="0"/>
              <a:ext cx="7406640" cy="197104"/>
            </a:xfrm>
            <a:custGeom>
              <a:avLst/>
              <a:gdLst/>
              <a:ahLst/>
              <a:cxnLst/>
              <a:rect r="r" b="b" t="t" l="l"/>
              <a:pathLst>
                <a:path h="197104" w="7406640">
                  <a:moveTo>
                    <a:pt x="0" y="0"/>
                  </a:moveTo>
                  <a:lnTo>
                    <a:pt x="7406640" y="0"/>
                  </a:lnTo>
                  <a:lnTo>
                    <a:pt x="7406640" y="197104"/>
                  </a:lnTo>
                  <a:lnTo>
                    <a:pt x="0" y="197104"/>
                  </a:lnTo>
                  <a:close/>
                </a:path>
              </a:pathLst>
            </a:custGeom>
            <a:solidFill>
              <a:srgbClr val="969FA7"/>
            </a:solidFill>
          </p:spPr>
        </p:sp>
      </p:grpSp>
      <p:grpSp>
        <p:nvGrpSpPr>
          <p:cNvPr name="Group 6" id="6"/>
          <p:cNvGrpSpPr/>
          <p:nvPr/>
        </p:nvGrpSpPr>
        <p:grpSpPr>
          <a:xfrm rot="0">
            <a:off x="6362745" y="685800"/>
            <a:ext cx="5554980" cy="137160"/>
            <a:chOff x="0" y="0"/>
            <a:chExt cx="7406640" cy="182880"/>
          </a:xfrm>
        </p:grpSpPr>
        <p:sp>
          <p:nvSpPr>
            <p:cNvPr name="Freeform 7" id="7"/>
            <p:cNvSpPr/>
            <p:nvPr/>
          </p:nvSpPr>
          <p:spPr>
            <a:xfrm flipH="false" flipV="false" rot="0">
              <a:off x="0" y="0"/>
              <a:ext cx="7406640" cy="182880"/>
            </a:xfrm>
            <a:custGeom>
              <a:avLst/>
              <a:gdLst/>
              <a:ahLst/>
              <a:cxnLst/>
              <a:rect r="r" b="b" t="t" l="l"/>
              <a:pathLst>
                <a:path h="182880" w="7406640">
                  <a:moveTo>
                    <a:pt x="0" y="0"/>
                  </a:moveTo>
                  <a:lnTo>
                    <a:pt x="7406640" y="0"/>
                  </a:lnTo>
                  <a:lnTo>
                    <a:pt x="7406640" y="182880"/>
                  </a:lnTo>
                  <a:lnTo>
                    <a:pt x="0" y="182880"/>
                  </a:lnTo>
                  <a:close/>
                </a:path>
              </a:pathLst>
            </a:custGeom>
            <a:solidFill>
              <a:srgbClr val="1CADE4"/>
            </a:solidFill>
          </p:spPr>
        </p:sp>
      </p:grpSp>
      <p:grpSp>
        <p:nvGrpSpPr>
          <p:cNvPr name="Group 8" id="8"/>
          <p:cNvGrpSpPr>
            <a:grpSpLocks noChangeAspect="true"/>
          </p:cNvGrpSpPr>
          <p:nvPr/>
        </p:nvGrpSpPr>
        <p:grpSpPr>
          <a:xfrm rot="0">
            <a:off x="15727505" y="9656865"/>
            <a:ext cx="1688707" cy="547689"/>
            <a:chOff x="0" y="0"/>
            <a:chExt cx="2251610" cy="730252"/>
          </a:xfrm>
        </p:grpSpPr>
        <p:sp>
          <p:nvSpPr>
            <p:cNvPr name="Freeform 9" id="9" descr="Logo  Description automatically generated"/>
            <p:cNvSpPr/>
            <p:nvPr/>
          </p:nvSpPr>
          <p:spPr>
            <a:xfrm flipH="false" flipV="false" rot="0">
              <a:off x="0" y="0"/>
              <a:ext cx="2251583" cy="730250"/>
            </a:xfrm>
            <a:custGeom>
              <a:avLst/>
              <a:gdLst/>
              <a:ahLst/>
              <a:cxnLst/>
              <a:rect r="r" b="b" t="t" l="l"/>
              <a:pathLst>
                <a:path h="730250" w="2251583">
                  <a:moveTo>
                    <a:pt x="0" y="0"/>
                  </a:moveTo>
                  <a:lnTo>
                    <a:pt x="2251583" y="0"/>
                  </a:lnTo>
                  <a:lnTo>
                    <a:pt x="2251583" y="730250"/>
                  </a:lnTo>
                  <a:lnTo>
                    <a:pt x="0" y="730250"/>
                  </a:lnTo>
                  <a:lnTo>
                    <a:pt x="0" y="0"/>
                  </a:lnTo>
                  <a:close/>
                </a:path>
              </a:pathLst>
            </a:custGeom>
            <a:blipFill>
              <a:blip r:embed="rId2"/>
              <a:stretch>
                <a:fillRect l="0" t="-141" r="-1" b="-141"/>
              </a:stretch>
            </a:blipFill>
          </p:spPr>
        </p:sp>
      </p:grpSp>
      <p:grpSp>
        <p:nvGrpSpPr>
          <p:cNvPr name="Group 10" id="10"/>
          <p:cNvGrpSpPr/>
          <p:nvPr/>
        </p:nvGrpSpPr>
        <p:grpSpPr>
          <a:xfrm rot="0">
            <a:off x="871788" y="1053234"/>
            <a:ext cx="16544424" cy="1101014"/>
            <a:chOff x="0" y="0"/>
            <a:chExt cx="22059232" cy="1468018"/>
          </a:xfrm>
        </p:grpSpPr>
        <p:sp>
          <p:nvSpPr>
            <p:cNvPr name="Freeform 11" id="11"/>
            <p:cNvSpPr/>
            <p:nvPr/>
          </p:nvSpPr>
          <p:spPr>
            <a:xfrm flipH="false" flipV="false" rot="0">
              <a:off x="0" y="0"/>
              <a:ext cx="22059232" cy="1468018"/>
            </a:xfrm>
            <a:custGeom>
              <a:avLst/>
              <a:gdLst/>
              <a:ahLst/>
              <a:cxnLst/>
              <a:rect r="r" b="b" t="t" l="l"/>
              <a:pathLst>
                <a:path h="1468018" w="22059232">
                  <a:moveTo>
                    <a:pt x="0" y="0"/>
                  </a:moveTo>
                  <a:lnTo>
                    <a:pt x="22059232" y="0"/>
                  </a:lnTo>
                  <a:lnTo>
                    <a:pt x="22059232" y="1468018"/>
                  </a:lnTo>
                  <a:lnTo>
                    <a:pt x="0" y="1468018"/>
                  </a:lnTo>
                  <a:close/>
                </a:path>
              </a:pathLst>
            </a:custGeom>
            <a:solidFill>
              <a:srgbClr val="000000">
                <a:alpha val="0"/>
              </a:srgbClr>
            </a:solidFill>
          </p:spPr>
        </p:sp>
        <p:sp>
          <p:nvSpPr>
            <p:cNvPr name="TextBox 12" id="12"/>
            <p:cNvSpPr txBox="true"/>
            <p:nvPr/>
          </p:nvSpPr>
          <p:spPr>
            <a:xfrm>
              <a:off x="0" y="-114300"/>
              <a:ext cx="22059232" cy="1582318"/>
            </a:xfrm>
            <a:prstGeom prst="rect">
              <a:avLst/>
            </a:prstGeom>
          </p:spPr>
          <p:txBody>
            <a:bodyPr anchor="b" rtlCol="false" tIns="0" lIns="0" bIns="0" rIns="0"/>
            <a:lstStyle/>
            <a:p>
              <a:pPr algn="l">
                <a:lnSpc>
                  <a:spcPts val="7128"/>
                </a:lnSpc>
              </a:pPr>
              <a:r>
                <a:rPr lang="en-US" sz="5940" b="true">
                  <a:solidFill>
                    <a:srgbClr val="1CADE4"/>
                  </a:solidFill>
                  <a:latin typeface="Arial Bold"/>
                  <a:ea typeface="Arial Bold"/>
                  <a:cs typeface="Arial Bold"/>
                  <a:sym typeface="Arial Bold"/>
                </a:rPr>
                <a:t>References</a:t>
              </a:r>
            </a:p>
          </p:txBody>
        </p:sp>
      </p:grpSp>
      <p:sp>
        <p:nvSpPr>
          <p:cNvPr name="TextBox 13" id="13"/>
          <p:cNvSpPr txBox="true"/>
          <p:nvPr/>
        </p:nvSpPr>
        <p:spPr>
          <a:xfrm rot="0">
            <a:off x="0" y="1537066"/>
            <a:ext cx="17974176" cy="8486775"/>
          </a:xfrm>
          <a:prstGeom prst="rect">
            <a:avLst/>
          </a:prstGeom>
        </p:spPr>
        <p:txBody>
          <a:bodyPr anchor="t" rtlCol="false" tIns="0" lIns="0" bIns="0" rIns="0">
            <a:spAutoFit/>
          </a:bodyPr>
          <a:lstStyle/>
          <a:p>
            <a:pPr algn="ctr">
              <a:lnSpc>
                <a:spcPts val="3960"/>
              </a:lnSpc>
            </a:pPr>
          </a:p>
          <a:p>
            <a:pPr algn="ctr">
              <a:lnSpc>
                <a:spcPts val="3960"/>
              </a:lnSpc>
            </a:pPr>
            <a:r>
              <a:rPr lang="en-US" sz="3300">
                <a:solidFill>
                  <a:srgbClr val="000000"/>
                </a:solidFill>
                <a:latin typeface="Arial"/>
                <a:ea typeface="Arial"/>
                <a:cs typeface="Arial"/>
                <a:sym typeface="Arial"/>
              </a:rPr>
              <a:t>1. UCI Machine Learning Repository – Adult Dataset</a:t>
            </a:r>
          </a:p>
          <a:p>
            <a:pPr algn="ctr">
              <a:lnSpc>
                <a:spcPts val="3960"/>
              </a:lnSpc>
            </a:pPr>
            <a:r>
              <a:rPr lang="en-US" sz="3300">
                <a:solidFill>
                  <a:srgbClr val="000000"/>
                </a:solidFill>
                <a:latin typeface="Arial"/>
                <a:ea typeface="Arial"/>
                <a:cs typeface="Arial"/>
                <a:sym typeface="Arial"/>
              </a:rPr>
              <a:t>🔗 https://archive.ics.uci.edu/ml/datasets/adult</a:t>
            </a:r>
          </a:p>
          <a:p>
            <a:pPr algn="ctr">
              <a:lnSpc>
                <a:spcPts val="3960"/>
              </a:lnSpc>
            </a:pPr>
            <a:r>
              <a:rPr lang="en-US" sz="3300">
                <a:solidFill>
                  <a:srgbClr val="000000"/>
                </a:solidFill>
                <a:latin typeface="Arial"/>
                <a:ea typeface="Arial"/>
                <a:cs typeface="Arial"/>
                <a:sym typeface="Arial"/>
              </a:rPr>
              <a:t>2. Scikit-learn Documentation – For model building and evaluation</a:t>
            </a:r>
          </a:p>
          <a:p>
            <a:pPr algn="ctr">
              <a:lnSpc>
                <a:spcPts val="3960"/>
              </a:lnSpc>
            </a:pPr>
            <a:r>
              <a:rPr lang="en-US" sz="3300">
                <a:solidFill>
                  <a:srgbClr val="000000"/>
                </a:solidFill>
                <a:latin typeface="Arial"/>
                <a:ea typeface="Arial"/>
                <a:cs typeface="Arial"/>
                <a:sym typeface="Arial"/>
              </a:rPr>
              <a:t>🔗 https://scikit-learn.org/stable/documentation.html</a:t>
            </a:r>
          </a:p>
          <a:p>
            <a:pPr algn="ctr">
              <a:lnSpc>
                <a:spcPts val="3960"/>
              </a:lnSpc>
            </a:pPr>
            <a:r>
              <a:rPr lang="en-US" sz="3300">
                <a:solidFill>
                  <a:srgbClr val="000000"/>
                </a:solidFill>
                <a:latin typeface="Arial"/>
                <a:ea typeface="Arial"/>
                <a:cs typeface="Arial"/>
                <a:sym typeface="Arial"/>
              </a:rPr>
              <a:t>3. Towards Data Science Articles – Simplified ML tutorials and use-cases</a:t>
            </a:r>
          </a:p>
          <a:p>
            <a:pPr algn="ctr">
              <a:lnSpc>
                <a:spcPts val="3960"/>
              </a:lnSpc>
            </a:pPr>
            <a:r>
              <a:rPr lang="en-US" sz="3300">
                <a:solidFill>
                  <a:srgbClr val="000000"/>
                </a:solidFill>
                <a:latin typeface="Arial"/>
                <a:ea typeface="Arial"/>
                <a:cs typeface="Arial"/>
                <a:sym typeface="Arial"/>
              </a:rPr>
              <a:t>🔗 https://towardsdatascience.com</a:t>
            </a:r>
          </a:p>
          <a:p>
            <a:pPr algn="ctr">
              <a:lnSpc>
                <a:spcPts val="3960"/>
              </a:lnSpc>
            </a:pPr>
            <a:r>
              <a:rPr lang="en-US" sz="3300">
                <a:solidFill>
                  <a:srgbClr val="000000"/>
                </a:solidFill>
                <a:latin typeface="Arial"/>
                <a:ea typeface="Arial"/>
                <a:cs typeface="Arial"/>
                <a:sym typeface="Arial"/>
              </a:rPr>
              <a:t>4. Kaggle Discussions and Notebooks – Sample EDA and model comparisons</a:t>
            </a:r>
          </a:p>
          <a:p>
            <a:pPr algn="ctr">
              <a:lnSpc>
                <a:spcPts val="3960"/>
              </a:lnSpc>
            </a:pPr>
            <a:r>
              <a:rPr lang="en-US" sz="3300">
                <a:solidFill>
                  <a:srgbClr val="000000"/>
                </a:solidFill>
                <a:latin typeface="Arial"/>
                <a:ea typeface="Arial"/>
                <a:cs typeface="Arial"/>
                <a:sym typeface="Arial"/>
              </a:rPr>
              <a:t>🔗 https://www.kaggle.com/uciml/adult-census-income</a:t>
            </a:r>
          </a:p>
          <a:p>
            <a:pPr algn="ctr">
              <a:lnSpc>
                <a:spcPts val="3960"/>
              </a:lnSpc>
            </a:pPr>
            <a:r>
              <a:rPr lang="en-US" sz="3300">
                <a:solidFill>
                  <a:srgbClr val="000000"/>
                </a:solidFill>
                <a:latin typeface="Arial"/>
                <a:ea typeface="Arial"/>
                <a:cs typeface="Arial"/>
                <a:sym typeface="Arial"/>
              </a:rPr>
              <a:t>5. "A survey of classification techniques in data mining" – Research paper overviewing algorithms like Logistic Regression, Decision Trees, etc.</a:t>
            </a:r>
          </a:p>
          <a:p>
            <a:pPr algn="ctr">
              <a:lnSpc>
                <a:spcPts val="3960"/>
              </a:lnSpc>
            </a:pPr>
            <a:r>
              <a:rPr lang="en-US" sz="3300">
                <a:solidFill>
                  <a:srgbClr val="000000"/>
                </a:solidFill>
                <a:latin typeface="Arial"/>
                <a:ea typeface="Arial"/>
                <a:cs typeface="Arial"/>
                <a:sym typeface="Arial"/>
              </a:rPr>
              <a:t>🔗 [ResearchGate / Google Scholar]</a:t>
            </a:r>
          </a:p>
          <a:p>
            <a:pPr algn="ctr">
              <a:lnSpc>
                <a:spcPts val="3960"/>
              </a:lnSpc>
            </a:pPr>
            <a:r>
              <a:rPr lang="en-US" sz="3300">
                <a:solidFill>
                  <a:srgbClr val="000000"/>
                </a:solidFill>
                <a:latin typeface="Arial"/>
                <a:ea typeface="Arial"/>
                <a:cs typeface="Arial"/>
                <a:sym typeface="Arial"/>
              </a:rPr>
              <a:t>6. Medium: Machine Learning with Python – Articles on data preprocessing and model tuning</a:t>
            </a:r>
          </a:p>
          <a:p>
            <a:pPr algn="ctr">
              <a:lnSpc>
                <a:spcPts val="3960"/>
              </a:lnSpc>
            </a:pPr>
            <a:r>
              <a:rPr lang="en-US" sz="3300">
                <a:solidFill>
                  <a:srgbClr val="000000"/>
                </a:solidFill>
                <a:latin typeface="Arial"/>
                <a:ea typeface="Arial"/>
                <a:cs typeface="Arial"/>
                <a:sym typeface="Arial"/>
              </a:rPr>
              <a:t>🔗 https://medium.com/tag/machine-learning</a:t>
            </a:r>
          </a:p>
          <a:p>
            <a:pPr algn="ctr">
              <a:lnSpc>
                <a:spcPts val="3960"/>
              </a:lnSpc>
            </a:pPr>
          </a:p>
          <a:p>
            <a:pPr algn="ctr">
              <a:lnSpc>
                <a:spcPts val="3960"/>
              </a:lnSpc>
            </a:pPr>
          </a:p>
          <a:p>
            <a:pPr algn="ctr">
              <a:lnSpc>
                <a:spcPts val="3960"/>
              </a:lnSpc>
              <a:spcBef>
                <a:spcPct val="0"/>
              </a:spcBef>
            </a:pP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69801" y="685800"/>
            <a:ext cx="5554980" cy="142496"/>
            <a:chOff x="0" y="0"/>
            <a:chExt cx="7406640" cy="189994"/>
          </a:xfrm>
        </p:grpSpPr>
        <p:sp>
          <p:nvSpPr>
            <p:cNvPr name="Freeform 3" id="3"/>
            <p:cNvSpPr/>
            <p:nvPr/>
          </p:nvSpPr>
          <p:spPr>
            <a:xfrm flipH="false" flipV="false" rot="0">
              <a:off x="0" y="0"/>
              <a:ext cx="7406640" cy="189992"/>
            </a:xfrm>
            <a:custGeom>
              <a:avLst/>
              <a:gdLst/>
              <a:ahLst/>
              <a:cxnLst/>
              <a:rect r="r" b="b" t="t" l="l"/>
              <a:pathLst>
                <a:path h="189992" w="7406640">
                  <a:moveTo>
                    <a:pt x="0" y="0"/>
                  </a:moveTo>
                  <a:lnTo>
                    <a:pt x="7406640" y="0"/>
                  </a:lnTo>
                  <a:lnTo>
                    <a:pt x="7406640" y="189992"/>
                  </a:lnTo>
                  <a:lnTo>
                    <a:pt x="0" y="189992"/>
                  </a:lnTo>
                  <a:close/>
                </a:path>
              </a:pathLst>
            </a:custGeom>
            <a:solidFill>
              <a:srgbClr val="465359"/>
            </a:solidFill>
          </p:spPr>
        </p:sp>
      </p:grpSp>
      <p:grpSp>
        <p:nvGrpSpPr>
          <p:cNvPr name="Group 4" id="4"/>
          <p:cNvGrpSpPr/>
          <p:nvPr/>
        </p:nvGrpSpPr>
        <p:grpSpPr>
          <a:xfrm rot="0">
            <a:off x="12063220" y="680464"/>
            <a:ext cx="5554980" cy="147831"/>
            <a:chOff x="0" y="0"/>
            <a:chExt cx="7406640" cy="197108"/>
          </a:xfrm>
        </p:grpSpPr>
        <p:sp>
          <p:nvSpPr>
            <p:cNvPr name="Freeform 5" id="5"/>
            <p:cNvSpPr/>
            <p:nvPr/>
          </p:nvSpPr>
          <p:spPr>
            <a:xfrm flipH="false" flipV="false" rot="0">
              <a:off x="0" y="0"/>
              <a:ext cx="7406640" cy="197104"/>
            </a:xfrm>
            <a:custGeom>
              <a:avLst/>
              <a:gdLst/>
              <a:ahLst/>
              <a:cxnLst/>
              <a:rect r="r" b="b" t="t" l="l"/>
              <a:pathLst>
                <a:path h="197104" w="7406640">
                  <a:moveTo>
                    <a:pt x="0" y="0"/>
                  </a:moveTo>
                  <a:lnTo>
                    <a:pt x="7406640" y="0"/>
                  </a:lnTo>
                  <a:lnTo>
                    <a:pt x="7406640" y="197104"/>
                  </a:lnTo>
                  <a:lnTo>
                    <a:pt x="0" y="197104"/>
                  </a:lnTo>
                  <a:close/>
                </a:path>
              </a:pathLst>
            </a:custGeom>
            <a:solidFill>
              <a:srgbClr val="969FA7"/>
            </a:solidFill>
          </p:spPr>
        </p:sp>
      </p:grpSp>
      <p:grpSp>
        <p:nvGrpSpPr>
          <p:cNvPr name="Group 6" id="6"/>
          <p:cNvGrpSpPr/>
          <p:nvPr/>
        </p:nvGrpSpPr>
        <p:grpSpPr>
          <a:xfrm rot="0">
            <a:off x="6362745" y="685800"/>
            <a:ext cx="5554980" cy="137160"/>
            <a:chOff x="0" y="0"/>
            <a:chExt cx="7406640" cy="182880"/>
          </a:xfrm>
        </p:grpSpPr>
        <p:sp>
          <p:nvSpPr>
            <p:cNvPr name="Freeform 7" id="7"/>
            <p:cNvSpPr/>
            <p:nvPr/>
          </p:nvSpPr>
          <p:spPr>
            <a:xfrm flipH="false" flipV="false" rot="0">
              <a:off x="0" y="0"/>
              <a:ext cx="7406640" cy="182880"/>
            </a:xfrm>
            <a:custGeom>
              <a:avLst/>
              <a:gdLst/>
              <a:ahLst/>
              <a:cxnLst/>
              <a:rect r="r" b="b" t="t" l="l"/>
              <a:pathLst>
                <a:path h="182880" w="7406640">
                  <a:moveTo>
                    <a:pt x="0" y="0"/>
                  </a:moveTo>
                  <a:lnTo>
                    <a:pt x="7406640" y="0"/>
                  </a:lnTo>
                  <a:lnTo>
                    <a:pt x="7406640" y="182880"/>
                  </a:lnTo>
                  <a:lnTo>
                    <a:pt x="0" y="182880"/>
                  </a:lnTo>
                  <a:close/>
                </a:path>
              </a:pathLst>
            </a:custGeom>
            <a:solidFill>
              <a:srgbClr val="1CADE4"/>
            </a:solidFill>
          </p:spPr>
        </p:sp>
      </p:grpSp>
      <p:grpSp>
        <p:nvGrpSpPr>
          <p:cNvPr name="Group 8" id="8"/>
          <p:cNvGrpSpPr>
            <a:grpSpLocks noChangeAspect="true"/>
          </p:cNvGrpSpPr>
          <p:nvPr/>
        </p:nvGrpSpPr>
        <p:grpSpPr>
          <a:xfrm rot="0">
            <a:off x="15727505" y="9656865"/>
            <a:ext cx="1688707" cy="547689"/>
            <a:chOff x="0" y="0"/>
            <a:chExt cx="2251610" cy="730252"/>
          </a:xfrm>
        </p:grpSpPr>
        <p:sp>
          <p:nvSpPr>
            <p:cNvPr name="Freeform 9" id="9" descr="Logo  Description automatically generated"/>
            <p:cNvSpPr/>
            <p:nvPr/>
          </p:nvSpPr>
          <p:spPr>
            <a:xfrm flipH="false" flipV="false" rot="0">
              <a:off x="0" y="0"/>
              <a:ext cx="2251583" cy="730250"/>
            </a:xfrm>
            <a:custGeom>
              <a:avLst/>
              <a:gdLst/>
              <a:ahLst/>
              <a:cxnLst/>
              <a:rect r="r" b="b" t="t" l="l"/>
              <a:pathLst>
                <a:path h="730250" w="2251583">
                  <a:moveTo>
                    <a:pt x="0" y="0"/>
                  </a:moveTo>
                  <a:lnTo>
                    <a:pt x="2251583" y="0"/>
                  </a:lnTo>
                  <a:lnTo>
                    <a:pt x="2251583" y="730250"/>
                  </a:lnTo>
                  <a:lnTo>
                    <a:pt x="0" y="730250"/>
                  </a:lnTo>
                  <a:lnTo>
                    <a:pt x="0" y="0"/>
                  </a:lnTo>
                  <a:close/>
                </a:path>
              </a:pathLst>
            </a:custGeom>
            <a:blipFill>
              <a:blip r:embed="rId2"/>
              <a:stretch>
                <a:fillRect l="0" t="-141" r="-1" b="-141"/>
              </a:stretch>
            </a:blipFill>
          </p:spPr>
        </p:sp>
      </p:grpSp>
      <p:grpSp>
        <p:nvGrpSpPr>
          <p:cNvPr name="Group 10" id="10"/>
          <p:cNvGrpSpPr/>
          <p:nvPr/>
        </p:nvGrpSpPr>
        <p:grpSpPr>
          <a:xfrm rot="0">
            <a:off x="2194562" y="4149327"/>
            <a:ext cx="13948116" cy="1988344"/>
            <a:chOff x="0" y="0"/>
            <a:chExt cx="18597488" cy="2651126"/>
          </a:xfrm>
        </p:grpSpPr>
        <p:sp>
          <p:nvSpPr>
            <p:cNvPr name="Freeform 11" id="11"/>
            <p:cNvSpPr/>
            <p:nvPr/>
          </p:nvSpPr>
          <p:spPr>
            <a:xfrm flipH="false" flipV="false" rot="0">
              <a:off x="0" y="0"/>
              <a:ext cx="18597488" cy="2651126"/>
            </a:xfrm>
            <a:custGeom>
              <a:avLst/>
              <a:gdLst/>
              <a:ahLst/>
              <a:cxnLst/>
              <a:rect r="r" b="b" t="t" l="l"/>
              <a:pathLst>
                <a:path h="2651126" w="18597488">
                  <a:moveTo>
                    <a:pt x="0" y="0"/>
                  </a:moveTo>
                  <a:lnTo>
                    <a:pt x="18597488" y="0"/>
                  </a:lnTo>
                  <a:lnTo>
                    <a:pt x="18597488" y="2651126"/>
                  </a:lnTo>
                  <a:lnTo>
                    <a:pt x="0" y="2651126"/>
                  </a:lnTo>
                  <a:close/>
                </a:path>
              </a:pathLst>
            </a:custGeom>
            <a:solidFill>
              <a:srgbClr val="000000">
                <a:alpha val="0"/>
              </a:srgbClr>
            </a:solidFill>
          </p:spPr>
        </p:sp>
        <p:sp>
          <p:nvSpPr>
            <p:cNvPr name="TextBox 12" id="12"/>
            <p:cNvSpPr txBox="true"/>
            <p:nvPr/>
          </p:nvSpPr>
          <p:spPr>
            <a:xfrm>
              <a:off x="0" y="-85725"/>
              <a:ext cx="18597488" cy="2736851"/>
            </a:xfrm>
            <a:prstGeom prst="rect">
              <a:avLst/>
            </a:prstGeom>
          </p:spPr>
          <p:txBody>
            <a:bodyPr anchor="b" rtlCol="false" tIns="0" lIns="0" bIns="0" rIns="0"/>
            <a:lstStyle/>
            <a:p>
              <a:pPr algn="ctr">
                <a:lnSpc>
                  <a:spcPts val="5040"/>
                </a:lnSpc>
              </a:pPr>
              <a:r>
                <a:rPr lang="en-US" sz="4200" b="true">
                  <a:solidFill>
                    <a:srgbClr val="002060"/>
                  </a:solidFill>
                  <a:latin typeface="Arial Bold"/>
                  <a:ea typeface="Arial Bold"/>
                  <a:cs typeface="Arial Bold"/>
                  <a:sym typeface="Arial Bold"/>
                </a:rPr>
                <a:t>THANK YOU</a:t>
              </a:r>
            </a:p>
          </p:txBody>
        </p:sp>
      </p:gr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69801" y="685800"/>
            <a:ext cx="5554980" cy="142496"/>
            <a:chOff x="0" y="0"/>
            <a:chExt cx="7406640" cy="189994"/>
          </a:xfrm>
        </p:grpSpPr>
        <p:sp>
          <p:nvSpPr>
            <p:cNvPr name="Freeform 3" id="3"/>
            <p:cNvSpPr/>
            <p:nvPr/>
          </p:nvSpPr>
          <p:spPr>
            <a:xfrm flipH="false" flipV="false" rot="0">
              <a:off x="0" y="0"/>
              <a:ext cx="7406640" cy="189992"/>
            </a:xfrm>
            <a:custGeom>
              <a:avLst/>
              <a:gdLst/>
              <a:ahLst/>
              <a:cxnLst/>
              <a:rect r="r" b="b" t="t" l="l"/>
              <a:pathLst>
                <a:path h="189992" w="7406640">
                  <a:moveTo>
                    <a:pt x="0" y="0"/>
                  </a:moveTo>
                  <a:lnTo>
                    <a:pt x="7406640" y="0"/>
                  </a:lnTo>
                  <a:lnTo>
                    <a:pt x="7406640" y="189992"/>
                  </a:lnTo>
                  <a:lnTo>
                    <a:pt x="0" y="189992"/>
                  </a:lnTo>
                  <a:close/>
                </a:path>
              </a:pathLst>
            </a:custGeom>
            <a:solidFill>
              <a:srgbClr val="465359"/>
            </a:solidFill>
          </p:spPr>
        </p:sp>
      </p:grpSp>
      <p:grpSp>
        <p:nvGrpSpPr>
          <p:cNvPr name="Group 4" id="4"/>
          <p:cNvGrpSpPr/>
          <p:nvPr/>
        </p:nvGrpSpPr>
        <p:grpSpPr>
          <a:xfrm rot="0">
            <a:off x="12063220" y="680464"/>
            <a:ext cx="5554980" cy="147831"/>
            <a:chOff x="0" y="0"/>
            <a:chExt cx="7406640" cy="197108"/>
          </a:xfrm>
        </p:grpSpPr>
        <p:sp>
          <p:nvSpPr>
            <p:cNvPr name="Freeform 5" id="5"/>
            <p:cNvSpPr/>
            <p:nvPr/>
          </p:nvSpPr>
          <p:spPr>
            <a:xfrm flipH="false" flipV="false" rot="0">
              <a:off x="0" y="0"/>
              <a:ext cx="7406640" cy="197104"/>
            </a:xfrm>
            <a:custGeom>
              <a:avLst/>
              <a:gdLst/>
              <a:ahLst/>
              <a:cxnLst/>
              <a:rect r="r" b="b" t="t" l="l"/>
              <a:pathLst>
                <a:path h="197104" w="7406640">
                  <a:moveTo>
                    <a:pt x="0" y="0"/>
                  </a:moveTo>
                  <a:lnTo>
                    <a:pt x="7406640" y="0"/>
                  </a:lnTo>
                  <a:lnTo>
                    <a:pt x="7406640" y="197104"/>
                  </a:lnTo>
                  <a:lnTo>
                    <a:pt x="0" y="197104"/>
                  </a:lnTo>
                  <a:close/>
                </a:path>
              </a:pathLst>
            </a:custGeom>
            <a:solidFill>
              <a:srgbClr val="969FA7"/>
            </a:solidFill>
          </p:spPr>
        </p:sp>
      </p:grpSp>
      <p:grpSp>
        <p:nvGrpSpPr>
          <p:cNvPr name="Group 6" id="6"/>
          <p:cNvGrpSpPr/>
          <p:nvPr/>
        </p:nvGrpSpPr>
        <p:grpSpPr>
          <a:xfrm rot="0">
            <a:off x="6362745" y="685800"/>
            <a:ext cx="5554980" cy="137160"/>
            <a:chOff x="0" y="0"/>
            <a:chExt cx="7406640" cy="182880"/>
          </a:xfrm>
        </p:grpSpPr>
        <p:sp>
          <p:nvSpPr>
            <p:cNvPr name="Freeform 7" id="7"/>
            <p:cNvSpPr/>
            <p:nvPr/>
          </p:nvSpPr>
          <p:spPr>
            <a:xfrm flipH="false" flipV="false" rot="0">
              <a:off x="0" y="0"/>
              <a:ext cx="7406640" cy="182880"/>
            </a:xfrm>
            <a:custGeom>
              <a:avLst/>
              <a:gdLst/>
              <a:ahLst/>
              <a:cxnLst/>
              <a:rect r="r" b="b" t="t" l="l"/>
              <a:pathLst>
                <a:path h="182880" w="7406640">
                  <a:moveTo>
                    <a:pt x="0" y="0"/>
                  </a:moveTo>
                  <a:lnTo>
                    <a:pt x="7406640" y="0"/>
                  </a:lnTo>
                  <a:lnTo>
                    <a:pt x="7406640" y="182880"/>
                  </a:lnTo>
                  <a:lnTo>
                    <a:pt x="0" y="182880"/>
                  </a:lnTo>
                  <a:close/>
                </a:path>
              </a:pathLst>
            </a:custGeom>
            <a:solidFill>
              <a:srgbClr val="1CADE4"/>
            </a:solidFill>
          </p:spPr>
        </p:sp>
      </p:grpSp>
      <p:grpSp>
        <p:nvGrpSpPr>
          <p:cNvPr name="Group 8" id="8"/>
          <p:cNvGrpSpPr>
            <a:grpSpLocks noChangeAspect="true"/>
          </p:cNvGrpSpPr>
          <p:nvPr/>
        </p:nvGrpSpPr>
        <p:grpSpPr>
          <a:xfrm rot="0">
            <a:off x="15727505" y="9656865"/>
            <a:ext cx="1688707" cy="547689"/>
            <a:chOff x="0" y="0"/>
            <a:chExt cx="2251610" cy="730252"/>
          </a:xfrm>
        </p:grpSpPr>
        <p:sp>
          <p:nvSpPr>
            <p:cNvPr name="Freeform 9" id="9" descr="Logo  Description automatically generated"/>
            <p:cNvSpPr/>
            <p:nvPr/>
          </p:nvSpPr>
          <p:spPr>
            <a:xfrm flipH="false" flipV="false" rot="0">
              <a:off x="0" y="0"/>
              <a:ext cx="2251583" cy="730250"/>
            </a:xfrm>
            <a:custGeom>
              <a:avLst/>
              <a:gdLst/>
              <a:ahLst/>
              <a:cxnLst/>
              <a:rect r="r" b="b" t="t" l="l"/>
              <a:pathLst>
                <a:path h="730250" w="2251583">
                  <a:moveTo>
                    <a:pt x="0" y="0"/>
                  </a:moveTo>
                  <a:lnTo>
                    <a:pt x="2251583" y="0"/>
                  </a:lnTo>
                  <a:lnTo>
                    <a:pt x="2251583" y="730250"/>
                  </a:lnTo>
                  <a:lnTo>
                    <a:pt x="0" y="730250"/>
                  </a:lnTo>
                  <a:lnTo>
                    <a:pt x="0" y="0"/>
                  </a:lnTo>
                  <a:close/>
                </a:path>
              </a:pathLst>
            </a:custGeom>
            <a:blipFill>
              <a:blip r:embed="rId2"/>
              <a:stretch>
                <a:fillRect l="0" t="-141" r="-1" b="-141"/>
              </a:stretch>
            </a:blipFill>
          </p:spPr>
        </p:sp>
      </p:grpSp>
      <p:grpSp>
        <p:nvGrpSpPr>
          <p:cNvPr name="Group 10" id="10"/>
          <p:cNvGrpSpPr/>
          <p:nvPr/>
        </p:nvGrpSpPr>
        <p:grpSpPr>
          <a:xfrm rot="0">
            <a:off x="1274360" y="837702"/>
            <a:ext cx="15773400" cy="1988345"/>
            <a:chOff x="0" y="0"/>
            <a:chExt cx="21031200" cy="2651126"/>
          </a:xfrm>
        </p:grpSpPr>
        <p:sp>
          <p:nvSpPr>
            <p:cNvPr name="Freeform 11" id="11"/>
            <p:cNvSpPr/>
            <p:nvPr/>
          </p:nvSpPr>
          <p:spPr>
            <a:xfrm flipH="false" flipV="false" rot="0">
              <a:off x="0" y="0"/>
              <a:ext cx="21031200" cy="2651126"/>
            </a:xfrm>
            <a:custGeom>
              <a:avLst/>
              <a:gdLst/>
              <a:ahLst/>
              <a:cxnLst/>
              <a:rect r="r" b="b" t="t" l="l"/>
              <a:pathLst>
                <a:path h="2651126" w="21031200">
                  <a:moveTo>
                    <a:pt x="0" y="0"/>
                  </a:moveTo>
                  <a:lnTo>
                    <a:pt x="21031200" y="0"/>
                  </a:lnTo>
                  <a:lnTo>
                    <a:pt x="21031200" y="2651126"/>
                  </a:lnTo>
                  <a:lnTo>
                    <a:pt x="0" y="2651126"/>
                  </a:lnTo>
                  <a:close/>
                </a:path>
              </a:pathLst>
            </a:custGeom>
            <a:solidFill>
              <a:srgbClr val="000000">
                <a:alpha val="0"/>
              </a:srgbClr>
            </a:solidFill>
          </p:spPr>
        </p:sp>
        <p:sp>
          <p:nvSpPr>
            <p:cNvPr name="TextBox 12" id="12"/>
            <p:cNvSpPr txBox="true"/>
            <p:nvPr/>
          </p:nvSpPr>
          <p:spPr>
            <a:xfrm>
              <a:off x="0" y="-85725"/>
              <a:ext cx="21031200" cy="2736851"/>
            </a:xfrm>
            <a:prstGeom prst="rect">
              <a:avLst/>
            </a:prstGeom>
          </p:spPr>
          <p:txBody>
            <a:bodyPr anchor="b" rtlCol="false" tIns="0" lIns="0" bIns="0" rIns="0"/>
            <a:lstStyle/>
            <a:p>
              <a:pPr algn="l">
                <a:lnSpc>
                  <a:spcPts val="5040"/>
                </a:lnSpc>
              </a:pPr>
              <a:r>
                <a:rPr lang="en-US" sz="4200" b="true">
                  <a:solidFill>
                    <a:srgbClr val="002060"/>
                  </a:solidFill>
                  <a:latin typeface="Arial Bold"/>
                  <a:ea typeface="Arial Bold"/>
                  <a:cs typeface="Arial Bold"/>
                  <a:sym typeface="Arial Bold"/>
                </a:rPr>
                <a:t>OUTLINE</a:t>
              </a:r>
            </a:p>
          </p:txBody>
        </p:sp>
      </p:grpSp>
      <p:sp>
        <p:nvSpPr>
          <p:cNvPr name="TextBox 13" id="13"/>
          <p:cNvSpPr txBox="true"/>
          <p:nvPr/>
        </p:nvSpPr>
        <p:spPr>
          <a:xfrm rot="0">
            <a:off x="1348740" y="2378877"/>
            <a:ext cx="16345650" cy="7862403"/>
          </a:xfrm>
          <a:prstGeom prst="rect">
            <a:avLst/>
          </a:prstGeom>
        </p:spPr>
        <p:txBody>
          <a:bodyPr anchor="t" rtlCol="false" tIns="0" lIns="0" bIns="0" rIns="0">
            <a:spAutoFit/>
          </a:bodyPr>
          <a:lstStyle/>
          <a:p>
            <a:pPr algn="l">
              <a:lnSpc>
                <a:spcPts val="3960"/>
              </a:lnSpc>
            </a:pPr>
            <a:r>
              <a:rPr lang="en-US" sz="3000" b="true">
                <a:solidFill>
                  <a:srgbClr val="404040"/>
                </a:solidFill>
                <a:latin typeface="Arial Bold"/>
                <a:ea typeface="Arial Bold"/>
                <a:cs typeface="Arial Bold"/>
                <a:sym typeface="Arial Bold"/>
              </a:rPr>
              <a:t>  </a:t>
            </a:r>
          </a:p>
          <a:p>
            <a:pPr algn="l" marL="542925" indent="-271462" lvl="1">
              <a:lnSpc>
                <a:spcPts val="3960"/>
              </a:lnSpc>
              <a:buFont typeface="Arial"/>
              <a:buChar char="•"/>
            </a:pPr>
            <a:r>
              <a:rPr lang="en-US" b="true" sz="3000">
                <a:solidFill>
                  <a:srgbClr val="404040"/>
                </a:solidFill>
                <a:latin typeface="Arial Bold"/>
                <a:ea typeface="Arial Bold"/>
                <a:cs typeface="Arial Bold"/>
                <a:sym typeface="Arial Bold"/>
              </a:rPr>
              <a:t>Problem Statement </a:t>
            </a:r>
            <a:r>
              <a:rPr lang="en-US" sz="3000">
                <a:solidFill>
                  <a:srgbClr val="404040"/>
                </a:solidFill>
                <a:latin typeface="Arial"/>
                <a:ea typeface="Arial"/>
                <a:cs typeface="Arial"/>
                <a:sym typeface="Arial"/>
              </a:rPr>
              <a:t>(Should not include solution)</a:t>
            </a:r>
          </a:p>
          <a:p>
            <a:pPr algn="l" marL="542925" indent="-271462" lvl="1">
              <a:lnSpc>
                <a:spcPts val="3960"/>
              </a:lnSpc>
              <a:buFont typeface="Arial"/>
              <a:buChar char="•"/>
            </a:pPr>
            <a:r>
              <a:rPr lang="en-US" b="true" sz="3000">
                <a:solidFill>
                  <a:srgbClr val="404040"/>
                </a:solidFill>
                <a:latin typeface="Arial Bold"/>
                <a:ea typeface="Arial Bold"/>
                <a:cs typeface="Arial Bold"/>
                <a:sym typeface="Arial Bold"/>
              </a:rPr>
              <a:t>System Development Approach </a:t>
            </a:r>
            <a:r>
              <a:rPr lang="en-US" sz="3000">
                <a:solidFill>
                  <a:srgbClr val="404040"/>
                </a:solidFill>
                <a:latin typeface="Arial"/>
                <a:ea typeface="Arial"/>
                <a:cs typeface="Arial"/>
                <a:sym typeface="Arial"/>
              </a:rPr>
              <a:t>(Technology Used) </a:t>
            </a:r>
          </a:p>
          <a:p>
            <a:pPr algn="l" marL="542925" indent="-271462" lvl="1">
              <a:lnSpc>
                <a:spcPts val="3960"/>
              </a:lnSpc>
              <a:buFont typeface="Arial"/>
              <a:buChar char="•"/>
            </a:pPr>
            <a:r>
              <a:rPr lang="en-US" b="true" sz="3000">
                <a:solidFill>
                  <a:srgbClr val="404040"/>
                </a:solidFill>
                <a:latin typeface="Arial Bold"/>
                <a:ea typeface="Arial Bold"/>
                <a:cs typeface="Arial Bold"/>
                <a:sym typeface="Arial Bold"/>
              </a:rPr>
              <a:t>Algorithm &amp; Deployment (Step by Step  Procedure) </a:t>
            </a:r>
          </a:p>
          <a:p>
            <a:pPr algn="l" marL="542925" indent="-271462" lvl="1">
              <a:lnSpc>
                <a:spcPts val="3960"/>
              </a:lnSpc>
              <a:buFont typeface="Arial"/>
              <a:buChar char="•"/>
            </a:pPr>
            <a:r>
              <a:rPr lang="en-US" b="true" sz="3000">
                <a:solidFill>
                  <a:srgbClr val="404040"/>
                </a:solidFill>
                <a:latin typeface="Arial Bold"/>
                <a:ea typeface="Arial Bold"/>
                <a:cs typeface="Arial Bold"/>
                <a:sym typeface="Arial Bold"/>
              </a:rPr>
              <a:t>Result</a:t>
            </a:r>
          </a:p>
          <a:p>
            <a:pPr algn="l" marL="542925" indent="-271462" lvl="1">
              <a:lnSpc>
                <a:spcPts val="3960"/>
              </a:lnSpc>
              <a:buFont typeface="Arial"/>
              <a:buChar char="•"/>
            </a:pPr>
            <a:r>
              <a:rPr lang="en-US" b="true" sz="3000">
                <a:solidFill>
                  <a:srgbClr val="404040"/>
                </a:solidFill>
                <a:latin typeface="Arial Bold"/>
                <a:ea typeface="Arial Bold"/>
                <a:cs typeface="Arial Bold"/>
                <a:sym typeface="Arial Bold"/>
              </a:rPr>
              <a:t>Conclusion</a:t>
            </a:r>
          </a:p>
          <a:p>
            <a:pPr algn="l" marL="542925" indent="-271462" lvl="1">
              <a:lnSpc>
                <a:spcPts val="3960"/>
              </a:lnSpc>
              <a:buFont typeface="Arial"/>
              <a:buChar char="•"/>
            </a:pPr>
            <a:r>
              <a:rPr lang="en-US" b="true" sz="3000">
                <a:solidFill>
                  <a:srgbClr val="404040"/>
                </a:solidFill>
                <a:latin typeface="Arial Bold"/>
                <a:ea typeface="Arial Bold"/>
                <a:cs typeface="Arial Bold"/>
                <a:sym typeface="Arial Bold"/>
              </a:rPr>
              <a:t>Future Scope(Optonal)</a:t>
            </a:r>
          </a:p>
          <a:p>
            <a:pPr algn="l" marL="542925" indent="-271462" lvl="1">
              <a:lnSpc>
                <a:spcPts val="3960"/>
              </a:lnSpc>
              <a:buFont typeface="Arial"/>
              <a:buChar char="•"/>
            </a:pPr>
            <a:r>
              <a:rPr lang="en-US" b="true" sz="3000">
                <a:solidFill>
                  <a:srgbClr val="404040"/>
                </a:solidFill>
                <a:latin typeface="Arial Bold"/>
                <a:ea typeface="Arial Bold"/>
                <a:cs typeface="Arial Bold"/>
                <a:sym typeface="Arial Bold"/>
              </a:rPr>
              <a:t>References</a:t>
            </a:r>
          </a:p>
          <a:p>
            <a:pPr algn="l" marL="542925" indent="-271462" lvl="1">
              <a:lnSpc>
                <a:spcPts val="3960"/>
              </a:lnSpc>
            </a:pP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69801" y="685800"/>
            <a:ext cx="5554980" cy="142496"/>
            <a:chOff x="0" y="0"/>
            <a:chExt cx="7406640" cy="189994"/>
          </a:xfrm>
        </p:grpSpPr>
        <p:sp>
          <p:nvSpPr>
            <p:cNvPr name="Freeform 3" id="3"/>
            <p:cNvSpPr/>
            <p:nvPr/>
          </p:nvSpPr>
          <p:spPr>
            <a:xfrm flipH="false" flipV="false" rot="0">
              <a:off x="0" y="0"/>
              <a:ext cx="7406640" cy="189992"/>
            </a:xfrm>
            <a:custGeom>
              <a:avLst/>
              <a:gdLst/>
              <a:ahLst/>
              <a:cxnLst/>
              <a:rect r="r" b="b" t="t" l="l"/>
              <a:pathLst>
                <a:path h="189992" w="7406640">
                  <a:moveTo>
                    <a:pt x="0" y="0"/>
                  </a:moveTo>
                  <a:lnTo>
                    <a:pt x="7406640" y="0"/>
                  </a:lnTo>
                  <a:lnTo>
                    <a:pt x="7406640" y="189992"/>
                  </a:lnTo>
                  <a:lnTo>
                    <a:pt x="0" y="189992"/>
                  </a:lnTo>
                  <a:close/>
                </a:path>
              </a:pathLst>
            </a:custGeom>
            <a:solidFill>
              <a:srgbClr val="465359"/>
            </a:solidFill>
          </p:spPr>
        </p:sp>
      </p:grpSp>
      <p:grpSp>
        <p:nvGrpSpPr>
          <p:cNvPr name="Group 4" id="4"/>
          <p:cNvGrpSpPr/>
          <p:nvPr/>
        </p:nvGrpSpPr>
        <p:grpSpPr>
          <a:xfrm rot="0">
            <a:off x="12063220" y="680464"/>
            <a:ext cx="5554980" cy="147831"/>
            <a:chOff x="0" y="0"/>
            <a:chExt cx="7406640" cy="197108"/>
          </a:xfrm>
        </p:grpSpPr>
        <p:sp>
          <p:nvSpPr>
            <p:cNvPr name="Freeform 5" id="5"/>
            <p:cNvSpPr/>
            <p:nvPr/>
          </p:nvSpPr>
          <p:spPr>
            <a:xfrm flipH="false" flipV="false" rot="0">
              <a:off x="0" y="0"/>
              <a:ext cx="7406640" cy="197104"/>
            </a:xfrm>
            <a:custGeom>
              <a:avLst/>
              <a:gdLst/>
              <a:ahLst/>
              <a:cxnLst/>
              <a:rect r="r" b="b" t="t" l="l"/>
              <a:pathLst>
                <a:path h="197104" w="7406640">
                  <a:moveTo>
                    <a:pt x="0" y="0"/>
                  </a:moveTo>
                  <a:lnTo>
                    <a:pt x="7406640" y="0"/>
                  </a:lnTo>
                  <a:lnTo>
                    <a:pt x="7406640" y="197104"/>
                  </a:lnTo>
                  <a:lnTo>
                    <a:pt x="0" y="197104"/>
                  </a:lnTo>
                  <a:close/>
                </a:path>
              </a:pathLst>
            </a:custGeom>
            <a:solidFill>
              <a:srgbClr val="969FA7"/>
            </a:solidFill>
          </p:spPr>
        </p:sp>
      </p:grpSp>
      <p:grpSp>
        <p:nvGrpSpPr>
          <p:cNvPr name="Group 6" id="6"/>
          <p:cNvGrpSpPr/>
          <p:nvPr/>
        </p:nvGrpSpPr>
        <p:grpSpPr>
          <a:xfrm rot="0">
            <a:off x="6362745" y="685800"/>
            <a:ext cx="5554980" cy="137160"/>
            <a:chOff x="0" y="0"/>
            <a:chExt cx="7406640" cy="182880"/>
          </a:xfrm>
        </p:grpSpPr>
        <p:sp>
          <p:nvSpPr>
            <p:cNvPr name="Freeform 7" id="7"/>
            <p:cNvSpPr/>
            <p:nvPr/>
          </p:nvSpPr>
          <p:spPr>
            <a:xfrm flipH="false" flipV="false" rot="0">
              <a:off x="0" y="0"/>
              <a:ext cx="7406640" cy="182880"/>
            </a:xfrm>
            <a:custGeom>
              <a:avLst/>
              <a:gdLst/>
              <a:ahLst/>
              <a:cxnLst/>
              <a:rect r="r" b="b" t="t" l="l"/>
              <a:pathLst>
                <a:path h="182880" w="7406640">
                  <a:moveTo>
                    <a:pt x="0" y="0"/>
                  </a:moveTo>
                  <a:lnTo>
                    <a:pt x="7406640" y="0"/>
                  </a:lnTo>
                  <a:lnTo>
                    <a:pt x="7406640" y="182880"/>
                  </a:lnTo>
                  <a:lnTo>
                    <a:pt x="0" y="182880"/>
                  </a:lnTo>
                  <a:close/>
                </a:path>
              </a:pathLst>
            </a:custGeom>
            <a:solidFill>
              <a:srgbClr val="1CADE4"/>
            </a:solidFill>
          </p:spPr>
        </p:sp>
      </p:grpSp>
      <p:grpSp>
        <p:nvGrpSpPr>
          <p:cNvPr name="Group 8" id="8"/>
          <p:cNvGrpSpPr>
            <a:grpSpLocks noChangeAspect="true"/>
          </p:cNvGrpSpPr>
          <p:nvPr/>
        </p:nvGrpSpPr>
        <p:grpSpPr>
          <a:xfrm rot="0">
            <a:off x="15727505" y="9656865"/>
            <a:ext cx="1688707" cy="547689"/>
            <a:chOff x="0" y="0"/>
            <a:chExt cx="2251610" cy="730252"/>
          </a:xfrm>
        </p:grpSpPr>
        <p:sp>
          <p:nvSpPr>
            <p:cNvPr name="Freeform 9" id="9" descr="Logo  Description automatically generated"/>
            <p:cNvSpPr/>
            <p:nvPr/>
          </p:nvSpPr>
          <p:spPr>
            <a:xfrm flipH="false" flipV="false" rot="0">
              <a:off x="0" y="0"/>
              <a:ext cx="2251583" cy="730250"/>
            </a:xfrm>
            <a:custGeom>
              <a:avLst/>
              <a:gdLst/>
              <a:ahLst/>
              <a:cxnLst/>
              <a:rect r="r" b="b" t="t" l="l"/>
              <a:pathLst>
                <a:path h="730250" w="2251583">
                  <a:moveTo>
                    <a:pt x="0" y="0"/>
                  </a:moveTo>
                  <a:lnTo>
                    <a:pt x="2251583" y="0"/>
                  </a:lnTo>
                  <a:lnTo>
                    <a:pt x="2251583" y="730250"/>
                  </a:lnTo>
                  <a:lnTo>
                    <a:pt x="0" y="730250"/>
                  </a:lnTo>
                  <a:lnTo>
                    <a:pt x="0" y="0"/>
                  </a:lnTo>
                  <a:close/>
                </a:path>
              </a:pathLst>
            </a:custGeom>
            <a:blipFill>
              <a:blip r:embed="rId2"/>
              <a:stretch>
                <a:fillRect l="0" t="-141" r="-1" b="-141"/>
              </a:stretch>
            </a:blipFill>
          </p:spPr>
        </p:sp>
      </p:grpSp>
      <p:grpSp>
        <p:nvGrpSpPr>
          <p:cNvPr name="Group 10" id="10"/>
          <p:cNvGrpSpPr/>
          <p:nvPr/>
        </p:nvGrpSpPr>
        <p:grpSpPr>
          <a:xfrm rot="0">
            <a:off x="871788" y="1053234"/>
            <a:ext cx="16544424" cy="1278628"/>
            <a:chOff x="0" y="0"/>
            <a:chExt cx="22059232" cy="1704837"/>
          </a:xfrm>
        </p:grpSpPr>
        <p:sp>
          <p:nvSpPr>
            <p:cNvPr name="Freeform 11" id="11"/>
            <p:cNvSpPr/>
            <p:nvPr/>
          </p:nvSpPr>
          <p:spPr>
            <a:xfrm flipH="false" flipV="false" rot="0">
              <a:off x="0" y="0"/>
              <a:ext cx="22059232" cy="1704837"/>
            </a:xfrm>
            <a:custGeom>
              <a:avLst/>
              <a:gdLst/>
              <a:ahLst/>
              <a:cxnLst/>
              <a:rect r="r" b="b" t="t" l="l"/>
              <a:pathLst>
                <a:path h="1704837" w="22059232">
                  <a:moveTo>
                    <a:pt x="0" y="0"/>
                  </a:moveTo>
                  <a:lnTo>
                    <a:pt x="22059232" y="0"/>
                  </a:lnTo>
                  <a:lnTo>
                    <a:pt x="22059232" y="1704837"/>
                  </a:lnTo>
                  <a:lnTo>
                    <a:pt x="0" y="1704837"/>
                  </a:lnTo>
                  <a:close/>
                </a:path>
              </a:pathLst>
            </a:custGeom>
            <a:solidFill>
              <a:srgbClr val="000000">
                <a:alpha val="0"/>
              </a:srgbClr>
            </a:solidFill>
          </p:spPr>
        </p:sp>
        <p:sp>
          <p:nvSpPr>
            <p:cNvPr name="TextBox 12" id="12"/>
            <p:cNvSpPr txBox="true"/>
            <p:nvPr/>
          </p:nvSpPr>
          <p:spPr>
            <a:xfrm>
              <a:off x="0" y="-114300"/>
              <a:ext cx="22059232" cy="1819137"/>
            </a:xfrm>
            <a:prstGeom prst="rect">
              <a:avLst/>
            </a:prstGeom>
          </p:spPr>
          <p:txBody>
            <a:bodyPr anchor="b" rtlCol="false" tIns="0" lIns="0" bIns="0" rIns="0"/>
            <a:lstStyle/>
            <a:p>
              <a:pPr algn="l">
                <a:lnSpc>
                  <a:spcPts val="7128"/>
                </a:lnSpc>
              </a:pPr>
              <a:r>
                <a:rPr lang="en-US" sz="5940" b="true">
                  <a:solidFill>
                    <a:srgbClr val="1CADE4"/>
                  </a:solidFill>
                  <a:latin typeface="Arial Bold"/>
                  <a:ea typeface="Arial Bold"/>
                  <a:cs typeface="Arial Bold"/>
                  <a:sym typeface="Arial Bold"/>
                </a:rPr>
                <a:t>Problem Statement</a:t>
              </a:r>
            </a:p>
          </p:txBody>
        </p:sp>
      </p:grpSp>
      <p:grpSp>
        <p:nvGrpSpPr>
          <p:cNvPr name="Group 13" id="13"/>
          <p:cNvGrpSpPr/>
          <p:nvPr/>
        </p:nvGrpSpPr>
        <p:grpSpPr>
          <a:xfrm rot="0">
            <a:off x="714878" y="2331862"/>
            <a:ext cx="16544422" cy="1361770"/>
            <a:chOff x="0" y="0"/>
            <a:chExt cx="22059230" cy="1815694"/>
          </a:xfrm>
        </p:grpSpPr>
        <p:sp>
          <p:nvSpPr>
            <p:cNvPr name="Freeform 14" id="14"/>
            <p:cNvSpPr/>
            <p:nvPr/>
          </p:nvSpPr>
          <p:spPr>
            <a:xfrm flipH="false" flipV="false" rot="0">
              <a:off x="0" y="0"/>
              <a:ext cx="22059230" cy="1815694"/>
            </a:xfrm>
            <a:custGeom>
              <a:avLst/>
              <a:gdLst/>
              <a:ahLst/>
              <a:cxnLst/>
              <a:rect r="r" b="b" t="t" l="l"/>
              <a:pathLst>
                <a:path h="1815694" w="22059230">
                  <a:moveTo>
                    <a:pt x="0" y="0"/>
                  </a:moveTo>
                  <a:lnTo>
                    <a:pt x="22059230" y="0"/>
                  </a:lnTo>
                  <a:lnTo>
                    <a:pt x="22059230" y="1815694"/>
                  </a:lnTo>
                  <a:lnTo>
                    <a:pt x="0" y="1815694"/>
                  </a:lnTo>
                  <a:close/>
                </a:path>
              </a:pathLst>
            </a:custGeom>
            <a:solidFill>
              <a:srgbClr val="000000">
                <a:alpha val="0"/>
              </a:srgbClr>
            </a:solidFill>
          </p:spPr>
        </p:sp>
        <p:sp>
          <p:nvSpPr>
            <p:cNvPr name="TextBox 15" id="15"/>
            <p:cNvSpPr txBox="true"/>
            <p:nvPr/>
          </p:nvSpPr>
          <p:spPr>
            <a:xfrm>
              <a:off x="0" y="-133350"/>
              <a:ext cx="22059230" cy="1949044"/>
            </a:xfrm>
            <a:prstGeom prst="rect">
              <a:avLst/>
            </a:prstGeom>
          </p:spPr>
          <p:txBody>
            <a:bodyPr anchor="ctr" rtlCol="false" tIns="0" lIns="0" bIns="0" rIns="0"/>
            <a:lstStyle/>
            <a:p>
              <a:pPr algn="l">
                <a:lnSpc>
                  <a:spcPts val="5544"/>
                </a:lnSpc>
              </a:pPr>
              <a:r>
                <a:rPr lang="en-US" sz="4200" b="true">
                  <a:solidFill>
                    <a:srgbClr val="404040"/>
                  </a:solidFill>
                  <a:latin typeface="ITC Franklin Gothic LT Semi-Bold"/>
                  <a:ea typeface="ITC Franklin Gothic LT Semi-Bold"/>
                  <a:cs typeface="ITC Franklin Gothic LT Semi-Bold"/>
                  <a:sym typeface="ITC Franklin Gothic LT Semi-Bold"/>
                </a:rPr>
                <a:t>Mention what your project is all about min 5 line</a:t>
              </a:r>
            </a:p>
            <a:p>
              <a:pPr algn="l">
                <a:lnSpc>
                  <a:spcPts val="1679"/>
                </a:lnSpc>
              </a:pPr>
            </a:p>
            <a:p>
              <a:pPr algn="l">
                <a:lnSpc>
                  <a:spcPts val="1679"/>
                </a:lnSpc>
              </a:pPr>
            </a:p>
            <a:p>
              <a:pPr algn="l">
                <a:lnSpc>
                  <a:spcPts val="1679"/>
                </a:lnSpc>
              </a:pPr>
            </a:p>
          </p:txBody>
        </p:sp>
      </p:grpSp>
      <p:sp>
        <p:nvSpPr>
          <p:cNvPr name="TextBox 16" id="16"/>
          <p:cNvSpPr txBox="true"/>
          <p:nvPr/>
        </p:nvSpPr>
        <p:spPr>
          <a:xfrm rot="0">
            <a:off x="336085" y="3607907"/>
            <a:ext cx="17951915" cy="7210425"/>
          </a:xfrm>
          <a:prstGeom prst="rect">
            <a:avLst/>
          </a:prstGeom>
        </p:spPr>
        <p:txBody>
          <a:bodyPr anchor="t" rtlCol="false" tIns="0" lIns="0" bIns="0" rIns="0">
            <a:spAutoFit/>
          </a:bodyPr>
          <a:lstStyle/>
          <a:p>
            <a:pPr algn="ctr">
              <a:lnSpc>
                <a:spcPts val="5159"/>
              </a:lnSpc>
            </a:pPr>
            <a:r>
              <a:rPr lang="en-US" sz="4299">
                <a:solidFill>
                  <a:srgbClr val="000000"/>
                </a:solidFill>
                <a:latin typeface="Arial"/>
                <a:ea typeface="Arial"/>
                <a:cs typeface="Arial"/>
                <a:sym typeface="Arial"/>
              </a:rPr>
              <a:t>This project involves applying  machine Learning models to predict whether an individual earns more than or less than 50K annually, based on features like age, education, occupation, etc., using the 'adult.csv' dataset from the edunet organization. The goal is to analyze income classification . Here I have used logistic regression ml model </a:t>
            </a:r>
          </a:p>
          <a:p>
            <a:pPr algn="ctr">
              <a:lnSpc>
                <a:spcPts val="5159"/>
              </a:lnSpc>
            </a:pPr>
          </a:p>
          <a:p>
            <a:pPr algn="ctr">
              <a:lnSpc>
                <a:spcPts val="5159"/>
              </a:lnSpc>
            </a:pPr>
          </a:p>
          <a:p>
            <a:pPr algn="ctr">
              <a:lnSpc>
                <a:spcPts val="5159"/>
              </a:lnSpc>
            </a:pPr>
          </a:p>
          <a:p>
            <a:pPr algn="ctr">
              <a:lnSpc>
                <a:spcPts val="5159"/>
              </a:lnSpc>
            </a:pPr>
          </a:p>
          <a:p>
            <a:pPr algn="ctr">
              <a:lnSpc>
                <a:spcPts val="5159"/>
              </a:lnSpc>
            </a:pPr>
          </a:p>
          <a:p>
            <a:pPr algn="ctr">
              <a:lnSpc>
                <a:spcPts val="5159"/>
              </a:lnSpc>
              <a:spcBef>
                <a:spcPct val="0"/>
              </a:spcBef>
            </a:pP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69801" y="685800"/>
            <a:ext cx="5554980" cy="142496"/>
            <a:chOff x="0" y="0"/>
            <a:chExt cx="7406640" cy="189994"/>
          </a:xfrm>
        </p:grpSpPr>
        <p:sp>
          <p:nvSpPr>
            <p:cNvPr name="Freeform 3" id="3"/>
            <p:cNvSpPr/>
            <p:nvPr/>
          </p:nvSpPr>
          <p:spPr>
            <a:xfrm flipH="false" flipV="false" rot="0">
              <a:off x="0" y="0"/>
              <a:ext cx="7406640" cy="189992"/>
            </a:xfrm>
            <a:custGeom>
              <a:avLst/>
              <a:gdLst/>
              <a:ahLst/>
              <a:cxnLst/>
              <a:rect r="r" b="b" t="t" l="l"/>
              <a:pathLst>
                <a:path h="189992" w="7406640">
                  <a:moveTo>
                    <a:pt x="0" y="0"/>
                  </a:moveTo>
                  <a:lnTo>
                    <a:pt x="7406640" y="0"/>
                  </a:lnTo>
                  <a:lnTo>
                    <a:pt x="7406640" y="189992"/>
                  </a:lnTo>
                  <a:lnTo>
                    <a:pt x="0" y="189992"/>
                  </a:lnTo>
                  <a:close/>
                </a:path>
              </a:pathLst>
            </a:custGeom>
            <a:solidFill>
              <a:srgbClr val="465359"/>
            </a:solidFill>
          </p:spPr>
        </p:sp>
      </p:grpSp>
      <p:grpSp>
        <p:nvGrpSpPr>
          <p:cNvPr name="Group 4" id="4"/>
          <p:cNvGrpSpPr/>
          <p:nvPr/>
        </p:nvGrpSpPr>
        <p:grpSpPr>
          <a:xfrm rot="0">
            <a:off x="12063220" y="680464"/>
            <a:ext cx="5554980" cy="147831"/>
            <a:chOff x="0" y="0"/>
            <a:chExt cx="7406640" cy="197108"/>
          </a:xfrm>
        </p:grpSpPr>
        <p:sp>
          <p:nvSpPr>
            <p:cNvPr name="Freeform 5" id="5"/>
            <p:cNvSpPr/>
            <p:nvPr/>
          </p:nvSpPr>
          <p:spPr>
            <a:xfrm flipH="false" flipV="false" rot="0">
              <a:off x="0" y="0"/>
              <a:ext cx="7406640" cy="197104"/>
            </a:xfrm>
            <a:custGeom>
              <a:avLst/>
              <a:gdLst/>
              <a:ahLst/>
              <a:cxnLst/>
              <a:rect r="r" b="b" t="t" l="l"/>
              <a:pathLst>
                <a:path h="197104" w="7406640">
                  <a:moveTo>
                    <a:pt x="0" y="0"/>
                  </a:moveTo>
                  <a:lnTo>
                    <a:pt x="7406640" y="0"/>
                  </a:lnTo>
                  <a:lnTo>
                    <a:pt x="7406640" y="197104"/>
                  </a:lnTo>
                  <a:lnTo>
                    <a:pt x="0" y="197104"/>
                  </a:lnTo>
                  <a:close/>
                </a:path>
              </a:pathLst>
            </a:custGeom>
            <a:solidFill>
              <a:srgbClr val="969FA7"/>
            </a:solidFill>
          </p:spPr>
        </p:sp>
      </p:grpSp>
      <p:grpSp>
        <p:nvGrpSpPr>
          <p:cNvPr name="Group 6" id="6"/>
          <p:cNvGrpSpPr/>
          <p:nvPr/>
        </p:nvGrpSpPr>
        <p:grpSpPr>
          <a:xfrm rot="0">
            <a:off x="6362745" y="685800"/>
            <a:ext cx="5554980" cy="137160"/>
            <a:chOff x="0" y="0"/>
            <a:chExt cx="7406640" cy="182880"/>
          </a:xfrm>
        </p:grpSpPr>
        <p:sp>
          <p:nvSpPr>
            <p:cNvPr name="Freeform 7" id="7"/>
            <p:cNvSpPr/>
            <p:nvPr/>
          </p:nvSpPr>
          <p:spPr>
            <a:xfrm flipH="false" flipV="false" rot="0">
              <a:off x="0" y="0"/>
              <a:ext cx="7406640" cy="182880"/>
            </a:xfrm>
            <a:custGeom>
              <a:avLst/>
              <a:gdLst/>
              <a:ahLst/>
              <a:cxnLst/>
              <a:rect r="r" b="b" t="t" l="l"/>
              <a:pathLst>
                <a:path h="182880" w="7406640">
                  <a:moveTo>
                    <a:pt x="0" y="0"/>
                  </a:moveTo>
                  <a:lnTo>
                    <a:pt x="7406640" y="0"/>
                  </a:lnTo>
                  <a:lnTo>
                    <a:pt x="7406640" y="182880"/>
                  </a:lnTo>
                  <a:lnTo>
                    <a:pt x="0" y="182880"/>
                  </a:lnTo>
                  <a:close/>
                </a:path>
              </a:pathLst>
            </a:custGeom>
            <a:solidFill>
              <a:srgbClr val="1CADE4"/>
            </a:solidFill>
          </p:spPr>
        </p:sp>
      </p:grpSp>
      <p:grpSp>
        <p:nvGrpSpPr>
          <p:cNvPr name="Group 8" id="8"/>
          <p:cNvGrpSpPr>
            <a:grpSpLocks noChangeAspect="true"/>
          </p:cNvGrpSpPr>
          <p:nvPr/>
        </p:nvGrpSpPr>
        <p:grpSpPr>
          <a:xfrm rot="0">
            <a:off x="15727505" y="9656865"/>
            <a:ext cx="1688707" cy="547689"/>
            <a:chOff x="0" y="0"/>
            <a:chExt cx="2251610" cy="730252"/>
          </a:xfrm>
        </p:grpSpPr>
        <p:sp>
          <p:nvSpPr>
            <p:cNvPr name="Freeform 9" id="9" descr="Logo  Description automatically generated"/>
            <p:cNvSpPr/>
            <p:nvPr/>
          </p:nvSpPr>
          <p:spPr>
            <a:xfrm flipH="false" flipV="false" rot="0">
              <a:off x="0" y="0"/>
              <a:ext cx="2251583" cy="730250"/>
            </a:xfrm>
            <a:custGeom>
              <a:avLst/>
              <a:gdLst/>
              <a:ahLst/>
              <a:cxnLst/>
              <a:rect r="r" b="b" t="t" l="l"/>
              <a:pathLst>
                <a:path h="730250" w="2251583">
                  <a:moveTo>
                    <a:pt x="0" y="0"/>
                  </a:moveTo>
                  <a:lnTo>
                    <a:pt x="2251583" y="0"/>
                  </a:lnTo>
                  <a:lnTo>
                    <a:pt x="2251583" y="730250"/>
                  </a:lnTo>
                  <a:lnTo>
                    <a:pt x="0" y="730250"/>
                  </a:lnTo>
                  <a:lnTo>
                    <a:pt x="0" y="0"/>
                  </a:lnTo>
                  <a:close/>
                </a:path>
              </a:pathLst>
            </a:custGeom>
            <a:blipFill>
              <a:blip r:embed="rId2"/>
              <a:stretch>
                <a:fillRect l="0" t="-141" r="-1" b="-141"/>
              </a:stretch>
            </a:blipFill>
          </p:spPr>
        </p:sp>
      </p:grpSp>
      <p:grpSp>
        <p:nvGrpSpPr>
          <p:cNvPr name="Group 10" id="10"/>
          <p:cNvGrpSpPr/>
          <p:nvPr/>
        </p:nvGrpSpPr>
        <p:grpSpPr>
          <a:xfrm rot="0">
            <a:off x="868023" y="1028700"/>
            <a:ext cx="16544424" cy="1101014"/>
            <a:chOff x="0" y="0"/>
            <a:chExt cx="22059232" cy="1468018"/>
          </a:xfrm>
        </p:grpSpPr>
        <p:sp>
          <p:nvSpPr>
            <p:cNvPr name="Freeform 11" id="11"/>
            <p:cNvSpPr/>
            <p:nvPr/>
          </p:nvSpPr>
          <p:spPr>
            <a:xfrm flipH="false" flipV="false" rot="0">
              <a:off x="0" y="0"/>
              <a:ext cx="22059232" cy="1468018"/>
            </a:xfrm>
            <a:custGeom>
              <a:avLst/>
              <a:gdLst/>
              <a:ahLst/>
              <a:cxnLst/>
              <a:rect r="r" b="b" t="t" l="l"/>
              <a:pathLst>
                <a:path h="1468018" w="22059232">
                  <a:moveTo>
                    <a:pt x="0" y="0"/>
                  </a:moveTo>
                  <a:lnTo>
                    <a:pt x="22059232" y="0"/>
                  </a:lnTo>
                  <a:lnTo>
                    <a:pt x="22059232" y="1468018"/>
                  </a:lnTo>
                  <a:lnTo>
                    <a:pt x="0" y="1468018"/>
                  </a:lnTo>
                  <a:close/>
                </a:path>
              </a:pathLst>
            </a:custGeom>
            <a:solidFill>
              <a:srgbClr val="000000">
                <a:alpha val="0"/>
              </a:srgbClr>
            </a:solidFill>
          </p:spPr>
        </p:sp>
        <p:sp>
          <p:nvSpPr>
            <p:cNvPr name="TextBox 12" id="12"/>
            <p:cNvSpPr txBox="true"/>
            <p:nvPr/>
          </p:nvSpPr>
          <p:spPr>
            <a:xfrm>
              <a:off x="0" y="-114300"/>
              <a:ext cx="22059232" cy="1582318"/>
            </a:xfrm>
            <a:prstGeom prst="rect">
              <a:avLst/>
            </a:prstGeom>
          </p:spPr>
          <p:txBody>
            <a:bodyPr anchor="b" rtlCol="false" tIns="0" lIns="0" bIns="0" rIns="0"/>
            <a:lstStyle/>
            <a:p>
              <a:pPr algn="l">
                <a:lnSpc>
                  <a:spcPts val="7128"/>
                </a:lnSpc>
              </a:pPr>
              <a:r>
                <a:rPr lang="en-US" sz="5940" b="true">
                  <a:solidFill>
                    <a:srgbClr val="1CADE4"/>
                  </a:solidFill>
                  <a:latin typeface="Arial Bold"/>
                  <a:ea typeface="Arial Bold"/>
                  <a:cs typeface="Arial Bold"/>
                  <a:sym typeface="Arial Bold"/>
                </a:rPr>
                <a:t>System  Approach</a:t>
              </a:r>
            </a:p>
          </p:txBody>
        </p:sp>
      </p:grpSp>
      <p:sp>
        <p:nvSpPr>
          <p:cNvPr name="TextBox 13" id="13"/>
          <p:cNvSpPr txBox="true"/>
          <p:nvPr/>
        </p:nvSpPr>
        <p:spPr>
          <a:xfrm rot="0">
            <a:off x="1028700" y="2263064"/>
            <a:ext cx="14031664" cy="3076575"/>
          </a:xfrm>
          <a:prstGeom prst="rect">
            <a:avLst/>
          </a:prstGeom>
        </p:spPr>
        <p:txBody>
          <a:bodyPr anchor="t" rtlCol="false" tIns="0" lIns="0" bIns="0" rIns="0">
            <a:spAutoFit/>
          </a:bodyPr>
          <a:lstStyle/>
          <a:p>
            <a:pPr algn="ctr">
              <a:lnSpc>
                <a:spcPts val="4799"/>
              </a:lnSpc>
            </a:pPr>
            <a:r>
              <a:rPr lang="en-US" sz="3999">
                <a:solidFill>
                  <a:srgbClr val="000000"/>
                </a:solidFill>
                <a:latin typeface="Arial"/>
                <a:ea typeface="Arial"/>
                <a:cs typeface="Arial"/>
                <a:sym typeface="Arial"/>
              </a:rPr>
              <a:t> Collected data from the  "adult.csv" dataset</a:t>
            </a:r>
          </a:p>
          <a:p>
            <a:pPr algn="ctr">
              <a:lnSpc>
                <a:spcPts val="4799"/>
              </a:lnSpc>
            </a:pPr>
            <a:r>
              <a:rPr lang="en-US" sz="3999">
                <a:solidFill>
                  <a:srgbClr val="000000"/>
                </a:solidFill>
                <a:latin typeface="Arial"/>
                <a:ea typeface="Arial"/>
                <a:cs typeface="Arial"/>
                <a:sym typeface="Arial"/>
              </a:rPr>
              <a:t>Preprocessed the data (cleaning, encoding categorical values)</a:t>
            </a:r>
          </a:p>
          <a:p>
            <a:pPr algn="ctr">
              <a:lnSpc>
                <a:spcPts val="4799"/>
              </a:lnSpc>
            </a:pPr>
            <a:r>
              <a:rPr lang="en-US" sz="3999">
                <a:solidFill>
                  <a:srgbClr val="000000"/>
                </a:solidFill>
                <a:latin typeface="Arial"/>
                <a:ea typeface="Arial"/>
                <a:cs typeface="Arial"/>
                <a:sym typeface="Arial"/>
              </a:rPr>
              <a:t>Split the dataset into training and testing sets</a:t>
            </a:r>
          </a:p>
          <a:p>
            <a:pPr algn="ctr">
              <a:lnSpc>
                <a:spcPts val="4799"/>
              </a:lnSpc>
            </a:pPr>
            <a:r>
              <a:rPr lang="en-US" sz="3999">
                <a:solidFill>
                  <a:srgbClr val="000000"/>
                </a:solidFill>
                <a:latin typeface="Arial"/>
                <a:ea typeface="Arial"/>
                <a:cs typeface="Arial"/>
                <a:sym typeface="Arial"/>
              </a:rPr>
              <a:t>Applied machine learning models (Logistic Regression)</a:t>
            </a:r>
          </a:p>
          <a:p>
            <a:pPr algn="ctr">
              <a:lnSpc>
                <a:spcPts val="4799"/>
              </a:lnSpc>
              <a:spcBef>
                <a:spcPct val="0"/>
              </a:spcBef>
            </a:pPr>
            <a:r>
              <a:rPr lang="en-US" sz="3999">
                <a:solidFill>
                  <a:srgbClr val="000000"/>
                </a:solidFill>
                <a:latin typeface="Arial"/>
                <a:ea typeface="Arial"/>
                <a:cs typeface="Arial"/>
                <a:sym typeface="Arial"/>
              </a:rPr>
              <a:t>Evaluated models using accuracy and classification metrics</a:t>
            </a:r>
          </a:p>
        </p:txBody>
      </p:sp>
      <p:sp>
        <p:nvSpPr>
          <p:cNvPr name="TextBox 14" id="14"/>
          <p:cNvSpPr txBox="true"/>
          <p:nvPr/>
        </p:nvSpPr>
        <p:spPr>
          <a:xfrm rot="0">
            <a:off x="1028700" y="5434889"/>
            <a:ext cx="14523318" cy="1019175"/>
          </a:xfrm>
          <a:prstGeom prst="rect">
            <a:avLst/>
          </a:prstGeom>
        </p:spPr>
        <p:txBody>
          <a:bodyPr anchor="t" rtlCol="false" tIns="0" lIns="0" bIns="0" rIns="0">
            <a:spAutoFit/>
          </a:bodyPr>
          <a:lstStyle/>
          <a:p>
            <a:pPr algn="ctr">
              <a:lnSpc>
                <a:spcPts val="7128"/>
              </a:lnSpc>
              <a:spcBef>
                <a:spcPct val="0"/>
              </a:spcBef>
            </a:pPr>
            <a:r>
              <a:rPr lang="en-US" b="true" sz="5940">
                <a:solidFill>
                  <a:srgbClr val="68C3E5"/>
                </a:solidFill>
                <a:latin typeface="Arial Bold"/>
                <a:ea typeface="Arial Bold"/>
                <a:cs typeface="Arial Bold"/>
                <a:sym typeface="Arial Bold"/>
              </a:rPr>
              <a:t>System requirements and libraries used </a:t>
            </a:r>
          </a:p>
        </p:txBody>
      </p:sp>
      <p:sp>
        <p:nvSpPr>
          <p:cNvPr name="TextBox 15" id="15"/>
          <p:cNvSpPr txBox="true"/>
          <p:nvPr/>
        </p:nvSpPr>
        <p:spPr>
          <a:xfrm rot="0">
            <a:off x="-919808" y="6377864"/>
            <a:ext cx="20120085" cy="638175"/>
          </a:xfrm>
          <a:prstGeom prst="rect">
            <a:avLst/>
          </a:prstGeom>
        </p:spPr>
        <p:txBody>
          <a:bodyPr anchor="t" rtlCol="false" tIns="0" lIns="0" bIns="0" rIns="0">
            <a:spAutoFit/>
          </a:bodyPr>
          <a:lstStyle/>
          <a:p>
            <a:pPr algn="ctr">
              <a:lnSpc>
                <a:spcPts val="4439"/>
              </a:lnSpc>
              <a:spcBef>
                <a:spcPct val="0"/>
              </a:spcBef>
            </a:pPr>
            <a:r>
              <a:rPr lang="en-US" b="true" sz="3699">
                <a:solidFill>
                  <a:srgbClr val="000000"/>
                </a:solidFill>
                <a:latin typeface="Arial Bold"/>
                <a:ea typeface="Arial Bold"/>
                <a:cs typeface="Arial Bold"/>
                <a:sym typeface="Arial Bold"/>
              </a:rPr>
              <a:t> Software Requirements: </a:t>
            </a:r>
            <a:r>
              <a:rPr lang="en-US" sz="3699">
                <a:solidFill>
                  <a:srgbClr val="000000"/>
                </a:solidFill>
                <a:latin typeface="Arial"/>
                <a:ea typeface="Arial"/>
                <a:cs typeface="Arial"/>
                <a:sym typeface="Arial"/>
              </a:rPr>
              <a:t>Platform: Google Colab / Jupyter notebook</a:t>
            </a:r>
          </a:p>
        </p:txBody>
      </p:sp>
      <p:sp>
        <p:nvSpPr>
          <p:cNvPr name="TextBox 16" id="16"/>
          <p:cNvSpPr txBox="true"/>
          <p:nvPr/>
        </p:nvSpPr>
        <p:spPr>
          <a:xfrm rot="0">
            <a:off x="-5787450" y="7149389"/>
            <a:ext cx="24300391" cy="2790825"/>
          </a:xfrm>
          <a:prstGeom prst="rect">
            <a:avLst/>
          </a:prstGeom>
        </p:spPr>
        <p:txBody>
          <a:bodyPr anchor="t" rtlCol="false" tIns="0" lIns="0" bIns="0" rIns="0">
            <a:spAutoFit/>
          </a:bodyPr>
          <a:lstStyle/>
          <a:p>
            <a:pPr algn="ctr">
              <a:lnSpc>
                <a:spcPts val="4320"/>
              </a:lnSpc>
            </a:pPr>
            <a:r>
              <a:rPr lang="en-US" sz="3600">
                <a:solidFill>
                  <a:srgbClr val="000000"/>
                </a:solidFill>
                <a:latin typeface="Arial"/>
                <a:ea typeface="Arial"/>
                <a:cs typeface="Arial"/>
                <a:sym typeface="Arial"/>
              </a:rPr>
              <a:t> </a:t>
            </a:r>
            <a:r>
              <a:rPr lang="en-US" sz="3600" b="true">
                <a:solidFill>
                  <a:srgbClr val="000000"/>
                </a:solidFill>
                <a:latin typeface="Arial Bold"/>
                <a:ea typeface="Arial Bold"/>
                <a:cs typeface="Arial Bold"/>
                <a:sym typeface="Arial Bold"/>
              </a:rPr>
              <a:t>Libraries Used</a:t>
            </a:r>
          </a:p>
          <a:p>
            <a:pPr algn="ctr">
              <a:lnSpc>
                <a:spcPts val="4320"/>
              </a:lnSpc>
            </a:pPr>
            <a:r>
              <a:rPr lang="en-US" sz="3600">
                <a:solidFill>
                  <a:srgbClr val="000000"/>
                </a:solidFill>
                <a:latin typeface="Arial"/>
                <a:ea typeface="Arial"/>
                <a:cs typeface="Arial"/>
                <a:sym typeface="Arial"/>
              </a:rPr>
              <a:t>pandas – for data manipulation</a:t>
            </a:r>
          </a:p>
          <a:p>
            <a:pPr algn="ctr">
              <a:lnSpc>
                <a:spcPts val="4320"/>
              </a:lnSpc>
            </a:pPr>
            <a:r>
              <a:rPr lang="en-US" sz="3600">
                <a:solidFill>
                  <a:srgbClr val="000000"/>
                </a:solidFill>
                <a:latin typeface="Arial"/>
                <a:ea typeface="Arial"/>
                <a:cs typeface="Arial"/>
                <a:sym typeface="Arial"/>
              </a:rPr>
              <a:t>numpy – for numerical operation</a:t>
            </a:r>
          </a:p>
          <a:p>
            <a:pPr algn="ctr">
              <a:lnSpc>
                <a:spcPts val="4320"/>
              </a:lnSpc>
            </a:pPr>
            <a:r>
              <a:rPr lang="en-US" sz="3600">
                <a:solidFill>
                  <a:srgbClr val="000000"/>
                </a:solidFill>
                <a:latin typeface="Arial"/>
                <a:ea typeface="Arial"/>
                <a:cs typeface="Arial"/>
                <a:sym typeface="Arial"/>
              </a:rPr>
              <a:t>matplotlib, seaborn – for data visualization</a:t>
            </a:r>
          </a:p>
          <a:p>
            <a:pPr algn="ctr">
              <a:lnSpc>
                <a:spcPts val="4320"/>
              </a:lnSpc>
              <a:spcBef>
                <a:spcPct val="0"/>
              </a:spcBef>
            </a:pPr>
            <a:r>
              <a:rPr lang="en-US" sz="3600">
                <a:solidFill>
                  <a:srgbClr val="000000"/>
                </a:solidFill>
                <a:latin typeface="Arial"/>
                <a:ea typeface="Arial"/>
                <a:cs typeface="Arial"/>
                <a:sym typeface="Arial"/>
              </a:rPr>
              <a:t>sklearn – or machine learning models and evaluation</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69801" y="685800"/>
            <a:ext cx="5554980" cy="142496"/>
            <a:chOff x="0" y="0"/>
            <a:chExt cx="7406640" cy="189994"/>
          </a:xfrm>
        </p:grpSpPr>
        <p:sp>
          <p:nvSpPr>
            <p:cNvPr name="Freeform 3" id="3"/>
            <p:cNvSpPr/>
            <p:nvPr/>
          </p:nvSpPr>
          <p:spPr>
            <a:xfrm flipH="false" flipV="false" rot="0">
              <a:off x="0" y="0"/>
              <a:ext cx="7406640" cy="189992"/>
            </a:xfrm>
            <a:custGeom>
              <a:avLst/>
              <a:gdLst/>
              <a:ahLst/>
              <a:cxnLst/>
              <a:rect r="r" b="b" t="t" l="l"/>
              <a:pathLst>
                <a:path h="189992" w="7406640">
                  <a:moveTo>
                    <a:pt x="0" y="0"/>
                  </a:moveTo>
                  <a:lnTo>
                    <a:pt x="7406640" y="0"/>
                  </a:lnTo>
                  <a:lnTo>
                    <a:pt x="7406640" y="189992"/>
                  </a:lnTo>
                  <a:lnTo>
                    <a:pt x="0" y="189992"/>
                  </a:lnTo>
                  <a:close/>
                </a:path>
              </a:pathLst>
            </a:custGeom>
            <a:solidFill>
              <a:srgbClr val="465359"/>
            </a:solidFill>
          </p:spPr>
        </p:sp>
      </p:grpSp>
      <p:grpSp>
        <p:nvGrpSpPr>
          <p:cNvPr name="Group 4" id="4"/>
          <p:cNvGrpSpPr/>
          <p:nvPr/>
        </p:nvGrpSpPr>
        <p:grpSpPr>
          <a:xfrm rot="0">
            <a:off x="12063220" y="680464"/>
            <a:ext cx="5554980" cy="147831"/>
            <a:chOff x="0" y="0"/>
            <a:chExt cx="7406640" cy="197108"/>
          </a:xfrm>
        </p:grpSpPr>
        <p:sp>
          <p:nvSpPr>
            <p:cNvPr name="Freeform 5" id="5"/>
            <p:cNvSpPr/>
            <p:nvPr/>
          </p:nvSpPr>
          <p:spPr>
            <a:xfrm flipH="false" flipV="false" rot="0">
              <a:off x="0" y="0"/>
              <a:ext cx="7406640" cy="197104"/>
            </a:xfrm>
            <a:custGeom>
              <a:avLst/>
              <a:gdLst/>
              <a:ahLst/>
              <a:cxnLst/>
              <a:rect r="r" b="b" t="t" l="l"/>
              <a:pathLst>
                <a:path h="197104" w="7406640">
                  <a:moveTo>
                    <a:pt x="0" y="0"/>
                  </a:moveTo>
                  <a:lnTo>
                    <a:pt x="7406640" y="0"/>
                  </a:lnTo>
                  <a:lnTo>
                    <a:pt x="7406640" y="197104"/>
                  </a:lnTo>
                  <a:lnTo>
                    <a:pt x="0" y="197104"/>
                  </a:lnTo>
                  <a:close/>
                </a:path>
              </a:pathLst>
            </a:custGeom>
            <a:solidFill>
              <a:srgbClr val="969FA7"/>
            </a:solidFill>
          </p:spPr>
        </p:sp>
      </p:grpSp>
      <p:grpSp>
        <p:nvGrpSpPr>
          <p:cNvPr name="Group 6" id="6"/>
          <p:cNvGrpSpPr/>
          <p:nvPr/>
        </p:nvGrpSpPr>
        <p:grpSpPr>
          <a:xfrm rot="0">
            <a:off x="6362745" y="685800"/>
            <a:ext cx="5554980" cy="137160"/>
            <a:chOff x="0" y="0"/>
            <a:chExt cx="7406640" cy="182880"/>
          </a:xfrm>
        </p:grpSpPr>
        <p:sp>
          <p:nvSpPr>
            <p:cNvPr name="Freeform 7" id="7"/>
            <p:cNvSpPr/>
            <p:nvPr/>
          </p:nvSpPr>
          <p:spPr>
            <a:xfrm flipH="false" flipV="false" rot="0">
              <a:off x="0" y="0"/>
              <a:ext cx="7406640" cy="182880"/>
            </a:xfrm>
            <a:custGeom>
              <a:avLst/>
              <a:gdLst/>
              <a:ahLst/>
              <a:cxnLst/>
              <a:rect r="r" b="b" t="t" l="l"/>
              <a:pathLst>
                <a:path h="182880" w="7406640">
                  <a:moveTo>
                    <a:pt x="0" y="0"/>
                  </a:moveTo>
                  <a:lnTo>
                    <a:pt x="7406640" y="0"/>
                  </a:lnTo>
                  <a:lnTo>
                    <a:pt x="7406640" y="182880"/>
                  </a:lnTo>
                  <a:lnTo>
                    <a:pt x="0" y="182880"/>
                  </a:lnTo>
                  <a:close/>
                </a:path>
              </a:pathLst>
            </a:custGeom>
            <a:solidFill>
              <a:srgbClr val="1CADE4"/>
            </a:solidFill>
          </p:spPr>
        </p:sp>
      </p:grpSp>
      <p:grpSp>
        <p:nvGrpSpPr>
          <p:cNvPr name="Group 8" id="8"/>
          <p:cNvGrpSpPr>
            <a:grpSpLocks noChangeAspect="true"/>
          </p:cNvGrpSpPr>
          <p:nvPr/>
        </p:nvGrpSpPr>
        <p:grpSpPr>
          <a:xfrm rot="0">
            <a:off x="15727505" y="9656865"/>
            <a:ext cx="1688707" cy="547689"/>
            <a:chOff x="0" y="0"/>
            <a:chExt cx="2251610" cy="730252"/>
          </a:xfrm>
        </p:grpSpPr>
        <p:sp>
          <p:nvSpPr>
            <p:cNvPr name="Freeform 9" id="9" descr="Logo  Description automatically generated"/>
            <p:cNvSpPr/>
            <p:nvPr/>
          </p:nvSpPr>
          <p:spPr>
            <a:xfrm flipH="false" flipV="false" rot="0">
              <a:off x="0" y="0"/>
              <a:ext cx="2251583" cy="730250"/>
            </a:xfrm>
            <a:custGeom>
              <a:avLst/>
              <a:gdLst/>
              <a:ahLst/>
              <a:cxnLst/>
              <a:rect r="r" b="b" t="t" l="l"/>
              <a:pathLst>
                <a:path h="730250" w="2251583">
                  <a:moveTo>
                    <a:pt x="0" y="0"/>
                  </a:moveTo>
                  <a:lnTo>
                    <a:pt x="2251583" y="0"/>
                  </a:lnTo>
                  <a:lnTo>
                    <a:pt x="2251583" y="730250"/>
                  </a:lnTo>
                  <a:lnTo>
                    <a:pt x="0" y="730250"/>
                  </a:lnTo>
                  <a:lnTo>
                    <a:pt x="0" y="0"/>
                  </a:lnTo>
                  <a:close/>
                </a:path>
              </a:pathLst>
            </a:custGeom>
            <a:blipFill>
              <a:blip r:embed="rId2"/>
              <a:stretch>
                <a:fillRect l="0" t="-141" r="-1" b="-141"/>
              </a:stretch>
            </a:blipFill>
          </p:spPr>
        </p:sp>
      </p:grpSp>
      <p:grpSp>
        <p:nvGrpSpPr>
          <p:cNvPr name="Group 10" id="10"/>
          <p:cNvGrpSpPr/>
          <p:nvPr/>
        </p:nvGrpSpPr>
        <p:grpSpPr>
          <a:xfrm rot="0">
            <a:off x="666035" y="1385845"/>
            <a:ext cx="16948400" cy="1101014"/>
            <a:chOff x="0" y="0"/>
            <a:chExt cx="22059232" cy="1433027"/>
          </a:xfrm>
        </p:grpSpPr>
        <p:sp>
          <p:nvSpPr>
            <p:cNvPr name="Freeform 11" id="11"/>
            <p:cNvSpPr/>
            <p:nvPr/>
          </p:nvSpPr>
          <p:spPr>
            <a:xfrm flipH="false" flipV="false" rot="0">
              <a:off x="0" y="0"/>
              <a:ext cx="22059232" cy="1433027"/>
            </a:xfrm>
            <a:custGeom>
              <a:avLst/>
              <a:gdLst/>
              <a:ahLst/>
              <a:cxnLst/>
              <a:rect r="r" b="b" t="t" l="l"/>
              <a:pathLst>
                <a:path h="1433027" w="22059232">
                  <a:moveTo>
                    <a:pt x="0" y="0"/>
                  </a:moveTo>
                  <a:lnTo>
                    <a:pt x="22059232" y="0"/>
                  </a:lnTo>
                  <a:lnTo>
                    <a:pt x="22059232" y="1433027"/>
                  </a:lnTo>
                  <a:lnTo>
                    <a:pt x="0" y="1433027"/>
                  </a:lnTo>
                  <a:close/>
                </a:path>
              </a:pathLst>
            </a:custGeom>
            <a:solidFill>
              <a:srgbClr val="000000">
                <a:alpha val="0"/>
              </a:srgbClr>
            </a:solidFill>
          </p:spPr>
        </p:sp>
        <p:sp>
          <p:nvSpPr>
            <p:cNvPr name="TextBox 12" id="12"/>
            <p:cNvSpPr txBox="true"/>
            <p:nvPr/>
          </p:nvSpPr>
          <p:spPr>
            <a:xfrm>
              <a:off x="0" y="-114300"/>
              <a:ext cx="22059232" cy="1547327"/>
            </a:xfrm>
            <a:prstGeom prst="rect">
              <a:avLst/>
            </a:prstGeom>
          </p:spPr>
          <p:txBody>
            <a:bodyPr anchor="b" rtlCol="false" tIns="0" lIns="0" bIns="0" rIns="0"/>
            <a:lstStyle/>
            <a:p>
              <a:pPr algn="l">
                <a:lnSpc>
                  <a:spcPts val="7128"/>
                </a:lnSpc>
              </a:pPr>
              <a:r>
                <a:rPr lang="en-US" sz="5940" b="true">
                  <a:solidFill>
                    <a:srgbClr val="1CADE4"/>
                  </a:solidFill>
                  <a:latin typeface="Arial Bold"/>
                  <a:ea typeface="Arial Bold"/>
                  <a:cs typeface="Arial Bold"/>
                  <a:sym typeface="Arial Bold"/>
                </a:rPr>
                <a:t>Algorithm &amp; Deployment</a:t>
              </a:r>
            </a:p>
          </p:txBody>
        </p:sp>
      </p:grpSp>
      <p:sp>
        <p:nvSpPr>
          <p:cNvPr name="TextBox 13" id="13"/>
          <p:cNvSpPr txBox="true"/>
          <p:nvPr/>
        </p:nvSpPr>
        <p:spPr>
          <a:xfrm rot="0">
            <a:off x="564274" y="2410659"/>
            <a:ext cx="16008921" cy="8763000"/>
          </a:xfrm>
          <a:prstGeom prst="rect">
            <a:avLst/>
          </a:prstGeom>
        </p:spPr>
        <p:txBody>
          <a:bodyPr anchor="t" rtlCol="false" tIns="0" lIns="0" bIns="0" rIns="0">
            <a:spAutoFit/>
          </a:bodyPr>
          <a:lstStyle/>
          <a:p>
            <a:pPr algn="ctr">
              <a:lnSpc>
                <a:spcPts val="4320"/>
              </a:lnSpc>
            </a:pPr>
            <a:r>
              <a:rPr lang="en-US" sz="3600" b="true">
                <a:solidFill>
                  <a:srgbClr val="000000"/>
                </a:solidFill>
                <a:latin typeface="Arial Bold"/>
                <a:ea typeface="Arial Bold"/>
                <a:cs typeface="Arial Bold"/>
                <a:sym typeface="Arial Bold"/>
              </a:rPr>
              <a:t>1. Load Dataset – </a:t>
            </a:r>
            <a:r>
              <a:rPr lang="en-US" sz="3600">
                <a:solidFill>
                  <a:srgbClr val="000000"/>
                </a:solidFill>
                <a:latin typeface="Arial"/>
                <a:ea typeface="Arial"/>
                <a:cs typeface="Arial"/>
                <a:sym typeface="Arial"/>
              </a:rPr>
              <a:t>Import the adult.csv dataset</a:t>
            </a:r>
            <a:r>
              <a:rPr lang="en-US" sz="3600" b="true">
                <a:solidFill>
                  <a:srgbClr val="000000"/>
                </a:solidFill>
                <a:latin typeface="Arial Bold"/>
                <a:ea typeface="Arial Bold"/>
                <a:cs typeface="Arial Bold"/>
                <a:sym typeface="Arial Bold"/>
              </a:rPr>
              <a:t>.</a:t>
            </a:r>
          </a:p>
          <a:p>
            <a:pPr algn="ctr">
              <a:lnSpc>
                <a:spcPts val="4320"/>
              </a:lnSpc>
            </a:pPr>
            <a:r>
              <a:rPr lang="en-US" sz="3600" b="true">
                <a:solidFill>
                  <a:srgbClr val="000000"/>
                </a:solidFill>
                <a:latin typeface="Arial Bold"/>
                <a:ea typeface="Arial Bold"/>
                <a:cs typeface="Arial Bold"/>
                <a:sym typeface="Arial Bold"/>
              </a:rPr>
              <a:t>2. Preprocess Data </a:t>
            </a:r>
            <a:r>
              <a:rPr lang="en-US" sz="3600">
                <a:solidFill>
                  <a:srgbClr val="000000"/>
                </a:solidFill>
                <a:latin typeface="Arial"/>
                <a:ea typeface="Arial"/>
                <a:cs typeface="Arial"/>
                <a:sym typeface="Arial"/>
              </a:rPr>
              <a:t>– Handle missing values and encode categorical variables</a:t>
            </a:r>
          </a:p>
          <a:p>
            <a:pPr algn="ctr">
              <a:lnSpc>
                <a:spcPts val="4320"/>
              </a:lnSpc>
            </a:pPr>
            <a:r>
              <a:rPr lang="en-US" sz="3600" b="true">
                <a:solidFill>
                  <a:srgbClr val="000000"/>
                </a:solidFill>
                <a:latin typeface="Arial Bold"/>
                <a:ea typeface="Arial Bold"/>
                <a:cs typeface="Arial Bold"/>
                <a:sym typeface="Arial Bold"/>
              </a:rPr>
              <a:t>3. Split Data </a:t>
            </a:r>
            <a:r>
              <a:rPr lang="en-US" sz="3600">
                <a:solidFill>
                  <a:srgbClr val="000000"/>
                </a:solidFill>
                <a:latin typeface="Arial"/>
                <a:ea typeface="Arial"/>
                <a:cs typeface="Arial"/>
                <a:sym typeface="Arial"/>
              </a:rPr>
              <a:t>– Divide data into training and testing sets and proceed </a:t>
            </a:r>
          </a:p>
          <a:p>
            <a:pPr algn="ctr">
              <a:lnSpc>
                <a:spcPts val="4320"/>
              </a:lnSpc>
            </a:pPr>
            <a:r>
              <a:rPr lang="en-US" sz="3600" b="true">
                <a:solidFill>
                  <a:srgbClr val="000000"/>
                </a:solidFill>
                <a:latin typeface="Arial Bold"/>
                <a:ea typeface="Arial Bold"/>
                <a:cs typeface="Arial Bold"/>
                <a:sym typeface="Arial Bold"/>
              </a:rPr>
              <a:t>4. Train Model</a:t>
            </a:r>
            <a:r>
              <a:rPr lang="en-US" sz="3600">
                <a:solidFill>
                  <a:srgbClr val="000000"/>
                </a:solidFill>
                <a:latin typeface="Arial"/>
                <a:ea typeface="Arial"/>
                <a:cs typeface="Arial"/>
                <a:sym typeface="Arial"/>
              </a:rPr>
              <a:t> – Use a machine learning model(ex.logistic regression) </a:t>
            </a:r>
          </a:p>
          <a:p>
            <a:pPr algn="ctr">
              <a:lnSpc>
                <a:spcPts val="4320"/>
              </a:lnSpc>
            </a:pPr>
            <a:r>
              <a:rPr lang="en-US" sz="3600" b="true">
                <a:solidFill>
                  <a:srgbClr val="000000"/>
                </a:solidFill>
                <a:latin typeface="Arial Bold"/>
                <a:ea typeface="Arial Bold"/>
                <a:cs typeface="Arial Bold"/>
                <a:sym typeface="Arial Bold"/>
              </a:rPr>
              <a:t>5. Evaluate Model</a:t>
            </a:r>
            <a:r>
              <a:rPr lang="en-US" sz="3600">
                <a:solidFill>
                  <a:srgbClr val="000000"/>
                </a:solidFill>
                <a:latin typeface="Arial"/>
                <a:ea typeface="Arial"/>
                <a:cs typeface="Arial"/>
                <a:sym typeface="Arial"/>
              </a:rPr>
              <a:t> – Measure accuracy and other metrics using test data.</a:t>
            </a:r>
          </a:p>
          <a:p>
            <a:pPr algn="ctr">
              <a:lnSpc>
                <a:spcPts val="4320"/>
              </a:lnSpc>
            </a:pPr>
            <a:r>
              <a:rPr lang="en-US" sz="3600" b="true">
                <a:solidFill>
                  <a:srgbClr val="000000"/>
                </a:solidFill>
                <a:latin typeface="Arial Bold"/>
                <a:ea typeface="Arial Bold"/>
                <a:cs typeface="Arial Bold"/>
                <a:sym typeface="Arial Bold"/>
              </a:rPr>
              <a:t>6. Visualize Results</a:t>
            </a:r>
            <a:r>
              <a:rPr lang="en-US" sz="3600">
                <a:solidFill>
                  <a:srgbClr val="000000"/>
                </a:solidFill>
                <a:latin typeface="Arial"/>
                <a:ea typeface="Arial"/>
                <a:cs typeface="Arial"/>
                <a:sym typeface="Arial"/>
              </a:rPr>
              <a:t> – Plot graphs for better understanding and insight.</a:t>
            </a:r>
          </a:p>
          <a:p>
            <a:pPr algn="ctr">
              <a:lnSpc>
                <a:spcPts val="4320"/>
              </a:lnSpc>
            </a:pPr>
            <a:r>
              <a:rPr lang="en-US" sz="3600" b="true">
                <a:solidFill>
                  <a:srgbClr val="000000"/>
                </a:solidFill>
                <a:latin typeface="Arial Bold"/>
                <a:ea typeface="Arial Bold"/>
                <a:cs typeface="Arial Bold"/>
                <a:sym typeface="Arial Bold"/>
              </a:rPr>
              <a:t>7. Make Predictions</a:t>
            </a:r>
            <a:r>
              <a:rPr lang="en-US" sz="3600">
                <a:solidFill>
                  <a:srgbClr val="000000"/>
                </a:solidFill>
                <a:latin typeface="Arial"/>
                <a:ea typeface="Arial"/>
                <a:cs typeface="Arial"/>
                <a:sym typeface="Arial"/>
              </a:rPr>
              <a:t> – Predict whether income &gt;50K or ≤50K.</a:t>
            </a:r>
          </a:p>
          <a:p>
            <a:pPr algn="ctr">
              <a:lnSpc>
                <a:spcPts val="4320"/>
              </a:lnSpc>
            </a:pPr>
          </a:p>
          <a:p>
            <a:pPr algn="ctr">
              <a:lnSpc>
                <a:spcPts val="4320"/>
              </a:lnSpc>
            </a:pPr>
            <a:r>
              <a:rPr lang="en-US" sz="3600">
                <a:solidFill>
                  <a:srgbClr val="000000"/>
                </a:solidFill>
                <a:latin typeface="Arial"/>
                <a:ea typeface="Arial"/>
                <a:cs typeface="Arial"/>
                <a:sym typeface="Arial"/>
              </a:rPr>
              <a:t> </a:t>
            </a:r>
            <a:r>
              <a:rPr lang="en-US" sz="3600" b="true">
                <a:solidFill>
                  <a:srgbClr val="000000"/>
                </a:solidFill>
                <a:latin typeface="Arial Bold"/>
                <a:ea typeface="Arial Bold"/>
                <a:cs typeface="Arial Bold"/>
                <a:sym typeface="Arial Bold"/>
              </a:rPr>
              <a:t>Deployment</a:t>
            </a:r>
          </a:p>
          <a:p>
            <a:pPr algn="ctr">
              <a:lnSpc>
                <a:spcPts val="4320"/>
              </a:lnSpc>
            </a:pPr>
          </a:p>
          <a:p>
            <a:pPr algn="ctr">
              <a:lnSpc>
                <a:spcPts val="4320"/>
              </a:lnSpc>
            </a:pPr>
            <a:r>
              <a:rPr lang="en-US" sz="3600">
                <a:solidFill>
                  <a:srgbClr val="000000"/>
                </a:solidFill>
                <a:latin typeface="Arial"/>
                <a:ea typeface="Arial"/>
                <a:cs typeface="Arial"/>
                <a:sym typeface="Arial"/>
              </a:rPr>
              <a:t>The project was implemented using Google Colab.</a:t>
            </a:r>
          </a:p>
          <a:p>
            <a:pPr algn="ctr">
              <a:lnSpc>
                <a:spcPts val="4320"/>
              </a:lnSpc>
            </a:pPr>
            <a:r>
              <a:rPr lang="en-US" sz="3600">
                <a:solidFill>
                  <a:srgbClr val="000000"/>
                </a:solidFill>
                <a:latin typeface="Arial"/>
                <a:ea typeface="Arial"/>
                <a:cs typeface="Arial"/>
                <a:sym typeface="Arial"/>
              </a:rPr>
              <a:t>Dataset was uploaded directly from the device.</a:t>
            </a:r>
          </a:p>
          <a:p>
            <a:pPr algn="ctr">
              <a:lnSpc>
                <a:spcPts val="4320"/>
              </a:lnSpc>
            </a:pPr>
            <a:r>
              <a:rPr lang="en-US" sz="3600">
                <a:solidFill>
                  <a:srgbClr val="000000"/>
                </a:solidFill>
                <a:latin typeface="Arial"/>
                <a:ea typeface="Arial"/>
                <a:cs typeface="Arial"/>
                <a:sym typeface="Arial"/>
              </a:rPr>
              <a:t>Model training, evaluation, and visualizations were done entirely in Colab.</a:t>
            </a:r>
          </a:p>
          <a:p>
            <a:pPr algn="ctr">
              <a:lnSpc>
                <a:spcPts val="4320"/>
              </a:lnSpc>
            </a:pPr>
            <a:r>
              <a:rPr lang="en-US" sz="3600">
                <a:solidFill>
                  <a:srgbClr val="000000"/>
                </a:solidFill>
                <a:latin typeface="Arial"/>
                <a:ea typeface="Arial"/>
                <a:cs typeface="Arial"/>
                <a:sym typeface="Arial"/>
              </a:rPr>
              <a:t>The output and workflow were recorded for demonstration purposes</a:t>
            </a:r>
          </a:p>
          <a:p>
            <a:pPr algn="ctr">
              <a:lnSpc>
                <a:spcPts val="4320"/>
              </a:lnSpc>
            </a:pPr>
          </a:p>
          <a:p>
            <a:pPr algn="ctr">
              <a:lnSpc>
                <a:spcPts val="4320"/>
              </a:lnSpc>
              <a:spcBef>
                <a:spcPct val="0"/>
              </a:spcBef>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69801" y="685800"/>
            <a:ext cx="5554980" cy="142496"/>
            <a:chOff x="0" y="0"/>
            <a:chExt cx="7406640" cy="189994"/>
          </a:xfrm>
        </p:grpSpPr>
        <p:sp>
          <p:nvSpPr>
            <p:cNvPr name="Freeform 3" id="3"/>
            <p:cNvSpPr/>
            <p:nvPr/>
          </p:nvSpPr>
          <p:spPr>
            <a:xfrm flipH="false" flipV="false" rot="0">
              <a:off x="0" y="0"/>
              <a:ext cx="7406640" cy="189992"/>
            </a:xfrm>
            <a:custGeom>
              <a:avLst/>
              <a:gdLst/>
              <a:ahLst/>
              <a:cxnLst/>
              <a:rect r="r" b="b" t="t" l="l"/>
              <a:pathLst>
                <a:path h="189992" w="7406640">
                  <a:moveTo>
                    <a:pt x="0" y="0"/>
                  </a:moveTo>
                  <a:lnTo>
                    <a:pt x="7406640" y="0"/>
                  </a:lnTo>
                  <a:lnTo>
                    <a:pt x="7406640" y="189992"/>
                  </a:lnTo>
                  <a:lnTo>
                    <a:pt x="0" y="189992"/>
                  </a:lnTo>
                  <a:close/>
                </a:path>
              </a:pathLst>
            </a:custGeom>
            <a:solidFill>
              <a:srgbClr val="465359"/>
            </a:solidFill>
          </p:spPr>
        </p:sp>
      </p:grpSp>
      <p:grpSp>
        <p:nvGrpSpPr>
          <p:cNvPr name="Group 4" id="4"/>
          <p:cNvGrpSpPr/>
          <p:nvPr/>
        </p:nvGrpSpPr>
        <p:grpSpPr>
          <a:xfrm rot="0">
            <a:off x="12063220" y="680464"/>
            <a:ext cx="5554980" cy="147831"/>
            <a:chOff x="0" y="0"/>
            <a:chExt cx="7406640" cy="197108"/>
          </a:xfrm>
        </p:grpSpPr>
        <p:sp>
          <p:nvSpPr>
            <p:cNvPr name="Freeform 5" id="5"/>
            <p:cNvSpPr/>
            <p:nvPr/>
          </p:nvSpPr>
          <p:spPr>
            <a:xfrm flipH="false" flipV="false" rot="0">
              <a:off x="0" y="0"/>
              <a:ext cx="7406640" cy="197104"/>
            </a:xfrm>
            <a:custGeom>
              <a:avLst/>
              <a:gdLst/>
              <a:ahLst/>
              <a:cxnLst/>
              <a:rect r="r" b="b" t="t" l="l"/>
              <a:pathLst>
                <a:path h="197104" w="7406640">
                  <a:moveTo>
                    <a:pt x="0" y="0"/>
                  </a:moveTo>
                  <a:lnTo>
                    <a:pt x="7406640" y="0"/>
                  </a:lnTo>
                  <a:lnTo>
                    <a:pt x="7406640" y="197104"/>
                  </a:lnTo>
                  <a:lnTo>
                    <a:pt x="0" y="197104"/>
                  </a:lnTo>
                  <a:close/>
                </a:path>
              </a:pathLst>
            </a:custGeom>
            <a:solidFill>
              <a:srgbClr val="969FA7"/>
            </a:solidFill>
          </p:spPr>
        </p:sp>
      </p:grpSp>
      <p:grpSp>
        <p:nvGrpSpPr>
          <p:cNvPr name="Group 6" id="6"/>
          <p:cNvGrpSpPr/>
          <p:nvPr/>
        </p:nvGrpSpPr>
        <p:grpSpPr>
          <a:xfrm rot="0">
            <a:off x="6362745" y="685800"/>
            <a:ext cx="5554980" cy="137160"/>
            <a:chOff x="0" y="0"/>
            <a:chExt cx="7406640" cy="182880"/>
          </a:xfrm>
        </p:grpSpPr>
        <p:sp>
          <p:nvSpPr>
            <p:cNvPr name="Freeform 7" id="7"/>
            <p:cNvSpPr/>
            <p:nvPr/>
          </p:nvSpPr>
          <p:spPr>
            <a:xfrm flipH="false" flipV="false" rot="0">
              <a:off x="0" y="0"/>
              <a:ext cx="7406640" cy="182880"/>
            </a:xfrm>
            <a:custGeom>
              <a:avLst/>
              <a:gdLst/>
              <a:ahLst/>
              <a:cxnLst/>
              <a:rect r="r" b="b" t="t" l="l"/>
              <a:pathLst>
                <a:path h="182880" w="7406640">
                  <a:moveTo>
                    <a:pt x="0" y="0"/>
                  </a:moveTo>
                  <a:lnTo>
                    <a:pt x="7406640" y="0"/>
                  </a:lnTo>
                  <a:lnTo>
                    <a:pt x="7406640" y="182880"/>
                  </a:lnTo>
                  <a:lnTo>
                    <a:pt x="0" y="182880"/>
                  </a:lnTo>
                  <a:close/>
                </a:path>
              </a:pathLst>
            </a:custGeom>
            <a:solidFill>
              <a:srgbClr val="1CADE4"/>
            </a:solidFill>
          </p:spPr>
        </p:sp>
      </p:grpSp>
      <p:grpSp>
        <p:nvGrpSpPr>
          <p:cNvPr name="Group 8" id="8"/>
          <p:cNvGrpSpPr>
            <a:grpSpLocks noChangeAspect="true"/>
          </p:cNvGrpSpPr>
          <p:nvPr/>
        </p:nvGrpSpPr>
        <p:grpSpPr>
          <a:xfrm rot="0">
            <a:off x="15727505" y="9656865"/>
            <a:ext cx="1688707" cy="547689"/>
            <a:chOff x="0" y="0"/>
            <a:chExt cx="2251610" cy="730252"/>
          </a:xfrm>
        </p:grpSpPr>
        <p:sp>
          <p:nvSpPr>
            <p:cNvPr name="Freeform 9" id="9" descr="Logo  Description automatically generated"/>
            <p:cNvSpPr/>
            <p:nvPr/>
          </p:nvSpPr>
          <p:spPr>
            <a:xfrm flipH="false" flipV="false" rot="0">
              <a:off x="0" y="0"/>
              <a:ext cx="2251583" cy="730250"/>
            </a:xfrm>
            <a:custGeom>
              <a:avLst/>
              <a:gdLst/>
              <a:ahLst/>
              <a:cxnLst/>
              <a:rect r="r" b="b" t="t" l="l"/>
              <a:pathLst>
                <a:path h="730250" w="2251583">
                  <a:moveTo>
                    <a:pt x="0" y="0"/>
                  </a:moveTo>
                  <a:lnTo>
                    <a:pt x="2251583" y="0"/>
                  </a:lnTo>
                  <a:lnTo>
                    <a:pt x="2251583" y="730250"/>
                  </a:lnTo>
                  <a:lnTo>
                    <a:pt x="0" y="730250"/>
                  </a:lnTo>
                  <a:lnTo>
                    <a:pt x="0" y="0"/>
                  </a:lnTo>
                  <a:close/>
                </a:path>
              </a:pathLst>
            </a:custGeom>
            <a:blipFill>
              <a:blip r:embed="rId2"/>
              <a:stretch>
                <a:fillRect l="0" t="-141" r="-1" b="-141"/>
              </a:stretch>
            </a:blipFill>
          </p:spPr>
        </p:sp>
      </p:grpSp>
      <p:grpSp>
        <p:nvGrpSpPr>
          <p:cNvPr name="Group 10" id="10"/>
          <p:cNvGrpSpPr/>
          <p:nvPr/>
        </p:nvGrpSpPr>
        <p:grpSpPr>
          <a:xfrm rot="0">
            <a:off x="10541442" y="2927020"/>
            <a:ext cx="16544424" cy="1101014"/>
            <a:chOff x="0" y="0"/>
            <a:chExt cx="22059232" cy="1468018"/>
          </a:xfrm>
        </p:grpSpPr>
        <p:sp>
          <p:nvSpPr>
            <p:cNvPr name="Freeform 11" id="11"/>
            <p:cNvSpPr/>
            <p:nvPr/>
          </p:nvSpPr>
          <p:spPr>
            <a:xfrm flipH="false" flipV="false" rot="0">
              <a:off x="0" y="0"/>
              <a:ext cx="22059232" cy="1468018"/>
            </a:xfrm>
            <a:custGeom>
              <a:avLst/>
              <a:gdLst/>
              <a:ahLst/>
              <a:cxnLst/>
              <a:rect r="r" b="b" t="t" l="l"/>
              <a:pathLst>
                <a:path h="1468018" w="22059232">
                  <a:moveTo>
                    <a:pt x="0" y="0"/>
                  </a:moveTo>
                  <a:lnTo>
                    <a:pt x="22059232" y="0"/>
                  </a:lnTo>
                  <a:lnTo>
                    <a:pt x="22059232" y="1468018"/>
                  </a:lnTo>
                  <a:lnTo>
                    <a:pt x="0" y="1468018"/>
                  </a:lnTo>
                  <a:close/>
                </a:path>
              </a:pathLst>
            </a:custGeom>
            <a:solidFill>
              <a:srgbClr val="000000">
                <a:alpha val="0"/>
              </a:srgbClr>
            </a:solidFill>
          </p:spPr>
        </p:sp>
        <p:sp>
          <p:nvSpPr>
            <p:cNvPr name="TextBox 12" id="12"/>
            <p:cNvSpPr txBox="true"/>
            <p:nvPr/>
          </p:nvSpPr>
          <p:spPr>
            <a:xfrm>
              <a:off x="0" y="-114300"/>
              <a:ext cx="22059232" cy="1582318"/>
            </a:xfrm>
            <a:prstGeom prst="rect">
              <a:avLst/>
            </a:prstGeom>
          </p:spPr>
          <p:txBody>
            <a:bodyPr anchor="b" rtlCol="false" tIns="0" lIns="0" bIns="0" rIns="0"/>
            <a:lstStyle/>
            <a:p>
              <a:pPr algn="l">
                <a:lnSpc>
                  <a:spcPts val="7128"/>
                </a:lnSpc>
              </a:pPr>
              <a:r>
                <a:rPr lang="en-US" sz="5940" b="true">
                  <a:solidFill>
                    <a:srgbClr val="1CADE4"/>
                  </a:solidFill>
                  <a:latin typeface="Arial Bold"/>
                  <a:ea typeface="Arial Bold"/>
                  <a:cs typeface="Arial Bold"/>
                  <a:sym typeface="Arial Bold"/>
                </a:rPr>
                <a:t>Result</a:t>
              </a:r>
            </a:p>
          </p:txBody>
        </p:sp>
      </p:grpSp>
      <p:sp>
        <p:nvSpPr>
          <p:cNvPr name="Freeform 13" id="13"/>
          <p:cNvSpPr/>
          <p:nvPr/>
        </p:nvSpPr>
        <p:spPr>
          <a:xfrm flipH="false" flipV="false" rot="0">
            <a:off x="338233" y="1819275"/>
            <a:ext cx="9540073" cy="4097934"/>
          </a:xfrm>
          <a:custGeom>
            <a:avLst/>
            <a:gdLst/>
            <a:ahLst/>
            <a:cxnLst/>
            <a:rect r="r" b="b" t="t" l="l"/>
            <a:pathLst>
              <a:path h="4097934" w="9540073">
                <a:moveTo>
                  <a:pt x="0" y="0"/>
                </a:moveTo>
                <a:lnTo>
                  <a:pt x="9540073" y="0"/>
                </a:lnTo>
                <a:lnTo>
                  <a:pt x="9540073" y="4097934"/>
                </a:lnTo>
                <a:lnTo>
                  <a:pt x="0" y="4097934"/>
                </a:lnTo>
                <a:lnTo>
                  <a:pt x="0" y="0"/>
                </a:lnTo>
                <a:close/>
              </a:path>
            </a:pathLst>
          </a:custGeom>
          <a:blipFill>
            <a:blip r:embed="rId3"/>
            <a:stretch>
              <a:fillRect l="-4485" t="0" r="0" b="0"/>
            </a:stretch>
          </a:blipFill>
        </p:spPr>
      </p:sp>
      <p:sp>
        <p:nvSpPr>
          <p:cNvPr name="Freeform 14" id="14"/>
          <p:cNvSpPr/>
          <p:nvPr/>
        </p:nvSpPr>
        <p:spPr>
          <a:xfrm flipH="false" flipV="false" rot="0">
            <a:off x="4636264" y="6126759"/>
            <a:ext cx="10204447" cy="4569660"/>
          </a:xfrm>
          <a:custGeom>
            <a:avLst/>
            <a:gdLst/>
            <a:ahLst/>
            <a:cxnLst/>
            <a:rect r="r" b="b" t="t" l="l"/>
            <a:pathLst>
              <a:path h="4569660" w="10204447">
                <a:moveTo>
                  <a:pt x="0" y="0"/>
                </a:moveTo>
                <a:lnTo>
                  <a:pt x="10204446" y="0"/>
                </a:lnTo>
                <a:lnTo>
                  <a:pt x="10204446" y="4569660"/>
                </a:lnTo>
                <a:lnTo>
                  <a:pt x="0" y="4569660"/>
                </a:lnTo>
                <a:lnTo>
                  <a:pt x="0" y="0"/>
                </a:lnTo>
                <a:close/>
              </a:path>
            </a:pathLst>
          </a:custGeom>
          <a:blipFill>
            <a:blip r:embed="rId4"/>
            <a:stretch>
              <a:fillRect l="-8195" t="0" r="0" b="0"/>
            </a:stretch>
          </a:blipFill>
        </p:spPr>
      </p:sp>
      <p:sp>
        <p:nvSpPr>
          <p:cNvPr name="TextBox 15" id="15"/>
          <p:cNvSpPr txBox="true"/>
          <p:nvPr/>
        </p:nvSpPr>
        <p:spPr>
          <a:xfrm rot="0">
            <a:off x="338233" y="952500"/>
            <a:ext cx="10203210" cy="666750"/>
          </a:xfrm>
          <a:prstGeom prst="rect">
            <a:avLst/>
          </a:prstGeom>
        </p:spPr>
        <p:txBody>
          <a:bodyPr anchor="t" rtlCol="false" tIns="0" lIns="0" bIns="0" rIns="0">
            <a:spAutoFit/>
          </a:bodyPr>
          <a:lstStyle/>
          <a:p>
            <a:pPr algn="ctr">
              <a:lnSpc>
                <a:spcPts val="4680"/>
              </a:lnSpc>
              <a:spcBef>
                <a:spcPct val="0"/>
              </a:spcBef>
            </a:pPr>
            <a:r>
              <a:rPr lang="en-US" b="true" sz="3900">
                <a:solidFill>
                  <a:srgbClr val="000000"/>
                </a:solidFill>
                <a:latin typeface="Arial Bold"/>
                <a:ea typeface="Arial Bold"/>
                <a:cs typeface="Arial Bold"/>
                <a:sym typeface="Arial Bold"/>
              </a:rPr>
              <a:t>Importing Libraries and loading the dataset</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669073" y="534829"/>
            <a:ext cx="10656384" cy="4518162"/>
          </a:xfrm>
          <a:custGeom>
            <a:avLst/>
            <a:gdLst/>
            <a:ahLst/>
            <a:cxnLst/>
            <a:rect r="r" b="b" t="t" l="l"/>
            <a:pathLst>
              <a:path h="4518162" w="10656384">
                <a:moveTo>
                  <a:pt x="0" y="0"/>
                </a:moveTo>
                <a:lnTo>
                  <a:pt x="10656384" y="0"/>
                </a:lnTo>
                <a:lnTo>
                  <a:pt x="10656384" y="4518162"/>
                </a:lnTo>
                <a:lnTo>
                  <a:pt x="0" y="4518162"/>
                </a:lnTo>
                <a:lnTo>
                  <a:pt x="0" y="0"/>
                </a:lnTo>
                <a:close/>
              </a:path>
            </a:pathLst>
          </a:custGeom>
          <a:blipFill>
            <a:blip r:embed="rId2"/>
            <a:stretch>
              <a:fillRect l="-6737" t="0" r="0" b="0"/>
            </a:stretch>
          </a:blipFill>
        </p:spPr>
      </p:sp>
      <p:sp>
        <p:nvSpPr>
          <p:cNvPr name="Freeform 3" id="3"/>
          <p:cNvSpPr/>
          <p:nvPr/>
        </p:nvSpPr>
        <p:spPr>
          <a:xfrm flipH="false" flipV="false" rot="0">
            <a:off x="7401081" y="5778678"/>
            <a:ext cx="10413532" cy="4508322"/>
          </a:xfrm>
          <a:custGeom>
            <a:avLst/>
            <a:gdLst/>
            <a:ahLst/>
            <a:cxnLst/>
            <a:rect r="r" b="b" t="t" l="l"/>
            <a:pathLst>
              <a:path h="4508322" w="10413532">
                <a:moveTo>
                  <a:pt x="0" y="0"/>
                </a:moveTo>
                <a:lnTo>
                  <a:pt x="10413533" y="0"/>
                </a:lnTo>
                <a:lnTo>
                  <a:pt x="10413533" y="4508322"/>
                </a:lnTo>
                <a:lnTo>
                  <a:pt x="0" y="4508322"/>
                </a:lnTo>
                <a:lnTo>
                  <a:pt x="0" y="0"/>
                </a:lnTo>
                <a:close/>
              </a:path>
            </a:pathLst>
          </a:custGeom>
          <a:blipFill>
            <a:blip r:embed="rId3"/>
            <a:stretch>
              <a:fillRect l="-6023" t="0" r="0" b="0"/>
            </a:stretch>
          </a:blipFill>
        </p:spPr>
      </p:sp>
      <p:sp>
        <p:nvSpPr>
          <p:cNvPr name="TextBox 4" id="4"/>
          <p:cNvSpPr txBox="true"/>
          <p:nvPr/>
        </p:nvSpPr>
        <p:spPr>
          <a:xfrm rot="0">
            <a:off x="364205" y="7042239"/>
            <a:ext cx="7036877" cy="1362075"/>
          </a:xfrm>
          <a:prstGeom prst="rect">
            <a:avLst/>
          </a:prstGeom>
        </p:spPr>
        <p:txBody>
          <a:bodyPr anchor="t" rtlCol="false" tIns="0" lIns="0" bIns="0" rIns="0">
            <a:spAutoFit/>
          </a:bodyPr>
          <a:lstStyle/>
          <a:p>
            <a:pPr algn="ctr">
              <a:lnSpc>
                <a:spcPts val="5040"/>
              </a:lnSpc>
              <a:spcBef>
                <a:spcPct val="0"/>
              </a:spcBef>
            </a:pPr>
            <a:r>
              <a:rPr lang="en-US" b="true" sz="4200">
                <a:solidFill>
                  <a:srgbClr val="000000"/>
                </a:solidFill>
                <a:latin typeface="Arial Bold"/>
                <a:ea typeface="Arial Bold"/>
                <a:cs typeface="Arial Bold"/>
                <a:sym typeface="Arial Bold"/>
              </a:rPr>
              <a:t>checking coloumns and information</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440142" y="0"/>
            <a:ext cx="14499206" cy="5854636"/>
          </a:xfrm>
          <a:custGeom>
            <a:avLst/>
            <a:gdLst/>
            <a:ahLst/>
            <a:cxnLst/>
            <a:rect r="r" b="b" t="t" l="l"/>
            <a:pathLst>
              <a:path h="5854636" w="14499206">
                <a:moveTo>
                  <a:pt x="0" y="0"/>
                </a:moveTo>
                <a:lnTo>
                  <a:pt x="14499206" y="0"/>
                </a:lnTo>
                <a:lnTo>
                  <a:pt x="14499206" y="5854636"/>
                </a:lnTo>
                <a:lnTo>
                  <a:pt x="0" y="5854636"/>
                </a:lnTo>
                <a:lnTo>
                  <a:pt x="0" y="0"/>
                </a:lnTo>
                <a:close/>
              </a:path>
            </a:pathLst>
          </a:custGeom>
          <a:blipFill>
            <a:blip r:embed="rId2"/>
            <a:stretch>
              <a:fillRect l="0" t="0" r="0" b="0"/>
            </a:stretch>
          </a:blipFill>
        </p:spPr>
      </p:sp>
      <p:sp>
        <p:nvSpPr>
          <p:cNvPr name="Freeform 3" id="3"/>
          <p:cNvSpPr/>
          <p:nvPr/>
        </p:nvSpPr>
        <p:spPr>
          <a:xfrm flipH="false" flipV="false" rot="0">
            <a:off x="6909159" y="5854636"/>
            <a:ext cx="10738980" cy="4651699"/>
          </a:xfrm>
          <a:custGeom>
            <a:avLst/>
            <a:gdLst/>
            <a:ahLst/>
            <a:cxnLst/>
            <a:rect r="r" b="b" t="t" l="l"/>
            <a:pathLst>
              <a:path h="4651699" w="10738980">
                <a:moveTo>
                  <a:pt x="0" y="0"/>
                </a:moveTo>
                <a:lnTo>
                  <a:pt x="10738980" y="0"/>
                </a:lnTo>
                <a:lnTo>
                  <a:pt x="10738980" y="4651698"/>
                </a:lnTo>
                <a:lnTo>
                  <a:pt x="0" y="4651698"/>
                </a:lnTo>
                <a:lnTo>
                  <a:pt x="0" y="0"/>
                </a:lnTo>
                <a:close/>
              </a:path>
            </a:pathLst>
          </a:custGeom>
          <a:blipFill>
            <a:blip r:embed="rId3"/>
            <a:stretch>
              <a:fillRect l="-14240" t="0" r="0" b="0"/>
            </a:stretch>
          </a:blipFill>
        </p:spPr>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718704"/>
            <a:ext cx="19102842" cy="8539596"/>
          </a:xfrm>
          <a:custGeom>
            <a:avLst/>
            <a:gdLst/>
            <a:ahLst/>
            <a:cxnLst/>
            <a:rect r="r" b="b" t="t" l="l"/>
            <a:pathLst>
              <a:path h="8539596" w="19102842">
                <a:moveTo>
                  <a:pt x="0" y="0"/>
                </a:moveTo>
                <a:lnTo>
                  <a:pt x="19102842" y="0"/>
                </a:lnTo>
                <a:lnTo>
                  <a:pt x="19102842" y="8539596"/>
                </a:lnTo>
                <a:lnTo>
                  <a:pt x="0" y="8539596"/>
                </a:lnTo>
                <a:lnTo>
                  <a:pt x="0" y="0"/>
                </a:lnTo>
                <a:close/>
              </a:path>
            </a:pathLst>
          </a:custGeom>
          <a:blipFill>
            <a:blip r:embed="rId2"/>
            <a:stretch>
              <a:fillRect l="-4888" t="-924" r="-7376" b="-924"/>
            </a:stretch>
          </a:blipFill>
        </p:spPr>
      </p:sp>
      <p:sp>
        <p:nvSpPr>
          <p:cNvPr name="TextBox 3" id="3"/>
          <p:cNvSpPr txBox="true"/>
          <p:nvPr/>
        </p:nvSpPr>
        <p:spPr>
          <a:xfrm rot="0">
            <a:off x="4739268" y="8963025"/>
            <a:ext cx="8809463" cy="1323975"/>
          </a:xfrm>
          <a:prstGeom prst="rect">
            <a:avLst/>
          </a:prstGeom>
        </p:spPr>
        <p:txBody>
          <a:bodyPr anchor="t" rtlCol="false" tIns="0" lIns="0" bIns="0" rIns="0">
            <a:spAutoFit/>
          </a:bodyPr>
          <a:lstStyle/>
          <a:p>
            <a:pPr algn="ctr">
              <a:lnSpc>
                <a:spcPts val="4920"/>
              </a:lnSpc>
              <a:spcBef>
                <a:spcPct val="0"/>
              </a:spcBef>
            </a:pPr>
            <a:r>
              <a:rPr lang="en-US" b="true" sz="4100">
                <a:solidFill>
                  <a:srgbClr val="000000"/>
                </a:solidFill>
                <a:latin typeface="Arial Bold"/>
                <a:ea typeface="Arial Bold"/>
                <a:cs typeface="Arial Bold"/>
                <a:sym typeface="Arial Bold"/>
              </a:rPr>
              <a:t>Splitting the dataset into training and testing models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DAGtx2AN9dg</dc:identifier>
  <dcterms:modified xsi:type="dcterms:W3CDTF">2011-08-01T06:04:30Z</dcterms:modified>
  <cp:revision>1</cp:revision>
  <dc:title>Project template 4 (1) 1.pptx</dc:title>
</cp:coreProperties>
</file>